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emf" ContentType="image/x-emf"/>
  <Default Extension="png" ContentType="image/png"/>
  <Default Extension="svg" ContentType="image/svg"/>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ngesInfos/changesInfo1.xml" ContentType="application/vnd.ms-powerpoint.changesinfo+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ink/ink1.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xml" ContentType="application/inkml+xml"/>
  <Override PartName="/ppt/ink/ink30.xml" ContentType="application/inkml+xml"/>
  <Override PartName="/ppt/ink/ink31.xml" ContentType="application/inkml+xml"/>
  <Override PartName="/ppt/ink/ink32.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4.3-->
<p:presentation xmlns:r="http://schemas.openxmlformats.org/officeDocument/2006/relationships" xmlns:a="http://schemas.openxmlformats.org/drawingml/2006/main" xmlns:p="http://schemas.openxmlformats.org/presentationml/2006/main" saveSubsetFonts="1" autoCompressPictures="0">
  <p:sldMasterIdLst>
    <p:sldMasterId id="2147483648" r:id="rId5"/>
  </p:sldMasterIdLst>
  <p:notesMasterIdLst>
    <p:notesMasterId r:id="rId6"/>
  </p:notesMasterIdLst>
  <p:sldIdLst>
    <p:sldId id="256" r:id="rId7"/>
    <p:sldId id="263" r:id="rId8"/>
    <p:sldId id="3153" r:id="rId9"/>
    <p:sldId id="3151" r:id="rId10"/>
    <p:sldId id="3150" r:id="rId11"/>
    <p:sldId id="3152" r:id="rId12"/>
    <p:sldId id="3154" r:id="rId13"/>
    <p:sldId id="264" r:id="rId14"/>
    <p:sldId id="265" r:id="rId15"/>
    <p:sldId id="266" r:id="rId16"/>
    <p:sldId id="269" r:id="rId17"/>
    <p:sldId id="267" r:id="rId18"/>
    <p:sldId id="268" r:id="rId19"/>
    <p:sldId id="270" r:id="rId20"/>
    <p:sldId id="3156" r:id="rId21"/>
    <p:sldId id="271" r:id="rId22"/>
    <p:sldId id="272" r:id="rId23"/>
    <p:sldId id="273" r:id="rId24"/>
    <p:sldId id="274" r:id="rId25"/>
    <p:sldId id="275" r:id="rId26"/>
    <p:sldId id="276" r:id="rId27"/>
    <p:sldId id="277" r:id="rId28"/>
    <p:sldId id="278" r:id="rId29"/>
    <p:sldId id="279" r:id="rId30"/>
    <p:sldId id="280" r:id="rId31"/>
    <p:sldId id="281" r:id="rId32"/>
    <p:sldId id="3157" r:id="rId33"/>
    <p:sldId id="3158" r:id="rId34"/>
    <p:sldId id="3159" r:id="rId35"/>
    <p:sldId id="3160" r:id="rId36"/>
    <p:sldId id="282" r:id="rId37"/>
    <p:sldId id="283" r:id="rId38"/>
    <p:sldId id="284" r:id="rId39"/>
    <p:sldId id="285" r:id="rId40"/>
    <p:sldId id="288" r:id="rId41"/>
    <p:sldId id="286" r:id="rId42"/>
    <p:sldId id="287" r:id="rId43"/>
    <p:sldId id="289" r:id="rId44"/>
    <p:sldId id="290" r:id="rId45"/>
    <p:sldId id="291" r:id="rId46"/>
    <p:sldId id="292" r:id="rId47"/>
    <p:sldId id="296" r:id="rId48"/>
    <p:sldId id="293" r:id="rId49"/>
    <p:sldId id="294" r:id="rId50"/>
    <p:sldId id="298" r:id="rId51"/>
    <p:sldId id="295" r:id="rId52"/>
    <p:sldId id="297"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6" r:id="rId80"/>
    <p:sldId id="325" r:id="rId81"/>
    <p:sldId id="327" r:id="rId82"/>
    <p:sldId id="3175" r:id="rId83"/>
    <p:sldId id="3176" r:id="rId84"/>
    <p:sldId id="3177" r:id="rId85"/>
    <p:sldId id="3178" r:id="rId86"/>
    <p:sldId id="3180" r:id="rId87"/>
    <p:sldId id="3181" r:id="rId88"/>
    <p:sldId id="3182" r:id="rId89"/>
    <p:sldId id="3161" r:id="rId90"/>
    <p:sldId id="3164" r:id="rId91"/>
    <p:sldId id="3162" r:id="rId92"/>
    <p:sldId id="3163" r:id="rId93"/>
    <p:sldId id="3165" r:id="rId94"/>
    <p:sldId id="3166" r:id="rId95"/>
    <p:sldId id="3167" r:id="rId96"/>
    <p:sldId id="3168" r:id="rId97"/>
    <p:sldId id="3169" r:id="rId98"/>
    <p:sldId id="3170" r:id="rId99"/>
    <p:sldId id="3171" r:id="rId100"/>
    <p:sldId id="3172" r:id="rId101"/>
    <p:sldId id="3173" r:id="rId102"/>
    <p:sldId id="3174" r:id="rId103"/>
    <p:sldId id="329" r:id="rId104"/>
  </p:sldIdLst>
  <p:sldSz cx="9144000" cy="6858000" type="screen4x3"/>
  <p:notesSz cx="6950075" cy="9236075"/>
  <p:custDataLst>
    <p:tags r:id="rId10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guide id="3" orient="horz" pos="4320" userDrawn="1">
          <p15:clr>
            <a:srgbClr val="A4A3A4"/>
          </p15:clr>
        </p15:guide>
        <p15:guide id="4" orient="horz"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p="http://schemas.openxmlformats.org/presentationml/2006/main">
  <p:cmAuthor id="1" name="Brad Kostka" initials="BK" lastIdx="0" clrIdx="0">
    <p:extLst>
      <p:ext uri="{19B8F6BF-5375-455C-9EA6-DF929625EA0E}">
        <p15:presenceInfo xmlns:p15="http://schemas.microsoft.com/office/powerpoint/2012/main" userId="S::bkostka@roopco.com::5bf04b9e-3f2b-4203-8d7a-b84b746d51c3" providerId="AD"/>
      </p:ext>
    </p:extLst>
  </p:cmAuthor>
  <p:cmAuthor id="2" name="Joe Toula" initials="JT" lastIdx="0" clrIdx="1">
    <p:extLst>
      <p:ext uri="{19B8F6BF-5375-455C-9EA6-DF929625EA0E}">
        <p15:presenceInfo xmlns:p15="http://schemas.microsoft.com/office/powerpoint/2012/main" userId="S::jtoula@rpminc.com::2df48d24-f262-454e-ad9c-9a6f9fc72b19" providerId="AD"/>
      </p:ext>
    </p:extLst>
  </p:cmAuthor>
  <p:cmAuthor id="3" name="Cain, Caroline" initials="CC" lastIdx="0" clrIdx="2"/>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fill>
          <a:solidFill>
            <a:schemeClr val="accent6">
              <a:tint val="40000"/>
            </a:schemeClr>
          </a:solidFill>
        </a:fill>
      </a:tcStyle>
    </a:band1H>
    <a:band1V>
      <a:tcStyle>
        <a:fill>
          <a:solidFill>
            <a:schemeClr val="accent6">
              <a:tint val="40000"/>
            </a:schemeClr>
          </a:solidFill>
        </a:fill>
      </a:tcStyle>
    </a:band1V>
    <a:lastCol>
      <a:tcTxStyle b="on">
        <a:fontRef idx="minor">
          <a:prstClr val="black"/>
        </a:fontRef>
        <a:schemeClr val="lt1"/>
      </a:tcTxStyle>
      <a:tcStyle>
        <a:fill>
          <a:solidFill>
            <a:schemeClr val="accent6"/>
          </a:solidFill>
        </a:fill>
      </a:tcStyle>
    </a:lastCol>
    <a:firstCol>
      <a:tcTxStyle b="on">
        <a:fontRef idx="minor">
          <a:prstClr val="black"/>
        </a:fontRef>
        <a:schemeClr val="lt1"/>
      </a:tcTxStyle>
      <a:tcStyle>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fill>
          <a:solidFill>
            <a:schemeClr val="accent5">
              <a:tint val="40000"/>
            </a:schemeClr>
          </a:solidFill>
        </a:fill>
      </a:tcStyle>
    </a:band1H>
    <a:band1V>
      <a:tcStyle>
        <a:fill>
          <a:solidFill>
            <a:schemeClr val="accent5">
              <a:tint val="40000"/>
            </a:schemeClr>
          </a:solidFill>
        </a:fill>
      </a:tcStyle>
    </a:band1V>
    <a:lastCol>
      <a:tcTxStyle b="on">
        <a:fontRef idx="minor">
          <a:prstClr val="black"/>
        </a:fontRef>
        <a:schemeClr val="lt1"/>
      </a:tcTxStyle>
      <a:tcStyle>
        <a:fill>
          <a:solidFill>
            <a:schemeClr val="accent5"/>
          </a:solidFill>
        </a:fill>
      </a:tcStyle>
    </a:lastCol>
    <a:firstCol>
      <a:tcTxStyle b="on">
        <a:fontRef idx="minor">
          <a:prstClr val="black"/>
        </a:fontRef>
        <a:schemeClr val="lt1"/>
      </a:tcTxStyle>
      <a:tcStyle>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fontRef idx="minor">
          <a:prstClr val="black"/>
        </a:fontRef>
        <a:schemeClr val="lt1"/>
      </a:tcTxStyle>
      <a:tcStyle>
        <a:fill>
          <a:solidFill>
            <a:schemeClr val="dk1"/>
          </a:solidFill>
        </a:fill>
      </a:tcStyle>
    </a:lastCol>
    <a:firstCol>
      <a:tcTxStyle b="on">
        <a:fontRef idx="minor">
          <a:prstClr val="black"/>
        </a:fontRef>
        <a:schemeClr val="lt1"/>
      </a:tcTxStyle>
      <a:tcStyle>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fill>
          <a:solidFill>
            <a:schemeClr val="accent3">
              <a:tint val="40000"/>
            </a:schemeClr>
          </a:solidFill>
        </a:fill>
      </a:tcStyle>
    </a:band1H>
    <a:band1V>
      <a:tcStyle>
        <a:fill>
          <a:solidFill>
            <a:schemeClr val="accent3">
              <a:tint val="40000"/>
            </a:schemeClr>
          </a:solidFill>
        </a:fill>
      </a:tcStyle>
    </a:band1V>
    <a:lastCol>
      <a:tcTxStyle b="on">
        <a:fontRef idx="minor">
          <a:prstClr val="black"/>
        </a:fontRef>
        <a:schemeClr val="lt1"/>
      </a:tcTxStyle>
      <a:tcStyle>
        <a:fill>
          <a:solidFill>
            <a:schemeClr val="accent3"/>
          </a:solidFill>
        </a:fill>
      </a:tcStyle>
    </a:lastCol>
    <a:firstCol>
      <a:tcTxStyle b="on">
        <a:fontRef idx="minor">
          <a:prstClr val="black"/>
        </a:fontRef>
        <a:schemeClr val="lt1"/>
      </a:tcTxStyle>
      <a:tcStyle>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3"/>
          </a:solidFill>
        </a:fill>
      </a:tcStyle>
    </a:lastCol>
    <a:firstCol>
      <a:tcTxStyle b="on">
        <a:fontRef idx="minor">
          <a:scrgbClr r="0" g="0" b="0"/>
        </a:fontRef>
        <a:schemeClr val="lt1"/>
      </a:tcTxStyle>
      <a:tcStyle>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lastCol>
    <a:firstCol>
      <a:tcTxStyle b="on"/>
    </a:firstCol>
    <a:lastRow>
      <a:tcTxStyle b="on"/>
      <a:tcStyle>
        <a:tcBdr>
          <a:top>
            <a:ln w="50800" cmpd="dbl">
              <a:solidFill>
                <a:schemeClr val="accent1"/>
              </a:solidFill>
            </a:ln>
          </a:top>
        </a:tcBdr>
      </a:tcStyle>
    </a:lastRow>
    <a:firstRow>
      <a:tcTxStyle b="on">
        <a:fontRef idx="minor">
          <a:scrgbClr r="0" g="0" b="0"/>
        </a:fontRef>
        <a:schemeClr val="bg1"/>
      </a:tcTxStyle>
      <a:tcStyle>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lastCol>
    <a:firstCol>
      <a:tcTxStyle b="on"/>
    </a:firstCol>
    <a:lastRow>
      <a:tcTxStyle b="on"/>
      <a:tcStyle>
        <a:tcBdr>
          <a:top>
            <a:ln w="50800" cmpd="dbl">
              <a:solidFill>
                <a:schemeClr val="accent3"/>
              </a:solidFill>
            </a:ln>
          </a:top>
        </a:tcBdr>
      </a:tcStyle>
    </a:lastRow>
    <a:firstRow>
      <a:tcTxStyle b="on">
        <a:fontRef idx="minor">
          <a:scrgbClr r="0" g="0" b="0"/>
        </a:fontRef>
        <a:schemeClr val="bg1"/>
      </a:tcTxStyle>
      <a:tcStyle>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fill>
          <a:solidFill>
            <a:schemeClr val="accent3">
              <a:alpha val="20000"/>
            </a:schemeClr>
          </a:solidFill>
        </a:fill>
      </a:tcStyle>
    </a:band1H>
    <a:band1V>
      <a:tcStyle>
        <a:fill>
          <a:solidFill>
            <a:schemeClr val="accent3">
              <a:alpha val="20000"/>
            </a:schemeClr>
          </a:solidFill>
        </a:fill>
      </a:tcStyle>
    </a:band1V>
    <a:lastCol>
      <a:tcTxStyle b="on"/>
    </a:lastCol>
    <a:firstCol>
      <a:tcTxStyle b="on"/>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1"/>
          </a:solidFill>
        </a:fill>
      </a:tcStyle>
    </a:lastCol>
    <a:firstCol>
      <a:tcTxStyle b="on">
        <a:fontRef idx="minor">
          <a:scrgbClr r="0" g="0" b="0"/>
        </a:fontRef>
        <a:schemeClr val="lt1"/>
      </a:tcTxStyle>
      <a:tcStyle>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lastCol>
    <a:firstCol>
      <a:tcTxStyle b="on"/>
    </a:firstCol>
    <a:lastRow>
      <a:tcTxStyle b="on"/>
      <a:tcStyle>
        <a:tcBdr>
          <a:top>
            <a:ln w="25400" cmpd="sng">
              <a:solidFill>
                <a:schemeClr val="dk1"/>
              </a:solidFill>
            </a:ln>
          </a:top>
        </a:tcBdr>
        <a:fill>
          <a:solidFill>
            <a:schemeClr val="dk1">
              <a:tint val="20000"/>
            </a:schemeClr>
          </a:solidFill>
        </a:fill>
      </a:tcStyle>
    </a:lastRow>
    <a:firstRow>
      <a:tcTxStyle b="on"/>
      <a:tcStyle>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lastCol>
    <a:firstCol>
      <a:tcTxStyle b="on"/>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fill>
          <a:solidFill>
            <a:schemeClr val="accent3">
              <a:tint val="20000"/>
            </a:schemeClr>
          </a:solidFill>
        </a:fill>
      </a:tcStyle>
    </a:band1H>
    <a:band1V>
      <a:tcStyle>
        <a:fill>
          <a:solidFill>
            <a:schemeClr val="accent3">
              <a:tint val="20000"/>
            </a:schemeClr>
          </a:solidFill>
        </a:fill>
      </a:tcStyle>
    </a:band1V>
    <a:lastCol>
      <a:tcTxStyle b="on"/>
    </a:lastCol>
    <a:firstCol>
      <a:tcTxStyle b="on"/>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lastCol>
    <a:firstCol>
      <a:tcTxStyle b="on"/>
    </a:firstCol>
    <a:lastRow>
      <a:tcTxStyle b="on"/>
      <a:tcStyle>
        <a:tcBdr>
          <a:top>
            <a:ln w="25400" cmpd="sng">
              <a:solidFill>
                <a:schemeClr val="accent1"/>
              </a:solidFill>
            </a:ln>
          </a:top>
        </a:tcBdr>
        <a:fill>
          <a:solidFill>
            <a:schemeClr val="accent1">
              <a:tint val="20000"/>
            </a:schemeClr>
          </a:solidFill>
        </a:fill>
      </a:tcStyle>
    </a:lastRow>
    <a:firstRow>
      <a:tcTxStyle b="on"/>
      <a:tcStyle>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5187" autoAdjust="0"/>
  </p:normalViewPr>
  <p:slideViewPr>
    <p:cSldViewPr snapToGrid="0">
      <p:cViewPr varScale="1">
        <p:scale>
          <a:sx n="139" d="100"/>
          <a:sy n="139" d="100"/>
        </p:scale>
        <p:origin x="2322" y="342"/>
      </p:cViewPr>
      <p:guideLst>
        <p:guide orient="horz" pos="2184"/>
        <p:guide pos="2880"/>
        <p:guide orient="horz" pos="4320"/>
        <p:guide orient="horz"/>
        <p:guide pos="5760"/>
      </p:guideLst>
    </p:cSldViewPr>
  </p:slideViewPr>
  <p:outlineViewPr>
    <p:cViewPr>
      <p:scale>
        <a:sx n="33" d="100"/>
        <a:sy n="33" d="100"/>
      </p:scale>
      <p:origin x="0" y="-9446"/>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100"/>
          <a:sy n="1" d="100"/>
        </p:scale>
        <p:origin x="0" y="0"/>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4.xml" /><Relationship Id="rId100" Type="http://schemas.openxmlformats.org/officeDocument/2006/relationships/slide" Target="slides/slide94.xml" /><Relationship Id="rId101" Type="http://schemas.openxmlformats.org/officeDocument/2006/relationships/slide" Target="slides/slide95.xml" /><Relationship Id="rId102" Type="http://schemas.openxmlformats.org/officeDocument/2006/relationships/slide" Target="slides/slide96.xml" /><Relationship Id="rId103" Type="http://schemas.openxmlformats.org/officeDocument/2006/relationships/slide" Target="slides/slide97.xml" /><Relationship Id="rId104" Type="http://schemas.openxmlformats.org/officeDocument/2006/relationships/slide" Target="slides/slide98.xml" /><Relationship Id="rId105" Type="http://schemas.openxmlformats.org/officeDocument/2006/relationships/tags" Target="tags/tag6.xml" /><Relationship Id="rId106" Type="http://schemas.openxmlformats.org/officeDocument/2006/relationships/presProps" Target="presProps.xml" /><Relationship Id="rId107" Type="http://schemas.openxmlformats.org/officeDocument/2006/relationships/viewProps" Target="viewProps.xml" /><Relationship Id="rId108" Type="http://schemas.openxmlformats.org/officeDocument/2006/relationships/theme" Target="theme/theme1.xml" /><Relationship Id="rId109" Type="http://schemas.openxmlformats.org/officeDocument/2006/relationships/tableStyles" Target="tableStyles.xml" /><Relationship Id="rId11" Type="http://schemas.openxmlformats.org/officeDocument/2006/relationships/slide" Target="slides/slide5.xml" /><Relationship Id="rId110" Type="http://schemas.microsoft.com/office/2016/11/relationships/changesInfo" Target="changesInfos/changesInfo1.xml" /><Relationship Id="rId12" Type="http://schemas.openxmlformats.org/officeDocument/2006/relationships/slide" Target="slides/slide6.xml" /><Relationship Id="rId13" Type="http://schemas.openxmlformats.org/officeDocument/2006/relationships/slide" Target="slides/slide7.xml" /><Relationship Id="rId14" Type="http://schemas.openxmlformats.org/officeDocument/2006/relationships/slide" Target="slides/slide8.xml" /><Relationship Id="rId15" Type="http://schemas.openxmlformats.org/officeDocument/2006/relationships/slide" Target="slides/slide9.xml" /><Relationship Id="rId16" Type="http://schemas.openxmlformats.org/officeDocument/2006/relationships/slide" Target="slides/slide10.xml" /><Relationship Id="rId17" Type="http://schemas.openxmlformats.org/officeDocument/2006/relationships/slide" Target="slides/slide11.xml" /><Relationship Id="rId18" Type="http://schemas.openxmlformats.org/officeDocument/2006/relationships/slide" Target="slides/slide12.xml" /><Relationship Id="rId19" Type="http://schemas.openxmlformats.org/officeDocument/2006/relationships/slide" Target="slides/slide13.xml" /><Relationship Id="rId2" Type="http://schemas.openxmlformats.org/officeDocument/2006/relationships/customXml" Target="../customXml/item2.xml" /><Relationship Id="rId20" Type="http://schemas.openxmlformats.org/officeDocument/2006/relationships/slide" Target="slides/slide14.xml" /><Relationship Id="rId21" Type="http://schemas.openxmlformats.org/officeDocument/2006/relationships/slide" Target="slides/slide15.xml" /><Relationship Id="rId22" Type="http://schemas.openxmlformats.org/officeDocument/2006/relationships/slide" Target="slides/slide16.xml" /><Relationship Id="rId23" Type="http://schemas.openxmlformats.org/officeDocument/2006/relationships/slide" Target="slides/slide17.xml" /><Relationship Id="rId24" Type="http://schemas.openxmlformats.org/officeDocument/2006/relationships/slide" Target="slides/slide18.xml" /><Relationship Id="rId25" Type="http://schemas.openxmlformats.org/officeDocument/2006/relationships/slide" Target="slides/slide19.xml" /><Relationship Id="rId26" Type="http://schemas.openxmlformats.org/officeDocument/2006/relationships/slide" Target="slides/slide20.xml" /><Relationship Id="rId27" Type="http://schemas.openxmlformats.org/officeDocument/2006/relationships/slide" Target="slides/slide21.xml" /><Relationship Id="rId28" Type="http://schemas.openxmlformats.org/officeDocument/2006/relationships/slide" Target="slides/slide22.xml" /><Relationship Id="rId29" Type="http://schemas.openxmlformats.org/officeDocument/2006/relationships/slide" Target="slides/slide23.xml" /><Relationship Id="rId3" Type="http://schemas.openxmlformats.org/officeDocument/2006/relationships/customXml" Target="../customXml/item3.xml" /><Relationship Id="rId30" Type="http://schemas.openxmlformats.org/officeDocument/2006/relationships/slide" Target="slides/slide24.xml" /><Relationship Id="rId31" Type="http://schemas.openxmlformats.org/officeDocument/2006/relationships/slide" Target="slides/slide25.xml" /><Relationship Id="rId32" Type="http://schemas.openxmlformats.org/officeDocument/2006/relationships/slide" Target="slides/slide26.xml" /><Relationship Id="rId33" Type="http://schemas.openxmlformats.org/officeDocument/2006/relationships/slide" Target="slides/slide27.xml" /><Relationship Id="rId34" Type="http://schemas.openxmlformats.org/officeDocument/2006/relationships/slide" Target="slides/slide28.xml" /><Relationship Id="rId35" Type="http://schemas.openxmlformats.org/officeDocument/2006/relationships/slide" Target="slides/slide29.xml" /><Relationship Id="rId36" Type="http://schemas.openxmlformats.org/officeDocument/2006/relationships/slide" Target="slides/slide30.xml" /><Relationship Id="rId37" Type="http://schemas.openxmlformats.org/officeDocument/2006/relationships/slide" Target="slides/slide31.xml" /><Relationship Id="rId38" Type="http://schemas.openxmlformats.org/officeDocument/2006/relationships/slide" Target="slides/slide32.xml" /><Relationship Id="rId39" Type="http://schemas.openxmlformats.org/officeDocument/2006/relationships/slide" Target="slides/slide33.xml" /><Relationship Id="rId4" Type="http://schemas.openxmlformats.org/officeDocument/2006/relationships/commentAuthors" Target="commentAuthors.xml" /><Relationship Id="rId40" Type="http://schemas.openxmlformats.org/officeDocument/2006/relationships/slide" Target="slides/slide34.xml" /><Relationship Id="rId41" Type="http://schemas.openxmlformats.org/officeDocument/2006/relationships/slide" Target="slides/slide35.xml" /><Relationship Id="rId42" Type="http://schemas.openxmlformats.org/officeDocument/2006/relationships/slide" Target="slides/slide36.xml" /><Relationship Id="rId43" Type="http://schemas.openxmlformats.org/officeDocument/2006/relationships/slide" Target="slides/slide37.xml" /><Relationship Id="rId44" Type="http://schemas.openxmlformats.org/officeDocument/2006/relationships/slide" Target="slides/slide38.xml" /><Relationship Id="rId45" Type="http://schemas.openxmlformats.org/officeDocument/2006/relationships/slide" Target="slides/slide39.xml" /><Relationship Id="rId46" Type="http://schemas.openxmlformats.org/officeDocument/2006/relationships/slide" Target="slides/slide40.xml" /><Relationship Id="rId47" Type="http://schemas.openxmlformats.org/officeDocument/2006/relationships/slide" Target="slides/slide41.xml" /><Relationship Id="rId48" Type="http://schemas.openxmlformats.org/officeDocument/2006/relationships/slide" Target="slides/slide42.xml" /><Relationship Id="rId49" Type="http://schemas.openxmlformats.org/officeDocument/2006/relationships/slide" Target="slides/slide43.xml" /><Relationship Id="rId5" Type="http://schemas.openxmlformats.org/officeDocument/2006/relationships/slideMaster" Target="slideMasters/slideMaster1.xml" /><Relationship Id="rId50" Type="http://schemas.openxmlformats.org/officeDocument/2006/relationships/slide" Target="slides/slide44.xml" /><Relationship Id="rId51" Type="http://schemas.openxmlformats.org/officeDocument/2006/relationships/slide" Target="slides/slide45.xml" /><Relationship Id="rId52" Type="http://schemas.openxmlformats.org/officeDocument/2006/relationships/slide" Target="slides/slide46.xml" /><Relationship Id="rId53" Type="http://schemas.openxmlformats.org/officeDocument/2006/relationships/slide" Target="slides/slide47.xml" /><Relationship Id="rId54" Type="http://schemas.openxmlformats.org/officeDocument/2006/relationships/slide" Target="slides/slide48.xml" /><Relationship Id="rId55" Type="http://schemas.openxmlformats.org/officeDocument/2006/relationships/slide" Target="slides/slide49.xml" /><Relationship Id="rId56" Type="http://schemas.openxmlformats.org/officeDocument/2006/relationships/slide" Target="slides/slide50.xml" /><Relationship Id="rId57" Type="http://schemas.openxmlformats.org/officeDocument/2006/relationships/slide" Target="slides/slide51.xml" /><Relationship Id="rId58" Type="http://schemas.openxmlformats.org/officeDocument/2006/relationships/slide" Target="slides/slide52.xml" /><Relationship Id="rId59" Type="http://schemas.openxmlformats.org/officeDocument/2006/relationships/slide" Target="slides/slide53.xml" /><Relationship Id="rId6" Type="http://schemas.openxmlformats.org/officeDocument/2006/relationships/notesMaster" Target="notesMasters/notesMaster1.xml" /><Relationship Id="rId60" Type="http://schemas.openxmlformats.org/officeDocument/2006/relationships/slide" Target="slides/slide54.xml" /><Relationship Id="rId61" Type="http://schemas.openxmlformats.org/officeDocument/2006/relationships/slide" Target="slides/slide55.xml" /><Relationship Id="rId62" Type="http://schemas.openxmlformats.org/officeDocument/2006/relationships/slide" Target="slides/slide56.xml" /><Relationship Id="rId63" Type="http://schemas.openxmlformats.org/officeDocument/2006/relationships/slide" Target="slides/slide57.xml" /><Relationship Id="rId64" Type="http://schemas.openxmlformats.org/officeDocument/2006/relationships/slide" Target="slides/slide58.xml" /><Relationship Id="rId65" Type="http://schemas.openxmlformats.org/officeDocument/2006/relationships/slide" Target="slides/slide59.xml" /><Relationship Id="rId66" Type="http://schemas.openxmlformats.org/officeDocument/2006/relationships/slide" Target="slides/slide60.xml" /><Relationship Id="rId67" Type="http://schemas.openxmlformats.org/officeDocument/2006/relationships/slide" Target="slides/slide61.xml" /><Relationship Id="rId68" Type="http://schemas.openxmlformats.org/officeDocument/2006/relationships/slide" Target="slides/slide62.xml" /><Relationship Id="rId69" Type="http://schemas.openxmlformats.org/officeDocument/2006/relationships/slide" Target="slides/slide63.xml" /><Relationship Id="rId7" Type="http://schemas.openxmlformats.org/officeDocument/2006/relationships/slide" Target="slides/slide1.xml" /><Relationship Id="rId70" Type="http://schemas.openxmlformats.org/officeDocument/2006/relationships/slide" Target="slides/slide64.xml" /><Relationship Id="rId71" Type="http://schemas.openxmlformats.org/officeDocument/2006/relationships/slide" Target="slides/slide65.xml" /><Relationship Id="rId72" Type="http://schemas.openxmlformats.org/officeDocument/2006/relationships/slide" Target="slides/slide66.xml" /><Relationship Id="rId73" Type="http://schemas.openxmlformats.org/officeDocument/2006/relationships/slide" Target="slides/slide67.xml" /><Relationship Id="rId74" Type="http://schemas.openxmlformats.org/officeDocument/2006/relationships/slide" Target="slides/slide68.xml" /><Relationship Id="rId75" Type="http://schemas.openxmlformats.org/officeDocument/2006/relationships/slide" Target="slides/slide69.xml" /><Relationship Id="rId76" Type="http://schemas.openxmlformats.org/officeDocument/2006/relationships/slide" Target="slides/slide70.xml" /><Relationship Id="rId77" Type="http://schemas.openxmlformats.org/officeDocument/2006/relationships/slide" Target="slides/slide71.xml" /><Relationship Id="rId78" Type="http://schemas.openxmlformats.org/officeDocument/2006/relationships/slide" Target="slides/slide72.xml" /><Relationship Id="rId79" Type="http://schemas.openxmlformats.org/officeDocument/2006/relationships/slide" Target="slides/slide73.xml" /><Relationship Id="rId8" Type="http://schemas.openxmlformats.org/officeDocument/2006/relationships/slide" Target="slides/slide2.xml" /><Relationship Id="rId80" Type="http://schemas.openxmlformats.org/officeDocument/2006/relationships/slide" Target="slides/slide74.xml" /><Relationship Id="rId81" Type="http://schemas.openxmlformats.org/officeDocument/2006/relationships/slide" Target="slides/slide75.xml" /><Relationship Id="rId82" Type="http://schemas.openxmlformats.org/officeDocument/2006/relationships/slide" Target="slides/slide76.xml" /><Relationship Id="rId83" Type="http://schemas.openxmlformats.org/officeDocument/2006/relationships/slide" Target="slides/slide77.xml" /><Relationship Id="rId84" Type="http://schemas.openxmlformats.org/officeDocument/2006/relationships/slide" Target="slides/slide78.xml" /><Relationship Id="rId85" Type="http://schemas.openxmlformats.org/officeDocument/2006/relationships/slide" Target="slides/slide79.xml" /><Relationship Id="rId86" Type="http://schemas.openxmlformats.org/officeDocument/2006/relationships/slide" Target="slides/slide80.xml" /><Relationship Id="rId87" Type="http://schemas.openxmlformats.org/officeDocument/2006/relationships/slide" Target="slides/slide81.xml" /><Relationship Id="rId88" Type="http://schemas.openxmlformats.org/officeDocument/2006/relationships/slide" Target="slides/slide82.xml" /><Relationship Id="rId89" Type="http://schemas.openxmlformats.org/officeDocument/2006/relationships/slide" Target="slides/slide83.xml" /><Relationship Id="rId9" Type="http://schemas.openxmlformats.org/officeDocument/2006/relationships/slide" Target="slides/slide3.xml" /><Relationship Id="rId90" Type="http://schemas.openxmlformats.org/officeDocument/2006/relationships/slide" Target="slides/slide84.xml" /><Relationship Id="rId91" Type="http://schemas.openxmlformats.org/officeDocument/2006/relationships/slide" Target="slides/slide85.xml" /><Relationship Id="rId92" Type="http://schemas.openxmlformats.org/officeDocument/2006/relationships/slide" Target="slides/slide86.xml" /><Relationship Id="rId93" Type="http://schemas.openxmlformats.org/officeDocument/2006/relationships/slide" Target="slides/slide87.xml" /><Relationship Id="rId94" Type="http://schemas.openxmlformats.org/officeDocument/2006/relationships/slide" Target="slides/slide88.xml" /><Relationship Id="rId95" Type="http://schemas.openxmlformats.org/officeDocument/2006/relationships/slide" Target="slides/slide89.xml" /><Relationship Id="rId96" Type="http://schemas.openxmlformats.org/officeDocument/2006/relationships/slide" Target="slides/slide90.xml" /><Relationship Id="rId97" Type="http://schemas.openxmlformats.org/officeDocument/2006/relationships/slide" Target="slides/slide91.xml" /><Relationship Id="rId98" Type="http://schemas.openxmlformats.org/officeDocument/2006/relationships/slide" Target="slides/slide92.xml" /><Relationship Id="rId99" Type="http://schemas.openxmlformats.org/officeDocument/2006/relationships/slide" Target="slides/slide93.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Earl" userId="4951d46f-b647-4b3c-b822-5808962dcca8" providerId="ADAL" clId="{C599F5F2-8DAF-453A-AE68-646301051AD8}"/>
    <pc:docChg chg="modSld">
      <pc:chgData name="Shelley Earl" userId="4951d46f-b647-4b3c-b822-5808962dcca8" providerId="ADAL" clId="{C599F5F2-8DAF-453A-AE68-646301051AD8}" dt="2026-03-10T14:26:21.444" v="0" actId="2165"/>
      <pc:docMkLst>
        <pc:docMk/>
      </pc:docMkLst>
      <pc:sldChg chg="modSp mod">
        <pc:chgData name="Shelley Earl" userId="4951d46f-b647-4b3c-b822-5808962dcca8" providerId="ADAL" clId="{C599F5F2-8DAF-453A-AE68-646301051AD8}" dt="2026-03-10T14:26:21.444" v="0" actId="2165"/>
        <pc:sldMkLst>
          <pc:docMk/>
          <pc:sldMk cId="1650885007" sldId="3153"/>
        </pc:sldMkLst>
        <pc:graphicFrameChg chg="modGraphic">
          <ac:chgData name="Shelley Earl" userId="4951d46f-b647-4b3c-b822-5808962dcca8" providerId="ADAL" clId="{C599F5F2-8DAF-453A-AE68-646301051AD8}" dt="2026-03-10T14:26:21.444" v="0" actId="2165"/>
          <ac:graphicFrameMkLst>
            <pc:docMk/>
            <pc:sldMk cId="1650885007" sldId="3153"/>
            <ac:graphicFrameMk id="6" creationId="{667958D8-2E65-2428-DC53-CE6454B89377}"/>
          </ac:graphicFrameMkLst>
        </pc:graphicFrameChg>
      </pc:sldChg>
    </pc:docChg>
  </pc:docChgLst>
</pc:chgInfo>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957D6808-13DA-4A50-B3B0-EC10C36F08E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21EB97F-3443-4A23-B4BC-CFF015FDE8DF}" type="parTrans" cxnId="{7952D1DF-EAF0-4C02-A9C0-BF9C61B7BB3A}">
      <dgm:prSet/>
      <dgm:spPr/>
      <dgm:t>
        <a:bodyPr/>
        <a:lstStyle/>
        <a:p>
          <a:endParaRPr lang="en-US"/>
        </a:p>
      </dgm:t>
    </dgm:pt>
    <dgm:pt modelId="{3897A796-8C04-483B-8CF9-EE3D24EC7177}">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t-BR" sz="910" b="0" i="0" u="none" strike="noStrike" cap="none" baseline="0">
              <a:solidFill>
                <a:srgbClr val="FFFFFF"/>
              </a:solidFill>
              <a:effectLst/>
              <a:uFill>
                <a:solidFill>
                  <a:prstClr val="black">
                    <a:alpha val="0"/>
                  </a:prstClr>
                </a:solidFill>
              </a:uFill>
              <a:latin typeface="Calibri"/>
              <a:ea typeface="Calibri"/>
              <a:cs typeface="Calibri"/>
            </a:rPr>
            <a:t>Novo </a:t>
          </a:r>
          <a:r>
            <a:rPr lang="pt-BR" sz="1800" b="0" i="0" u="none" strike="noStrike" cap="none" baseline="30000">
              <a:solidFill>
                <a:srgbClr val="000000"/>
              </a:solidFill>
              <a:effectLst/>
              <a:uFill>
                <a:solidFill>
                  <a:prstClr val="black">
                    <a:alpha val="0"/>
                  </a:prstClr>
                </a:solidFill>
              </a:uFill>
              <a:latin typeface="Calibri"/>
              <a:ea typeface="Calibri"/>
              <a:cs typeface="Calibri"/>
            </a:rPr>
            <a:t>terceiro</a:t>
          </a:r>
          <a:r>
            <a:rPr lang="pt-BR" sz="1800" b="0" i="0" u="none" strike="noStrike" cap="none" baseline="0">
              <a:solidFill>
                <a:srgbClr val="000000"/>
              </a:solidFill>
              <a:effectLst/>
              <a:uFill>
                <a:solidFill>
                  <a:prstClr val="black">
                    <a:alpha val="0"/>
                  </a:prstClr>
                </a:solidFill>
              </a:uFill>
              <a:latin typeface="Calibri"/>
              <a:ea typeface="Calibri"/>
              <a:cs typeface="Calibri"/>
            </a:rPr>
            <a:t> - integração</a:t>
          </a:r>
        </a:p>
      </dgm:t>
    </dgm:pt>
    <dgm:pt modelId="{439F34C2-E10B-44F8-95F8-49525A292A4E}" type="sibTrans" cxnId="{7952D1DF-EAF0-4C02-A9C0-BF9C61B7BB3A}">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81E60E94-C4EB-4357-B5A1-A74A9E69DCA6}" type="parTrans" cxnId="{ED432306-BA49-4DE1-B249-7360EF843F09}">
      <dgm:prSet/>
      <dgm:spPr/>
      <dgm:t>
        <a:bodyPr/>
        <a:lstStyle/>
        <a:p>
          <a:endParaRPr lang="en-US"/>
        </a:p>
      </dgm:t>
    </dgm:pt>
    <dgm:pt modelId="{39F497D7-D86A-4CAD-8EA1-603654ACB95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t-BR" sz="910" b="0" i="0" u="none" strike="noStrike" cap="none" baseline="0">
              <a:solidFill>
                <a:srgbClr val="FFFFFF"/>
              </a:solidFill>
              <a:effectLst/>
              <a:uFill>
                <a:solidFill>
                  <a:prstClr val="black">
                    <a:alpha val="0"/>
                  </a:prstClr>
                </a:solidFill>
              </a:uFill>
              <a:latin typeface="Calibri"/>
              <a:ea typeface="Calibri"/>
              <a:cs typeface="Calibri"/>
            </a:rPr>
            <a:t>Analisador de Risco e Relatório World Check</a:t>
          </a:r>
        </a:p>
      </dgm:t>
    </dgm:pt>
    <dgm:pt modelId="{55B92F1F-5CF9-41EB-AEBA-A9C27D8C237D}" type="sibTrans" cxnId="{ED432306-BA49-4DE1-B249-7360EF843F09}">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96DE2A80-DE87-4BE3-B5C6-7950F36B1BF3}" type="parTrans" cxnId="{29005C01-F10D-4727-8F56-A1240C854926}">
      <dgm:prSet/>
      <dgm:spPr/>
      <dgm:t>
        <a:bodyPr/>
        <a:lstStyle/>
        <a:p>
          <a:endParaRPr lang="en-US"/>
        </a:p>
      </dgm:t>
    </dgm:pt>
    <dgm:pt modelId="{BAB30F7A-BC5F-4224-9DFA-F29794D5077B}">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t-BR" sz="910" b="0" i="0" u="none" strike="noStrike" cap="none" baseline="0">
              <a:solidFill>
                <a:srgbClr val="FFFFFF"/>
              </a:solidFill>
              <a:effectLst/>
              <a:uFill>
                <a:solidFill>
                  <a:prstClr val="black">
                    <a:alpha val="0"/>
                  </a:prstClr>
                </a:solidFill>
              </a:uFill>
              <a:latin typeface="Calibri"/>
              <a:ea typeface="Calibri"/>
              <a:cs typeface="Calibri"/>
            </a:rPr>
            <a:t>Análise de eventos do World Check e partes de médio/alto risco</a:t>
          </a:r>
        </a:p>
      </dgm:t>
    </dgm:pt>
    <dgm:pt modelId="{6B05AE22-B9F0-48F3-A297-2DD75290262B}" type="sibTrans" cxnId="{29005C01-F10D-4727-8F56-A1240C854926}">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F7A908A9-BDEE-4B62-A2D6-5E62626971A2}" type="parTrans" cxnId="{7B868BA6-6512-4825-9D2B-0BF5513E7C77}">
      <dgm:prSet/>
      <dgm:spPr/>
      <dgm:t>
        <a:bodyPr/>
        <a:lstStyle/>
        <a:p>
          <a:endParaRPr lang="en-US"/>
        </a:p>
      </dgm:t>
    </dgm:pt>
    <dgm:pt modelId="{EEBA1749-5892-4D14-B3AB-0D1BAF56EEDF}">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t-BR" sz="910" b="0" i="0" u="none" strike="noStrike" cap="none" baseline="0">
              <a:solidFill>
                <a:srgbClr val="FFFFFF"/>
              </a:solidFill>
              <a:effectLst/>
              <a:uFill>
                <a:solidFill>
                  <a:prstClr val="black">
                    <a:alpha val="0"/>
                  </a:prstClr>
                </a:solidFill>
              </a:uFill>
              <a:latin typeface="Calibri"/>
              <a:ea typeface="Calibri"/>
              <a:cs typeface="Calibri"/>
            </a:rPr>
            <a:t>Questionário interno – DD aprimorado</a:t>
          </a:r>
        </a:p>
      </dgm:t>
    </dgm:pt>
    <dgm:pt modelId="{8E99ED09-1027-480F-9449-A8463F13E915}" type="sibTrans" cxnId="{7B868BA6-6512-4825-9D2B-0BF5513E7C77}">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AD3798D0-0AC8-410C-B63C-87227AEEE333}" type="parTrans" cxnId="{18EA7864-0C85-46AA-A601-29751BEF1D25}">
      <dgm:prSet/>
      <dgm:spPr/>
      <dgm:t>
        <a:bodyPr/>
        <a:lstStyle/>
        <a:p>
          <a:endParaRPr lang="en-US"/>
        </a:p>
      </dgm:t>
    </dgm:pt>
    <dgm:pt modelId="{0171B2EA-CD73-4D91-B5B4-0BE424FD11CC}">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t-BR" sz="910" b="0" i="0" u="none" strike="noStrike" cap="none" baseline="0">
              <a:solidFill>
                <a:srgbClr val="FFFFFF"/>
              </a:solidFill>
              <a:effectLst/>
              <a:uFill>
                <a:solidFill>
                  <a:prstClr val="black">
                    <a:alpha val="0"/>
                  </a:prstClr>
                </a:solidFill>
              </a:uFill>
              <a:latin typeface="Calibri"/>
              <a:ea typeface="Calibri"/>
              <a:cs typeface="Calibri"/>
            </a:rPr>
            <a:t>Questionário externo para </a:t>
          </a:r>
          <a:r>
            <a:rPr lang="pt-BR" sz="1800" b="0" i="0" u="none" strike="noStrike" cap="none" baseline="30000">
              <a:solidFill>
                <a:srgbClr val="000000"/>
              </a:solidFill>
              <a:effectLst/>
              <a:uFill>
                <a:solidFill>
                  <a:prstClr val="black">
                    <a:alpha val="0"/>
                  </a:prstClr>
                </a:solidFill>
              </a:uFill>
              <a:latin typeface="Calibri"/>
              <a:ea typeface="Calibri"/>
              <a:cs typeface="Calibri"/>
            </a:rPr>
            <a:t>terceiros</a:t>
          </a:r>
          <a:r>
            <a:rPr lang="pt-BR" sz="1800" b="0" i="0" u="none" strike="noStrike" cap="none" baseline="0">
              <a:solidFill>
                <a:srgbClr val="000000"/>
              </a:solidFill>
              <a:effectLst/>
              <a:uFill>
                <a:solidFill>
                  <a:prstClr val="black">
                    <a:alpha val="0"/>
                  </a:prstClr>
                </a:solidFill>
              </a:uFill>
              <a:latin typeface="Calibri"/>
              <a:ea typeface="Calibri"/>
              <a:cs typeface="Calibri"/>
            </a:rPr>
            <a:t> – DD aprimorado</a:t>
          </a:r>
        </a:p>
      </dgm:t>
    </dgm:pt>
    <dgm:pt modelId="{E16439FE-02EB-4A80-979E-706BBA0B8819}" type="sibTrans" cxnId="{18EA7864-0C85-46AA-A601-29751BEF1D25}">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9BE5027B-1545-4D1F-B800-D09ECCC92D75}" type="parTrans" cxnId="{282F5197-CEF2-48CF-8D21-C8FDB1052A27}">
      <dgm:prSet/>
      <dgm:spPr/>
      <dgm:t>
        <a:bodyPr/>
        <a:lstStyle/>
        <a:p>
          <a:endParaRPr lang="en-US"/>
        </a:p>
      </dgm:t>
    </dgm:pt>
    <dgm:pt modelId="{B3F907A1-3467-46CC-B2DF-F376CB3C0D75}">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t-BR" sz="910" b="0" i="0" u="none" strike="noStrike" cap="none" baseline="0">
              <a:solidFill>
                <a:srgbClr val="FFFFFF"/>
              </a:solidFill>
              <a:effectLst/>
              <a:uFill>
                <a:solidFill>
                  <a:prstClr val="black">
                    <a:alpha val="0"/>
                  </a:prstClr>
                </a:solidFill>
              </a:uFill>
              <a:latin typeface="Calibri"/>
              <a:ea typeface="Calibri"/>
              <a:cs typeface="Calibri"/>
            </a:rPr>
            <a:t>Relatórios LSEG – DD aprimorado (CUSTO ADICIONAL)</a:t>
          </a:r>
        </a:p>
      </dgm:t>
    </dgm:pt>
    <dgm:pt modelId="{C9395636-225C-41FC-A60B-CA7441567215}" type="sibTrans" cxnId="{282F5197-CEF2-48CF-8D21-C8FDB1052A27}">
      <dgm:prSet custT="1"/>
      <dgm:spPr>
        <a:solidFill>
          <a:srgbClr val="3CA48E"/>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D0FB0BCA-AED8-478D-A980-B02EC3F5A905}" type="parTrans" cxnId="{62318679-788B-4F26-8E25-220F55957D23}">
      <dgm:prSet/>
      <dgm:spPr/>
      <dgm:t>
        <a:bodyPr/>
        <a:lstStyle/>
        <a:p>
          <a:endParaRPr lang="en-US"/>
        </a:p>
      </dgm:t>
    </dgm:pt>
    <dgm:pt modelId="{63905643-975D-498D-9D7D-868AB898E73A}">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t-BR" sz="910" b="0" i="0" u="none" strike="noStrike" cap="none" baseline="0">
              <a:solidFill>
                <a:srgbClr val="FFFFFF"/>
              </a:solidFill>
              <a:effectLst/>
              <a:uFill>
                <a:solidFill>
                  <a:prstClr val="black">
                    <a:alpha val="0"/>
                  </a:prstClr>
                </a:solidFill>
              </a:uFill>
              <a:latin typeface="Calibri"/>
              <a:ea typeface="Calibri"/>
              <a:cs typeface="Calibri"/>
            </a:rPr>
            <a:t>Monitoramento contínuo no Worldcheck*</a:t>
          </a:r>
        </a:p>
      </dgm:t>
    </dgm:pt>
    <dgm:pt modelId="{05A29D87-E60E-41CA-A7D5-330CAE7D6762}" type="sibTrans" cxnId="{62318679-788B-4F26-8E25-220F55957D23}">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B87DF2C3-A296-4E33-A703-A8AE609B6E45}" type="pres">
      <dgm:prSet presAssocID="{957D6808-13DA-4A50-B3B0-EC10C36F08E9}" presName="cycle">
        <dgm:presLayoutVars>
          <dgm:dir/>
          <dgm:resizeHandles val="exact"/>
        </dgm:presLayoutVars>
      </dgm:prSet>
      <dgm:spPr/>
      <dgm:t>
        <a:bodyPr/>
        <a:lstStyle/>
        <a:p/>
      </dgm:t>
    </dgm:pt>
    <dgm:pt modelId="{B0454ADC-219C-449C-965A-45F5EC1C7D07}" type="pres">
      <dgm:prSet presAssocID="{3897A796-8C04-483B-8CF9-EE3D24EC7177}" presName="node" presStyleLbl="node1" presStyleCnt="7">
        <dgm:presLayoutVars>
          <dgm:bulletEnabled val="1"/>
        </dgm:presLayoutVars>
      </dgm:prSet>
      <dgm:spPr/>
      <dgm:t>
        <a:bodyPr/>
        <a:lstStyle/>
        <a:p/>
      </dgm:t>
    </dgm:pt>
    <dgm:pt modelId="{8027729C-CEED-4AE7-9EC9-5368444E5455}" type="pres">
      <dgm:prSet presAssocID="{439F34C2-E10B-44F8-95F8-49525A292A4E}" presName="sibTrans" presStyleLbl="sibTrans2D1" presStyleCnt="7"/>
      <dgm:spPr/>
      <dgm:t>
        <a:bodyPr/>
        <a:lstStyle/>
        <a:p/>
      </dgm:t>
    </dgm:pt>
    <dgm:pt modelId="{7892E668-5FB7-4207-8AA7-32D871C3CB36}" type="pres">
      <dgm:prSet presAssocID="{439F34C2-E10B-44F8-95F8-49525A292A4E}" presName="connectorText" presStyleLbl="sibTrans2D1" presStyleCnt="7"/>
      <dgm:spPr/>
      <dgm:t>
        <a:bodyPr/>
        <a:lstStyle/>
        <a:p/>
      </dgm:t>
    </dgm:pt>
    <dgm:pt modelId="{940F9F28-E19C-49B9-8BBE-E3CDB9080EEB}" type="pres">
      <dgm:prSet presAssocID="{39F497D7-D86A-4CAD-8EA1-603654ACB951}" presName="node" presStyleLbl="node1" presStyleIdx="1" presStyleCnt="7">
        <dgm:presLayoutVars>
          <dgm:bulletEnabled val="1"/>
        </dgm:presLayoutVars>
      </dgm:prSet>
      <dgm:spPr/>
      <dgm:t>
        <a:bodyPr/>
        <a:lstStyle/>
        <a:p/>
      </dgm:t>
    </dgm:pt>
    <dgm:pt modelId="{EA3FF6F1-063A-4849-921D-5CF5BBA160BB}" type="pres">
      <dgm:prSet presAssocID="{55B92F1F-5CF9-41EB-AEBA-A9C27D8C237D}" presName="sibTrans" presStyleLbl="sibTrans2D1" presStyleIdx="1" presStyleCnt="7"/>
      <dgm:spPr/>
      <dgm:t>
        <a:bodyPr/>
        <a:lstStyle/>
        <a:p/>
      </dgm:t>
    </dgm:pt>
    <dgm:pt modelId="{B1251106-6448-468B-A938-DA86E018BD0F}" type="pres">
      <dgm:prSet presAssocID="{55B92F1F-5CF9-41EB-AEBA-A9C27D8C237D}" presName="connectorText" presStyleLbl="sibTrans2D1" presStyleIdx="1" presStyleCnt="7"/>
      <dgm:spPr/>
      <dgm:t>
        <a:bodyPr/>
        <a:lstStyle/>
        <a:p/>
      </dgm:t>
    </dgm:pt>
    <dgm:pt modelId="{8B0652E1-2AC4-4078-91FC-52FEC5D10A1F}" type="pres">
      <dgm:prSet presAssocID="{BAB30F7A-BC5F-4224-9DFA-F29794D5077B}" presName="node" presStyleLbl="node1" presStyleIdx="2" presStyleCnt="7">
        <dgm:presLayoutVars>
          <dgm:bulletEnabled val="1"/>
        </dgm:presLayoutVars>
      </dgm:prSet>
      <dgm:spPr/>
      <dgm:t>
        <a:bodyPr/>
        <a:lstStyle/>
        <a:p/>
      </dgm:t>
    </dgm:pt>
    <dgm:pt modelId="{068879DE-0611-49DB-BBDD-C865627EBD37}" type="pres">
      <dgm:prSet presAssocID="{6B05AE22-B9F0-48F3-A297-2DD75290262B}" presName="sibTrans" presStyleLbl="sibTrans2D1" presStyleIdx="2" presStyleCnt="7"/>
      <dgm:spPr/>
      <dgm:t>
        <a:bodyPr/>
        <a:lstStyle/>
        <a:p/>
      </dgm:t>
    </dgm:pt>
    <dgm:pt modelId="{D73BFA8F-38A6-462C-B9AF-3B33A393ABDD}" type="pres">
      <dgm:prSet presAssocID="{6B05AE22-B9F0-48F3-A297-2DD75290262B}" presName="connectorText" presStyleLbl="sibTrans2D1" presStyleIdx="2" presStyleCnt="7"/>
      <dgm:spPr/>
      <dgm:t>
        <a:bodyPr/>
        <a:lstStyle/>
        <a:p/>
      </dgm:t>
    </dgm:pt>
    <dgm:pt modelId="{B59D6CC5-FACA-46B2-AEBE-1388B5447341}" type="pres">
      <dgm:prSet presAssocID="{EEBA1749-5892-4D14-B3AB-0D1BAF56EEDF}" presName="node" presStyleLbl="node1" presStyleIdx="3" presStyleCnt="7">
        <dgm:presLayoutVars>
          <dgm:bulletEnabled val="1"/>
        </dgm:presLayoutVars>
      </dgm:prSet>
      <dgm:spPr/>
      <dgm:t>
        <a:bodyPr/>
        <a:lstStyle/>
        <a:p/>
      </dgm:t>
    </dgm:pt>
    <dgm:pt modelId="{98536C1D-816B-49D7-BA76-E1294DD6DECF}" type="pres">
      <dgm:prSet presAssocID="{8E99ED09-1027-480F-9449-A8463F13E915}" presName="sibTrans" presStyleLbl="sibTrans2D1" presStyleIdx="3" presStyleCnt="7"/>
      <dgm:spPr/>
      <dgm:t>
        <a:bodyPr/>
        <a:lstStyle/>
        <a:p/>
      </dgm:t>
    </dgm:pt>
    <dgm:pt modelId="{5EA9363D-3E47-4C25-96E4-A6B2CB930DE5}" type="pres">
      <dgm:prSet presAssocID="{8E99ED09-1027-480F-9449-A8463F13E915}" presName="connectorText" presStyleLbl="sibTrans2D1" presStyleIdx="3" presStyleCnt="7"/>
      <dgm:spPr/>
      <dgm:t>
        <a:bodyPr/>
        <a:lstStyle/>
        <a:p/>
      </dgm:t>
    </dgm:pt>
    <dgm:pt modelId="{E2655CD6-FD03-401D-81D1-B6B4E00E66FC}" type="pres">
      <dgm:prSet presAssocID="{0171B2EA-CD73-4D91-B5B4-0BE424FD11CC}" presName="node" presStyleLbl="node1" presStyleIdx="4" presStyleCnt="7">
        <dgm:presLayoutVars>
          <dgm:bulletEnabled val="1"/>
        </dgm:presLayoutVars>
      </dgm:prSet>
      <dgm:spPr/>
      <dgm:t>
        <a:bodyPr/>
        <a:lstStyle/>
        <a:p/>
      </dgm:t>
    </dgm:pt>
    <dgm:pt modelId="{D2F3983D-2198-4EC7-8778-61084FCBE8F2}" type="pres">
      <dgm:prSet presAssocID="{E16439FE-02EB-4A80-979E-706BBA0B8819}" presName="sibTrans" presStyleLbl="sibTrans2D1" presStyleIdx="4" presStyleCnt="7"/>
      <dgm:spPr/>
      <dgm:t>
        <a:bodyPr/>
        <a:lstStyle/>
        <a:p/>
      </dgm:t>
    </dgm:pt>
    <dgm:pt modelId="{21A1910F-8179-4E3C-AD26-3E17E8586B25}" type="pres">
      <dgm:prSet presAssocID="{E16439FE-02EB-4A80-979E-706BBA0B8819}" presName="connectorText" presStyleLbl="sibTrans2D1" presStyleIdx="4" presStyleCnt="7"/>
      <dgm:spPr/>
      <dgm:t>
        <a:bodyPr/>
        <a:lstStyle/>
        <a:p/>
      </dgm:t>
    </dgm:pt>
    <dgm:pt modelId="{4D93A9CA-BCEE-4D6F-8767-1F396B73F9EA}" type="pres">
      <dgm:prSet presAssocID="{B3F907A1-3467-46CC-B2DF-F376CB3C0D75}" presName="node" presStyleLbl="node1" presStyleIdx="5" presStyleCnt="7">
        <dgm:presLayoutVars>
          <dgm:bulletEnabled val="1"/>
        </dgm:presLayoutVars>
      </dgm:prSet>
      <dgm:spPr/>
      <dgm:t>
        <a:bodyPr/>
        <a:lstStyle/>
        <a:p/>
      </dgm:t>
    </dgm:pt>
    <dgm:pt modelId="{2FFEB27B-9F53-4137-AB38-240D1FDC2DB0}" type="pres">
      <dgm:prSet presAssocID="{C9395636-225C-41FC-A60B-CA7441567215}" presName="sibTrans" presStyleLbl="sibTrans2D1" presStyleIdx="5" presStyleCnt="7"/>
      <dgm:spPr/>
      <dgm:t>
        <a:bodyPr/>
        <a:lstStyle/>
        <a:p/>
      </dgm:t>
    </dgm:pt>
    <dgm:pt modelId="{124A82F8-AFD8-4D5B-A3AC-D657547F917D}" type="pres">
      <dgm:prSet presAssocID="{C9395636-225C-41FC-A60B-CA7441567215}" presName="connectorText" presStyleLbl="sibTrans2D1" presStyleIdx="5" presStyleCnt="7"/>
      <dgm:spPr/>
      <dgm:t>
        <a:bodyPr/>
        <a:lstStyle/>
        <a:p/>
      </dgm:t>
    </dgm:pt>
    <dgm:pt modelId="{E80D6AAB-5531-4FB6-9176-DE99D8728D58}" type="pres">
      <dgm:prSet presAssocID="{63905643-975D-498D-9D7D-868AB898E73A}" presName="node" presStyleLbl="node1" presStyleIdx="6" presStyleCnt="7">
        <dgm:presLayoutVars>
          <dgm:bulletEnabled val="1"/>
        </dgm:presLayoutVars>
      </dgm:prSet>
      <dgm:spPr/>
      <dgm:t>
        <a:bodyPr/>
        <a:lstStyle/>
        <a:p/>
      </dgm:t>
    </dgm:pt>
    <dgm:pt modelId="{EB8F85B5-6795-4C34-8FE4-918CC51A7395}" type="pres">
      <dgm:prSet presAssocID="{05A29D87-E60E-41CA-A7D5-330CAE7D6762}" presName="sibTrans" presStyleLbl="sibTrans2D1" presStyleIdx="6" presStyleCnt="7" custAng="1542857" custScaleX="584174" custScaleY="117292" custLinFactX="100000" custLinFactY="18717" custLinFactNeighborX="156523" custLinFactNeighborY="100000"/>
      <dgm:spPr/>
      <dgm:t>
        <a:bodyPr/>
        <a:lstStyle/>
        <a:p/>
      </dgm:t>
    </dgm:pt>
    <dgm:pt modelId="{9A05DB73-5EB1-46E6-9917-C86C82502CC9}" type="pres">
      <dgm:prSet presAssocID="{05A29D87-E60E-41CA-A7D5-330CAE7D6762}" presName="connectorText" presStyleLbl="sibTrans2D1" presStyleIdx="6" presStyleCnt="7"/>
      <dgm:spPr/>
      <dgm:t>
        <a:bodyPr/>
        <a:lstStyle/>
        <a:p/>
      </dgm:t>
    </dgm:pt>
  </dgm:ptLst>
  <dgm:cxnLst>
    <dgm:cxn modelId="{7952D1DF-EAF0-4C02-A9C0-BF9C61B7BB3A}" srcId="{957D6808-13DA-4A50-B3B0-EC10C36F08E9}" destId="{3897A796-8C04-483B-8CF9-EE3D24EC7177}" srcOrd="0" destOrd="0" parTransId="{C21EB97F-3443-4A23-B4BC-CFF015FDE8DF}" sibTransId="{439F34C2-E10B-44F8-95F8-49525A292A4E}"/>
    <dgm:cxn modelId="{ED432306-BA49-4DE1-B249-7360EF843F09}" srcId="{957D6808-13DA-4A50-B3B0-EC10C36F08E9}" destId="{39F497D7-D86A-4CAD-8EA1-603654ACB951}" srcOrd="1" destOrd="0" parTransId="{81E60E94-C4EB-4357-B5A1-A74A9E69DCA6}" sibTransId="{55B92F1F-5CF9-41EB-AEBA-A9C27D8C237D}"/>
    <dgm:cxn modelId="{29005C01-F10D-4727-8F56-A1240C854926}" srcId="{957D6808-13DA-4A50-B3B0-EC10C36F08E9}" destId="{BAB30F7A-BC5F-4224-9DFA-F29794D5077B}" srcOrd="2" destOrd="0" parTransId="{96DE2A80-DE87-4BE3-B5C6-7950F36B1BF3}" sibTransId="{6B05AE22-B9F0-48F3-A297-2DD75290262B}"/>
    <dgm:cxn modelId="{7B868BA6-6512-4825-9D2B-0BF5513E7C77}" srcId="{957D6808-13DA-4A50-B3B0-EC10C36F08E9}" destId="{EEBA1749-5892-4D14-B3AB-0D1BAF56EEDF}" srcOrd="3" destOrd="0" parTransId="{F7A908A9-BDEE-4B62-A2D6-5E62626971A2}" sibTransId="{8E99ED09-1027-480F-9449-A8463F13E915}"/>
    <dgm:cxn modelId="{18EA7864-0C85-46AA-A601-29751BEF1D25}" srcId="{957D6808-13DA-4A50-B3B0-EC10C36F08E9}" destId="{0171B2EA-CD73-4D91-B5B4-0BE424FD11CC}" srcOrd="4" destOrd="0" parTransId="{AD3798D0-0AC8-410C-B63C-87227AEEE333}" sibTransId="{E16439FE-02EB-4A80-979E-706BBA0B8819}"/>
    <dgm:cxn modelId="{282F5197-CEF2-48CF-8D21-C8FDB1052A27}" srcId="{957D6808-13DA-4A50-B3B0-EC10C36F08E9}" destId="{B3F907A1-3467-46CC-B2DF-F376CB3C0D75}" srcOrd="5" destOrd="0" parTransId="{9BE5027B-1545-4D1F-B800-D09ECCC92D75}" sibTransId="{C9395636-225C-41FC-A60B-CA7441567215}"/>
    <dgm:cxn modelId="{62318679-788B-4F26-8E25-220F55957D23}" srcId="{957D6808-13DA-4A50-B3B0-EC10C36F08E9}" destId="{63905643-975D-498D-9D7D-868AB898E73A}" srcOrd="6" destOrd="0" parTransId="{D0FB0BCA-AED8-478D-A980-B02EC3F5A905}" sibTransId="{05A29D87-E60E-41CA-A7D5-330CAE7D6762}"/>
    <dgm:cxn modelId="{EFF23EFD-673D-41FA-A2FB-387996AB5E25}" type="presOf" srcId="{957D6808-13DA-4A50-B3B0-EC10C36F08E9}" destId="{B87DF2C3-A296-4E33-A703-A8AE609B6E45}" srcOrd="0" destOrd="0" presId="urn:microsoft.com/office/officeart/2005/8/layout/cycle2"/>
    <dgm:cxn modelId="{699A66AA-476B-4312-9BE5-28C854BC9BD5}" type="presParOf" srcId="{B87DF2C3-A296-4E33-A703-A8AE609B6E45}" destId="{B0454ADC-219C-449C-965A-45F5EC1C7D07}" srcOrd="0" destOrd="0" presId="urn:microsoft.com/office/officeart/2005/8/layout/cycle2"/>
    <dgm:cxn modelId="{51C838C1-EC8B-444D-B175-C12059EAFC10}" type="presOf" srcId="{3897A796-8C04-483B-8CF9-EE3D24EC7177}" destId="{B0454ADC-219C-449C-965A-45F5EC1C7D07}" srcOrd="0" destOrd="0" presId="urn:microsoft.com/office/officeart/2005/8/layout/cycle2"/>
    <dgm:cxn modelId="{096C88B3-755D-4A8C-ABE5-0C25EFD406FE}" type="presParOf" srcId="{B87DF2C3-A296-4E33-A703-A8AE609B6E45}" destId="{8027729C-CEED-4AE7-9EC9-5368444E5455}" srcOrd="1" destOrd="0" presId="urn:microsoft.com/office/officeart/2005/8/layout/cycle2"/>
    <dgm:cxn modelId="{10AD3733-3A54-425F-919A-34B1F92435EE}" type="presOf" srcId="{439F34C2-E10B-44F8-95F8-49525A292A4E}" destId="{8027729C-CEED-4AE7-9EC9-5368444E5455}" srcOrd="0" destOrd="0" presId="urn:microsoft.com/office/officeart/2005/8/layout/cycle2"/>
    <dgm:cxn modelId="{0D1AA0A7-AAE6-475E-AA8D-542D87B719F8}" type="presParOf" srcId="{8027729C-CEED-4AE7-9EC9-5368444E5455}" destId="{7892E668-5FB7-4207-8AA7-32D871C3CB36}" srcOrd="0" destOrd="0" presId="urn:microsoft.com/office/officeart/2005/8/layout/cycle2"/>
    <dgm:cxn modelId="{5C357DEE-F079-4173-985C-D469F6925534}" type="presOf" srcId="{439F34C2-E10B-44F8-95F8-49525A292A4E}" destId="{7892E668-5FB7-4207-8AA7-32D871C3CB36}" srcOrd="1" destOrd="0" presId="urn:microsoft.com/office/officeart/2005/8/layout/cycle2"/>
    <dgm:cxn modelId="{8AB44A47-94FB-4B4B-BEDE-CE40495876FE}" type="presParOf" srcId="{B87DF2C3-A296-4E33-A703-A8AE609B6E45}" destId="{940F9F28-E19C-49B9-8BBE-E3CDB9080EEB}" srcOrd="2" destOrd="0" presId="urn:microsoft.com/office/officeart/2005/8/layout/cycle2"/>
    <dgm:cxn modelId="{11A2B333-34FB-4448-8892-83A15B672CE9}" type="presOf" srcId="{39F497D7-D86A-4CAD-8EA1-603654ACB951}" destId="{940F9F28-E19C-49B9-8BBE-E3CDB9080EEB}" srcOrd="0" destOrd="0" presId="urn:microsoft.com/office/officeart/2005/8/layout/cycle2"/>
    <dgm:cxn modelId="{AD7EDFCD-93A3-4E5F-8C44-88B8A8D362DB}" type="presParOf" srcId="{B87DF2C3-A296-4E33-A703-A8AE609B6E45}" destId="{EA3FF6F1-063A-4849-921D-5CF5BBA160BB}" srcOrd="3" destOrd="0" presId="urn:microsoft.com/office/officeart/2005/8/layout/cycle2"/>
    <dgm:cxn modelId="{02D7A287-1983-43A5-9748-051B43272A4E}" type="presOf" srcId="{55B92F1F-5CF9-41EB-AEBA-A9C27D8C237D}" destId="{EA3FF6F1-063A-4849-921D-5CF5BBA160BB}" srcOrd="0" destOrd="0" presId="urn:microsoft.com/office/officeart/2005/8/layout/cycle2"/>
    <dgm:cxn modelId="{1723E36B-303E-4877-86A2-9264B40970DB}" type="presParOf" srcId="{EA3FF6F1-063A-4849-921D-5CF5BBA160BB}" destId="{B1251106-6448-468B-A938-DA86E018BD0F}" srcOrd="0" destOrd="0" presId="urn:microsoft.com/office/officeart/2005/8/layout/cycle2"/>
    <dgm:cxn modelId="{18A9FAD7-2F9F-446A-AAF2-D01FFAA12EAC}" type="presOf" srcId="{55B92F1F-5CF9-41EB-AEBA-A9C27D8C237D}" destId="{B1251106-6448-468B-A938-DA86E018BD0F}" srcOrd="1" destOrd="0" presId="urn:microsoft.com/office/officeart/2005/8/layout/cycle2"/>
    <dgm:cxn modelId="{E874D611-31D3-4243-BF89-2C9A425842FA}" type="presParOf" srcId="{B87DF2C3-A296-4E33-A703-A8AE609B6E45}" destId="{8B0652E1-2AC4-4078-91FC-52FEC5D10A1F}" srcOrd="4" destOrd="0" presId="urn:microsoft.com/office/officeart/2005/8/layout/cycle2"/>
    <dgm:cxn modelId="{78378F25-36C2-4796-A6DA-655BB84E7A3E}" type="presOf" srcId="{BAB30F7A-BC5F-4224-9DFA-F29794D5077B}" destId="{8B0652E1-2AC4-4078-91FC-52FEC5D10A1F}" srcOrd="0" destOrd="0" presId="urn:microsoft.com/office/officeart/2005/8/layout/cycle2"/>
    <dgm:cxn modelId="{4F7B5DAA-4C0F-482F-98FF-5EE2C1E8D2C4}" type="presParOf" srcId="{B87DF2C3-A296-4E33-A703-A8AE609B6E45}" destId="{068879DE-0611-49DB-BBDD-C865627EBD37}" srcOrd="5" destOrd="0" presId="urn:microsoft.com/office/officeart/2005/8/layout/cycle2"/>
    <dgm:cxn modelId="{83AB4FE1-04D9-4E62-B9F1-E3EDDBAE634A}" type="presOf" srcId="{6B05AE22-B9F0-48F3-A297-2DD75290262B}" destId="{068879DE-0611-49DB-BBDD-C865627EBD37}" srcOrd="0" destOrd="0" presId="urn:microsoft.com/office/officeart/2005/8/layout/cycle2"/>
    <dgm:cxn modelId="{DD0590AD-5241-4A72-A3B3-7C020484B7EB}" type="presParOf" srcId="{068879DE-0611-49DB-BBDD-C865627EBD37}" destId="{D73BFA8F-38A6-462C-B9AF-3B33A393ABDD}" srcOrd="0" destOrd="0" presId="urn:microsoft.com/office/officeart/2005/8/layout/cycle2"/>
    <dgm:cxn modelId="{6529FA67-42C2-4CF9-9AD2-B77E72126926}" type="presOf" srcId="{6B05AE22-B9F0-48F3-A297-2DD75290262B}" destId="{D73BFA8F-38A6-462C-B9AF-3B33A393ABDD}" srcOrd="1" destOrd="0" presId="urn:microsoft.com/office/officeart/2005/8/layout/cycle2"/>
    <dgm:cxn modelId="{AFF111F9-5986-46AD-B73F-0E16947340A0}" type="presParOf" srcId="{B87DF2C3-A296-4E33-A703-A8AE609B6E45}" destId="{B59D6CC5-FACA-46B2-AEBE-1388B5447341}" srcOrd="6" destOrd="0" presId="urn:microsoft.com/office/officeart/2005/8/layout/cycle2"/>
    <dgm:cxn modelId="{19A92217-420B-42C9-9D38-473731334B30}" type="presOf" srcId="{EEBA1749-5892-4D14-B3AB-0D1BAF56EEDF}" destId="{B59D6CC5-FACA-46B2-AEBE-1388B5447341}" srcOrd="0" destOrd="0" presId="urn:microsoft.com/office/officeart/2005/8/layout/cycle2"/>
    <dgm:cxn modelId="{3B32369D-2AB0-4AC1-A4CD-595E1D8F41B7}" type="presParOf" srcId="{B87DF2C3-A296-4E33-A703-A8AE609B6E45}" destId="{98536C1D-816B-49D7-BA76-E1294DD6DECF}" srcOrd="7" destOrd="0" presId="urn:microsoft.com/office/officeart/2005/8/layout/cycle2"/>
    <dgm:cxn modelId="{D5654291-1242-4E18-9160-9B75838A427A}" type="presOf" srcId="{8E99ED09-1027-480F-9449-A8463F13E915}" destId="{98536C1D-816B-49D7-BA76-E1294DD6DECF}" srcOrd="0" destOrd="0" presId="urn:microsoft.com/office/officeart/2005/8/layout/cycle2"/>
    <dgm:cxn modelId="{AEBFEACD-6CF5-4E6A-BE3C-091ED7F7FE24}" type="presParOf" srcId="{98536C1D-816B-49D7-BA76-E1294DD6DECF}" destId="{5EA9363D-3E47-4C25-96E4-A6B2CB930DE5}" srcOrd="0" destOrd="0" presId="urn:microsoft.com/office/officeart/2005/8/layout/cycle2"/>
    <dgm:cxn modelId="{4BE30EC8-F4F2-4213-B272-70D000573F4F}" type="presOf" srcId="{8E99ED09-1027-480F-9449-A8463F13E915}" destId="{5EA9363D-3E47-4C25-96E4-A6B2CB930DE5}" srcOrd="1" destOrd="0" presId="urn:microsoft.com/office/officeart/2005/8/layout/cycle2"/>
    <dgm:cxn modelId="{5EB71F0A-98E6-4FAA-8F50-1B466BE3300E}" type="presParOf" srcId="{B87DF2C3-A296-4E33-A703-A8AE609B6E45}" destId="{E2655CD6-FD03-401D-81D1-B6B4E00E66FC}" srcOrd="8" destOrd="0" presId="urn:microsoft.com/office/officeart/2005/8/layout/cycle2"/>
    <dgm:cxn modelId="{59179FE2-2806-4A6B-B886-8B4C886BDCA3}" type="presOf" srcId="{0171B2EA-CD73-4D91-B5B4-0BE424FD11CC}" destId="{E2655CD6-FD03-401D-81D1-B6B4E00E66FC}" srcOrd="0" destOrd="0" presId="urn:microsoft.com/office/officeart/2005/8/layout/cycle2"/>
    <dgm:cxn modelId="{8FBB2A05-2F99-4C24-B585-DE9C056744F2}" type="presParOf" srcId="{B87DF2C3-A296-4E33-A703-A8AE609B6E45}" destId="{D2F3983D-2198-4EC7-8778-61084FCBE8F2}" srcOrd="9" destOrd="0" presId="urn:microsoft.com/office/officeart/2005/8/layout/cycle2"/>
    <dgm:cxn modelId="{A878BF47-235C-48C4-9997-299180CD6A02}" type="presOf" srcId="{E16439FE-02EB-4A80-979E-706BBA0B8819}" destId="{D2F3983D-2198-4EC7-8778-61084FCBE8F2}" srcOrd="0" destOrd="0" presId="urn:microsoft.com/office/officeart/2005/8/layout/cycle2"/>
    <dgm:cxn modelId="{5ACF4CC2-FD5B-4501-A1D4-BB5B6B9E73AA}" type="presParOf" srcId="{D2F3983D-2198-4EC7-8778-61084FCBE8F2}" destId="{21A1910F-8179-4E3C-AD26-3E17E8586B25}" srcOrd="0" destOrd="0" presId="urn:microsoft.com/office/officeart/2005/8/layout/cycle2"/>
    <dgm:cxn modelId="{208CB3E5-7E37-47D7-AAD4-409A94504D0C}" type="presOf" srcId="{E16439FE-02EB-4A80-979E-706BBA0B8819}" destId="{21A1910F-8179-4E3C-AD26-3E17E8586B25}" srcOrd="1" destOrd="0" presId="urn:microsoft.com/office/officeart/2005/8/layout/cycle2"/>
    <dgm:cxn modelId="{B1137257-AED6-4D8F-BA56-0315F7337510}" type="presParOf" srcId="{B87DF2C3-A296-4E33-A703-A8AE609B6E45}" destId="{4D93A9CA-BCEE-4D6F-8767-1F396B73F9EA}" srcOrd="10" destOrd="0" presId="urn:microsoft.com/office/officeart/2005/8/layout/cycle2"/>
    <dgm:cxn modelId="{01C61C16-821E-4782-BC70-5E20C8DDFFD7}" type="presOf" srcId="{B3F907A1-3467-46CC-B2DF-F376CB3C0D75}" destId="{4D93A9CA-BCEE-4D6F-8767-1F396B73F9EA}" srcOrd="0" destOrd="0" presId="urn:microsoft.com/office/officeart/2005/8/layout/cycle2"/>
    <dgm:cxn modelId="{A18C2FB4-DEDD-4433-85C4-336A1E49A735}" type="presParOf" srcId="{B87DF2C3-A296-4E33-A703-A8AE609B6E45}" destId="{2FFEB27B-9F53-4137-AB38-240D1FDC2DB0}" srcOrd="11" destOrd="0" presId="urn:microsoft.com/office/officeart/2005/8/layout/cycle2"/>
    <dgm:cxn modelId="{0284410A-7243-4AEE-B67D-841D050A838C}" type="presOf" srcId="{C9395636-225C-41FC-A60B-CA7441567215}" destId="{2FFEB27B-9F53-4137-AB38-240D1FDC2DB0}" srcOrd="0" destOrd="0" presId="urn:microsoft.com/office/officeart/2005/8/layout/cycle2"/>
    <dgm:cxn modelId="{AB79DC0F-9370-4724-B781-050D5660BEB4}" type="presParOf" srcId="{2FFEB27B-9F53-4137-AB38-240D1FDC2DB0}" destId="{124A82F8-AFD8-4D5B-A3AC-D657547F917D}" srcOrd="0" destOrd="0" presId="urn:microsoft.com/office/officeart/2005/8/layout/cycle2"/>
    <dgm:cxn modelId="{EC7E2E40-3782-4ABB-AFED-48F517AABFC8}" type="presOf" srcId="{C9395636-225C-41FC-A60B-CA7441567215}" destId="{124A82F8-AFD8-4D5B-A3AC-D657547F917D}" srcOrd="1" destOrd="0" presId="urn:microsoft.com/office/officeart/2005/8/layout/cycle2"/>
    <dgm:cxn modelId="{61FCD401-C792-412D-BA56-BA10A2D06E5B}" type="presParOf" srcId="{B87DF2C3-A296-4E33-A703-A8AE609B6E45}" destId="{E80D6AAB-5531-4FB6-9176-DE99D8728D58}" srcOrd="12" destOrd="0" presId="urn:microsoft.com/office/officeart/2005/8/layout/cycle2"/>
    <dgm:cxn modelId="{30EEBDC0-776D-4D63-81DA-A706554906FE}" type="presOf" srcId="{63905643-975D-498D-9D7D-868AB898E73A}" destId="{E80D6AAB-5531-4FB6-9176-DE99D8728D58}" srcOrd="0" destOrd="0" presId="urn:microsoft.com/office/officeart/2005/8/layout/cycle2"/>
    <dgm:cxn modelId="{5750FDDB-E62D-4C07-A900-2A7427E63E85}" type="presParOf" srcId="{B87DF2C3-A296-4E33-A703-A8AE609B6E45}" destId="{EB8F85B5-6795-4C34-8FE4-918CC51A7395}" srcOrd="13" destOrd="0" presId="urn:microsoft.com/office/officeart/2005/8/layout/cycle2"/>
    <dgm:cxn modelId="{FD2E4B68-134C-4A41-97C0-A0B9A773987F}" type="presOf" srcId="{05A29D87-E60E-41CA-A7D5-330CAE7D6762}" destId="{EB8F85B5-6795-4C34-8FE4-918CC51A7395}" srcOrd="0" destOrd="0" presId="urn:microsoft.com/office/officeart/2005/8/layout/cycle2"/>
    <dgm:cxn modelId="{3A6A277D-4663-42E2-A09D-D2E08C21DD6F}" type="presParOf" srcId="{EB8F85B5-6795-4C34-8FE4-918CC51A7395}" destId="{9A05DB73-5EB1-46E6-9917-C86C82502CC9}" srcOrd="0" destOrd="0" presId="urn:microsoft.com/office/officeart/2005/8/layout/cycle2"/>
    <dgm:cxn modelId="{8F19F9F5-1A12-4FEC-B5D9-1AE70C67E97C}" type="presOf" srcId="{05A29D87-E60E-41CA-A7D5-330CAE7D6762}" destId="{9A05DB73-5EB1-46E6-9917-C86C82502CC9}" srcOrd="1" destOrd="0" presId="urn:microsoft.com/office/officeart/2005/8/layout/cycle2"/>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2.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75CDA613-0E18-4E83-ACB4-3B00E6BDCD3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151C907D-5C6C-4376-A23B-08A0DE5457B9}" type="parTrans" cxnId="{89336AB2-E625-491F-BB3A-EAB2ACED9352}">
      <dgm:prSet/>
      <dgm:spPr/>
      <dgm:t>
        <a:bodyPr/>
        <a:lstStyle/>
        <a:p>
          <a:endParaRPr lang="en-GB"/>
        </a:p>
      </dgm:t>
    </dgm:pt>
    <dgm:pt modelId="{294A8BB6-7ECA-4186-A404-313F4C2CC129}">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t-BR" sz="1400" b="0" i="0" u="none" strike="noStrike" cap="none" baseline="0">
              <a:solidFill>
                <a:srgbClr val="FFFFFF"/>
              </a:solidFill>
              <a:effectLst/>
              <a:uFill>
                <a:solidFill>
                  <a:prstClr val="black">
                    <a:alpha val="0"/>
                  </a:prstClr>
                </a:solidFill>
              </a:uFill>
              <a:latin typeface="Calibri"/>
              <a:ea typeface="Calibri"/>
              <a:cs typeface="Calibri"/>
            </a:rPr>
            <a:t>Diligência devida de terceiros</a:t>
          </a:r>
          <a:r>
            <a:rPr lang="pt-BR" sz="1400" b="0" i="0" u="none" strike="noStrike" cap="none" baseline="0">
              <a:solidFill>
                <a:srgbClr val="FFFFFF"/>
              </a:solidFill>
              <a:effectLst/>
              <a:uFill>
                <a:solidFill>
                  <a:prstClr val="black">
                    <a:alpha val="0"/>
                  </a:prstClr>
                </a:solidFill>
              </a:uFill>
              <a:latin typeface="Calibri"/>
              <a:ea typeface="Calibri"/>
              <a:cs typeface="Calibri"/>
            </a:rPr>
            <a:t> </a:t>
          </a:r>
        </a:p>
        <a:p>
          <a:r>
            <a:rPr lang="pt-BR" sz="1400" b="0" i="0" u="none" strike="noStrike" cap="none" baseline="0">
              <a:solidFill>
                <a:srgbClr val="FFFFFF"/>
              </a:solidFill>
              <a:effectLst/>
              <a:uFill>
                <a:solidFill>
                  <a:prstClr val="black">
                    <a:alpha val="0"/>
                  </a:prstClr>
                </a:solidFill>
              </a:uFill>
              <a:latin typeface="Calibri"/>
              <a:ea typeface="Calibri"/>
              <a:cs typeface="Calibri"/>
            </a:rPr>
            <a:t>(LSEG)</a:t>
          </a:r>
        </a:p>
      </dgm:t>
    </dgm:pt>
    <dgm:pt modelId="{3027AC08-4FC0-41EA-8A69-80C9643574D5}" type="sibTrans" cxnId="{89336AB2-E625-491F-BB3A-EAB2ACED9352}">
      <dgm:prSet/>
      <dgm:spPr/>
      <dgm:t>
        <a:bodyPr/>
        <a:lstStyle/>
        <a:p>
          <a:endParaRPr lang="en-GB"/>
        </a:p>
      </dgm:t>
    </dgm:pt>
    <dgm:pt modelId="{6214600B-2F99-4DCC-BA79-8213A29478EE}" type="parTrans" cxnId="{6B1E6B9B-72BC-4E1C-998A-9C9923A414DE}">
      <dgm:prSet/>
      <dgm:spPr/>
      <dgm:t>
        <a:bodyPr/>
        <a:lstStyle/>
        <a:p>
          <a:endParaRPr lang="en-GB"/>
        </a:p>
      </dgm:t>
    </dgm:pt>
    <dgm:pt modelId="{1B17BD1C-074D-4DBB-AD57-61CC0E1091D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t-BR" sz="1400" b="0" i="0" u="none" strike="noStrike" cap="none" baseline="0">
              <a:solidFill>
                <a:srgbClr val="FFFFFF"/>
              </a:solidFill>
              <a:effectLst/>
              <a:uFill>
                <a:solidFill>
                  <a:prstClr val="black">
                    <a:alpha val="0"/>
                  </a:prstClr>
                </a:solidFill>
              </a:uFill>
              <a:latin typeface="Calibri"/>
              <a:ea typeface="Calibri"/>
              <a:cs typeface="Calibri"/>
            </a:rPr>
            <a:t>Avaliações de sustentabilidade</a:t>
          </a:r>
        </a:p>
      </dgm:t>
    </dgm:pt>
    <dgm:pt modelId="{D76A4B37-42EB-4F8E-B4EB-C005BA14886D}" type="sibTrans" cxnId="{6B1E6B9B-72BC-4E1C-998A-9C9923A414DE}">
      <dgm:prSet/>
      <dgm:spPr/>
      <dgm:t>
        <a:bodyPr/>
        <a:lstStyle/>
        <a:p>
          <a:endParaRPr lang="en-GB"/>
        </a:p>
      </dgm:t>
    </dgm:pt>
    <dgm:pt modelId="{9969F80F-8785-4633-B84E-3CA4E8EE8200}" type="parTrans" cxnId="{4E27EEA9-6A52-4DEB-B845-3F07B6AA648D}">
      <dgm:prSet/>
      <dgm:spPr/>
      <dgm:t>
        <a:bodyPr/>
        <a:lstStyle/>
        <a:p>
          <a:endParaRPr lang="en-GB"/>
        </a:p>
      </dgm:t>
    </dgm:pt>
    <dgm:pt modelId="{02FCB981-97C8-46E6-923D-98C21AFF76FF}">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t-BR" sz="1400" b="0" i="0" u="none" strike="noStrike" cap="none" baseline="0">
              <a:solidFill>
                <a:srgbClr val="FFFFFF"/>
              </a:solidFill>
              <a:effectLst/>
              <a:uFill>
                <a:solidFill>
                  <a:prstClr val="black">
                    <a:alpha val="0"/>
                  </a:prstClr>
                </a:solidFill>
              </a:uFill>
              <a:latin typeface="Calibri"/>
              <a:ea typeface="Calibri"/>
              <a:cs typeface="Calibri"/>
            </a:rPr>
            <a:t>Aquisição responsável</a:t>
          </a:r>
        </a:p>
        <a:p>
          <a:r>
            <a:rPr lang="pt-BR" sz="1400" b="0" i="0" u="none" strike="noStrike" cap="none" baseline="0">
              <a:solidFill>
                <a:srgbClr val="FFFFFF"/>
              </a:solidFill>
              <a:effectLst/>
              <a:uFill>
                <a:solidFill>
                  <a:prstClr val="black">
                    <a:alpha val="0"/>
                  </a:prstClr>
                </a:solidFill>
              </a:uFill>
              <a:latin typeface="Calibri"/>
              <a:ea typeface="Calibri"/>
              <a:cs typeface="Calibri"/>
            </a:rPr>
            <a:t>(Equipe de compras liderada pelo centro)</a:t>
          </a:r>
        </a:p>
      </dgm:t>
    </dgm:pt>
    <dgm:pt modelId="{D787BA4F-539F-4987-BAF9-1F98068A4D26}" type="sibTrans" cxnId="{4E27EEA9-6A52-4DEB-B845-3F07B6AA648D}">
      <dgm:prSet/>
      <dgm:spPr/>
      <dgm:t>
        <a:bodyPr/>
        <a:lstStyle/>
        <a:p>
          <a:endParaRPr lang="en-GB"/>
        </a:p>
      </dgm:t>
    </dgm:pt>
    <dgm:pt modelId="{DC95862B-8FAF-4BDE-81A1-2F4ABF599E90}" type="pres">
      <dgm:prSet presAssocID="{75CDA613-0E18-4E83-ACB4-3B00E6BDCD30}" presName="CompostProcess">
        <dgm:presLayoutVars>
          <dgm:dir/>
          <dgm:resizeHandles val="exact"/>
        </dgm:presLayoutVars>
      </dgm:prSet>
      <dgm:spPr/>
      <dgm:t>
        <a:bodyPr/>
        <a:lstStyle/>
        <a:p/>
      </dgm:t>
    </dgm:pt>
    <dgm:pt modelId="{12AFE8A0-018A-40B6-A106-FCA3322EAA42}" type="pres">
      <dgm:prSet presAssocID="{75CDA613-0E18-4E83-ACB4-3B00E6BDCD30}" presName="arrow" presStyleLbl="bgShp" presStyleCnt="1" custLinFactNeighborX="28"/>
      <dgm:spPr/>
      <dgm:t>
        <a:bodyPr/>
        <a:lstStyle/>
        <a:p/>
      </dgm:t>
    </dgm:pt>
    <dgm:pt modelId="{A94D0A2B-2AD8-4B59-8BD0-99867942232C}" type="pres">
      <dgm:prSet presAssocID="{75CDA613-0E18-4E83-ACB4-3B00E6BDCD30}" presName="linearProcess"/>
      <dgm:spPr/>
      <dgm:t>
        <a:bodyPr/>
        <a:lstStyle/>
        <a:p/>
      </dgm:t>
    </dgm:pt>
    <dgm:pt modelId="{5FA0E2E7-866D-4EB3-A4E1-CB9ACB4F0F3E}" type="pres">
      <dgm:prSet presAssocID="{294A8BB6-7ECA-4186-A404-313F4C2CC129}" presName="textNode" presStyleLbl="node1" presStyleCnt="3">
        <dgm:presLayoutVars>
          <dgm:bulletEnabled val="1"/>
        </dgm:presLayoutVars>
      </dgm:prSet>
      <dgm:spPr/>
      <dgm:t>
        <a:bodyPr/>
        <a:lstStyle/>
        <a:p/>
      </dgm:t>
    </dgm:pt>
    <dgm:pt modelId="{D9A7380E-7C2A-4E31-A4E2-91B8E5E79426}" type="pres">
      <dgm:prSet presAssocID="{3027AC08-4FC0-41EA-8A69-80C9643574D5}" presName="sibTrans"/>
      <dgm:spPr/>
      <dgm:t>
        <a:bodyPr/>
        <a:lstStyle/>
        <a:p/>
      </dgm:t>
    </dgm:pt>
    <dgm:pt modelId="{07F04447-BD8B-4CD8-B124-1E4DFDB60FEC}" type="pres">
      <dgm:prSet presAssocID="{1B17BD1C-074D-4DBB-AD57-61CC0E1091D1}" presName="textNode" presStyleLbl="node1" presStyleIdx="1" presStyleCnt="3">
        <dgm:presLayoutVars>
          <dgm:bulletEnabled val="1"/>
        </dgm:presLayoutVars>
      </dgm:prSet>
      <dgm:spPr/>
      <dgm:t>
        <a:bodyPr/>
        <a:lstStyle/>
        <a:p/>
      </dgm:t>
    </dgm:pt>
    <dgm:pt modelId="{41114D6C-EE1C-46CC-8239-0045C5AF0A73}" type="pres">
      <dgm:prSet presAssocID="{D76A4B37-42EB-4F8E-B4EB-C005BA14886D}" presName="sibTrans"/>
      <dgm:spPr/>
      <dgm:t>
        <a:bodyPr/>
        <a:lstStyle/>
        <a:p/>
      </dgm:t>
    </dgm:pt>
    <dgm:pt modelId="{A25E0D73-3076-4311-9BB9-F9A99B635800}" type="pres">
      <dgm:prSet presAssocID="{02FCB981-97C8-46E6-923D-98C21AFF76FF}" presName="textNode" presStyleLbl="node1" presStyleIdx="2" presStyleCnt="3" custLinFactNeighborX="31379">
        <dgm:presLayoutVars>
          <dgm:bulletEnabled val="1"/>
        </dgm:presLayoutVars>
      </dgm:prSet>
      <dgm:spPr/>
      <dgm:t>
        <a:bodyPr/>
        <a:lstStyle/>
        <a:p/>
      </dgm:t>
    </dgm:pt>
  </dgm:ptLst>
  <dgm:cxnLst>
    <dgm:cxn modelId="{89336AB2-E625-491F-BB3A-EAB2ACED9352}" srcId="{75CDA613-0E18-4E83-ACB4-3B00E6BDCD30}" destId="{294A8BB6-7ECA-4186-A404-313F4C2CC129}" srcOrd="0" destOrd="0" parTransId="{151C907D-5C6C-4376-A23B-08A0DE5457B9}" sibTransId="{3027AC08-4FC0-41EA-8A69-80C9643574D5}"/>
    <dgm:cxn modelId="{6B1E6B9B-72BC-4E1C-998A-9C9923A414DE}" srcId="{75CDA613-0E18-4E83-ACB4-3B00E6BDCD30}" destId="{1B17BD1C-074D-4DBB-AD57-61CC0E1091D1}" srcOrd="1" destOrd="0" parTransId="{6214600B-2F99-4DCC-BA79-8213A29478EE}" sibTransId="{D76A4B37-42EB-4F8E-B4EB-C005BA14886D}"/>
    <dgm:cxn modelId="{4E27EEA9-6A52-4DEB-B845-3F07B6AA648D}" srcId="{75CDA613-0E18-4E83-ACB4-3B00E6BDCD30}" destId="{02FCB981-97C8-46E6-923D-98C21AFF76FF}" srcOrd="2" destOrd="0" parTransId="{9969F80F-8785-4633-B84E-3CA4E8EE8200}" sibTransId="{D787BA4F-539F-4987-BAF9-1F98068A4D26}"/>
    <dgm:cxn modelId="{17595DAD-3FCA-4A36-9569-CE0431380EF9}" type="presOf" srcId="{75CDA613-0E18-4E83-ACB4-3B00E6BDCD30}" destId="{DC95862B-8FAF-4BDE-81A1-2F4ABF599E90}" srcOrd="0" destOrd="0" presId="urn:microsoft.com/office/officeart/2005/8/layout/hProcess9"/>
    <dgm:cxn modelId="{319D589A-F0F3-4D69-82E6-FD921A987EE6}" type="presParOf" srcId="{DC95862B-8FAF-4BDE-81A1-2F4ABF599E90}" destId="{12AFE8A0-018A-40B6-A106-FCA3322EAA42}" srcOrd="0" destOrd="0" presId="urn:microsoft.com/office/officeart/2005/8/layout/hProcess9"/>
    <dgm:cxn modelId="{1C4C1E64-BD36-446C-BA1E-E53D0D8B98E4}" type="presParOf" srcId="{DC95862B-8FAF-4BDE-81A1-2F4ABF599E90}" destId="{A94D0A2B-2AD8-4B59-8BD0-99867942232C}" srcOrd="1" destOrd="0" presId="urn:microsoft.com/office/officeart/2005/8/layout/hProcess9"/>
    <dgm:cxn modelId="{0519BF29-D691-46D1-9B67-51F3291EAE39}" type="presParOf" srcId="{A94D0A2B-2AD8-4B59-8BD0-99867942232C}" destId="{5FA0E2E7-866D-4EB3-A4E1-CB9ACB4F0F3E}" srcOrd="0" destOrd="0" presId="urn:microsoft.com/office/officeart/2005/8/layout/hProcess9"/>
    <dgm:cxn modelId="{1933186E-0901-49CB-8B54-BA5B542894FF}" type="presOf" srcId="{294A8BB6-7ECA-4186-A404-313F4C2CC129}" destId="{5FA0E2E7-866D-4EB3-A4E1-CB9ACB4F0F3E}" srcOrd="0" destOrd="0" presId="urn:microsoft.com/office/officeart/2005/8/layout/hProcess9"/>
    <dgm:cxn modelId="{0E5D58CD-EAC9-4531-960D-8838448535E5}" type="presParOf" srcId="{A94D0A2B-2AD8-4B59-8BD0-99867942232C}" destId="{D9A7380E-7C2A-4E31-A4E2-91B8E5E79426}" srcOrd="1" destOrd="0" presId="urn:microsoft.com/office/officeart/2005/8/layout/hProcess9"/>
    <dgm:cxn modelId="{26C200DF-9150-4A35-A96F-F813C2B1327D}" type="presParOf" srcId="{A94D0A2B-2AD8-4B59-8BD0-99867942232C}" destId="{07F04447-BD8B-4CD8-B124-1E4DFDB60FEC}" srcOrd="2" destOrd="0" presId="urn:microsoft.com/office/officeart/2005/8/layout/hProcess9"/>
    <dgm:cxn modelId="{B702ED82-54ED-4E9C-9332-EA17ED449AF5}" type="presOf" srcId="{1B17BD1C-074D-4DBB-AD57-61CC0E1091D1}" destId="{07F04447-BD8B-4CD8-B124-1E4DFDB60FEC}" srcOrd="0" destOrd="0" presId="urn:microsoft.com/office/officeart/2005/8/layout/hProcess9"/>
    <dgm:cxn modelId="{E8D86CB5-13A9-448F-A372-407F93F2699F}" type="presParOf" srcId="{A94D0A2B-2AD8-4B59-8BD0-99867942232C}" destId="{41114D6C-EE1C-46CC-8239-0045C5AF0A73}" srcOrd="3" destOrd="0" presId="urn:microsoft.com/office/officeart/2005/8/layout/hProcess9"/>
    <dgm:cxn modelId="{E2CA0CC2-D31D-464B-8121-992C67478F87}" type="presParOf" srcId="{A94D0A2B-2AD8-4B59-8BD0-99867942232C}" destId="{A25E0D73-3076-4311-9BB9-F9A99B635800}" srcOrd="4" destOrd="0" presId="urn:microsoft.com/office/officeart/2005/8/layout/hProcess9"/>
    <dgm:cxn modelId="{6A6161BD-E339-4906-95D3-6C71B84DB946}" type="presOf" srcId="{02FCB981-97C8-46E6-923D-98C21AFF76FF}" destId="{A25E0D73-3076-4311-9BB9-F9A99B635800}" srcOrd="0" destOrd="0" presId="urn:microsoft.com/office/officeart/2005/8/layout/hProcess9"/>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3.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202CFC0B-B826-4EE8-8A22-0574EEF779F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7A61601D-D3EF-4FCF-A55C-164CC87BCCE6}" type="parTrans" cxnId="{64BC1C14-1D4E-465D-BE18-8F3CF545B9E5}">
      <dgm:prSet/>
      <dgm:spPr/>
      <dgm:t>
        <a:bodyPr/>
        <a:lstStyle/>
        <a:p>
          <a:endParaRPr lang="en-GB"/>
        </a:p>
      </dgm:t>
    </dgm:pt>
    <dgm:pt modelId="{3C22AC7F-0737-48BC-B577-EFFC838C1292}">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t-BR" sz="1600" b="0" i="0" u="none" strike="noStrike" cap="none" baseline="0">
              <a:solidFill>
                <a:srgbClr val="FFFFFF"/>
              </a:solidFill>
              <a:effectLst/>
              <a:uFill>
                <a:solidFill>
                  <a:prstClr val="black">
                    <a:alpha val="0"/>
                  </a:prstClr>
                </a:solidFill>
              </a:uFill>
              <a:latin typeface="Calibri"/>
              <a:ea typeface="Calibri"/>
              <a:cs typeface="Calibri"/>
            </a:rPr>
            <a:t>Informações gerais</a:t>
          </a:r>
        </a:p>
      </dgm:t>
    </dgm:pt>
    <dgm:pt modelId="{16F9338C-6C38-4649-8234-F6DB703815AE}" type="parTrans" cxnId="{A84C6334-4485-4DF3-BE80-BF6AA4434770}">
      <dgm:prSet/>
      <dgm:spPr/>
      <dgm:t>
        <a:bodyPr/>
        <a:lstStyle/>
        <a:p>
          <a:endParaRPr lang="en-GB"/>
        </a:p>
      </dgm:t>
    </dgm:pt>
    <dgm:pt modelId="{D426C57B-8707-4715-9561-45A815A5DFF0}">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Nome:</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r>
            <a:rPr lang="pt-BR" sz="1200" b="0" i="0" u="none" strike="noStrike" cap="none" baseline="0">
              <a:solidFill>
                <a:srgbClr val="000000"/>
              </a:solidFill>
              <a:effectLst/>
              <a:uFill>
                <a:solidFill>
                  <a:prstClr val="black">
                    <a:alpha val="0"/>
                  </a:prstClr>
                </a:solidFill>
              </a:uFill>
              <a:latin typeface="Calibri"/>
              <a:ea typeface="Calibri"/>
              <a:cs typeface="Calibri"/>
            </a:rPr>
            <a:t>Insira o nome completo oficial do terceiro</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88CF9FF9-7532-4D9B-97E7-1A15338D5EFB}" type="sibTrans" cxnId="{A84C6334-4485-4DF3-BE80-BF6AA4434770}">
      <dgm:prSet/>
      <dgm:spPr/>
      <dgm:t>
        <a:bodyPr/>
        <a:lstStyle/>
        <a:p>
          <a:endParaRPr lang="en-GB"/>
        </a:p>
      </dgm:t>
    </dgm:pt>
    <dgm:pt modelId="{5763F835-C798-428D-B85C-7ABA2B5092D7}" type="parTrans" cxnId="{8F1875D3-B308-4096-A28A-9870E637E96C}">
      <dgm:prSet/>
      <dgm:spPr/>
      <dgm:t>
        <a:bodyPr/>
        <a:lstStyle/>
        <a:p>
          <a:endParaRPr lang="en-GB"/>
        </a:p>
      </dgm:t>
    </dgm:pt>
    <dgm:pt modelId="{75E07DDA-AB73-4754-86FB-604301FAD131}">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Número de referência:</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r>
            <a:rPr lang="pt-BR" sz="1200" b="0" i="0" u="none" strike="noStrike" cap="none" baseline="0">
              <a:solidFill>
                <a:srgbClr val="000000"/>
              </a:solidFill>
              <a:effectLst/>
              <a:uFill>
                <a:solidFill>
                  <a:prstClr val="black">
                    <a:alpha val="0"/>
                  </a:prstClr>
                </a:solidFill>
              </a:uFill>
              <a:latin typeface="Calibri"/>
              <a:ea typeface="Calibri"/>
              <a:cs typeface="Calibri"/>
            </a:rPr>
            <a:t>Identificador exclusivo, recomendar seguir a denotação de referência ERP local.</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r>
            <a:rPr lang="pt-BR" sz="1200" b="0" i="0" u="none" strike="noStrike" cap="none" baseline="0">
              <a:solidFill>
                <a:srgbClr val="000000"/>
              </a:solidFill>
              <a:effectLst/>
              <a:uFill>
                <a:solidFill>
                  <a:prstClr val="black">
                    <a:alpha val="0"/>
                  </a:prstClr>
                </a:solidFill>
              </a:uFill>
              <a:latin typeface="Calibri"/>
              <a:ea typeface="Calibri"/>
              <a:cs typeface="Calibri"/>
            </a:rPr>
            <a:t>Se o número de referência já existir, você será notificado pelo sistema.</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48F126B2-4014-47BB-93B9-14C20E6151FD}" type="sibTrans" cxnId="{8F1875D3-B308-4096-A28A-9870E637E96C}">
      <dgm:prSet/>
      <dgm:spPr/>
      <dgm:t>
        <a:bodyPr/>
        <a:lstStyle/>
        <a:p>
          <a:endParaRPr lang="en-GB"/>
        </a:p>
      </dgm:t>
    </dgm:pt>
    <dgm:pt modelId="{32C8B817-14CC-4611-B29E-B51C35446FA8}" type="parTrans" cxnId="{FF0E42EF-B788-41A1-B77F-F246EA8167A6}">
      <dgm:prSet/>
      <dgm:spPr/>
      <dgm:t>
        <a:bodyPr/>
        <a:lstStyle/>
        <a:p>
          <a:endParaRPr lang="en-GB"/>
        </a:p>
      </dgm:t>
    </dgm:pt>
    <dgm:pt modelId="{CDFF6EB2-1E6D-4538-9A7B-B5CB548E924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Tipo de indústria:</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r>
            <a:rPr lang="pt-BR" sz="1200" b="0" i="0" u="none" strike="noStrike" cap="none" baseline="0">
              <a:solidFill>
                <a:srgbClr val="000000"/>
              </a:solidFill>
              <a:effectLst/>
              <a:uFill>
                <a:solidFill>
                  <a:prstClr val="black">
                    <a:alpha val="0"/>
                  </a:prstClr>
                </a:solidFill>
              </a:uFill>
              <a:latin typeface="Calibri"/>
              <a:ea typeface="Calibri"/>
              <a:cs typeface="Calibri"/>
            </a:rPr>
            <a:t>Use a função suspensa para selecionar o tipo de setor de terceiros</a:t>
          </a:r>
        </a:p>
      </dgm:t>
    </dgm:pt>
    <dgm:pt modelId="{C1080AC6-E338-4528-AD37-4349F391874C}" type="sibTrans" cxnId="{FF0E42EF-B788-41A1-B77F-F246EA8167A6}">
      <dgm:prSet/>
      <dgm:spPr/>
      <dgm:t>
        <a:bodyPr/>
        <a:lstStyle/>
        <a:p>
          <a:endParaRPr lang="en-GB"/>
        </a:p>
      </dgm:t>
    </dgm:pt>
    <dgm:pt modelId="{1025E351-DC1C-47DC-852D-849FB98AF7F9}" type="parTrans" cxnId="{EB768D43-B566-4E50-BC4F-D1DA82CA6206}">
      <dgm:prSet/>
      <dgm:spPr/>
      <dgm:t>
        <a:bodyPr/>
        <a:lstStyle/>
        <a:p>
          <a:endParaRPr lang="en-GB"/>
        </a:p>
      </dgm:t>
    </dgm:pt>
    <dgm:pt modelId="{76B80A82-1E16-4472-9B8F-610D11567E25}">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Receita:</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r>
            <a:rPr lang="pt-BR" sz="1200" b="0" i="0" u="none" strike="noStrike" cap="none" baseline="0">
              <a:solidFill>
                <a:srgbClr val="000000"/>
              </a:solidFill>
              <a:effectLst/>
              <a:uFill>
                <a:solidFill>
                  <a:prstClr val="black">
                    <a:alpha val="0"/>
                  </a:prstClr>
                </a:solidFill>
              </a:uFill>
              <a:latin typeface="Calibri"/>
              <a:ea typeface="Calibri"/>
              <a:cs typeface="Calibri"/>
            </a:rPr>
            <a:t>Para clientes, insira o valor de vendas previsto com o terceiro, para fornecedores, insira o valor de gasto previsto (</a:t>
          </a:r>
          <a:r>
            <a:rPr lang="pt-BR" sz="1200" b="1" i="0" u="none" strike="noStrike" cap="none" baseline="0">
              <a:solidFill>
                <a:srgbClr val="000000"/>
              </a:solidFill>
              <a:effectLst/>
              <a:uFill>
                <a:solidFill>
                  <a:prstClr val="black">
                    <a:alpha val="0"/>
                  </a:prstClr>
                </a:solidFill>
              </a:uFill>
              <a:latin typeface="Calibri"/>
              <a:ea typeface="Calibri"/>
              <a:cs typeface="Calibri"/>
            </a:rPr>
            <a:t>em USD</a:t>
          </a:r>
          <a:r>
            <a:rPr lang="pt-BR" sz="1200" b="0" i="0" u="none" strike="noStrike" cap="none" baseline="0">
              <a:solidFill>
                <a:srgbClr val="000000"/>
              </a:solidFill>
              <a:effectLst/>
              <a:uFill>
                <a:solidFill>
                  <a:prstClr val="black">
                    <a:alpha val="0"/>
                  </a:prstClr>
                </a:solidFill>
              </a:uFill>
              <a:latin typeface="Calibri"/>
              <a:ea typeface="Calibri"/>
              <a:cs typeface="Calibri"/>
            </a:rPr>
            <a:t>).</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6514E5CF-4691-45A1-9EFB-84883F09B3E3}" type="sibTrans" cxnId="{EB768D43-B566-4E50-BC4F-D1DA82CA6206}">
      <dgm:prSet/>
      <dgm:spPr/>
      <dgm:t>
        <a:bodyPr/>
        <a:lstStyle/>
        <a:p>
          <a:endParaRPr lang="en-GB"/>
        </a:p>
      </dgm:t>
    </dgm:pt>
    <dgm:pt modelId="{24151234-38CA-4ABB-A80D-2101EBA1095D}" type="sibTrans" cxnId="{64BC1C14-1D4E-465D-BE18-8F3CF545B9E5}">
      <dgm:prSet/>
      <dgm:spPr/>
      <dgm:t>
        <a:bodyPr/>
        <a:lstStyle/>
        <a:p>
          <a:endParaRPr lang="en-GB"/>
        </a:p>
      </dgm:t>
    </dgm:pt>
    <dgm:pt modelId="{7A58DB1A-A827-4500-A339-B746F150E6E2}" type="parTrans" cxnId="{25F89CD4-146B-4AFE-A706-8384EA2CDBE3}">
      <dgm:prSet/>
      <dgm:spPr/>
      <dgm:t>
        <a:bodyPr/>
        <a:lstStyle/>
        <a:p>
          <a:endParaRPr lang="en-GB"/>
        </a:p>
      </dgm:t>
    </dgm:pt>
    <dgm:pt modelId="{825B433B-1005-4819-B70B-8447E735AF95}">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t-BR" sz="1600" b="0" i="0" u="none" strike="noStrike" cap="none" baseline="0">
              <a:solidFill>
                <a:srgbClr val="FFFFFF"/>
              </a:solidFill>
              <a:effectLst/>
              <a:uFill>
                <a:solidFill>
                  <a:prstClr val="black">
                    <a:alpha val="0"/>
                  </a:prstClr>
                </a:solidFill>
              </a:uFill>
              <a:latin typeface="Calibri"/>
              <a:ea typeface="Calibri"/>
              <a:cs typeface="Calibri"/>
            </a:rPr>
            <a:t>Segmentação de terceiros</a:t>
          </a:r>
        </a:p>
      </dgm:t>
    </dgm:pt>
    <dgm:pt modelId="{0E2FF385-478C-4EE9-8401-BAFBD56326B9}" type="parTrans" cxnId="{CE2C3F0B-3711-487D-AEB0-F8E29EBE1363}">
      <dgm:prSet/>
      <dgm:spPr/>
      <dgm:t>
        <a:bodyPr/>
        <a:lstStyle/>
        <a:p>
          <a:endParaRPr lang="en-GB"/>
        </a:p>
      </dgm:t>
    </dgm:pt>
    <dgm:pt modelId="{C347E6BE-7E67-4480-BA16-C2F3D47773C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Tipo de mercadoria:</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r>
            <a:rPr lang="pt-BR" sz="1200" b="0" i="0" u="none" strike="noStrike" cap="none" baseline="0">
              <a:solidFill>
                <a:srgbClr val="000000"/>
              </a:solidFill>
              <a:effectLst/>
              <a:uFill>
                <a:solidFill>
                  <a:prstClr val="black">
                    <a:alpha val="0"/>
                  </a:prstClr>
                </a:solidFill>
              </a:uFill>
              <a:latin typeface="Calibri"/>
              <a:ea typeface="Calibri"/>
              <a:cs typeface="Calibri"/>
            </a:rPr>
            <a:t>Use a função suspensa para escolher a natureza do relacionamento comercial com o terceiro </a:t>
          </a:r>
          <a:r>
            <a:rPr lang="pt-BR" sz="1200" b="1" i="0" u="none" strike="noStrike" cap="none" baseline="0">
              <a:solidFill>
                <a:srgbClr val="FF0000"/>
              </a:solidFill>
              <a:effectLst/>
              <a:uFill>
                <a:solidFill>
                  <a:prstClr val="black">
                    <a:alpha val="0"/>
                  </a:prstClr>
                </a:solidFill>
              </a:uFill>
              <a:latin typeface="Calibri"/>
              <a:ea typeface="Calibri"/>
              <a:cs typeface="Calibri"/>
            </a:rPr>
            <a:t>(consulte a próxima página para obter as definições do tipo de mercadoria)</a:t>
          </a:r>
        </a:p>
      </dgm:t>
    </dgm:pt>
    <dgm:pt modelId="{8512E96B-8623-4ADE-A829-0FFADE97A1CA}" type="sibTrans" cxnId="{CE2C3F0B-3711-487D-AEB0-F8E29EBE1363}">
      <dgm:prSet/>
      <dgm:spPr/>
      <dgm:t>
        <a:bodyPr/>
        <a:lstStyle/>
        <a:p>
          <a:endParaRPr lang="en-GB"/>
        </a:p>
      </dgm:t>
    </dgm:pt>
    <dgm:pt modelId="{62D5B6A0-9439-4E31-8A4C-9E3A46D1CB1D}" type="sibTrans" cxnId="{25F89CD4-146B-4AFE-A706-8384EA2CDBE3}">
      <dgm:prSet/>
      <dgm:spPr/>
      <dgm:t>
        <a:bodyPr/>
        <a:lstStyle/>
        <a:p>
          <a:endParaRPr lang="en-GB"/>
        </a:p>
      </dgm:t>
    </dgm:pt>
    <dgm:pt modelId="{843BF5D6-535F-4792-B587-201A123C2120}" type="parTrans" cxnId="{C32C96BE-CAC1-491A-A519-1EE594CC1162}">
      <dgm:prSet/>
      <dgm:spPr/>
      <dgm:t>
        <a:bodyPr/>
        <a:lstStyle/>
        <a:p>
          <a:endParaRPr lang="en-GB"/>
        </a:p>
      </dgm:t>
    </dgm:pt>
    <dgm:pt modelId="{A9BF9BDA-7958-4152-8A98-984313AD2BC0}">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pt-BR" sz="1600" b="0" i="0" u="none" strike="noStrike" cap="none" baseline="0">
              <a:solidFill>
                <a:srgbClr val="FFFFFF"/>
              </a:solidFill>
              <a:effectLst/>
              <a:uFill>
                <a:solidFill>
                  <a:prstClr val="black">
                    <a:alpha val="0"/>
                  </a:prstClr>
                </a:solidFill>
              </a:uFill>
              <a:latin typeface="Calibri"/>
              <a:ea typeface="Calibri"/>
              <a:cs typeface="Calibri"/>
            </a:rPr>
            <a:t>Endereço</a:t>
          </a:r>
        </a:p>
      </dgm:t>
    </dgm:pt>
    <dgm:pt modelId="{EA8A525A-B606-41AD-8265-7AB0D12A7FFF}" type="parTrans" cxnId="{24AB5958-B62A-4390-99A6-D098FE39E1CF}">
      <dgm:prSet/>
      <dgm:spPr/>
      <dgm:t>
        <a:bodyPr/>
        <a:lstStyle/>
        <a:p>
          <a:endParaRPr lang="en-GB"/>
        </a:p>
      </dgm:t>
    </dgm:pt>
    <dgm:pt modelId="{28D406FC-7FDF-404C-BA5D-5B487DDB790B}">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País:</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r>
            <a:rPr lang="pt-BR" sz="1200" b="0" i="0" u="none" strike="noStrike" cap="none" baseline="0">
              <a:solidFill>
                <a:srgbClr val="000000"/>
              </a:solidFill>
              <a:effectLst/>
              <a:uFill>
                <a:solidFill>
                  <a:prstClr val="black">
                    <a:alpha val="0"/>
                  </a:prstClr>
                </a:solidFill>
              </a:uFill>
              <a:latin typeface="Calibri"/>
              <a:ea typeface="Calibri"/>
              <a:cs typeface="Calibri"/>
            </a:rPr>
            <a:t>O endereço completo do terceiro não é obrigatório, embora recomendado.</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r>
            <a:rPr lang="pt-BR" sz="1200" b="0" i="0" u="none" strike="noStrike" cap="none" baseline="0">
              <a:solidFill>
                <a:srgbClr val="000000"/>
              </a:solidFill>
              <a:effectLst/>
              <a:uFill>
                <a:solidFill>
                  <a:prstClr val="black">
                    <a:alpha val="0"/>
                  </a:prstClr>
                </a:solidFill>
              </a:uFill>
              <a:latin typeface="Calibri"/>
              <a:ea typeface="Calibri"/>
              <a:cs typeface="Calibri"/>
            </a:rPr>
            <a:t>No entanto, o país no qual eles estão registrados é</a:t>
          </a:r>
        </a:p>
      </dgm:t>
    </dgm:pt>
    <dgm:pt modelId="{5254C2D5-787A-4BEE-816A-8FDBC65792DA}" type="sibTrans" cxnId="{24AB5958-B62A-4390-99A6-D098FE39E1CF}">
      <dgm:prSet/>
      <dgm:spPr/>
      <dgm:t>
        <a:bodyPr/>
        <a:lstStyle/>
        <a:p>
          <a:endParaRPr lang="en-GB"/>
        </a:p>
      </dgm:t>
    </dgm:pt>
    <dgm:pt modelId="{961BEC78-92B5-4DD0-A9B7-2E980121F493}" type="sibTrans" cxnId="{C32C96BE-CAC1-491A-A519-1EE594CC1162}">
      <dgm:prSet/>
      <dgm:spPr/>
      <dgm:t>
        <a:bodyPr/>
        <a:lstStyle/>
        <a:p>
          <a:endParaRPr lang="en-GB"/>
        </a:p>
      </dgm:t>
    </dgm:pt>
    <dgm:pt modelId="{4C98F7B0-7FBE-4D5F-8E7D-DFE874A1F653}" type="pres">
      <dgm:prSet presAssocID="{202CFC0B-B826-4EE8-8A22-0574EEF779F5}" presName="Name0">
        <dgm:presLayoutVars>
          <dgm:dir/>
          <dgm:animLvl val="lvl"/>
          <dgm:resizeHandles val="exact"/>
        </dgm:presLayoutVars>
      </dgm:prSet>
      <dgm:spPr/>
      <dgm:t>
        <a:bodyPr/>
        <a:lstStyle/>
        <a:p/>
      </dgm:t>
    </dgm:pt>
    <dgm:pt modelId="{4B18DDFC-A626-4A27-BD66-03EBEAF1B7E4}" type="pres">
      <dgm:prSet presAssocID="{3C22AC7F-0737-48BC-B577-EFFC838C1292}" presName="linNode"/>
      <dgm:spPr/>
      <dgm:t>
        <a:bodyPr/>
        <a:lstStyle/>
        <a:p/>
      </dgm:t>
    </dgm:pt>
    <dgm:pt modelId="{BDFA7FFA-8BE5-4641-B197-E9B6C616688D}" type="pres">
      <dgm:prSet presAssocID="{3C22AC7F-0737-48BC-B577-EFFC838C1292}" presName="parentText" presStyleLbl="node1" presStyleCnt="3" custScaleX="50489" custScaleY="75780" custLinFactNeighborX="191" custLinFactNeighborY="1150">
        <dgm:presLayoutVars>
          <dgm:chMax val="1"/>
          <dgm:bulletEnabled val="1"/>
        </dgm:presLayoutVars>
      </dgm:prSet>
      <dgm:spPr/>
      <dgm:t>
        <a:bodyPr/>
        <a:lstStyle/>
        <a:p/>
      </dgm:t>
    </dgm:pt>
    <dgm:pt modelId="{DD9FFB74-1706-4D35-97AB-B89618739394}" type="pres">
      <dgm:prSet presAssocID="{3C22AC7F-0737-48BC-B577-EFFC838C1292}" presName="descendantText" presStyleLbl="alignAccFollowNode1" presStyleCnt="3" custScaleX="126435" custScaleY="98540">
        <dgm:presLayoutVars>
          <dgm:bulletEnabled val="1"/>
        </dgm:presLayoutVars>
      </dgm:prSet>
      <dgm:spPr/>
      <dgm:t>
        <a:bodyPr/>
        <a:lstStyle/>
        <a:p/>
      </dgm:t>
    </dgm:pt>
    <dgm:pt modelId="{89C03403-6526-4364-A728-F8C07F3A0654}" type="pres">
      <dgm:prSet presAssocID="{24151234-38CA-4ABB-A80D-2101EBA1095D}" presName="sp"/>
      <dgm:spPr/>
      <dgm:t>
        <a:bodyPr/>
        <a:lstStyle/>
        <a:p/>
      </dgm:t>
    </dgm:pt>
    <dgm:pt modelId="{0CDEE715-51CF-4762-84E3-41B8E57B3871}" type="pres">
      <dgm:prSet presAssocID="{825B433B-1005-4819-B70B-8447E735AF95}" presName="linNode"/>
      <dgm:spPr/>
      <dgm:t>
        <a:bodyPr/>
        <a:lstStyle/>
        <a:p/>
      </dgm:t>
    </dgm:pt>
    <dgm:pt modelId="{D465B4BB-5197-4F24-9877-B9E860A588E8}" type="pres">
      <dgm:prSet presAssocID="{825B433B-1005-4819-B70B-8447E735AF95}" presName="parentText" presStyleLbl="node1" presStyleIdx="1" presStyleCnt="3" custScaleX="50953" custScaleY="25822" custLinFactNeighborX="-2780" custLinFactNeighborY="-3042">
        <dgm:presLayoutVars>
          <dgm:chMax val="1"/>
          <dgm:bulletEnabled val="1"/>
        </dgm:presLayoutVars>
      </dgm:prSet>
      <dgm:spPr/>
      <dgm:t>
        <a:bodyPr/>
        <a:lstStyle/>
        <a:p/>
      </dgm:t>
    </dgm:pt>
    <dgm:pt modelId="{90992074-C358-422F-A8BF-5003BD3A98B4}" type="pres">
      <dgm:prSet presAssocID="{825B433B-1005-4819-B70B-8447E735AF95}" presName="descendantText" presStyleLbl="alignAccFollowNode1" presStyleIdx="1" presStyleCnt="3" custScaleX="126939" custScaleY="37724" custLinFactNeighborX="-1074" custLinFactNeighborY="-4418">
        <dgm:presLayoutVars>
          <dgm:bulletEnabled val="1"/>
        </dgm:presLayoutVars>
      </dgm:prSet>
      <dgm:spPr/>
      <dgm:t>
        <a:bodyPr/>
        <a:lstStyle/>
        <a:p/>
      </dgm:t>
    </dgm:pt>
    <dgm:pt modelId="{4384BC29-923B-4A93-99A1-00A55918D0A4}" type="pres">
      <dgm:prSet presAssocID="{62D5B6A0-9439-4E31-8A4C-9E3A46D1CB1D}" presName="sp"/>
      <dgm:spPr/>
      <dgm:t>
        <a:bodyPr/>
        <a:lstStyle/>
        <a:p/>
      </dgm:t>
    </dgm:pt>
    <dgm:pt modelId="{6E01EACA-44FC-44B2-BF21-F02F501EE4CA}" type="pres">
      <dgm:prSet presAssocID="{A9BF9BDA-7958-4152-8A98-984313AD2BC0}" presName="linNode"/>
      <dgm:spPr/>
      <dgm:t>
        <a:bodyPr/>
        <a:lstStyle/>
        <a:p/>
      </dgm:t>
    </dgm:pt>
    <dgm:pt modelId="{64D96581-D139-4725-9E43-0FEBD75FB4A1}" type="pres">
      <dgm:prSet presAssocID="{A9BF9BDA-7958-4152-8A98-984313AD2BC0}" presName="parentText" presStyleLbl="node1" presStyleIdx="2" presStyleCnt="3" custScaleX="52107" custScaleY="27151" custLinFactNeighborX="-1" custLinFactNeighborY="-1007">
        <dgm:presLayoutVars>
          <dgm:chMax val="1"/>
          <dgm:bulletEnabled val="1"/>
        </dgm:presLayoutVars>
      </dgm:prSet>
      <dgm:spPr/>
      <dgm:t>
        <a:bodyPr/>
        <a:lstStyle/>
        <a:p/>
      </dgm:t>
    </dgm:pt>
    <dgm:pt modelId="{4BFFE993-3CCB-4F16-8F1A-ED6651C8DE71}" type="pres">
      <dgm:prSet presAssocID="{A9BF9BDA-7958-4152-8A98-984313AD2BC0}" presName="descendantText" presStyleLbl="alignAccFollowNode1" presStyleIdx="2" presStyleCnt="3" custScaleX="130369" custScaleY="38055" custLinFactNeighborX="-897" custLinFactNeighborY="-951">
        <dgm:presLayoutVars>
          <dgm:bulletEnabled val="1"/>
        </dgm:presLayoutVars>
      </dgm:prSet>
      <dgm:spPr/>
      <dgm:t>
        <a:bodyPr/>
        <a:lstStyle/>
        <a:p/>
      </dgm:t>
    </dgm:pt>
  </dgm:ptLst>
  <dgm:cxnLst>
    <dgm:cxn modelId="{64BC1C14-1D4E-465D-BE18-8F3CF545B9E5}" srcId="{202CFC0B-B826-4EE8-8A22-0574EEF779F5}" destId="{3C22AC7F-0737-48BC-B577-EFFC838C1292}" srcOrd="0" destOrd="0" parTransId="{7A61601D-D3EF-4FCF-A55C-164CC87BCCE6}" sibTransId="{24151234-38CA-4ABB-A80D-2101EBA1095D}"/>
    <dgm:cxn modelId="{A84C6334-4485-4DF3-BE80-BF6AA4434770}" srcId="{3C22AC7F-0737-48BC-B577-EFFC838C1292}" destId="{D426C57B-8707-4715-9561-45A815A5DFF0}" srcOrd="0" destOrd="0" parTransId="{16F9338C-6C38-4649-8234-F6DB703815AE}" sibTransId="{88CF9FF9-7532-4D9B-97E7-1A15338D5EFB}"/>
    <dgm:cxn modelId="{8F1875D3-B308-4096-A28A-9870E637E96C}" srcId="{3C22AC7F-0737-48BC-B577-EFFC838C1292}" destId="{75E07DDA-AB73-4754-86FB-604301FAD131}" srcOrd="1" destOrd="0" parTransId="{5763F835-C798-428D-B85C-7ABA2B5092D7}" sibTransId="{48F126B2-4014-47BB-93B9-14C20E6151FD}"/>
    <dgm:cxn modelId="{FF0E42EF-B788-41A1-B77F-F246EA8167A6}" srcId="{3C22AC7F-0737-48BC-B577-EFFC838C1292}" destId="{CDFF6EB2-1E6D-4538-9A7B-B5CB548E924E}" srcOrd="2" destOrd="0" parTransId="{32C8B817-14CC-4611-B29E-B51C35446FA8}" sibTransId="{C1080AC6-E338-4528-AD37-4349F391874C}"/>
    <dgm:cxn modelId="{EB768D43-B566-4E50-BC4F-D1DA82CA6206}" srcId="{3C22AC7F-0737-48BC-B577-EFFC838C1292}" destId="{76B80A82-1E16-4472-9B8F-610D11567E25}" srcOrd="3" destOrd="0" parTransId="{1025E351-DC1C-47DC-852D-849FB98AF7F9}" sibTransId="{6514E5CF-4691-45A1-9EFB-84883F09B3E3}"/>
    <dgm:cxn modelId="{25F89CD4-146B-4AFE-A706-8384EA2CDBE3}" srcId="{202CFC0B-B826-4EE8-8A22-0574EEF779F5}" destId="{825B433B-1005-4819-B70B-8447E735AF95}" srcOrd="1" destOrd="0" parTransId="{7A58DB1A-A827-4500-A339-B746F150E6E2}" sibTransId="{62D5B6A0-9439-4E31-8A4C-9E3A46D1CB1D}"/>
    <dgm:cxn modelId="{CE2C3F0B-3711-487D-AEB0-F8E29EBE1363}" srcId="{825B433B-1005-4819-B70B-8447E735AF95}" destId="{C347E6BE-7E67-4480-BA16-C2F3D47773CE}" srcOrd="0" destOrd="0" parTransId="{0E2FF385-478C-4EE9-8401-BAFBD56326B9}" sibTransId="{8512E96B-8623-4ADE-A829-0FFADE97A1CA}"/>
    <dgm:cxn modelId="{C32C96BE-CAC1-491A-A519-1EE594CC1162}" srcId="{202CFC0B-B826-4EE8-8A22-0574EEF779F5}" destId="{A9BF9BDA-7958-4152-8A98-984313AD2BC0}" srcOrd="2" destOrd="0" parTransId="{843BF5D6-535F-4792-B587-201A123C2120}" sibTransId="{961BEC78-92B5-4DD0-A9B7-2E980121F493}"/>
    <dgm:cxn modelId="{24AB5958-B62A-4390-99A6-D098FE39E1CF}" srcId="{A9BF9BDA-7958-4152-8A98-984313AD2BC0}" destId="{28D406FC-7FDF-404C-BA5D-5B487DDB790B}" srcOrd="0" destOrd="0" parTransId="{EA8A525A-B606-41AD-8265-7AB0D12A7FFF}" sibTransId="{5254C2D5-787A-4BEE-816A-8FDBC65792DA}"/>
    <dgm:cxn modelId="{23288EBA-624C-4D2A-A1CC-EB51599BAFDA}" type="presOf" srcId="{202CFC0B-B826-4EE8-8A22-0574EEF779F5}" destId="{4C98F7B0-7FBE-4D5F-8E7D-DFE874A1F653}" srcOrd="0" destOrd="0" presId="urn:microsoft.com/office/officeart/2005/8/layout/vList5"/>
    <dgm:cxn modelId="{912FE69B-8580-4C1B-AC82-DE1AF73FB715}" type="presParOf" srcId="{4C98F7B0-7FBE-4D5F-8E7D-DFE874A1F653}" destId="{4B18DDFC-A626-4A27-BD66-03EBEAF1B7E4}" srcOrd="0" destOrd="0" presId="urn:microsoft.com/office/officeart/2005/8/layout/vList5"/>
    <dgm:cxn modelId="{03B5E764-3526-48B7-B7AF-5C1EC6774A0A}" type="presParOf" srcId="{4B18DDFC-A626-4A27-BD66-03EBEAF1B7E4}" destId="{BDFA7FFA-8BE5-4641-B197-E9B6C616688D}" srcOrd="0" destOrd="0" presId="urn:microsoft.com/office/officeart/2005/8/layout/vList5"/>
    <dgm:cxn modelId="{0778185E-359D-405F-A740-0D5378F172AE}" type="presOf" srcId="{3C22AC7F-0737-48BC-B577-EFFC838C1292}" destId="{BDFA7FFA-8BE5-4641-B197-E9B6C616688D}" srcOrd="0" destOrd="0" presId="urn:microsoft.com/office/officeart/2005/8/layout/vList5"/>
    <dgm:cxn modelId="{B1C58FDC-52CE-475B-88A0-A4DBC837A70C}" type="presParOf" srcId="{4B18DDFC-A626-4A27-BD66-03EBEAF1B7E4}" destId="{DD9FFB74-1706-4D35-97AB-B89618739394}" srcOrd="1" destOrd="0" presId="urn:microsoft.com/office/officeart/2005/8/layout/vList5"/>
    <dgm:cxn modelId="{23C5CE7C-2842-4D02-ADCD-45AB67D25B66}" type="presOf" srcId="{D426C57B-8707-4715-9561-45A815A5DFF0}" destId="{DD9FFB74-1706-4D35-97AB-B89618739394}" srcOrd="0" destOrd="0" presId="urn:microsoft.com/office/officeart/2005/8/layout/vList5"/>
    <dgm:cxn modelId="{7A83EF2C-AF3A-4E5C-9684-365E0B30F414}" type="presOf" srcId="{75E07DDA-AB73-4754-86FB-604301FAD131}" destId="{DD9FFB74-1706-4D35-97AB-B89618739394}" srcOrd="0" destOrd="1" presId="urn:microsoft.com/office/officeart/2005/8/layout/vList5"/>
    <dgm:cxn modelId="{561B693F-D3B9-4FD3-A7EA-608D47F7D3C1}" type="presOf" srcId="{CDFF6EB2-1E6D-4538-9A7B-B5CB548E924E}" destId="{DD9FFB74-1706-4D35-97AB-B89618739394}" srcOrd="0" destOrd="2" presId="urn:microsoft.com/office/officeart/2005/8/layout/vList5"/>
    <dgm:cxn modelId="{DF5FB1F5-FE7D-49C6-898D-4379F25F1E9E}" type="presOf" srcId="{76B80A82-1E16-4472-9B8F-610D11567E25}" destId="{DD9FFB74-1706-4D35-97AB-B89618739394}" srcOrd="0" destOrd="3" presId="urn:microsoft.com/office/officeart/2005/8/layout/vList5"/>
    <dgm:cxn modelId="{E4D02595-E733-4665-BCD6-FB5149985FBA}" type="presParOf" srcId="{4C98F7B0-7FBE-4D5F-8E7D-DFE874A1F653}" destId="{89C03403-6526-4364-A728-F8C07F3A0654}" srcOrd="1" destOrd="0" presId="urn:microsoft.com/office/officeart/2005/8/layout/vList5"/>
    <dgm:cxn modelId="{9C706228-7735-47BE-A202-A2B0F7EA5100}" type="presParOf" srcId="{4C98F7B0-7FBE-4D5F-8E7D-DFE874A1F653}" destId="{0CDEE715-51CF-4762-84E3-41B8E57B3871}" srcOrd="2" destOrd="0" presId="urn:microsoft.com/office/officeart/2005/8/layout/vList5"/>
    <dgm:cxn modelId="{BE1DF4D9-2C51-4468-8D01-C99E9DA5D7E0}" type="presParOf" srcId="{0CDEE715-51CF-4762-84E3-41B8E57B3871}" destId="{D465B4BB-5197-4F24-9877-B9E860A588E8}" srcOrd="0" destOrd="0" presId="urn:microsoft.com/office/officeart/2005/8/layout/vList5"/>
    <dgm:cxn modelId="{B381899F-6A8E-43CF-8953-B99E643727EE}" type="presOf" srcId="{825B433B-1005-4819-B70B-8447E735AF95}" destId="{D465B4BB-5197-4F24-9877-B9E860A588E8}" srcOrd="0" destOrd="0" presId="urn:microsoft.com/office/officeart/2005/8/layout/vList5"/>
    <dgm:cxn modelId="{E6E7B3AD-4D06-43E4-B129-607E54211FD5}" type="presParOf" srcId="{0CDEE715-51CF-4762-84E3-41B8E57B3871}" destId="{90992074-C358-422F-A8BF-5003BD3A98B4}" srcOrd="1" destOrd="0" presId="urn:microsoft.com/office/officeart/2005/8/layout/vList5"/>
    <dgm:cxn modelId="{F061EED8-6B1E-40C9-A3CF-BA829F8C45AD}" type="presOf" srcId="{C347E6BE-7E67-4480-BA16-C2F3D47773CE}" destId="{90992074-C358-422F-A8BF-5003BD3A98B4}" srcOrd="0" destOrd="0" presId="urn:microsoft.com/office/officeart/2005/8/layout/vList5"/>
    <dgm:cxn modelId="{199FC2FB-DDB2-4144-97F6-64E7F7D50BAD}" type="presParOf" srcId="{4C98F7B0-7FBE-4D5F-8E7D-DFE874A1F653}" destId="{4384BC29-923B-4A93-99A1-00A55918D0A4}" srcOrd="3" destOrd="0" presId="urn:microsoft.com/office/officeart/2005/8/layout/vList5"/>
    <dgm:cxn modelId="{3BAC2F6A-7416-47E1-9389-73D8DA232429}" type="presParOf" srcId="{4C98F7B0-7FBE-4D5F-8E7D-DFE874A1F653}" destId="{6E01EACA-44FC-44B2-BF21-F02F501EE4CA}" srcOrd="4" destOrd="0" presId="urn:microsoft.com/office/officeart/2005/8/layout/vList5"/>
    <dgm:cxn modelId="{0A2AFDA0-C876-4C10-913A-3472C7CDB553}" type="presParOf" srcId="{6E01EACA-44FC-44B2-BF21-F02F501EE4CA}" destId="{64D96581-D139-4725-9E43-0FEBD75FB4A1}" srcOrd="0" destOrd="0" presId="urn:microsoft.com/office/officeart/2005/8/layout/vList5"/>
    <dgm:cxn modelId="{521190BB-85E5-49B3-B9CE-D3DD102ACFDF}" type="presOf" srcId="{A9BF9BDA-7958-4152-8A98-984313AD2BC0}" destId="{64D96581-D139-4725-9E43-0FEBD75FB4A1}" srcOrd="0" destOrd="0" presId="urn:microsoft.com/office/officeart/2005/8/layout/vList5"/>
    <dgm:cxn modelId="{B093FE8E-5DD5-4A7F-BCC7-05B4A8F53744}" type="presParOf" srcId="{6E01EACA-44FC-44B2-BF21-F02F501EE4CA}" destId="{4BFFE993-3CCB-4F16-8F1A-ED6651C8DE71}" srcOrd="1" destOrd="0" presId="urn:microsoft.com/office/officeart/2005/8/layout/vList5"/>
    <dgm:cxn modelId="{7E2380A7-3C3F-4B50-BE86-32B36931708C}" type="presOf" srcId="{28D406FC-7FDF-404C-BA5D-5B487DDB790B}" destId="{4BFFE993-3CCB-4F16-8F1A-ED6651C8DE71}" srcOrd="0" destOrd="0" presId="urn:microsoft.com/office/officeart/2005/8/layout/vList5"/>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rawing1.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30" name=""/>
      <dsp:cNvGrpSpPr/>
    </dsp:nvGrpSpPr>
    <dsp:grpSpPr/>
    <dsp:sp modelId="{B0454ADC-219C-449C-965A-45F5EC1C7D07}">
      <dsp:nvSpPr>
        <dsp:cNvPr id="31" name=""/>
        <dsp:cNvSpPr/>
      </dsp:nvSpPr>
      <dsp:spPr>
        <a:xfrm>
          <a:off x="3643929" y="26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New 3</a:t>
          </a:r>
          <a:r>
            <a:rPr lang="en-US" sz="1120" kern="1200" baseline="30000"/>
            <a:t>rd</a:t>
          </a:r>
          <a:r>
            <a:rPr lang="en-US" sz="1120" kern="1200"/>
            <a:t> Party - onboarding</a:t>
          </a:r>
        </a:p>
      </dsp:txBody>
      <dsp:txXfrm>
        <a:off x="3827817" y="184153"/>
        <a:ext cx="887889" cy="887889"/>
      </dsp:txXfrm>
    </dsp:sp>
    <dsp:sp modelId="{8027729C-CEED-4AE7-9EC9-5368444E5455}">
      <dsp:nvSpPr>
        <dsp:cNvPr id="32" name=""/>
        <dsp:cNvSpPr/>
      </dsp:nvSpPr>
      <dsp:spPr>
        <a:xfrm rot="1542857">
          <a:off x="4946038" y="82152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951011" y="884493"/>
        <a:ext cx="234329" cy="254272"/>
      </dsp:txXfrm>
    </dsp:sp>
    <dsp:sp modelId="{940F9F28-E19C-49B9-8BBE-E3CDB9080EEB}">
      <dsp:nvSpPr>
        <dsp:cNvPr id="33" name=""/>
        <dsp:cNvSpPr/>
      </dsp:nvSpPr>
      <dsp:spPr>
        <a:xfrm>
          <a:off x="5344311"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Risk Analyzer &amp; World Check Report</a:t>
          </a:r>
        </a:p>
      </dsp:txBody>
      <dsp:txXfrm>
        <a:off x="5528199" y="1003013"/>
        <a:ext cx="887889" cy="887889"/>
      </dsp:txXfrm>
    </dsp:sp>
    <dsp:sp modelId="{EA3FF6F1-063A-4849-921D-5CF5BBA160BB}">
      <dsp:nvSpPr>
        <dsp:cNvPr id="34" name=""/>
        <dsp:cNvSpPr/>
      </dsp:nvSpPr>
      <dsp:spPr>
        <a:xfrm rot="4628571">
          <a:off x="6012636" y="2145809"/>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051676" y="2181611"/>
        <a:ext cx="234329" cy="254272"/>
      </dsp:txXfrm>
    </dsp:sp>
    <dsp:sp modelId="{8B0652E1-2AC4-4078-91FC-52FEC5D10A1F}">
      <dsp:nvSpPr>
        <dsp:cNvPr id="35" name=""/>
        <dsp:cNvSpPr/>
      </dsp:nvSpPr>
      <dsp:spPr>
        <a:xfrm>
          <a:off x="5764270"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Review of World Check Hits and Medium/High Risk Parties</a:t>
          </a:r>
        </a:p>
      </dsp:txBody>
      <dsp:txXfrm>
        <a:off x="5948158" y="2842976"/>
        <a:ext cx="887889" cy="887889"/>
      </dsp:txXfrm>
    </dsp:sp>
    <dsp:sp modelId="{068879DE-0611-49DB-BBDD-C865627EBD37}">
      <dsp:nvSpPr>
        <dsp:cNvPr id="36" name=""/>
        <dsp:cNvSpPr/>
      </dsp:nvSpPr>
      <dsp:spPr>
        <a:xfrm rot="7714286">
          <a:off x="5642281" y="3805388"/>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723802" y="3850887"/>
        <a:ext cx="234329" cy="254272"/>
      </dsp:txXfrm>
    </dsp:sp>
    <dsp:sp modelId="{B59D6CC5-FACA-46B2-AEBE-1388B5447341}">
      <dsp:nvSpPr>
        <dsp:cNvPr id="37" name=""/>
        <dsp:cNvSpPr/>
      </dsp:nvSpPr>
      <dsp:spPr>
        <a:xfrm>
          <a:off x="4587570"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Internal Questionnaire – enhanced DD</a:t>
          </a:r>
        </a:p>
      </dsp:txBody>
      <dsp:txXfrm>
        <a:off x="4771458" y="4318512"/>
        <a:ext cx="887889" cy="887889"/>
      </dsp:txXfrm>
    </dsp:sp>
    <dsp:sp modelId="{98536C1D-816B-49D7-BA76-E1294DD6DECF}">
      <dsp:nvSpPr>
        <dsp:cNvPr id="38" name=""/>
        <dsp:cNvSpPr/>
      </dsp:nvSpPr>
      <dsp:spPr>
        <a:xfrm rot="10800000">
          <a:off x="4113857" y="455056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214284" y="4635320"/>
        <a:ext cx="234329" cy="254272"/>
      </dsp:txXfrm>
    </dsp:sp>
    <dsp:sp modelId="{E2655CD6-FD03-401D-81D1-B6B4E00E66FC}">
      <dsp:nvSpPr>
        <dsp:cNvPr id="39" name=""/>
        <dsp:cNvSpPr/>
      </dsp:nvSpPr>
      <dsp:spPr>
        <a:xfrm>
          <a:off x="2700289"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External Questionnaire to 3</a:t>
          </a:r>
          <a:r>
            <a:rPr lang="en-US" sz="1120" kern="1200" baseline="30000"/>
            <a:t>rd</a:t>
          </a:r>
          <a:r>
            <a:rPr lang="en-US" sz="1120" kern="1200"/>
            <a:t> Party – enhanced DD</a:t>
          </a:r>
        </a:p>
      </dsp:txBody>
      <dsp:txXfrm>
        <a:off x="2884177" y="4318512"/>
        <a:ext cx="887889" cy="887889"/>
      </dsp:txXfrm>
    </dsp:sp>
    <dsp:sp modelId="{D2F3983D-2198-4EC7-8778-61084FCBE8F2}">
      <dsp:nvSpPr>
        <dsp:cNvPr id="40" name=""/>
        <dsp:cNvSpPr/>
      </dsp:nvSpPr>
      <dsp:spPr>
        <a:xfrm rot="13885714">
          <a:off x="2578300" y="3820202"/>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659821" y="3944217"/>
        <a:ext cx="234329" cy="254272"/>
      </dsp:txXfrm>
    </dsp:sp>
    <dsp:sp modelId="{4D93A9CA-BCEE-4D6F-8767-1F396B73F9EA}">
      <dsp:nvSpPr>
        <dsp:cNvPr id="41" name=""/>
        <dsp:cNvSpPr/>
      </dsp:nvSpPr>
      <dsp:spPr>
        <a:xfrm>
          <a:off x="1523588"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LSEG Reports – enhanced DD (ADDITIONAL COST)</a:t>
          </a:r>
        </a:p>
      </dsp:txBody>
      <dsp:txXfrm>
        <a:off x="1707476" y="2842976"/>
        <a:ext cx="887889" cy="887889"/>
      </dsp:txXfrm>
    </dsp:sp>
    <dsp:sp modelId="{2FFEB27B-9F53-4137-AB38-240D1FDC2DB0}">
      <dsp:nvSpPr>
        <dsp:cNvPr id="42" name=""/>
        <dsp:cNvSpPr/>
      </dsp:nvSpPr>
      <dsp:spPr>
        <a:xfrm rot="16971428">
          <a:off x="2191914" y="2164282"/>
          <a:ext cx="334756" cy="423786"/>
        </a:xfrm>
        <a:prstGeom prst="rightArrow">
          <a:avLst>
            <a:gd name="adj1" fmla="val 60000"/>
            <a:gd name="adj2" fmla="val 50000"/>
          </a:avLst>
        </a:prstGeom>
        <a:solidFill>
          <a:srgbClr val="3CA4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30954" y="2297994"/>
        <a:ext cx="234329" cy="254272"/>
      </dsp:txXfrm>
    </dsp:sp>
    <dsp:sp modelId="{E80D6AAB-5531-4FB6-9176-DE99D8728D58}">
      <dsp:nvSpPr>
        <dsp:cNvPr id="43" name=""/>
        <dsp:cNvSpPr/>
      </dsp:nvSpPr>
      <dsp:spPr>
        <a:xfrm>
          <a:off x="1943548"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Continuous Monitoring in Worldcheck*</a:t>
          </a:r>
        </a:p>
      </dsp:txBody>
      <dsp:txXfrm>
        <a:off x="2127436" y="1003013"/>
        <a:ext cx="887889" cy="887889"/>
      </dsp:txXfrm>
    </dsp:sp>
    <dsp:sp modelId="{EB8F85B5-6795-4C34-8FE4-918CC51A7395}">
      <dsp:nvSpPr>
        <dsp:cNvPr id="44" name=""/>
        <dsp:cNvSpPr/>
      </dsp:nvSpPr>
      <dsp:spPr>
        <a:xfrm rot="21600000">
          <a:off x="3293982" y="1296211"/>
          <a:ext cx="1955561" cy="4970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21600000">
        <a:off x="3293982" y="1395624"/>
        <a:ext cx="1806441" cy="298241"/>
      </dsp:txXfrm>
    </dsp:sp>
  </dsp:spTree>
</dsp:drawing>
</file>

<file path=ppt/diagrams/drawing2.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7" name=""/>
      <dsp:cNvGrpSpPr/>
    </dsp:nvGrpSpPr>
    <dsp:grpSpPr/>
    <dsp:sp modelId="{12AFE8A0-018A-40B6-A106-FCA3322EAA42}">
      <dsp:nvSpPr>
        <dsp:cNvPr id="8" name=""/>
        <dsp:cNvSpPr/>
      </dsp:nvSpPr>
      <dsp:spPr>
        <a:xfrm>
          <a:off x="598405" y="0"/>
          <a:ext cx="6760476" cy="2032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a:lstStyle/>
        <a:p/>
      </dsp:txBody>
    </dsp:sp>
    <dsp:sp modelId="{5FA0E2E7-866D-4EB3-A4E1-CB9ACB4F0F3E}">
      <dsp:nvSpPr>
        <dsp:cNvPr id="9" name=""/>
        <dsp:cNvSpPr/>
      </dsp:nvSpPr>
      <dsp:spPr>
        <a:xfrm>
          <a:off x="8543"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Third Party Due Diligence </a:t>
          </a:r>
        </a:p>
        <a:p>
          <a:pPr marL="0" lvl="0" indent="0" algn="ctr" defTabSz="622300">
            <a:lnSpc>
              <a:spcPct val="90000"/>
            </a:lnSpc>
            <a:spcBef>
              <a:spcPct val="0"/>
            </a:spcBef>
            <a:spcAft>
              <a:spcPct val="35000"/>
            </a:spcAft>
            <a:buNone/>
          </a:pPr>
          <a:r>
            <a:rPr lang="en-GB" sz="1400" kern="1200"/>
            <a:t>(LSEG)</a:t>
          </a:r>
        </a:p>
      </dsp:txBody>
      <dsp:txXfrm>
        <a:off x="48221" y="649277"/>
        <a:ext cx="2480678" cy="733445"/>
      </dsp:txXfrm>
    </dsp:sp>
    <dsp:sp modelId="{07F04447-BD8B-4CD8-B124-1E4DFDB60FEC}">
      <dsp:nvSpPr>
        <dsp:cNvPr id="10" name=""/>
        <dsp:cNvSpPr/>
      </dsp:nvSpPr>
      <dsp:spPr>
        <a:xfrm>
          <a:off x="2696734"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Sustainability Assessments</a:t>
          </a:r>
        </a:p>
      </dsp:txBody>
      <dsp:txXfrm>
        <a:off x="2736411" y="649277"/>
        <a:ext cx="2480678" cy="733445"/>
      </dsp:txXfrm>
    </dsp:sp>
    <dsp:sp modelId="{A25E0D73-3076-4311-9BB9-F9A99B635800}">
      <dsp:nvSpPr>
        <dsp:cNvPr id="11" name=""/>
        <dsp:cNvSpPr/>
      </dsp:nvSpPr>
      <dsp:spPr>
        <a:xfrm>
          <a:off x="5393468"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Responsible Procurement</a:t>
          </a:r>
        </a:p>
        <a:p>
          <a:pPr marL="0" lvl="0" indent="0" algn="ctr" defTabSz="622300">
            <a:lnSpc>
              <a:spcPct val="90000"/>
            </a:lnSpc>
            <a:spcBef>
              <a:spcPct val="0"/>
            </a:spcBef>
            <a:spcAft>
              <a:spcPct val="35000"/>
            </a:spcAft>
            <a:buNone/>
          </a:pPr>
          <a:r>
            <a:rPr lang="en-GB" sz="1400" kern="1200"/>
            <a:t>(Centre-led Procurement Team)</a:t>
          </a:r>
        </a:p>
      </dsp:txBody>
      <dsp:txXfrm>
        <a:off x="5433145" y="649277"/>
        <a:ext cx="2480678" cy="733445"/>
      </dsp:txXfrm>
    </dsp:sp>
  </dsp:spTree>
</dsp:drawing>
</file>

<file path=ppt/diagrams/drawing3.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10" name=""/>
      <dsp:cNvGrpSpPr/>
    </dsp:nvGrpSpPr>
    <dsp:grpSpPr/>
    <dsp:sp modelId="{DD9FFB74-1706-4D35-97AB-B89618739394}">
      <dsp:nvSpPr>
        <dsp:cNvPr id="11" name=""/>
        <dsp:cNvSpPr/>
      </dsp:nvSpPr>
      <dsp:spPr>
        <a:xfrm rot="5400000">
          <a:off x="4195660" y="-2620189"/>
          <a:ext cx="1770872" cy="70120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Name: Enter the official full name of the Third-Party </a:t>
          </a:r>
        </a:p>
        <a:p>
          <a:pPr marL="114300" lvl="1" indent="-114300" algn="l" defTabSz="533400">
            <a:lnSpc>
              <a:spcPct val="90000"/>
            </a:lnSpc>
            <a:spcBef>
              <a:spcPct val="0"/>
            </a:spcBef>
            <a:spcAft>
              <a:spcPct val="15000"/>
            </a:spcAft>
            <a:buChar char="•"/>
          </a:pPr>
          <a:r>
            <a:rPr lang="en-GB" sz="1200" kern="1200"/>
            <a:t>Reference Number: Unique identifier, recommend to follow local ERP reference denotation. If the reference number already exists, you will be notified by the system. </a:t>
          </a:r>
        </a:p>
        <a:p>
          <a:pPr marL="114300" lvl="1" indent="-114300" algn="l" defTabSz="533400">
            <a:lnSpc>
              <a:spcPct val="90000"/>
            </a:lnSpc>
            <a:spcBef>
              <a:spcPct val="0"/>
            </a:spcBef>
            <a:spcAft>
              <a:spcPct val="15000"/>
            </a:spcAft>
            <a:buChar char="•"/>
          </a:pPr>
          <a:r>
            <a:rPr lang="en-GB" sz="1200" kern="1200"/>
            <a:t>Industry Type: Use drop down function to select Third-Party Industry Type</a:t>
          </a:r>
        </a:p>
        <a:p>
          <a:pPr marL="114300" lvl="1" indent="-114300" algn="l" defTabSz="533400">
            <a:lnSpc>
              <a:spcPct val="90000"/>
            </a:lnSpc>
            <a:spcBef>
              <a:spcPct val="0"/>
            </a:spcBef>
            <a:spcAft>
              <a:spcPct val="15000"/>
            </a:spcAft>
            <a:buChar char="•"/>
          </a:pPr>
          <a:r>
            <a:rPr lang="en-GB" sz="1200" kern="1200"/>
            <a:t>Revenue: For customers, enter the anticipated sales value with the third-party, for suppliers, enter the anticipated spend value (</a:t>
          </a:r>
          <a:r>
            <a:rPr lang="en-GB" sz="1200" b="1" kern="1200"/>
            <a:t>in USD</a:t>
          </a:r>
          <a:r>
            <a:rPr lang="en-GB" sz="1200" kern="1200"/>
            <a:t>). </a:t>
          </a:r>
        </a:p>
      </dsp:txBody>
      <dsp:txXfrm rot="-5400000">
        <a:off x="1575090" y="86828"/>
        <a:ext cx="6925566" cy="1597978"/>
      </dsp:txXfrm>
    </dsp:sp>
    <dsp:sp modelId="{BDFA7FFA-8BE5-4641-B197-E9B6C616688D}">
      <dsp:nvSpPr>
        <dsp:cNvPr id="12" name=""/>
        <dsp:cNvSpPr/>
      </dsp:nvSpPr>
      <dsp:spPr>
        <a:xfrm>
          <a:off x="10632" y="60493"/>
          <a:ext cx="1575051" cy="17023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General Information</a:t>
          </a:r>
        </a:p>
      </dsp:txBody>
      <dsp:txXfrm>
        <a:off x="87520" y="137381"/>
        <a:ext cx="1421276" cy="1548537"/>
      </dsp:txXfrm>
    </dsp:sp>
    <dsp:sp modelId="{90992074-C358-422F-A8BF-5003BD3A98B4}">
      <dsp:nvSpPr>
        <dsp:cNvPr id="13" name=""/>
        <dsp:cNvSpPr/>
      </dsp:nvSpPr>
      <dsp:spPr>
        <a:xfrm rot="5400000">
          <a:off x="4737072" y="-1376835"/>
          <a:ext cx="677941" cy="703996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Commodity Type: Use drop down function to choose nature of business relationship with Third-Party </a:t>
          </a:r>
          <a:r>
            <a:rPr lang="en-GB" sz="1200" b="1" kern="1200">
              <a:solidFill>
                <a:srgbClr val="FF0000"/>
              </a:solidFill>
            </a:rPr>
            <a:t>(see next page for commodity type definitions)</a:t>
          </a:r>
        </a:p>
      </dsp:txBody>
      <dsp:txXfrm rot="-5400000">
        <a:off x="1556060" y="1837270"/>
        <a:ext cx="7006869" cy="611752"/>
      </dsp:txXfrm>
    </dsp:sp>
    <dsp:sp modelId="{D465B4BB-5197-4F24-9877-B9E860A588E8}">
      <dsp:nvSpPr>
        <dsp:cNvPr id="14" name=""/>
        <dsp:cNvSpPr/>
      </dsp:nvSpPr>
      <dsp:spPr>
        <a:xfrm>
          <a:off x="0" y="1864176"/>
          <a:ext cx="1589526" cy="580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Third-Party Segmentation</a:t>
          </a:r>
        </a:p>
      </dsp:txBody>
      <dsp:txXfrm>
        <a:off x="28316" y="1892492"/>
        <a:ext cx="1532893" cy="523429"/>
      </dsp:txXfrm>
    </dsp:sp>
    <dsp:sp modelId="{4BFFE993-3CCB-4F16-8F1A-ED6651C8DE71}">
      <dsp:nvSpPr>
        <dsp:cNvPr id="15" name=""/>
        <dsp:cNvSpPr/>
      </dsp:nvSpPr>
      <dsp:spPr>
        <a:xfrm rot="5400000">
          <a:off x="4758742" y="-538739"/>
          <a:ext cx="683890" cy="70748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Country: Full address of Third-Party is not required, albeit recommended. However, the country in which they are registered is</a:t>
          </a:r>
        </a:p>
      </dsp:txBody>
      <dsp:txXfrm rot="-5400000">
        <a:off x="1563261" y="2690127"/>
        <a:ext cx="7041468" cy="617120"/>
      </dsp:txXfrm>
    </dsp:sp>
    <dsp:sp modelId="{64D96581-D139-4725-9E43-0FEBD75FB4A1}">
      <dsp:nvSpPr>
        <dsp:cNvPr id="16" name=""/>
        <dsp:cNvSpPr/>
      </dsp:nvSpPr>
      <dsp:spPr>
        <a:xfrm>
          <a:off x="0" y="2688198"/>
          <a:ext cx="1590602" cy="6099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Address</a:t>
          </a:r>
        </a:p>
      </dsp:txBody>
      <dsp:txXfrm>
        <a:off x="29774" y="2717972"/>
        <a:ext cx="1531055" cy="550369"/>
      </dsp:txXfrm>
    </dsp:sp>
  </dsp:spTree>
</dsp:drawing>
</file>

<file path=ppt/diagrams/layout1.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type="conn" r:blip="" hideGeom="1">
                  <dgm:adjLst/>
                </dgm:shape>
                <dgm:presOf axis="self"/>
                <dgm:constrLst>
                  <dgm:constr type="lMarg"/>
                  <dgm:constr type="rMarg"/>
                  <dgm:constr type="tMarg"/>
                  <dgm:constr type="bMarg"/>
                </dgm:constrLst>
                <dgm:ruleLst>
                  <dgm:rule type="primFontSz" val="5"/>
                </dgm:ruleLst>
              </dgm:layoutNode>
            </dgm:layoutNode>
          </dgm:forEach>
        </dgm:if>
        <dgm:else name="Name14"/>
      </dgm:choose>
    </dgm:forEach>
  </dgm:layoutNode>
</dgm:layoutDef>
</file>

<file path=ppt/diagrams/layout2.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type="rightArrow" r:blip="">
            <dgm:adjLst/>
          </dgm:shape>
        </dgm:if>
        <dgm:else name="Name2">
          <dgm:shape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fact="1"/>
            <dgm:rule type="primFontSz" val="5"/>
          </dgm:ruleLst>
        </dgm:layoutNode>
        <dgm:forEach name="Name7" axis="followSib" ptType="sibTrans" cnt="1">
          <dgm:layoutNode name="sibTrans">
            <dgm:alg type="sp"/>
            <dgm:shape r:blip="">
              <dgm:adjLst/>
            </dgm:shape>
            <dgm:presOf/>
            <dgm:constrLst/>
            <dgm:ruleLst/>
          </dgm:layoutNode>
        </dgm:forEach>
      </dgm:forEach>
    </dgm:layoutNode>
  </dgm:layoutNode>
</dgm:layoutDef>
</file>

<file path=ppt/diagrams/layout3.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rot="90" type="round2SameRect" r:blip="">
                    <dgm:adjLst/>
                  </dgm:shape>
                </dgm:if>
                <dgm:else name="Name12">
                  <dgm:shape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dgm:ruleLst>
            </dgm:layoutNode>
          </dgm:if>
          <dgm:else name="Name13"/>
        </dgm:choose>
      </dgm:layoutNode>
      <dgm:forEach name="Name14" axis="followSib" ptType="sibTrans" cnt="1">
        <dgm:layoutNode name="sp">
          <dgm:alg type="sp"/>
          <dgm:shape r:blip="">
            <dgm:adjLst/>
          </dgm:shape>
          <dgm:presOf/>
          <dgm:constrLst/>
          <dgm:ruleLst/>
        </dgm:layoutNode>
      </dgm:forEach>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e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2.emf" /></Relationships>
</file>

<file path=ppt/ink/ink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0:58.49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 3,'175'-3,"194"6,-334 1,63 16,10 2,203 31,-266-46,1-2,59-1,-63-4,0 2,0 2,46 11,-34-4,0-2,91 3,112-13,-102-2,1479 3,-1629-1,0 1,-1 0,1 1,0-1,-1 1,1 0,0 0,-1 0,0 1,1-1,-1 1,0 0,0 1,0-1,6 5,-6-3,-1 0,-1 0,1 0,0 0,-1 0,0 1,0-1,0 1,-1-1,1 1,-1 0,0 0,-1 0,1-1,-1 7,0 14,-1-1,-2 1,0-1,-2 1,0-1,-11 28,-12 61,26-108,1 1,-1-1,0 1,0-1,0 0,-1 0,1 0,-2 0,1 0,0-1,-1 1,0-1,0 0,0 0,0 0,-1-1,1 0,-1 1,0-1,0-1,0 1,-7 1,-13 5,0-2,0-1,-44 6,46-9,-132 13,-162-4,-36 3,282-9,-1 4,-70 20,71-14,-1-3,-136 7,-150-20,154-3,164 3,-27-1,0 3,-81 13,70-6,-1-3,-131-7,71-2,-389 3,522 0,-1 0,1-1,0 1,0-1,0 0,0-1,1 0,-1 0,0 0,1 0,-1-1,1 0,0 0,0-1,0 1,0-1,0 0,-4-5,0-3,0 0,1-1,1 0,0 0,0 0,-5-21,0 3,3-1,0 0,2-1,1 0,2 0,1 0,2-35,1 42,-1 16,1-1,0 1,1 0,0-1,4-12,-4 20,0 1,0-1,0 0,0 1,1-1,-1 1,1-1,0 1,-1 0,1 0,0 0,1 0,-1 0,0 0,0 0,1 1,-1-1,1 1,0 0,-1 0,1 0,0 0,4-1,28-3,1 1,-1 3,1 0,-1 2,57 10,-45-6,222 25,167 15,-319-35,200 7,-77-4,-45 0,88-15,112 5,-337 3,61 15,-67-10,89 6,-95-16,4 0,89 13,-114-9</inkml:trace>
</inkml:ink>
</file>

<file path=ppt/ink/ink1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5-12-10T17:59:19.81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0,'19556'0'0</inkml:trace>
</inkml:ink>
</file>

<file path=ppt/ink/ink1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8:02:52.07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1,'549'26,"-153"-4,987-12,-822-13,-71-24,27-1,707 28,-1186 0</inkml:trace>
</inkml:ink>
</file>

<file path=ppt/ink/ink1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55:06.29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0,'99'1,"125"18,-100-9,-89-10,-1 3,0 1,0 1,40 12,-44-10,1-2,0-1,0-1,1-1,59-6,-8 2,-62 2</inkml:trace>
</inkml:ink>
</file>

<file path=ppt/ink/ink1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4-08-15T18:56:46.8390000"/>
    </inkml:context>
    <inkml:brush xml:id="br0">
      <inkml:brushProperty name="width" value="0.05" units="cm"/>
      <inkml:brushProperty name="height" value="0.05" units="cm"/>
      <inkml:brushProperty name="color" value="#E71224"/>
    </inkml:brush>
  </inkml:definitions>
  <inkml:trace contextRef="#ctx0" brushRef="#br0">2518 206 24575,'-6'-1'0,"1"0"0,0 0 0,0 0 0,-1-1 0,1 1 0,0-1 0,1-1 0,-7-2 0,-18-8 0,-133-38 0,-222-42 0,308 80 0,-1 4 0,0 3 0,-1 3 0,1 3 0,-103 15 0,162-12 0,0 1 0,1 0 0,-1 2 0,1 0 0,0 1 0,-16 9 0,-8 8 0,-38 31 0,52-36 0,-137 92 0,-73 54 0,221-153 0,-230 191 0,205-165 0,2 2 0,3 1 0,-57 83 0,60-74 0,3 1 0,-28 66 0,48-94 0,2 0 0,0 1 0,2 1 0,1-1 0,1 1 0,1 0 0,1 0 0,1 26 0,3-24 0,2 0 0,0 0 0,2 0 0,1 0 0,16 37 0,65 124 0,-33-83 0,5-2 0,124 159 0,-119-191 0,127 107 0,-172-160 0,27 22 0,3-2 0,1-2 0,1-2 0,2-3 0,1-2 0,2-2 0,80 26 0,-42-23 0,1-3 0,2-5 0,0-3 0,2-6 0,125 3 0,-206-16 0,0 0 0,0-2 0,-1 0 0,1-1 0,0 0 0,-1-2 0,0 0 0,0-1 0,0-1 0,-1-1 0,0 0 0,0-2 0,-1 1 0,-1-2 0,1 0 0,25-26 0,366-393 0,-388 405 0,-1-1 0,-2 0 0,-1-2 0,-1 0 0,19-51 0,28-153 0,-60 228 0,33-135 0,16-80 0,-12 51 0,-21 105 0,-3-1 0,10-129 0,-23 129 0,-4 0 0,-2 0 0,-21-96 0,-17-173 0,43 326 0,0 1 0,-1-1 0,0 0 0,0 1 0,0-1 0,-1 1 0,0 0 0,0-1 0,-1 1 0,0 0 0,0 0 0,0 0 0,-1 1 0,0-1 0,0 1 0,0 0 0,0 0 0,-1 0 0,0 1 0,0 0 0,-1 0 0,1 0 0,-1 0 0,1 1 0,-1 0 0,0 0 0,-1 0 0,1 1 0,0 0 0,-10-1 0,-41-8-112,-2 3 0,1 3 0,-102 3 0,103 3-805,36-1-5909</inkml:trace>
</inkml:ink>
</file>

<file path=ppt/ink/ink1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07:19.67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27,'16'-1,"-1"-1,0 0,17-5,37-5,232 10,-156 3,-124-1</inkml:trace>
</inkml:ink>
</file>

<file path=ppt/ink/ink1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07:27.11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0,'4194'0,"-4173"0</inkml:trace>
</inkml:ink>
</file>

<file path=ppt/ink/ink1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48.68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0,'7'1,"0"0,0 1,0 0,-1 0,13 6,5 1,34 7,0-1,1-4,68 5,183-1,-275-14,671 1,-359-4,-326 2</inkml:trace>
</inkml:ink>
</file>

<file path=ppt/ink/ink1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49.98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0,'515'32,"-254"-10,831-1,-785-22,-299 1,-6-1,0 1,0 0,0 0,0 0,0 0,0 1,0-1,0 0,0 1,0 0,0-1,3 2,-1 4</inkml:trace>
</inkml:ink>
</file>

<file path=ppt/ink/ink1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1.3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27,'272'-12,"-17"-1,-108 12,398 4,-409 8,35 2,45-13,-175-1</inkml:trace>
</inkml:ink>
</file>

<file path=ppt/ink/ink1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2.36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1,'355'20,"-192"-8,177 14,421 17,-307-32,21 1,-99 1,-156-2,-253-7,9 1</inkml:trace>
</inkml:ink>
</file>

<file path=ppt/ink/ink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1:07.85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82 142,'-1'27,"-2"-1,-6 30,-4 41,14 87,-4 56,-2-202,-16 60,13-72,2 0,1 0,1 1,1-1,1 34,3-57,-1 0,1-1,0 1,0 0,0 0,0-1,0 1,0-1,1 1,0-1,-1 1,1-1,0 0,0 0,0 0,0 0,0 0,1 0,-1-1,1 1,-1-1,1 0,-1 1,1-1,0 0,0-1,-1 1,1 0,0-1,4 1,13 1,1 0,-1-2,29-2,-21 1,63-1,123-1,236-35,-310 24,273 9,-214 7,-46-3,176 3,-109 25,-136-14,104 2,-18-15,-26-1,189 22,-66 11,380-2,1189-33,-1003 5,-757 8,-62-7,-1-1,1 0,0 0,0-1,0-1,15-2,-25 1,0 0,0 0,-1 0,1 0,0-1,-1 0,1 0,-1 0,0 0,0 0,1-1,-1 0,-1 1,1-1,0 0,-1 0,0-1,1 1,-1 0,-1-1,1 1,0-1,-1 0,0 1,0-1,1-5,45-252,-31 153,-3 28,-4-1,-2 0,-6-90,-1 168,0 1,0-1,-1 0,1 0,0 1,-1-1,0 0,0 1,0-1,0 1,0-1,0 1,-1-1,1 1,-1 0,0 0,0-1,0 1,0 1,0-1,0 0,0 0,0 1,-1-1,1 1,-1 0,1 0,-1 0,1 0,-1 0,0 0,1 1,-1-1,0 1,0 0,-4 0,-10 1,-1 1,0 0,0 1,-31 11,-1-2,-196 24,-297 6,-250-38,505-6,-202-1,-752 6,935 10,-64 0,-823-13,789-29,80 2,300 25,0-1,0-2,-41-12,-20-4,47 15,-49 1,55 4,-1-2,-49-9,56 6,13 3,1 0,0 0,0-1,0-1,-13-6,23 9,-1-1,1 1,0 0,0-1,0 1,0-1,1 0,-1 0,1 0,0 0,-1-1,2 1,-1-1,0 1,1-1,-1 0,1 1,0-1,0 0,1 0,-1 0,1-5,-2-10,2 0,0 0,6-34,-6 49,1-1,0 1,0 0,1 0,-1-1,1 1,0 0,0 1,0-1,1 0,-1 0,1 1,0 0,0-1,0 1,0 0,1 1,-1-1,1 0,0 1,-1 0,7-3,16-3,1 1,0 1,1 1,45-1,117 7,-89 2,-91-3,19-1,1 2,-1 1,1 1,-1 1,29 9,-5 0,2-2,-1-3,80 3,-26-3,108 4,20 2,28 6,-122-12,669 5,-502-16,1306 3,-1380-14,-5-1,-42 3,-21-1,384 12,-286 2,-252-1,-1 1,1 1,-1 0,1 1,-1 0,0 0,0 2,-1-1,1 2,-1-1,0 2,0-1,-1 1,0 1,0 0,-1 1,0-1,8 12,13 17,-2 2,-2 1,31 63,-11-19,-44-80,4 5,-1 1,1 0,-2 0,1 0,3 16,-7-23,-1 0,0-1,1 1,-1 0,0 0,0 0,-1 0,1 0,-1 0,1 0,-1 0,0-1,0 1,0 0,0 0,-1-1,1 1,-1-1,0 1,1-1,-1 0,0 0,0 0,-1 0,-3 3,-13 8,0 0,-2-1,1-1,-1-1,-1-1,-38 10,-145 25,114-28,-68 7,-278 6,411-28,-242 4,-311 21,26 5,0-31,276-2,-2824 0,3090 3,1 0,-1 0,0 1,0 0,1 1,0 0,-1 1,1 0,0 1,-16 10,-4 5,-51 47,42-33,30-26,2 1,-1-1,1 1,0 1,1-1,0 1,1 0,0 0,0 1,1 0,0-1,1 1,1 1,0-1,0 0,1 1,0-1,1 0,1 16,0-25,-1 0,0 1,1-1,-1 0,1 0,0 0,0 0,0 0,0 1,0-2,0 1,0 0,1 0,-1 0,1 0,-1-1,1 1,0-1,2 2,0 0,1-1,-1 0,0 0,1-1,0 1,-1-1,1 0,9 1,6-1,1-2,-1 0,29-4,-41 3,166-24,-44 5,0 5,139 2,-115 16,284 14,191-2,-389-17,536 3,-568 14,-18 0,-98-13,195 8,644 11,-605-23,-303 3</inkml:trace>
</inkml:ink>
</file>

<file path=ppt/ink/ink2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4.45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25,'397'-13,"-36"1,505 13,-840-1</inkml:trace>
</inkml:ink>
</file>

<file path=ppt/ink/ink2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6.75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28,'75'0,"97"-15,-62 5,192 8,-146 4,877-2,-1008 0</inkml:trace>
</inkml:ink>
</file>

<file path=ppt/ink/ink2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3:02.77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52,'72'0,"901"34,-548-6,-295-22,29-1,125 10,249 21,-260-26,271 3,103-13,-604-3,0-1,64-15,-3 0,24-7,24-4,-113 24,0-3,41-14,9-2,-49 15,0 2,1 1,81-2,296 10,-397-1</inkml:trace>
</inkml:ink>
</file>

<file path=ppt/ink/ink2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4:22.980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1,'16'6,"0"-1,1 0,0-2,0 0,28 2,-2 0,212 22,-92-12,-97-3,-43-8,1 0,26 0,109-4,-135 0</inkml:trace>
</inkml:ink>
</file>

<file path=ppt/ink/ink2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6:49.04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1,'1159'0,"-1137"0</inkml:trace>
</inkml:ink>
</file>

<file path=ppt/ink/ink2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6:54.005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26,'1780'0,"-1733"-2,47-9,38-1,398 11,-249 2,-109 12,3 0,284 5,-345-9,152-9,-106-3,142 3,-279 0</inkml:trace>
</inkml:ink>
</file>

<file path=ppt/ink/ink2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9:01:52.371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0 173,'26'2,"49"8,8 1,1253 15,-1244-33,133-28,-72 9,-111 22,56 1,-56 3,58-8,173-26,145-26,-362 52,0 2,1 2,57 4,60-2,-76-10,-55 6,50-1,219 8,-288-1</inkml:trace>
</inkml:ink>
</file>

<file path=ppt/ink/ink2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9:01:57.8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1 126,'73'0,"29"1,145-17,-96 3,19-4,-85 4,1 4,88 2,-4-6,-6 0,89-5,-133 10,144 8,-101 3,-41-3,-101 0</inkml:trace>
</inkml:ink>
</file>

<file path=ppt/ink/ink2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37:57.65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1 100,'10'-9,"0"1,1 1,0-1,0 2,1 0,0 0,0 1,0 0,1 1,-1 1,15-3,22-1,80-2,-80 7,637-7,1 34,239 2,-597-28,804 26,193 24,-1171-49,-126 0</inkml:trace>
</inkml:ink>
</file>

<file path=ppt/ink/ink2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4:46.675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1,'4'2,"0"1,0-1,0 0,1 0,-1 0,1 0,0-1,-1 0,1 0,0 0,5 0,11 2,85 16,131 8,112-13,-128-8,978 106,-775-63,173 11,-194-27,-51-30,-193-5,-99 3,-1-3,0-3,83-18,-124 18,0-2,33-16,-34 14,1 1,29-9,83-28,-41 19,-2-4,101-49,-168 71</inkml:trace>
</inkml:ink>
</file>

<file path=ppt/ink/ink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6:17.968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28,'1341'0,"-1298"-2,56-10,24-1,268 12,-369 1</inkml:trace>
</inkml:ink>
</file>

<file path=ppt/ink/ink3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4:49.321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26,'1756'0,"-1721"-2,54-9,5-1,-71 11</inkml:trace>
</inkml:ink>
</file>

<file path=ppt/ink/ink3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6:54.66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25,'195'-12,"-29"1,243 9,-213 3,-168-1</inkml:trace>
</inkml:ink>
</file>

<file path=ppt/ink/ink3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6:57.670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1,'11'4,"0"-1,0 0,0 0,0-1,1 0,-1-1,1 0,16-2,4 1,919 23,-742-20,1189 5,211 4,-137 55,-935-53,-204-11,-109 8,110 3,56 0,-188 0,236 31,-354-34,1-2,0-5,0-3,132-16,-10-1,70-8,-63-22,4-1,-100 23,20-3,-101 23,-1-1,66-19,-84 18</inkml:trace>
</inkml:ink>
</file>

<file path=ppt/ink/ink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42:33.7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0 361,'6'-2,"1"0,-1 0,0-1,-1 0,1 0,0-1,-1 1,0-1,1 0,-2-1,9-8,7-5,27-20,122-88,-147 112,1 1,1 0,0 2,1 1,49-13,24 5,0 4,1 5,0 4,136 10,-180 1,108 27,12 1,-101-26,-32-5,0 2,0 1,0 3,-1 1,-1 2,40 17,-73-25,0 1,0-1,-1 2,1-1,-1 1,0 0,-1 0,9 12,-12-14,1 0,0-1,-1 1,0 0,0 0,0 1,0-1,-1 0,0 0,1 1,-2-1,1 1,0-1,-1 1,0 0,0-1,-1 6,0-8,0 0,0 0,0 0,0 0,-1-1,1 1,0 0,-1 0,0-1,1 1,-1-1,0 1,0-1,0 0,0 0,0 0,0 0,0 0,0 0,0-1,0 1,-4 0,-60 5,35-4,-41 8,-267 28,219-30,-166 32,157-1,93-27,0-1,-52 9,-69 2,113-16,-1-1,1-2,-74-6,27 1,67 2</inkml:trace>
</inkml:ink>
</file>

<file path=ppt/ink/ink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5-12-10T18:05:07.66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0,'957'137'0</inkml:trace>
</inkml:ink>
</file>

<file path=ppt/ink/ink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0.498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29,'267'1,"278"-3,-325-11,75-1,158 15,-428-1</inkml:trace>
</inkml:ink>
</file>

<file path=ppt/ink/ink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2.27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0,'20'2,"0"0,-1 1,33 10,2 0,106 17,0-7,223 4,3118-30,-3325 16,-28 0,-97-12,-8 0</inkml:trace>
</inkml:ink>
</file>

<file path=ppt/ink/ink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3.89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1,'1842'0,"-1511"14,-30-1,886-13,-1137 0</inkml:trace>
</inkml:ink>
</file>

<file path=ppt/ink/ink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5.643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55,'1'-1,"0"0,0-1,0 1,0 0,1 0,-1 0,0 0,0 0,1 0,-1 0,1 1,-1-1,0 0,1 1,0-1,-1 1,1-1,-1 1,1 0,-1 0,1 0,0 0,2 0,0-1,95-8,165 5,-145 5,1701 0,-1781-2,56-11,-14 1,-53 9</inkml:trace>
</inkml:ink>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4" name="Slide Image Placeholder 3"/>
          <p:cNvSpPr>
            <a:spLocks noGrp="1" noRot="1" noChangeAspect="1"/>
          </p:cNvSpPr>
          <p:nvPr>
            <p:ph type="sldImg" idx="2"/>
          </p:nvPr>
        </p:nvSpPr>
        <p:spPr>
          <a:xfrm>
            <a:off x="395288" y="169863"/>
            <a:ext cx="6159500" cy="4621212"/>
          </a:xfrm>
          <a:prstGeom prst="rect">
            <a:avLst/>
          </a:prstGeom>
          <a:noFill/>
          <a:ln w="12700">
            <a:solidFill>
              <a:prstClr val="black"/>
            </a:solidFill>
          </a:ln>
        </p:spPr>
      </p:sp>
      <p:sp>
        <p:nvSpPr>
          <p:cNvPr id="5" name="Notes Placeholder 4"/>
          <p:cNvSpPr>
            <a:spLocks noGrp="1"/>
          </p:cNvSpPr>
          <p:nvPr>
            <p:ph type="body" sz="quarter" idx="3"/>
          </p:nvPr>
        </p:nvSpPr>
        <p:spPr>
          <a:xfrm>
            <a:off x="400792" y="4940567"/>
            <a:ext cx="6148491" cy="3932540"/>
          </a:xfrm>
          <a:prstGeom prst="rect">
            <a:avLst/>
          </a:prstGeom>
        </p:spPr>
        <p:txBody>
          <a:bodyPr vert="horz" lIns="91001" tIns="45502" rIns="91001" bIns="455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1" y="8721144"/>
            <a:ext cx="3012329" cy="463695"/>
          </a:xfrm>
          <a:prstGeom prst="rect">
            <a:avLst/>
          </a:prstGeom>
        </p:spPr>
        <p:txBody>
          <a:bodyPr vert="horz" lIns="91001" tIns="45502" rIns="91001" bIns="45502" rtlCol="0" anchor="b"/>
          <a:lstStyle>
            <a:lvl1pPr algn="l">
              <a:defRPr sz="1000">
                <a:solidFill>
                  <a:srgbClr val="203864"/>
                </a:solidFill>
              </a:defRPr>
            </a:lvl1pPr>
          </a:lstStyle>
          <a:p>
            <a:r>
              <a:rPr lang="en-US"/>
              <a:t>RPM International Inc.</a:t>
            </a:r>
          </a:p>
        </p:txBody>
      </p:sp>
      <p:sp>
        <p:nvSpPr>
          <p:cNvPr id="7" name="Slide Number Placeholder 6"/>
          <p:cNvSpPr>
            <a:spLocks noGrp="1"/>
          </p:cNvSpPr>
          <p:nvPr>
            <p:ph type="sldNum" sz="quarter" idx="5"/>
          </p:nvPr>
        </p:nvSpPr>
        <p:spPr>
          <a:xfrm>
            <a:off x="3937742" y="8721144"/>
            <a:ext cx="3012329" cy="463695"/>
          </a:xfrm>
          <a:prstGeom prst="rect">
            <a:avLst/>
          </a:prstGeom>
        </p:spPr>
        <p:txBody>
          <a:bodyPr vert="horz" lIns="91001" tIns="45502" rIns="91001" bIns="45502" rtlCol="0" anchor="b"/>
          <a:lstStyle>
            <a:lvl1pPr algn="r">
              <a:defRPr sz="1000">
                <a:solidFill>
                  <a:srgbClr val="203864"/>
                </a:solidFill>
              </a:defRPr>
            </a:lvl1pPr>
          </a:lstStyle>
          <a:p>
            <a:fld id="{AA05FC04-006C-4370-AA2A-61F90C8564E7}" type="slidenum">
              <a:rPr lang="en-US" smtClean="0"/>
              <a:t>‹#›</a:t>
            </a:fld>
            <a:endParaRPr lang="en-US"/>
          </a:p>
        </p:txBody>
      </p:sp>
    </p:spTree>
    <p:extLst>
      <p:ext uri="{BB962C8B-B14F-4D97-AF65-F5344CB8AC3E}">
        <p14:creationId val="149437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68.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 name="Slide Number Placeholder 3"/>
          <p:cNvSpPr>
            <a:spLocks noGrp="1"/>
          </p:cNvSpPr>
          <p:nvPr>
            <p:ph type="sldNum" sz="quarter" idx="10"/>
          </p:nvPr>
        </p:nvSpPr>
        <p:spPr/>
        <p:txBody>
          <a:bodyPr/>
          <a:lstStyle/>
          <a:p>
            <a:fld id="{AA05FC04-006C-4370-AA2A-61F90C8564E7}" type="slidenum">
              <a:rPr lang="en-US" smtClean="0"/>
              <a:t>1</a:t>
            </a:fld>
            <a:endParaRPr lang="en-US"/>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a:p>
        </p:txBody>
      </p:sp>
    </p:spTree>
    <p:extLst>
      <p:ext uri="{BB962C8B-B14F-4D97-AF65-F5344CB8AC3E}">
        <p14:creationId val="485763577"/>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22</a:t>
            </a:fld>
            <a:endParaRPr lang="en-US"/>
          </a:p>
        </p:txBody>
      </p:sp>
    </p:spTree>
    <p:extLst>
      <p:ext uri="{BB962C8B-B14F-4D97-AF65-F5344CB8AC3E}">
        <p14:creationId val="36985859"/>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34</a:t>
            </a:fld>
            <a:endParaRPr lang="en-US"/>
          </a:p>
        </p:txBody>
      </p:sp>
    </p:spTree>
    <p:extLst>
      <p:ext uri="{BB962C8B-B14F-4D97-AF65-F5344CB8AC3E}">
        <p14:creationId val="719209024"/>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41</a:t>
            </a:fld>
            <a:endParaRPr lang="en-US"/>
          </a:p>
        </p:txBody>
      </p:sp>
    </p:spTree>
    <p:extLst>
      <p:ext uri="{BB962C8B-B14F-4D97-AF65-F5344CB8AC3E}">
        <p14:creationId val="1981224715"/>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68</a:t>
            </a:fld>
            <a:endParaRPr lang="en-US"/>
          </a:p>
        </p:txBody>
      </p:sp>
    </p:spTree>
    <p:extLst>
      <p:ext uri="{BB962C8B-B14F-4D97-AF65-F5344CB8AC3E}">
        <p14:creationId val="1464527026"/>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oleObject" Target="../embeddings/oleObject2.bin" TargetMode="Internal" /><Relationship Id="rId3" Type="http://schemas.openxmlformats.org/officeDocument/2006/relationships/image" Target="../media/image1.emf" /><Relationship Id="rId4" Type="http://schemas.openxmlformats.org/officeDocument/2006/relationships/tags" Target="../tags/tag2.xml" /><Relationship Id="rId5" Type="http://schemas.openxmlformats.org/officeDocument/2006/relationships/vmlDrawing" Target="../drawings/vmlDrawing1.vml" /><Relationship Id="rId6"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3.xml" /><Relationship Id="rId2" Type="http://schemas.openxmlformats.org/officeDocument/2006/relationships/oleObject" Target="../embeddings/oleObject3.bin" TargetMode="Internal" /><Relationship Id="rId3" Type="http://schemas.openxmlformats.org/officeDocument/2006/relationships/image" Target="../media/image2.emf" /><Relationship Id="rId4" Type="http://schemas.openxmlformats.org/officeDocument/2006/relationships/vmlDrawing" Target="../drawings/vmlDrawing2.vml" /><Relationship Id="rId5"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openxmlformats.org/officeDocument/2006/relationships/image" Target="../media/image5.png" /><Relationship Id="rId4"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graphicFrame>
        <p:nvGraphicFramePr>
          <p:cNvPr id="9" name="Object 8" hidden="1">
            <a:extLst>
              <a:ext uri="{FF2B5EF4-FFF2-40B4-BE49-F238E27FC236}">
                <a16:creationId xmlns:a16="http://schemas.microsoft.com/office/drawing/2014/main" id="{74AFCF93-F657-4B86-AF22-65B0BC4CCAC8}"/>
              </a:ext>
            </a:extLst>
          </p:cNvPr>
          <p:cNvGraphicFramePr>
            <a:graphicFrameLocks noChangeAspect="1"/>
          </p:cNvGraphicFramePr>
          <p:nvPr userDrawn="1">
            <p:custDataLst>
              <p:tags r:id="rId1"/>
            </p:custDataLst>
            <p:extLst>
              <p:ext uri="{D42A27DB-BD31-4B8C-83A1-F6EECF244321}">
                <p14:modId val="473403509"/>
              </p:ext>
            </p:extLst>
          </p:nvPr>
        </p:nvGraphicFramePr>
        <p:xfrm>
          <a:off x="1193" y="1588"/>
          <a:ext cx="1191" cy="1588"/>
        </p:xfrm>
        <a:graphic>
          <a:graphicData uri="http://schemas.openxmlformats.org/presentationml/2006/ole">
            <mc:AlternateContent>
              <mc:Choice xmlns:v="urn:schemas-microsoft-com:vml" Requires="v">
                <p:oleObj spid="_x0000_s1038" name="think-cell Slide" r:id="rId2" imgW="424" imgH="424" progId="TCLayout.ActiveDocument.1">
                  <p:embed/>
                </p:oleObj>
              </mc:Choice>
              <mc:Fallback>
                <p:oleObj name="think-cell Slide" r:id="rId2" imgW="424" imgH="424" progId="TCLayout.ActiveDocument.1">
                  <p:embed/>
                  <p:pic>
                    <p:nvPicPr>
                      <p:cNvPr id="0" name="OLE substitute image"/>
                      <p:cNvPicPr/>
                      <p:nvPr/>
                    </p:nvPicPr>
                    <p:blipFill>
                      <a:blip r:embed="rId3"/>
                      <a:stretch>
                        <a:fillRect/>
                      </a:stretch>
                    </p:blipFill>
                    <p:spPr>
                      <a:xfrm>
                        <a:off x="1193" y="1588"/>
                        <a:ext cx="1191"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7C78A8F-C7D7-4FCD-ABDF-9F33A29FBAE3}"/>
              </a:ext>
            </a:extLst>
          </p:cNvPr>
          <p:cNvSpPr/>
          <p:nvPr userDrawn="1">
            <p:custDataLst>
              <p:tags r:id="rId4"/>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500" b="0" i="0" baseline="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ctrTitle"/>
          </p:nvPr>
        </p:nvSpPr>
        <p:spPr>
          <a:xfrm>
            <a:off x="1143000" y="1122363"/>
            <a:ext cx="6858000" cy="2387600"/>
          </a:xfrm>
        </p:spPr>
        <p:txBody>
          <a:bodyPr anchor="b"/>
          <a:lstStyle>
            <a:lvl1pPr algn="ctr">
              <a:defRPr sz="4500">
                <a:solidFill>
                  <a:schemeClr val="tx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val="3832464026"/>
      </p:ext>
    </p:extLst>
  </p:cSld>
  <p:clrMapOvr>
    <a:masterClrMapping/>
  </p:clrMapOvr>
  <p:transition spd="med">
    <p:fade/>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and Content">
    <p:spTree>
      <p:nvGrpSpPr>
        <p:cNvPr id="1" name=""/>
        <p:cNvGrpSpPr/>
        <p:nvPr/>
      </p:nvGrpSpPr>
      <p:grpSpPr>
        <a:xfrm>
          <a:off x="0" y="0"/>
          <a:ext cx="0" cy="0"/>
        </a:xfrm>
      </p:grpSpPr>
      <p:graphicFrame>
        <p:nvGraphicFramePr>
          <p:cNvPr id="4" name="Object 3" hidden="1">
            <a:extLst>
              <a:ext uri="{FF2B5EF4-FFF2-40B4-BE49-F238E27FC236}">
                <a16:creationId xmlns:a16="http://schemas.microsoft.com/office/drawing/2014/main" id="{06D9C2DC-7DD7-4CCC-9988-35B863DFA90C}"/>
              </a:ext>
            </a:extLst>
          </p:cNvPr>
          <p:cNvGraphicFramePr>
            <a:graphicFrameLocks noChangeAspect="1"/>
          </p:cNvGraphicFramePr>
          <p:nvPr userDrawn="1">
            <p:custDataLst>
              <p:tags r:id="rId1"/>
            </p:custDataLst>
            <p:extLst>
              <p:ext uri="{D42A27DB-BD31-4B8C-83A1-F6EECF244321}">
                <p14:modId val="2080291004"/>
              </p:ext>
            </p:extLst>
          </p:nvPr>
        </p:nvGraphicFramePr>
        <p:xfrm>
          <a:off x="1192" y="1593"/>
          <a:ext cx="1190" cy="1587"/>
        </p:xfrm>
        <a:graphic>
          <a:graphicData uri="http://schemas.openxmlformats.org/presentationml/2006/ole">
            <mc:AlternateContent>
              <mc:Choice xmlns:v="urn:schemas-microsoft-com:vml" Requires="v">
                <p:oleObj spid="_x0000_s1039" name="think-cell Slide" r:id="rId2" imgW="216" imgH="216" progId="TCLayout.ActiveDocument.1">
                  <p:embed/>
                </p:oleObj>
              </mc:Choice>
              <mc:Fallback>
                <p:oleObj name="think-cell Slide" r:id="rId2" imgW="216" imgH="216" progId="TCLayout.ActiveDocument.1">
                  <p:embed/>
                  <p:pic>
                    <p:nvPicPr>
                      <p:cNvPr id="0" name="OLE substitute image"/>
                      <p:cNvPicPr/>
                      <p:nvPr/>
                    </p:nvPicPr>
                    <p:blipFill>
                      <a:blip r:embed="rId3"/>
                      <a:stretch>
                        <a:fillRect/>
                      </a:stretch>
                    </p:blipFill>
                    <p:spPr>
                      <a:xfrm>
                        <a:off x="1192" y="1593"/>
                        <a:ext cx="1190" cy="1587"/>
                      </a:xfrm>
                      <a:prstGeom prst="rect">
                        <a:avLst/>
                      </a:prstGeom>
                    </p:spPr>
                  </p:pic>
                </p:oleObj>
              </mc:Fallback>
            </mc:AlternateContent>
          </a:graphicData>
        </a:graphic>
      </p:graphicFrame>
      <p:sp>
        <p:nvSpPr>
          <p:cNvPr id="6" name="Title Placeholder 1"/>
          <p:cNvSpPr>
            <a:spLocks noGrp="1"/>
          </p:cNvSpPr>
          <p:nvPr>
            <p:ph type="title" hasCustomPrompt="1"/>
          </p:nvPr>
        </p:nvSpPr>
        <p:spPr>
          <a:xfrm>
            <a:off x="822960" y="182880"/>
            <a:ext cx="7358907" cy="787032"/>
          </a:xfrm>
          <a:prstGeom prst="rect">
            <a:avLst/>
          </a:prstGeom>
        </p:spPr>
        <p:txBody>
          <a:bodyPr vert="horz" lIns="91440" tIns="45720" rIns="91440" bIns="45720" rtlCol="0" anchor="ctr">
            <a:noAutofit/>
          </a:bodyPr>
          <a:lstStyle>
            <a:lvl1pPr>
              <a:defRPr sz="2000"/>
            </a:lvl1pPr>
          </a:lstStyle>
          <a:p>
            <a:r>
              <a:rPr lang="en-US"/>
              <a:t>Click to edit </a:t>
            </a:r>
            <a:br>
              <a:rPr lang="en-US"/>
            </a:br>
            <a:r>
              <a:rPr lang="en-US"/>
              <a:t>Master title style</a:t>
            </a:r>
          </a:p>
        </p:txBody>
      </p:sp>
      <p:sp>
        <p:nvSpPr>
          <p:cNvPr id="7" name="Text Placeholder 2"/>
          <p:cNvSpPr>
            <a:spLocks noGrp="1"/>
          </p:cNvSpPr>
          <p:nvPr>
            <p:ph idx="1"/>
          </p:nvPr>
        </p:nvSpPr>
        <p:spPr>
          <a:xfrm>
            <a:off x="432562" y="1508760"/>
            <a:ext cx="8074836" cy="48420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a:extLst>
              <a:ext uri="{FF2B5EF4-FFF2-40B4-BE49-F238E27FC236}">
                <a16:creationId xmlns:a16="http://schemas.microsoft.com/office/drawing/2014/main" id="{04D026DA-6CE9-4966-BA89-38F47DC2EEFC}"/>
              </a:ext>
            </a:extLst>
          </p:cNvPr>
          <p:cNvSpPr>
            <a:spLocks noGrp="1"/>
          </p:cNvSpPr>
          <p:nvPr>
            <p:ph type="dt" sz="half" idx="2"/>
          </p:nvPr>
        </p:nvSpPr>
        <p:spPr>
          <a:xfrm>
            <a:off x="5828145" y="6558353"/>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6">
            <a:extLst>
              <a:ext uri="{FF2B5EF4-FFF2-40B4-BE49-F238E27FC236}">
                <a16:creationId xmlns:a16="http://schemas.microsoft.com/office/drawing/2014/main" id="{62C2B23F-24A9-4052-948D-555AAA1D694F}"/>
              </a:ext>
            </a:extLst>
          </p:cNvPr>
          <p:cNvSpPr>
            <a:spLocks noGrp="1"/>
          </p:cNvSpPr>
          <p:nvPr>
            <p:ph type="sldNum" sz="quarter" idx="4"/>
          </p:nvPr>
        </p:nvSpPr>
        <p:spPr>
          <a:xfrm>
            <a:off x="8663437" y="6558353"/>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val="3451003217"/>
      </p:ext>
    </p:extLst>
  </p:cSld>
  <p:clrMapOvr>
    <a:masterClrMapping/>
  </p:clrMapOvr>
  <p:transition spd="med">
    <p:fade/>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pic>
        <p:nvPicPr>
          <p:cNvPr id="4" name="Picture 3">
            <a:extLst>
              <a:ext uri="{FF2B5EF4-FFF2-40B4-BE49-F238E27FC236}">
                <a16:creationId xmlns:a16="http://schemas.microsoft.com/office/drawing/2014/main" id="{C3C20818-8DDA-3F49-982E-FE672F9E4B39}"/>
              </a:ext>
            </a:extLst>
          </p:cNvPr>
          <p:cNvPicPr>
            <a:picLocks noChangeAspect="1"/>
          </p:cNvPicPr>
          <p:nvPr userDrawn="1"/>
        </p:nvPicPr>
        <p:blipFill>
          <a:blip r:embed="rId1"/>
          <a:srcRect l="10663" t="1445" r="10663"/>
          <a:stretch>
            <a:fillRect/>
          </a:stretch>
        </p:blipFill>
        <p:spPr>
          <a:xfrm>
            <a:off x="0" y="0"/>
            <a:ext cx="9144000" cy="5150840"/>
          </a:xfrm>
          <a:prstGeom prst="rect">
            <a:avLst/>
          </a:prstGeom>
        </p:spPr>
      </p:pic>
      <p:pic>
        <p:nvPicPr>
          <p:cNvPr id="5" name="Picture 4">
            <a:extLst>
              <a:ext uri="{FF2B5EF4-FFF2-40B4-BE49-F238E27FC236}">
                <a16:creationId xmlns:a16="http://schemas.microsoft.com/office/drawing/2014/main" id="{8DEFDE6D-6AB1-134F-BF2D-97D50BB8F9C2}"/>
              </a:ext>
            </a:extLst>
          </p:cNvPr>
          <p:cNvPicPr>
            <a:picLocks noChangeAspect="1"/>
          </p:cNvPicPr>
          <p:nvPr userDrawn="1"/>
        </p:nvPicPr>
        <p:blipFill>
          <a:blip r:embed="rId2"/>
          <a:stretch>
            <a:fillRect/>
          </a:stretch>
        </p:blipFill>
        <p:spPr>
          <a:xfrm>
            <a:off x="7089924" y="1560352"/>
            <a:ext cx="1604880" cy="2806118"/>
          </a:xfrm>
          <a:prstGeom prst="rect">
            <a:avLst/>
          </a:prstGeom>
        </p:spPr>
      </p:pic>
      <p:sp>
        <p:nvSpPr>
          <p:cNvPr id="6" name="Rectangle 5">
            <a:extLst>
              <a:ext uri="{FF2B5EF4-FFF2-40B4-BE49-F238E27FC236}">
                <a16:creationId xmlns:a16="http://schemas.microsoft.com/office/drawing/2014/main" id="{E35A33B2-1602-A14D-97FA-7C12265B23CF}"/>
              </a:ext>
            </a:extLst>
          </p:cNvPr>
          <p:cNvSpPr/>
          <p:nvPr userDrawn="1"/>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FBB4451-9D41-6B4E-8FB0-339D4F654ADC}"/>
              </a:ext>
            </a:extLst>
          </p:cNvPr>
          <p:cNvSpPr/>
          <p:nvPr userDrawn="1"/>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2E489EC-E4C0-BC4F-B047-C4F8266835C7}"/>
              </a:ext>
            </a:extLst>
          </p:cNvPr>
          <p:cNvCxnSpPr/>
          <p:nvPr userDrawn="1"/>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233C4D-12E6-CD44-B89E-3C9A22EA8343}"/>
              </a:ext>
            </a:extLst>
          </p:cNvPr>
          <p:cNvCxnSpPr/>
          <p:nvPr userDrawn="1"/>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9ED571-82D2-D246-A47D-A80C822ADDD7}"/>
              </a:ext>
            </a:extLst>
          </p:cNvPr>
          <p:cNvSpPr txBox="1"/>
          <p:nvPr userDrawn="1"/>
        </p:nvSpPr>
        <p:spPr>
          <a:xfrm>
            <a:off x="394768" y="421272"/>
            <a:ext cx="3699545" cy="518160"/>
          </a:xfrm>
          <a:prstGeom prst="rect">
            <a:avLst/>
          </a:prstGeom>
          <a:noFill/>
        </p:spPr>
        <p:txBody>
          <a:bodyPr wrap="square" rtlCol="0">
            <a:spAutoFit/>
          </a:bodyPr>
          <a:lstStyle/>
          <a:p>
            <a:r>
              <a:rPr lang="pt-BR" sz="2800" b="1" i="0" u="none" strike="noStrike" cap="none" baseline="0">
                <a:solidFill>
                  <a:srgbClr val="FFFFFF"/>
                </a:solidFill>
                <a:effectLst>
                  <a:outerShdw blurRad="50800" dist="38100" dir="2700000" algn="tl" rotWithShape="0">
                    <a:srgbClr val="000000">
                      <a:alpha val="40000"/>
                    </a:srgbClr>
                  </a:outerShdw>
                </a:effectLst>
                <a:uFill>
                  <a:solidFill>
                    <a:prstClr val="black">
                      <a:alpha val="0"/>
                    </a:prstClr>
                  </a:solidFill>
                </a:uFill>
                <a:latin typeface="Calibri"/>
                <a:ea typeface="Calibri"/>
                <a:cs typeface="Calibri"/>
              </a:rPr>
              <a:t>O VALOR DE 168</a:t>
            </a:r>
          </a:p>
        </p:txBody>
      </p:sp>
      <p:cxnSp>
        <p:nvCxnSpPr>
          <p:cNvPr id="11" name="Straight Connector 10">
            <a:extLst>
              <a:ext uri="{FF2B5EF4-FFF2-40B4-BE49-F238E27FC236}">
                <a16:creationId xmlns:a16="http://schemas.microsoft.com/office/drawing/2014/main" id="{A210BB95-7967-7648-835C-D3C45FEF1074}"/>
              </a:ext>
            </a:extLst>
          </p:cNvPr>
          <p:cNvCxnSpPr/>
          <p:nvPr userDrawn="1"/>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0A2122B-42C6-2540-B8D4-3C80E6EA5871}"/>
              </a:ext>
            </a:extLst>
          </p:cNvPr>
          <p:cNvPicPr>
            <a:picLocks noChangeAspect="1"/>
          </p:cNvPicPr>
          <p:nvPr userDrawn="1"/>
        </p:nvPicPr>
        <p:blipFill>
          <a:blip r:embed="rId3"/>
          <a:stretch>
            <a:fillRect/>
          </a:stretch>
        </p:blipFill>
        <p:spPr>
          <a:xfrm>
            <a:off x="7295029" y="366842"/>
            <a:ext cx="1194670" cy="574062"/>
          </a:xfrm>
          <a:prstGeom prst="rect">
            <a:avLst/>
          </a:prstGeom>
        </p:spPr>
      </p:pic>
      <p:cxnSp>
        <p:nvCxnSpPr>
          <p:cNvPr id="13" name="Straight Connector 12">
            <a:extLst>
              <a:ext uri="{FF2B5EF4-FFF2-40B4-BE49-F238E27FC236}">
                <a16:creationId xmlns:a16="http://schemas.microsoft.com/office/drawing/2014/main" id="{FC04F3EC-D42F-3844-AEEA-6508D089560E}"/>
              </a:ext>
            </a:extLst>
          </p:cNvPr>
          <p:cNvCxnSpPr>
            <a:stCxn id="7" idx="0"/>
          </p:cNvCxnSpPr>
          <p:nvPr userDrawn="1"/>
        </p:nvCxnSpPr>
        <p:spPr>
          <a:xfrm flipH="1">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888" y="5431631"/>
            <a:ext cx="7886700" cy="1019969"/>
          </a:xfrm>
        </p:spPr>
        <p:txBody>
          <a:bodyPr anchor="t"/>
          <a:lstStyle>
            <a:lvl1pPr algn="ctr">
              <a:defRPr sz="2100"/>
            </a:lvl1pPr>
          </a:lstStyle>
          <a:p>
            <a:r>
              <a:rPr lang="en-US"/>
              <a:t>CLICK TO EDIT MASTER TITLE STYLE</a:t>
            </a:r>
          </a:p>
        </p:txBody>
      </p:sp>
      <p:sp>
        <p:nvSpPr>
          <p:cNvPr id="3" name="Text Placeholder 2"/>
          <p:cNvSpPr>
            <a:spLocks noGrp="1"/>
          </p:cNvSpPr>
          <p:nvPr>
            <p:ph type="body" idx="1" hasCustomPrompt="1"/>
          </p:nvPr>
        </p:nvSpPr>
        <p:spPr>
          <a:xfrm>
            <a:off x="623888" y="5906287"/>
            <a:ext cx="7886700" cy="824714"/>
          </a:xfrm>
        </p:spPr>
        <p:txBody>
          <a:bodyPr anchor="t">
            <a:normAutofit/>
          </a:bodyPr>
          <a:lstStyle>
            <a:lvl1pPr marL="0" indent="0" algn="ctr">
              <a:buNone/>
              <a:defRPr sz="1900">
                <a:solidFill>
                  <a:schemeClr val="accent1">
                    <a:lumMod val="60000"/>
                    <a:lumOff val="40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14" name="Date Placeholder 5">
            <a:extLst>
              <a:ext uri="{FF2B5EF4-FFF2-40B4-BE49-F238E27FC236}">
                <a16:creationId xmlns:a16="http://schemas.microsoft.com/office/drawing/2014/main" id="{67379C8A-A8C7-5444-8968-BF22585B1443}"/>
              </a:ext>
            </a:extLst>
          </p:cNvPr>
          <p:cNvSpPr>
            <a:spLocks noGrp="1"/>
          </p:cNvSpPr>
          <p:nvPr>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5" name="Slide Number Placeholder 6">
            <a:extLst>
              <a:ext uri="{FF2B5EF4-FFF2-40B4-BE49-F238E27FC236}">
                <a16:creationId xmlns:a16="http://schemas.microsoft.com/office/drawing/2014/main" id="{577E463F-897D-E840-990E-1EA31520DE5D}"/>
              </a:ext>
            </a:extLst>
          </p:cNvPr>
          <p:cNvSpPr>
            <a:spLocks noGrp="1"/>
          </p:cNvSpPr>
          <p:nvPr>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val="1009462826"/>
      </p:ext>
    </p:extLst>
  </p:cSld>
  <p:clrMapOvr>
    <a:masterClrMapping/>
  </p:clrMapOvr>
  <p:transition spd="med">
    <p:fade/>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a:xfrm>
            <a:off x="822959" y="182880"/>
            <a:ext cx="7381415" cy="729882"/>
          </a:xfrm>
        </p:spPr>
        <p:txBody>
          <a:bodyPr anchor="ctr"/>
          <a:lstStyle>
            <a:lvl1pPr>
              <a:defRPr sz="2000"/>
            </a:lvl1pPr>
          </a:lstStyle>
          <a:p>
            <a:r>
              <a:rPr lang="en-US"/>
              <a:t>Click to edit Master title style</a:t>
            </a:r>
          </a:p>
        </p:txBody>
      </p:sp>
      <p:sp>
        <p:nvSpPr>
          <p:cNvPr id="3" name="Content Placeholder 2"/>
          <p:cNvSpPr>
            <a:spLocks noGrp="1"/>
          </p:cNvSpPr>
          <p:nvPr>
            <p:ph sz="half" idx="1"/>
          </p:nvPr>
        </p:nvSpPr>
        <p:spPr>
          <a:xfrm>
            <a:off x="6286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40577170"/>
      </p:ext>
    </p:extLst>
  </p:cSld>
  <p:clrMapOvr>
    <a:masterClrMapping/>
  </p:clrMapOvr>
  <p:transition spd="med">
    <p:fade/>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A82D8D2-D001-447A-9CC3-6A70A245AA9B}"/>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F7A0836A-9EC2-4646-A6C5-9387BF5F7E7C}"/>
              </a:ext>
            </a:extLst>
          </p:cNvPr>
          <p:cNvSpPr>
            <a:spLocks noGrp="1"/>
          </p:cNvSpPr>
          <p:nvPr>
            <p:ph type="sldNum" sz="quarter" idx="11"/>
          </p:nvPr>
        </p:nvSpPr>
        <p:spPr/>
        <p:txBody>
          <a:bodyPr/>
          <a:lstStyle/>
          <a:p>
            <a:fld id="{BB5FC4A1-A2DE-4EB5-9A46-57D39B4235EC}" type="slidenum">
              <a:rPr lang="en-US" smtClean="0"/>
              <a:t>‹#›</a:t>
            </a:fld>
            <a:endParaRPr lang="en-US"/>
          </a:p>
        </p:txBody>
      </p:sp>
      <p:sp>
        <p:nvSpPr>
          <p:cNvPr id="4" name="Rectangle 3">
            <a:extLst>
              <a:ext uri="{FF2B5EF4-FFF2-40B4-BE49-F238E27FC236}">
                <a16:creationId xmlns:a16="http://schemas.microsoft.com/office/drawing/2014/main" id="{698DB757-C18B-024A-B87B-4106DB5C635E}"/>
              </a:ext>
            </a:extLst>
          </p:cNvPr>
          <p:cNvSpPr/>
          <p:nvPr userDrawn="1"/>
        </p:nvSpPr>
        <p:spPr>
          <a:xfrm>
            <a:off x="0" y="0"/>
            <a:ext cx="9144000" cy="636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val="3844744025"/>
      </p:ext>
    </p:extLst>
  </p:cSld>
  <p:clrMapOvr>
    <a:masterClrMapping/>
  </p:clrMapOvr>
  <p:transition spd="med">
    <p:fade/>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6.png" /><Relationship Id="rId11" Type="http://schemas.openxmlformats.org/officeDocument/2006/relationships/image" Target="../media/image4.png" /><Relationship Id="rId12" Type="http://schemas.openxmlformats.org/officeDocument/2006/relationships/vmlDrawing" Target="../drawings/vmlDrawing3.vml"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tags" Target="../tags/tag4.xml" /><Relationship Id="rId7" Type="http://schemas.openxmlformats.org/officeDocument/2006/relationships/oleObject" Target="../embeddings/oleObject1.bin" TargetMode="Internal" /><Relationship Id="rId8" Type="http://schemas.openxmlformats.org/officeDocument/2006/relationships/image" Target="../media/image2.emf" /><Relationship Id="rId9" Type="http://schemas.openxmlformats.org/officeDocument/2006/relationships/tags" Target="../tags/tag5.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15" name="Rectangle 14">
            <a:extLst>
              <a:ext uri="{FF2B5EF4-FFF2-40B4-BE49-F238E27FC236}">
                <a16:creationId xmlns:a16="http://schemas.microsoft.com/office/drawing/2014/main" id="{7E2D8CFC-3DEC-FD4D-96D7-7194133CD71D}"/>
              </a:ext>
            </a:extLst>
          </p:cNvPr>
          <p:cNvSpPr/>
          <p:nvPr userDrawn="1"/>
        </p:nvSpPr>
        <p:spPr>
          <a:xfrm>
            <a:off x="0" y="0"/>
            <a:ext cx="9144000" cy="47897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32B61A1D-A6C9-744B-8A85-17AC7E0D5A56}"/>
              </a:ext>
            </a:extLst>
          </p:cNvPr>
          <p:cNvSpPr/>
          <p:nvPr userDrawn="1"/>
        </p:nvSpPr>
        <p:spPr>
          <a:xfrm flipV="1">
            <a:off x="0" y="469706"/>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1FA3CD-B01F-DC44-8BC7-68255466CE53}"/>
              </a:ext>
            </a:extLst>
          </p:cNvPr>
          <p:cNvSpPr/>
          <p:nvPr userDrawn="1"/>
        </p:nvSpPr>
        <p:spPr>
          <a:xfrm>
            <a:off x="-539388" y="-127453"/>
            <a:ext cx="1288868" cy="15936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BA747609-9833-467F-ADAA-9AD838BECE59}"/>
              </a:ext>
            </a:extLst>
          </p:cNvPr>
          <p:cNvGraphicFramePr>
            <a:graphicFrameLocks noChangeAspect="1"/>
          </p:cNvGraphicFramePr>
          <p:nvPr userDrawn="1">
            <p:custDataLst>
              <p:tags r:id="rId6"/>
            </p:custDataLst>
            <p:extLst>
              <p:ext uri="{D42A27DB-BD31-4B8C-83A1-F6EECF244321}">
                <p14:modId val="2327716345"/>
              </p:ext>
            </p:extLst>
          </p:nvPr>
        </p:nvGraphicFramePr>
        <p:xfrm>
          <a:off x="1192" y="1593"/>
          <a:ext cx="1190" cy="1587"/>
        </p:xfrm>
        <a:graphic>
          <a:graphicData uri="http://schemas.openxmlformats.org/presentationml/2006/ole">
            <mc:AlternateContent>
              <mc:Choice xmlns:v="urn:schemas-microsoft-com:vml" Requires="v">
                <p:oleObj spid="_x0000_s1040" name="think-cell Slide" r:id="rId7" imgW="216" imgH="216" progId="TCLayout.ActiveDocument.1">
                  <p:embed/>
                </p:oleObj>
              </mc:Choice>
              <mc:Fallback>
                <p:oleObj name="think-cell Slide" r:id="rId7" imgW="216" imgH="216" progId="TCLayout.ActiveDocument.1">
                  <p:embed/>
                  <p:pic>
                    <p:nvPicPr>
                      <p:cNvPr id="0" name="OLE substitute image"/>
                      <p:cNvPicPr/>
                      <p:nvPr/>
                    </p:nvPicPr>
                    <p:blipFill>
                      <a:blip r:embed="rId8"/>
                      <a:stretch>
                        <a:fillRect/>
                      </a:stretch>
                    </p:blipFill>
                    <p:spPr>
                      <a:xfrm>
                        <a:off x="1192" y="1593"/>
                        <a:ext cx="1190"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DC626B4-3FDA-42D9-90C5-C9E389B82763}"/>
              </a:ext>
            </a:extLst>
          </p:cNvPr>
          <p:cNvSpPr/>
          <p:nvPr userDrawn="1">
            <p:custDataLst>
              <p:tags r:id="rId9"/>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a:latin typeface="Calibri Light" panose="020f0302020204030204" pitchFamily="34" charset="0"/>
              <a:ea typeface="+mj-ea"/>
              <a:cs typeface="+mj-cs"/>
              <a:sym typeface="Calibri Light" panose="020f0302020204030204" pitchFamily="34" charset="0"/>
            </a:endParaRPr>
          </a:p>
        </p:txBody>
      </p:sp>
      <p:sp>
        <p:nvSpPr>
          <p:cNvPr id="3" name="Text Placeholder 2"/>
          <p:cNvSpPr>
            <a:spLocks noGrp="1"/>
          </p:cNvSpPr>
          <p:nvPr userDrawn="1">
            <p:ph type="body" idx="1"/>
          </p:nvPr>
        </p:nvSpPr>
        <p:spPr>
          <a:xfrm>
            <a:off x="440513" y="1508760"/>
            <a:ext cx="8222925" cy="495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B842DD3-1F47-49B9-8BEC-7D41C6439C24}"/>
              </a:ext>
            </a:extLst>
          </p:cNvPr>
          <p:cNvSpPr>
            <a:spLocks noGrp="1"/>
          </p:cNvSpPr>
          <p:nvPr userDrawn="1">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6">
            <a:extLst>
              <a:ext uri="{FF2B5EF4-FFF2-40B4-BE49-F238E27FC236}">
                <a16:creationId xmlns:a16="http://schemas.microsoft.com/office/drawing/2014/main" id="{D165FD2D-E7F9-42B7-BFD9-48910D97D383}"/>
              </a:ext>
            </a:extLst>
          </p:cNvPr>
          <p:cNvSpPr>
            <a:spLocks noGrp="1"/>
          </p:cNvSpPr>
          <p:nvPr userDrawn="1">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pic>
        <p:nvPicPr>
          <p:cNvPr id="11" name="Picture 10">
            <a:extLst>
              <a:ext uri="{FF2B5EF4-FFF2-40B4-BE49-F238E27FC236}">
                <a16:creationId xmlns:a16="http://schemas.microsoft.com/office/drawing/2014/main" id="{44C7278D-9D52-4F44-9B05-6B28B38BBC0A}"/>
              </a:ext>
            </a:extLst>
          </p:cNvPr>
          <p:cNvPicPr>
            <a:picLocks noChangeAspect="1"/>
          </p:cNvPicPr>
          <p:nvPr userDrawn="1"/>
        </p:nvPicPr>
        <p:blipFill>
          <a:blip r:embed="rId10"/>
          <a:stretch>
            <a:fillRect/>
          </a:stretch>
        </p:blipFill>
        <p:spPr>
          <a:xfrm>
            <a:off x="8273498" y="122216"/>
            <a:ext cx="449083" cy="215793"/>
          </a:xfrm>
          <a:prstGeom prst="rect">
            <a:avLst/>
          </a:prstGeom>
        </p:spPr>
      </p:pic>
      <p:cxnSp>
        <p:nvCxnSpPr>
          <p:cNvPr id="17" name="Straight Connector 16">
            <a:extLst>
              <a:ext uri="{FF2B5EF4-FFF2-40B4-BE49-F238E27FC236}">
                <a16:creationId xmlns:a16="http://schemas.microsoft.com/office/drawing/2014/main" id="{DE031173-76F9-0B4F-ADB8-48A4534C30F2}"/>
              </a:ext>
            </a:extLst>
          </p:cNvPr>
          <p:cNvCxnSpPr/>
          <p:nvPr userDrawn="1"/>
        </p:nvCxnSpPr>
        <p:spPr>
          <a:xfrm flipV="1">
            <a:off x="0" y="412750"/>
            <a:ext cx="9144000" cy="990786"/>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55FC23-F9BC-A94F-8AD6-09F5A1F6773C}"/>
              </a:ext>
            </a:extLst>
          </p:cNvPr>
          <p:cNvPicPr>
            <a:picLocks noChangeAspect="1"/>
          </p:cNvPicPr>
          <p:nvPr userDrawn="1"/>
        </p:nvPicPr>
        <p:blipFill>
          <a:blip r:embed="rId11"/>
          <a:stretch>
            <a:fillRect/>
          </a:stretch>
        </p:blipFill>
        <p:spPr>
          <a:xfrm>
            <a:off x="69330" y="431503"/>
            <a:ext cx="565670" cy="989068"/>
          </a:xfrm>
          <a:prstGeom prst="rect">
            <a:avLst/>
          </a:prstGeom>
        </p:spPr>
      </p:pic>
      <p:cxnSp>
        <p:nvCxnSpPr>
          <p:cNvPr id="14" name="Straight Connector 13">
            <a:extLst>
              <a:ext uri="{FF2B5EF4-FFF2-40B4-BE49-F238E27FC236}">
                <a16:creationId xmlns:a16="http://schemas.microsoft.com/office/drawing/2014/main" id="{483A96E6-6F6D-8449-930B-00072C356C7C}"/>
              </a:ext>
            </a:extLst>
          </p:cNvPr>
          <p:cNvCxnSpPr>
            <a:stCxn id="8" idx="0"/>
          </p:cNvCxnSpPr>
          <p:nvPr userDrawn="1"/>
        </p:nvCxnSpPr>
        <p:spPr>
          <a:xfrm flipV="1">
            <a:off x="0" y="473075"/>
            <a:ext cx="9144000" cy="995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userDrawn="1">
            <p:ph type="title"/>
          </p:nvPr>
        </p:nvSpPr>
        <p:spPr>
          <a:xfrm>
            <a:off x="819807" y="208455"/>
            <a:ext cx="7371956" cy="76798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val="268088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transition spd="med">
    <p:fade/>
  </p:transition>
  <p:timing/>
  <p:hf hdr="0" ftr="0" dt="0"/>
  <p:txStyles>
    <p:titleStyle>
      <a:lvl1pPr algn="l" defTabSz="685749" rtl="0" eaLnBrk="1" latinLnBrk="0" hangingPunct="1">
        <a:lnSpc>
          <a:spcPct val="90000"/>
        </a:lnSpc>
        <a:spcBef>
          <a:spcPct val="0"/>
        </a:spcBef>
        <a:buNone/>
        <a:defRPr sz="2000" kern="1200">
          <a:solidFill>
            <a:schemeClr val="bg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image" Target="../media/image5.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3.xml" /><Relationship Id="rId3" Type="http://schemas.openxmlformats.org/officeDocument/2006/relationships/diagramData" Target="../diagrams/data3.xml" /><Relationship Id="rId4" Type="http://schemas.openxmlformats.org/officeDocument/2006/relationships/diagramLayout" Target="../diagrams/layout3.xml" /><Relationship Id="rId5" Type="http://schemas.openxmlformats.org/officeDocument/2006/relationships/diagramQuickStyle" Target="../diagrams/quickStyle3.xml" /><Relationship Id="rId6" Type="http://schemas.openxmlformats.org/officeDocument/2006/relationships/diagramColors" Target="../diagrams/colors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png" /><Relationship Id="rId3" Type="http://schemas.openxmlformats.org/officeDocument/2006/relationships/image" Target="../media/image13.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5.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6.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7.png" /><Relationship Id="rId3" Type="http://schemas.openxmlformats.org/officeDocument/2006/relationships/image" Target="../media/image18.svg" /><Relationship Id="rId4" Type="http://schemas.openxmlformats.org/officeDocument/2006/relationships/image" Target="../media/image19.png" /><Relationship Id="rId5" Type="http://schemas.openxmlformats.org/officeDocument/2006/relationships/image" Target="../media/image20.svg" /><Relationship Id="rId6" Type="http://schemas.openxmlformats.org/officeDocument/2006/relationships/image" Target="../media/image21.png" /><Relationship Id="rId7" Type="http://schemas.openxmlformats.org/officeDocument/2006/relationships/image" Target="../media/image22.sv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3.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4.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5.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7.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6.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7.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28.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9.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0.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2.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3.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4.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hyperlink" Target="mailto:searl@rpminc.com" TargetMode="External" /><Relationship Id="rId3" Type="http://schemas.openxmlformats.org/officeDocument/2006/relationships/hyperlink" Target="mailto:cwatson@rpminc.com" TargetMode="External" /><Relationship Id="rId4" Type="http://schemas.openxmlformats.org/officeDocument/2006/relationships/hyperlink" Target="mailto:hdillon@rpminc.com" TargetMode="External" /><Relationship Id="rId5" Type="http://schemas.openxmlformats.org/officeDocument/2006/relationships/image" Target="../media/image8.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5.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7.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38.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0.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1.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2.png" /><Relationship Id="rId3" Type="http://schemas.openxmlformats.org/officeDocument/2006/relationships/image" Target="../media/image43.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9.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5.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6.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7.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8.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9.pn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0.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1.xml" /><Relationship Id="rId3" Type="http://schemas.openxmlformats.org/officeDocument/2006/relationships/diagramData" Target="../diagrams/data1.xml" /><Relationship Id="rId4" Type="http://schemas.openxmlformats.org/officeDocument/2006/relationships/diagramLayout" Target="../diagrams/layout1.xml" /><Relationship Id="rId5" Type="http://schemas.openxmlformats.org/officeDocument/2006/relationships/diagramQuickStyle" Target="../diagrams/quickStyle1.xml" /><Relationship Id="rId6" Type="http://schemas.openxmlformats.org/officeDocument/2006/relationships/diagramColors" Target="../diagrams/colors1.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1.png" /><Relationship Id="rId3" Type="http://schemas.openxmlformats.org/officeDocument/2006/relationships/image" Target="../media/image52.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3.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4.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5.pn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6.png" /><Relationship Id="rId3" Type="http://schemas.openxmlformats.org/officeDocument/2006/relationships/image" Target="../media/image57.sv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8.pn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9.pn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0.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2.xml" /><Relationship Id="rId3" Type="http://schemas.openxmlformats.org/officeDocument/2006/relationships/diagramData" Target="../diagrams/data2.xml" /><Relationship Id="rId4" Type="http://schemas.openxmlformats.org/officeDocument/2006/relationships/diagramLayout" Target="../diagrams/layout2.xml" /><Relationship Id="rId5" Type="http://schemas.openxmlformats.org/officeDocument/2006/relationships/diagramQuickStyle" Target="../diagrams/quickStyle2.xml" /><Relationship Id="rId6" Type="http://schemas.openxmlformats.org/officeDocument/2006/relationships/diagramColors" Target="../diagrams/colors2.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1.png" /><Relationship Id="rId3" Type="http://schemas.openxmlformats.org/officeDocument/2006/relationships/image" Target="../media/image62.pn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3.pn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4.png" /><Relationship Id="rId3" Type="http://schemas.openxmlformats.org/officeDocument/2006/relationships/image" Target="../media/image65.pn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6.pn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7.png"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8.png"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9.png"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70.png" /><Relationship Id="rId4" Type="http://schemas.openxmlformats.org/officeDocument/2006/relationships/image" Target="../media/image71.png"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2.png" /><Relationship Id="rId3" Type="http://schemas.openxmlformats.org/officeDocument/2006/relationships/image" Target="../media/image73.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pn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4.pn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5.pn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6.png"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7.png"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8.png" /><Relationship Id="rId3" Type="http://schemas.openxmlformats.org/officeDocument/2006/relationships/image" Target="../media/image79.png"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0.png"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1.png" /><Relationship Id="rId3" Type="http://schemas.openxmlformats.org/officeDocument/2006/relationships/customXml" Target="../ink/ink1.xml" /><Relationship Id="rId4" Type="http://schemas.openxmlformats.org/officeDocument/2006/relationships/customXml" Target="../ink/ink2.xml"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2.png" /><Relationship Id="rId3" Type="http://schemas.openxmlformats.org/officeDocument/2006/relationships/customXml" Target="../ink/ink3.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3.png" /><Relationship Id="rId3" Type="http://schemas.openxmlformats.org/officeDocument/2006/relationships/customXml" Target="../ink/ink4.xml" /><Relationship Id="rId4" Type="http://schemas.openxmlformats.org/officeDocument/2006/relationships/customXml" Target="../ink/ink5.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pn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4.png" /><Relationship Id="rId3" Type="http://schemas.openxmlformats.org/officeDocument/2006/relationships/customXml" Target="../ink/ink6.xml" /><Relationship Id="rId4" Type="http://schemas.openxmlformats.org/officeDocument/2006/relationships/customXml" Target="../ink/ink7.xml" /><Relationship Id="rId5" Type="http://schemas.openxmlformats.org/officeDocument/2006/relationships/customXml" Target="../ink/ink8.xml" /><Relationship Id="rId6" Type="http://schemas.openxmlformats.org/officeDocument/2006/relationships/customXml" Target="../ink/ink9.xm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5.png"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6.png" /><Relationship Id="rId3" Type="http://schemas.openxmlformats.org/officeDocument/2006/relationships/customXml" Target="../ink/ink10.xml"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7.png" /><Relationship Id="rId3" Type="http://schemas.openxmlformats.org/officeDocument/2006/relationships/customXml" Target="../ink/ink11.xml"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8.png"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9.png" /><Relationship Id="rId3" Type="http://schemas.openxmlformats.org/officeDocument/2006/relationships/customXml" Target="../ink/ink12.xml"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0.png" /><Relationship Id="rId3" Type="http://schemas.openxmlformats.org/officeDocument/2006/relationships/customXml" Target="../ink/ink13.xml"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1.png"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1.png" /><Relationship Id="rId3" Type="http://schemas.openxmlformats.org/officeDocument/2006/relationships/customXml" Target="../ink/ink14.xml" /><Relationship Id="rId4" Type="http://schemas.openxmlformats.org/officeDocument/2006/relationships/customXml" Target="../ink/ink15.xml"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2.png" /><Relationship Id="rId3" Type="http://schemas.openxmlformats.org/officeDocument/2006/relationships/image" Target="../media/image93.png" /><Relationship Id="rId4" Type="http://schemas.openxmlformats.org/officeDocument/2006/relationships/customXml" Target="../ink/ink16.xml" /><Relationship Id="rId5" Type="http://schemas.openxmlformats.org/officeDocument/2006/relationships/customXml" Target="../ink/ink17.xml" /><Relationship Id="rId6" Type="http://schemas.openxmlformats.org/officeDocument/2006/relationships/customXml" Target="../ink/ink18.xml" /><Relationship Id="rId7" Type="http://schemas.openxmlformats.org/officeDocument/2006/relationships/customXml" Target="../ink/ink19.xml" /><Relationship Id="rId8" Type="http://schemas.openxmlformats.org/officeDocument/2006/relationships/customXml" Target="../ink/ink20.xml" /><Relationship Id="rId9" Type="http://schemas.openxmlformats.org/officeDocument/2006/relationships/customXml" Target="../ink/ink21.xml"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4.png" /><Relationship Id="rId3" Type="http://schemas.openxmlformats.org/officeDocument/2006/relationships/customXml" Target="../ink/ink22.xml" /><Relationship Id="rId4" Type="http://schemas.openxmlformats.org/officeDocument/2006/relationships/image" Target="../media/image95.png" /><Relationship Id="rId5" Type="http://schemas.openxmlformats.org/officeDocument/2006/relationships/customXml" Target="../ink/ink23.xml"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6.png" /><Relationship Id="rId3" Type="http://schemas.openxmlformats.org/officeDocument/2006/relationships/customXml" Target="../ink/ink24.xml" /><Relationship Id="rId4" Type="http://schemas.openxmlformats.org/officeDocument/2006/relationships/customXml" Target="../ink/ink25.xml"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7.png" /><Relationship Id="rId3" Type="http://schemas.openxmlformats.org/officeDocument/2006/relationships/image" Target="../media/image98.png" /><Relationship Id="rId4" Type="http://schemas.openxmlformats.org/officeDocument/2006/relationships/customXml" Target="../ink/ink26.xml" /><Relationship Id="rId5" Type="http://schemas.openxmlformats.org/officeDocument/2006/relationships/customXml" Target="../ink/ink27.xml"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9.png" /><Relationship Id="rId3" Type="http://schemas.openxmlformats.org/officeDocument/2006/relationships/customXml" Target="../ink/ink28.xml"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0.png"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1.png" /><Relationship Id="rId3" Type="http://schemas.openxmlformats.org/officeDocument/2006/relationships/image" Target="../media/image102.png" /><Relationship Id="rId4" Type="http://schemas.openxmlformats.org/officeDocument/2006/relationships/customXml" Target="../ink/ink29.xml" /><Relationship Id="rId5" Type="http://schemas.openxmlformats.org/officeDocument/2006/relationships/customXml" Target="../ink/ink30.xml"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3.png" /><Relationship Id="rId3" Type="http://schemas.openxmlformats.org/officeDocument/2006/relationships/customXml" Target="../ink/ink31.xml" /><Relationship Id="rId4" Type="http://schemas.openxmlformats.org/officeDocument/2006/relationships/customXml" Target="../ink/ink32.xml"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a:blip r:embed="rId3"/>
          <a:srcRect l="10663" t="1445" r="10663"/>
          <a:stretch>
            <a:fillRect/>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52463"/>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F7D5242-B4D2-1646-89B9-3E03D1D54BCE}"/>
              </a:ext>
            </a:extLst>
          </p:cNvPr>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48790" y="5615189"/>
            <a:ext cx="5853227" cy="1077159"/>
          </a:xfrm>
        </p:spPr>
        <p:txBody>
          <a:bodyPr>
            <a:noAutofit/>
          </a:bodyPr>
          <a:lstStyle/>
          <a:p>
            <a:pPr algn="l">
              <a:lnSpc>
                <a:spcPct val="100000"/>
              </a:lnSpc>
              <a:spcBef>
                <a:spcPct val="0"/>
              </a:spcBef>
            </a:pPr>
            <a:r>
              <a:rPr lang="pt-BR" sz="1800" b="1" i="0" u="none" strike="noStrike" cap="none" baseline="0">
                <a:solidFill>
                  <a:srgbClr val="FFFFFF"/>
                </a:solidFill>
                <a:effectLst/>
                <a:uFill>
                  <a:solidFill>
                    <a:prstClr val="black">
                      <a:alpha val="0"/>
                    </a:prstClr>
                  </a:solidFill>
                </a:uFill>
                <a:latin typeface="Calibri"/>
                <a:ea typeface="Calibri"/>
                <a:cs typeface="Calibri"/>
              </a:rPr>
              <a:t>Centro de Due Diligence do LSEG (anteriormente Refinitiv)</a:t>
            </a:r>
          </a:p>
          <a:p>
            <a:pPr algn="l">
              <a:lnSpc>
                <a:spcPct val="100000"/>
              </a:lnSpc>
              <a:spcBef>
                <a:spcPct val="0"/>
              </a:spcBef>
            </a:pPr>
            <a:r>
              <a:rPr lang="pt-BR" sz="1800" b="1" i="0" u="none" strike="noStrike" cap="none" baseline="0">
                <a:solidFill>
                  <a:srgbClr val="FFFFFF"/>
                </a:solidFill>
                <a:effectLst/>
                <a:uFill>
                  <a:solidFill>
                    <a:prstClr val="black">
                      <a:alpha val="0"/>
                    </a:prstClr>
                  </a:solidFill>
                </a:uFill>
                <a:latin typeface="Calibri"/>
                <a:ea typeface="Calibri"/>
                <a:cs typeface="Calibri"/>
              </a:rPr>
              <a:t>Manual de treinamento</a:t>
            </a:r>
            <a:endParaRPr lang="en-US">
              <a:solidFill>
                <a:schemeClr val="bg1"/>
              </a:solidFill>
            </a:endParaRP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518160"/>
          </a:xfrm>
          <a:prstGeom prst="rect">
            <a:avLst/>
          </a:prstGeom>
          <a:noFill/>
        </p:spPr>
        <p:txBody>
          <a:bodyPr wrap="square" rtlCol="0">
            <a:spAutoFit/>
          </a:bodyPr>
          <a:lstStyle/>
          <a:p>
            <a:r>
              <a:rPr lang="pt-BR" sz="2800" b="1" i="0" u="none" strike="noStrike" cap="none" baseline="0">
                <a:solidFill>
                  <a:srgbClr val="FFFFFF"/>
                </a:solidFill>
                <a:effectLst>
                  <a:outerShdw blurRad="50800" dist="38100" dir="2700000" algn="tl" rotWithShape="0">
                    <a:srgbClr val="000000">
                      <a:alpha val="40000"/>
                    </a:srgbClr>
                  </a:outerShdw>
                </a:effectLst>
                <a:uFill>
                  <a:solidFill>
                    <a:prstClr val="black">
                      <a:alpha val="0"/>
                    </a:prstClr>
                  </a:solidFill>
                </a:uFill>
                <a:latin typeface="Calibri"/>
                <a:ea typeface="Calibri"/>
                <a:cs typeface="Calibri"/>
              </a:rPr>
              <a:t>O VALOR DE 168</a:t>
            </a:r>
          </a:p>
        </p:txBody>
      </p:sp>
      <p:cxnSp>
        <p:nvCxnSpPr>
          <p:cNvPr id="10" name="Straight Connector 9">
            <a:extLst>
              <a:ext uri="{FF2B5EF4-FFF2-40B4-BE49-F238E27FC236}">
                <a16:creationId xmlns:a16="http://schemas.microsoft.com/office/drawing/2014/main" id="{D81D68DD-7A28-DF47-ABBD-D69140B4E63D}"/>
              </a:ext>
            </a:extLst>
          </p:cNvPr>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stCxn id="15" idx="0"/>
          </p:cNvCxnSpPr>
          <p:nvPr/>
        </p:nvCxnSpPr>
        <p:spPr>
          <a:xfrm flipH="1">
            <a:off x="9144000" y="4152463"/>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1300867260"/>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65D2B7D4-0C1F-5CF0-05AE-98E3EA066CE5}"/>
              </a:ext>
            </a:extLst>
          </p:cNvPr>
          <p:cNvSpPr>
            <a:spLocks noGrp="1"/>
          </p:cNvSpPr>
          <p:nvPr>
            <p:ph idx="1"/>
          </p:nvPr>
        </p:nvSpPr>
        <p:spPr>
          <a:xfrm>
            <a:off x="432562" y="1467392"/>
            <a:ext cx="8074836" cy="1199606"/>
          </a:xfrm>
        </p:spPr>
        <p:txBody>
          <a:bodyPr>
            <a:normAutofit/>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A conclusão de certas informações na seção ADICIONAR TERCEIROS é necessária para realizar a Triagem do World Check para o Terceiro e também para conduzir o analisador de risco, que é usado em conjunto com a Pesquisa do World Check para avaliar o perfil de risco geral do Terceiro.</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r>
              <a:rPr lang="pt-BR" sz="1200" b="0" i="0" u="none" strike="noStrike" cap="none" baseline="0">
                <a:solidFill>
                  <a:srgbClr val="000000"/>
                </a:solidFill>
                <a:effectLst/>
                <a:uFill>
                  <a:solidFill>
                    <a:prstClr val="black">
                      <a:alpha val="0"/>
                    </a:prstClr>
                  </a:solidFill>
                </a:uFill>
                <a:latin typeface="Calibri"/>
                <a:ea typeface="Calibri"/>
                <a:cs typeface="Calibri"/>
              </a:rPr>
              <a:t>A Pesquisa do World-Check e o Analisador de Risco serão abordados nas seções subsequentes deste Manual de Treinamento.</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p>
          <a:p>
            <a:r>
              <a:rPr lang="pt-BR" sz="1200" b="0" i="0" u="none" strike="noStrike" cap="none" baseline="0">
                <a:solidFill>
                  <a:srgbClr val="000000"/>
                </a:solidFill>
                <a:effectLst/>
                <a:uFill>
                  <a:solidFill>
                    <a:prstClr val="black">
                      <a:alpha val="0"/>
                    </a:prstClr>
                  </a:solidFill>
                </a:uFill>
                <a:latin typeface="Calibri"/>
                <a:ea typeface="Calibri"/>
                <a:cs typeface="Calibri"/>
              </a:rPr>
              <a:t>As informações que são </a:t>
            </a:r>
            <a:r>
              <a:rPr lang="pt-BR" sz="1200" b="1" i="0" u="none" strike="noStrike" cap="none" baseline="0">
                <a:solidFill>
                  <a:srgbClr val="FF0000"/>
                </a:solidFill>
                <a:effectLst/>
                <a:uFill>
                  <a:solidFill>
                    <a:prstClr val="black">
                      <a:alpha val="0"/>
                    </a:prstClr>
                  </a:solidFill>
                </a:uFill>
                <a:latin typeface="Calibri"/>
                <a:ea typeface="Calibri"/>
                <a:cs typeface="Calibri"/>
              </a:rPr>
              <a:t>CRÍTICAS</a:t>
            </a:r>
            <a:r>
              <a:rPr lang="pt-BR" sz="1200" b="0" i="0" u="none" strike="noStrike" cap="none" baseline="0">
                <a:solidFill>
                  <a:srgbClr val="000000"/>
                </a:solidFill>
                <a:effectLst/>
                <a:uFill>
                  <a:solidFill>
                    <a:prstClr val="black">
                      <a:alpha val="0"/>
                    </a:prstClr>
                  </a:solidFill>
                </a:uFill>
                <a:latin typeface="Calibri"/>
                <a:ea typeface="Calibri"/>
                <a:cs typeface="Calibri"/>
              </a:rPr>
              <a:t> para o uso eficaz da ferramenta LSEG e </a:t>
            </a:r>
            <a:r>
              <a:rPr lang="pt-BR" sz="1200" b="0" i="0" u="sng" strike="noStrike" cap="none" baseline="0">
                <a:solidFill>
                  <a:srgbClr val="000000"/>
                </a:solidFill>
                <a:effectLst/>
                <a:uFill>
                  <a:solidFill>
                    <a:srgbClr val="000000"/>
                  </a:solidFill>
                </a:uFill>
                <a:latin typeface="Calibri"/>
                <a:ea typeface="Calibri"/>
                <a:cs typeface="Calibri"/>
              </a:rPr>
              <a:t>devem ser inseridas </a:t>
            </a:r>
            <a:r>
              <a:rPr lang="pt-BR" sz="1200" b="0" i="0" u="none" strike="noStrike" cap="none" baseline="0">
                <a:solidFill>
                  <a:srgbClr val="000000"/>
                </a:solidFill>
                <a:effectLst/>
                <a:uFill>
                  <a:solidFill>
                    <a:prstClr val="black">
                      <a:alpha val="0"/>
                    </a:prstClr>
                  </a:solidFill>
                </a:uFill>
                <a:latin typeface="Calibri"/>
                <a:ea typeface="Calibri"/>
                <a:cs typeface="Calibri"/>
              </a:rPr>
              <a:t>são:</a:t>
            </a:r>
          </a:p>
          <a:p>
            <a:pPr marL="0" indent="0">
              <a:buNone/>
            </a:pPr>
            <a:endParaRPr lang="en-GB" sz="1100"/>
          </a:p>
          <a:p>
            <a:pPr marL="342875" lvl="1" indent="0">
              <a:buNone/>
            </a:pPr>
            <a:endParaRPr lang="en-GB" sz="1100"/>
          </a:p>
          <a:p>
            <a:pPr lvl="1"/>
            <a:endParaRPr lang="en-GB" sz="1100"/>
          </a:p>
        </p:txBody>
      </p:sp>
      <p:sp>
        <p:nvSpPr>
          <p:cNvPr id="6" name="Title 1">
            <a:extLst>
              <a:ext uri="{FF2B5EF4-FFF2-40B4-BE49-F238E27FC236}">
                <a16:creationId xmlns:a16="http://schemas.microsoft.com/office/drawing/2014/main" id="{DEA3DDD2-E217-C3CF-90C3-26C970BDD630}"/>
              </a:ext>
            </a:extLst>
          </p:cNvPr>
          <p:cNvSpPr>
            <a:spLocks noGrp="1"/>
          </p:cNvSpPr>
          <p:nvPr>
            <p:ph type="title"/>
          </p:nvPr>
        </p:nvSpPr>
        <p:spPr>
          <a:xfrm>
            <a:off x="822960" y="182880"/>
            <a:ext cx="7358907" cy="787032"/>
          </a:xfrm>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Adicionar um novo terceiro ao LSEG</a:t>
            </a:r>
          </a:p>
        </p:txBody>
      </p:sp>
      <p:graphicFrame>
        <p:nvGraphicFramePr>
          <p:cNvPr id="8" name="Diagram 7">
            <a:extLst>
              <a:ext uri="{FF2B5EF4-FFF2-40B4-BE49-F238E27FC236}">
                <a16:creationId xmlns:a16="http://schemas.microsoft.com/office/drawing/2014/main" id="{92062F17-EC6D-E024-910E-73CDB476EFBC}"/>
              </a:ext>
            </a:extLst>
          </p:cNvPr>
          <p:cNvGraphicFramePr/>
          <p:nvPr>
            <p:extLst>
              <p:ext uri="{D42A27DB-BD31-4B8C-83A1-F6EECF244321}">
                <p14:modId val="623276629"/>
              </p:ext>
            </p:extLst>
          </p:nvPr>
        </p:nvGraphicFramePr>
        <p:xfrm>
          <a:off x="169645" y="2533780"/>
          <a:ext cx="8665535" cy="3358103"/>
        </p:xfrm>
        <a:graphic>
          <a:graphicData uri="http://schemas.openxmlformats.org/drawingml/2006/diagram">
            <dgm:relIds xmlns:dgm="http://schemas.openxmlformats.org/drawingml/2006/diagram" r:dm="rId3" r:lo="rId4" r:qs="rId5" r:cs="rId6"/>
          </a:graphicData>
        </a:graphic>
      </p:graphicFrame>
      <p:sp>
        <p:nvSpPr>
          <p:cNvPr id="9" name="TextBox 8">
            <a:extLst>
              <a:ext uri="{FF2B5EF4-FFF2-40B4-BE49-F238E27FC236}">
                <a16:creationId xmlns:a16="http://schemas.microsoft.com/office/drawing/2014/main" id="{710755EC-5E18-2736-2EB9-127BAE548059}"/>
              </a:ext>
            </a:extLst>
          </p:cNvPr>
          <p:cNvSpPr txBox="1"/>
          <p:nvPr/>
        </p:nvSpPr>
        <p:spPr>
          <a:xfrm>
            <a:off x="432562" y="5961081"/>
            <a:ext cx="7737730" cy="1005840"/>
          </a:xfrm>
          <a:prstGeom prst="rect">
            <a:avLst/>
          </a:prstGeom>
          <a:noFill/>
        </p:spPr>
        <p:txBody>
          <a:bodyPr wrap="square" rtlCol="0">
            <a:spAutoFit/>
          </a:bodyPr>
          <a:lstStyle/>
          <a:p>
            <a:pPr marL="285750" indent="-285750">
              <a:buFont typeface="Arial" panose="020b0604020202020204" pitchFamily="34" charset="0"/>
              <a:buChar char="•"/>
            </a:pPr>
            <a:r>
              <a:rPr lang="pt-BR" sz="1200" b="0" i="0" u="none" strike="noStrike" cap="none" baseline="0">
                <a:solidFill>
                  <a:srgbClr val="000000"/>
                </a:solidFill>
                <a:effectLst/>
                <a:uFill>
                  <a:solidFill>
                    <a:prstClr val="black">
                      <a:alpha val="0"/>
                    </a:prstClr>
                  </a:solidFill>
                </a:uFill>
                <a:latin typeface="Calibri"/>
                <a:ea typeface="Calibri"/>
                <a:cs typeface="Calibri"/>
              </a:rPr>
              <a:t>Depois de preencher os campos obrigatórios, role até a parte inferior da tela e clique em </a:t>
            </a:r>
            <a:r>
              <a:rPr lang="pt-BR" sz="1200" b="1" i="0" u="none" strike="noStrike" cap="none" baseline="0">
                <a:solidFill>
                  <a:srgbClr val="0070C0"/>
                </a:solidFill>
                <a:effectLst/>
                <a:uFill>
                  <a:solidFill>
                    <a:prstClr val="black">
                      <a:alpha val="0"/>
                    </a:prstClr>
                  </a:solidFill>
                </a:uFill>
                <a:latin typeface="Calibri"/>
                <a:ea typeface="Calibri"/>
                <a:cs typeface="Calibri"/>
              </a:rPr>
              <a:t>SALVAR.</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t-BR" sz="1200" b="0" i="0" u="none" strike="noStrike" cap="none" baseline="0">
                <a:solidFill>
                  <a:srgbClr val="000000"/>
                </a:solidFill>
                <a:effectLst/>
                <a:uFill>
                  <a:solidFill>
                    <a:prstClr val="black">
                      <a:alpha val="0"/>
                    </a:prstClr>
                  </a:solidFill>
                </a:uFill>
                <a:latin typeface="Calibri"/>
                <a:ea typeface="Calibri"/>
                <a:cs typeface="Calibri"/>
              </a:rPr>
              <a:t>Assim que você clicar em </a:t>
            </a:r>
            <a:r>
              <a:rPr lang="pt-BR" sz="1200" b="1" i="0" u="none" strike="noStrike" cap="none" baseline="0">
                <a:solidFill>
                  <a:srgbClr val="0070C0"/>
                </a:solidFill>
                <a:effectLst/>
                <a:uFill>
                  <a:solidFill>
                    <a:prstClr val="black">
                      <a:alpha val="0"/>
                    </a:prstClr>
                  </a:solidFill>
                </a:uFill>
                <a:latin typeface="Calibri"/>
                <a:ea typeface="Calibri"/>
                <a:cs typeface="Calibri"/>
              </a:rPr>
              <a:t>SALVAR</a:t>
            </a:r>
            <a:r>
              <a:rPr lang="pt-BR" sz="1200" b="0" i="0" u="none" strike="noStrike" cap="none" baseline="0">
                <a:solidFill>
                  <a:srgbClr val="000000"/>
                </a:solidFill>
                <a:effectLst/>
                <a:uFill>
                  <a:solidFill>
                    <a:prstClr val="black">
                      <a:alpha val="0"/>
                    </a:prstClr>
                  </a:solidFill>
                </a:uFill>
                <a:latin typeface="Calibri"/>
                <a:ea typeface="Calibri"/>
                <a:cs typeface="Calibri"/>
              </a:rPr>
              <a:t>, o sistema LSEG fará duas coisas:</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pt-BR" sz="1200" b="0" i="0" u="none" strike="noStrike" cap="none" baseline="0">
                <a:solidFill>
                  <a:srgbClr val="000000"/>
                </a:solidFill>
                <a:effectLst/>
                <a:uFill>
                  <a:solidFill>
                    <a:prstClr val="black">
                      <a:alpha val="0"/>
                    </a:prstClr>
                  </a:solidFill>
                </a:uFill>
                <a:latin typeface="Calibri"/>
                <a:ea typeface="Calibri"/>
                <a:cs typeface="Calibri"/>
              </a:rPr>
              <a:t>Realiza uma pesquisa de verificação de mídia/World-Check em relação ao terceiro</a:t>
            </a:r>
          </a:p>
          <a:p>
            <a:pPr marL="742950" lvl="1" indent="-285750">
              <a:buFont typeface="Arial" panose="020b0604020202020204" pitchFamily="34" charset="0"/>
              <a:buChar char="•"/>
            </a:pPr>
            <a:r>
              <a:rPr lang="pt-BR" sz="1200" b="0" i="0" u="none" strike="noStrike" cap="none" baseline="0">
                <a:solidFill>
                  <a:srgbClr val="000000"/>
                </a:solidFill>
                <a:effectLst/>
                <a:uFill>
                  <a:solidFill>
                    <a:prstClr val="black">
                      <a:alpha val="0"/>
                    </a:prstClr>
                  </a:solidFill>
                </a:uFill>
                <a:latin typeface="Calibri"/>
                <a:ea typeface="Calibri"/>
                <a:cs typeface="Calibri"/>
              </a:rPr>
              <a:t>Fornece uma pontuação de risco do terceiro usando o analisador de risco</a:t>
            </a:r>
          </a:p>
        </p:txBody>
      </p:sp>
      <p:sp>
        <p:nvSpPr>
          <p:cNvPr id="2" name="Slide Number Placeholder 1">
            <a:extLst>
              <a:ext uri="{FF2B5EF4-FFF2-40B4-BE49-F238E27FC236}">
                <a16:creationId xmlns:a16="http://schemas.microsoft.com/office/drawing/2014/main" id="{137A7E1E-65CA-23A0-B3DB-EBFFF8598089}"/>
              </a:ext>
            </a:extLst>
          </p:cNvPr>
          <p:cNvSpPr>
            <a:spLocks noGrp="1"/>
          </p:cNvSpPr>
          <p:nvPr>
            <p:ph type="sldNum" sz="quarter" idx="4"/>
          </p:nvPr>
        </p:nvSpPr>
        <p:spPr/>
        <p:txBody>
          <a:bodyPr/>
          <a:lstStyle/>
          <a:p>
            <a:fld id="{BB5FC4A1-A2DE-4EB5-9A46-57D39B4235EC}" type="slidenum">
              <a:rPr lang="en-US" smtClean="0"/>
              <a:t>10</a:t>
            </a:fld>
            <a:endParaRPr lang="en-US"/>
          </a:p>
        </p:txBody>
      </p:sp>
    </p:spTree>
    <p:extLst>
      <p:ext uri="{BB962C8B-B14F-4D97-AF65-F5344CB8AC3E}">
        <p14:creationId val="2515683113"/>
      </p:ext>
    </p:extLst>
  </p:cSld>
  <p:clrMapOvr>
    <a:masterClrMapping/>
  </p:clrMapOvr>
  <p:transition spd="med">
    <p:fade/>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548476BA-210A-D52A-1867-3E1F20278F41}"/>
              </a:ext>
            </a:extLst>
          </p:cNvPr>
          <p:cNvSpPr txBox="1"/>
          <p:nvPr/>
        </p:nvSpPr>
        <p:spPr>
          <a:xfrm>
            <a:off x="822960" y="182880"/>
            <a:ext cx="7358907" cy="787032"/>
          </a:xfrm>
          <a:prstGeom prst="rect">
            <a:avLst/>
          </a:prstGeom>
        </p:spPr>
        <p:txBody>
          <a:bodyPr vert="horz" lIns="91440" tIns="45720" rIns="91440" bIns="45720" rtlCol="0" anchor="ctr">
            <a:normAutofit/>
          </a:bodyPr>
          <a:lstStyle>
            <a:lvl1pPr algn="l" defTabSz="685749" rtl="0" eaLnBrk="1" latinLnBrk="0" hangingPunct="1">
              <a:lnSpc>
                <a:spcPct val="90000"/>
              </a:lnSpc>
              <a:spcBef>
                <a:spcPct val="0"/>
              </a:spcBef>
              <a:buNone/>
              <a:defRPr sz="2000" kern="1200">
                <a:solidFill>
                  <a:schemeClr val="bg1"/>
                </a:solidFill>
                <a:latin typeface="+mj-lt"/>
                <a:ea typeface="+mj-ea"/>
                <a:cs typeface="+mj-cs"/>
              </a:defRPr>
            </a:lvl1pPr>
          </a:lstStyle>
          <a:p>
            <a:pPr>
              <a:spcAft>
                <a:spcPts val="600"/>
              </a:spcAft>
            </a:pP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Adicionar um novo terceiro ao LSEG</a:t>
            </a:r>
          </a:p>
        </p:txBody>
      </p:sp>
      <p:graphicFrame>
        <p:nvGraphicFramePr>
          <p:cNvPr id="7" name="Table 6">
            <a:extLst>
              <a:ext uri="{FF2B5EF4-FFF2-40B4-BE49-F238E27FC236}">
                <a16:creationId xmlns:a16="http://schemas.microsoft.com/office/drawing/2014/main" id="{A186BB4C-E9BF-4D02-C083-79BC4504F25E}"/>
              </a:ext>
            </a:extLst>
          </p:cNvPr>
          <p:cNvGraphicFramePr>
            <a:graphicFrameLocks noGrp="1"/>
          </p:cNvGraphicFramePr>
          <p:nvPr>
            <p:extLst>
              <p:ext uri="{D42A27DB-BD31-4B8C-83A1-F6EECF244321}">
                <p14:modId val="184446514"/>
              </p:ext>
            </p:extLst>
          </p:nvPr>
        </p:nvGraphicFramePr>
        <p:xfrm>
          <a:off x="276447" y="1508759"/>
          <a:ext cx="8654902" cy="5542140"/>
        </p:xfrm>
        <a:graphic>
          <a:graphicData uri="http://schemas.openxmlformats.org/drawingml/2006/table">
            <a:tbl>
              <a:tblPr firstRow="1" bandRow="1">
                <a:tableStyleId>{5C22544A-7EE6-4342-B048-85BDC9FD1C3A}</a:tableStyleId>
              </a:tblPr>
              <a:tblGrid>
                <a:gridCol w="8654902">
                  <a:extLst>
                    <a:ext uri="{9D8B030D-6E8A-4147-A177-3AD203B41FA5}">
                      <a16:colId xmlns:a16="http://schemas.microsoft.com/office/drawing/2014/main" val="3119443852"/>
                    </a:ext>
                  </a:extLst>
                </a:gridCol>
              </a:tblGrid>
              <a:tr h="182479">
                <a:tc>
                  <a:txBody>
                    <a:bodyPr vert="horz" wrap="square"/>
                    <a:lstStyle/>
                    <a:p>
                      <a:pPr algn="ctr" fontAlgn="b"/>
                      <a:r>
                        <a:rPr lang="pt-BR" sz="1100" b="1" i="0" u="none" strike="noStrike" cap="none" baseline="0">
                          <a:solidFill>
                            <a:srgbClr val="FFFFFF"/>
                          </a:solidFill>
                          <a:effectLst/>
                          <a:uFill>
                            <a:solidFill>
                              <a:prstClr val="black">
                                <a:alpha val="0"/>
                              </a:prstClr>
                            </a:solidFill>
                          </a:uFill>
                          <a:latin typeface="Calibri"/>
                          <a:ea typeface="Calibri"/>
                          <a:cs typeface="Calibri"/>
                        </a:rPr>
                        <a:t>Tipo de mercadoria RPM</a:t>
                      </a:r>
                      <a:endParaRPr lang="en-GB" sz="1100" b="0" i="0" u="none" strike="noStrike">
                        <a:solidFill>
                          <a:srgbClr val="000000"/>
                        </a:solidFill>
                        <a:effectLst/>
                        <a:latin typeface="Calibri" panose="020f0502020204030204" pitchFamily="34" charset="0"/>
                      </a:endParaRPr>
                    </a:p>
                  </a:txBody>
                  <a:tcPr marL="6122" marR="6122" marT="6122" marB="0" anchor="b"/>
                </a:tc>
                <a:extLst>
                  <a:ext uri="{0D108BD9-81ED-4DB2-BD59-A6C34878D82A}">
                    <a16:rowId xmlns:a16="http://schemas.microsoft.com/office/drawing/2014/main" val="4124271881"/>
                  </a:ext>
                </a:extLst>
              </a:tr>
              <a:tr h="371336">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Entidade governamental (direta/indireta): </a:t>
                      </a:r>
                      <a:r>
                        <a:rPr lang="pt-BR" sz="1100" b="0" i="0" u="none" strike="noStrike" cap="none" baseline="0">
                          <a:solidFill>
                            <a:srgbClr val="000000"/>
                          </a:solidFill>
                          <a:effectLst/>
                          <a:uFill>
                            <a:solidFill>
                              <a:prstClr val="black">
                                <a:alpha val="0"/>
                              </a:prstClr>
                            </a:solidFill>
                          </a:uFill>
                          <a:latin typeface="Calibri"/>
                          <a:ea typeface="Calibri"/>
                          <a:cs typeface="Calibri"/>
                        </a:rPr>
                        <a:t>O usuário final final do produto(s) é uma entidade de propriedade do governo ou de propriedade parcial.</a:t>
                      </a:r>
                      <a:r>
                        <a:rPr lang="pt-BR" sz="1100" b="0" i="0" u="none" strike="noStrike" cap="none" baseline="0">
                          <a:solidFill>
                            <a:srgbClr val="000000"/>
                          </a:solidFill>
                          <a:effectLst/>
                          <a:uFill>
                            <a:solidFill>
                              <a:prstClr val="black">
                                <a:alpha val="0"/>
                              </a:prstClr>
                            </a:solidFill>
                          </a:uFill>
                          <a:latin typeface="Calibri"/>
                          <a:ea typeface="Calibri"/>
                          <a:cs typeface="Calibri"/>
                        </a:rPr>
                        <a:t> </a:t>
                      </a:r>
                      <a:r>
                        <a:rPr lang="pt-BR" sz="1100" b="0" i="0" u="none" strike="noStrike" cap="none" baseline="0">
                          <a:solidFill>
                            <a:srgbClr val="000000"/>
                          </a:solidFill>
                          <a:effectLst/>
                          <a:uFill>
                            <a:solidFill>
                              <a:prstClr val="black">
                                <a:alpha val="0"/>
                              </a:prstClr>
                            </a:solidFill>
                          </a:uFill>
                          <a:latin typeface="Calibri"/>
                          <a:ea typeface="Calibri"/>
                          <a:cs typeface="Calibri"/>
                        </a:rPr>
                        <a:t>Isso pode ser feito por meio de compra direta ou indiretamente por meio de um distribuidor ou instalador/aplicador.</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615754342"/>
                  </a:ext>
                </a:extLst>
              </a:tr>
              <a:tr h="217871">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Usuário final do cliente:</a:t>
                      </a:r>
                      <a:r>
                        <a:rPr lang="pt-BR" sz="1100" b="0" i="0" u="none" strike="noStrike" cap="none" baseline="0">
                          <a:solidFill>
                            <a:srgbClr val="000000"/>
                          </a:solidFill>
                          <a:effectLst/>
                          <a:uFill>
                            <a:solidFill>
                              <a:prstClr val="black">
                                <a:alpha val="0"/>
                              </a:prstClr>
                            </a:solidFill>
                          </a:uFill>
                          <a:latin typeface="Calibri"/>
                          <a:ea typeface="Calibri"/>
                          <a:cs typeface="Calibri"/>
                        </a:rPr>
                        <a:t>  </a:t>
                      </a:r>
                      <a:r>
                        <a:rPr lang="pt-BR" sz="1100" b="0" i="0" u="none" strike="noStrike" cap="none" baseline="0">
                          <a:solidFill>
                            <a:srgbClr val="000000"/>
                          </a:solidFill>
                          <a:effectLst/>
                          <a:uFill>
                            <a:solidFill>
                              <a:prstClr val="black">
                                <a:alpha val="0"/>
                              </a:prstClr>
                            </a:solidFill>
                          </a:uFill>
                          <a:latin typeface="Calibri"/>
                          <a:ea typeface="Calibri"/>
                          <a:cs typeface="Calibri"/>
                        </a:rPr>
                        <a:t>O destinatário ou comprador de produtos da Empresa que, por fim, usa o produto e não revende o produto</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75733646"/>
                  </a:ext>
                </a:extLst>
              </a:tr>
              <a:tr h="371336">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Distribuidores de clientes de exportação: </a:t>
                      </a:r>
                      <a:r>
                        <a:rPr lang="pt-BR" sz="1100" b="0" i="0" u="none" strike="noStrike" cap="none" baseline="0">
                          <a:solidFill>
                            <a:srgbClr val="000000"/>
                          </a:solidFill>
                          <a:effectLst/>
                          <a:uFill>
                            <a:solidFill>
                              <a:prstClr val="black">
                                <a:alpha val="0"/>
                              </a:prstClr>
                            </a:solidFill>
                          </a:uFill>
                          <a:latin typeface="Calibri"/>
                          <a:ea typeface="Calibri"/>
                          <a:cs typeface="Calibri"/>
                        </a:rPr>
                        <a:t>Comprador de um produto que pretende revender para um cliente fora do país em que você está localizado, por exemplo, a US RPM Company vende para o Distribuidor com sede no México que vende para Usuários Finais com sede fora dos EUA.</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97352756"/>
                  </a:ext>
                </a:extLst>
              </a:tr>
              <a:tr h="217871">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Instaladores/aplicadores: </a:t>
                      </a:r>
                      <a:r>
                        <a:rPr lang="pt-BR" sz="1100" b="0" i="0" u="none" strike="noStrike" cap="none" baseline="0">
                          <a:solidFill>
                            <a:srgbClr val="000000"/>
                          </a:solidFill>
                          <a:effectLst/>
                          <a:uFill>
                            <a:solidFill>
                              <a:prstClr val="black">
                                <a:alpha val="0"/>
                              </a:prstClr>
                            </a:solidFill>
                          </a:uFill>
                          <a:latin typeface="Calibri"/>
                          <a:ea typeface="Calibri"/>
                          <a:cs typeface="Calibri"/>
                        </a:rPr>
                        <a:t>Comprador de um produto que pretende instalar em nome do usuário final</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330046113"/>
                  </a:ext>
                </a:extLst>
              </a:tr>
              <a:tr h="309483">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Parceiro de joint venture: </a:t>
                      </a:r>
                      <a:r>
                        <a:rPr lang="pt-BR" sz="1100" b="0" i="0" u="none" strike="noStrike" cap="none" baseline="0">
                          <a:solidFill>
                            <a:srgbClr val="000000"/>
                          </a:solidFill>
                          <a:effectLst/>
                          <a:uFill>
                            <a:solidFill>
                              <a:prstClr val="black">
                                <a:alpha val="0"/>
                              </a:prstClr>
                            </a:solidFill>
                          </a:uFill>
                          <a:latin typeface="Calibri"/>
                          <a:ea typeface="Calibri"/>
                          <a:cs typeface="Calibri"/>
                        </a:rPr>
                        <a:t>Aqueles com quem a Empresa celebrou um acordo comercial para estabelecer uma nova entidade comercial e/ou gerenciar ativos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574772710"/>
                  </a:ext>
                </a:extLst>
              </a:tr>
              <a:tr h="371336">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Cliente doméstico Distribuidor</a:t>
                      </a:r>
                      <a:r>
                        <a:rPr lang="pt-BR" sz="1100" b="0" i="0" u="none" strike="noStrike" cap="none" baseline="0">
                          <a:solidFill>
                            <a:srgbClr val="000000"/>
                          </a:solidFill>
                          <a:effectLst/>
                          <a:uFill>
                            <a:solidFill>
                              <a:prstClr val="black">
                                <a:alpha val="0"/>
                              </a:prstClr>
                            </a:solidFill>
                          </a:uFill>
                          <a:latin typeface="Calibri"/>
                          <a:ea typeface="Calibri"/>
                          <a:cs typeface="Calibri"/>
                        </a:rPr>
                        <a:t> Comprador de um produto que pretende revender para um cliente dentro do país em que você está localizado, por exemplo, Empresa RPM, Distribuidor e Usuário Final estão todos baseados na Alemanha</a:t>
                      </a:r>
                      <a:r>
                        <a:rPr lang="pt-BR" sz="1100" b="0" i="0" u="none" strike="noStrike" cap="none" baseline="0">
                          <a:solidFill>
                            <a:srgbClr val="000000"/>
                          </a:solidFill>
                          <a:effectLst/>
                          <a:uFill>
                            <a:solidFill>
                              <a:prstClr val="black">
                                <a:alpha val="0"/>
                              </a:prstClr>
                            </a:solidFill>
                          </a:uFill>
                          <a:latin typeface="Calibri"/>
                          <a:ea typeface="Calibri"/>
                          <a:cs typeface="Calibri"/>
                        </a:rPr>
                        <a:t> </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562094722"/>
                  </a:ext>
                </a:extLst>
              </a:tr>
              <a:tr h="371336">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Consultor/intermediário:</a:t>
                      </a:r>
                      <a:r>
                        <a:rPr lang="pt-BR" sz="1100" b="0" i="0" u="none" strike="noStrike" cap="none" baseline="0">
                          <a:solidFill>
                            <a:srgbClr val="000000"/>
                          </a:solidFill>
                          <a:effectLst/>
                          <a:uFill>
                            <a:solidFill>
                              <a:prstClr val="black">
                                <a:alpha val="0"/>
                              </a:prstClr>
                            </a:solidFill>
                          </a:uFill>
                          <a:latin typeface="Calibri"/>
                          <a:ea typeface="Calibri"/>
                          <a:cs typeface="Calibri"/>
                        </a:rPr>
                        <a:t> </a:t>
                      </a:r>
                      <a:r>
                        <a:rPr lang="pt-BR" sz="1100" b="0" i="0" u="none" strike="noStrike" cap="none" baseline="0">
                          <a:solidFill>
                            <a:srgbClr val="000000"/>
                          </a:solidFill>
                          <a:effectLst/>
                          <a:uFill>
                            <a:solidFill>
                              <a:prstClr val="black">
                                <a:alpha val="0"/>
                              </a:prstClr>
                            </a:solidFill>
                          </a:uFill>
                          <a:latin typeface="Calibri"/>
                          <a:ea typeface="Calibri"/>
                          <a:cs typeface="Calibri"/>
                        </a:rPr>
                        <a:t>Consultor que apresenta documentos ou representa a RPM ou suas subsidiárias de </a:t>
                      </a:r>
                      <a:r>
                        <a:rPr lang="pt-BR" sz="1100" b="0" i="0" u="sng" strike="noStrike" cap="none" baseline="0">
                          <a:solidFill>
                            <a:srgbClr val="000000"/>
                          </a:solidFill>
                          <a:effectLst/>
                          <a:uFill>
                            <a:solidFill>
                              <a:srgbClr val="000000"/>
                            </a:solidFill>
                          </a:uFill>
                          <a:latin typeface="Calibri"/>
                          <a:ea typeface="Calibri"/>
                          <a:cs typeface="Calibri"/>
                        </a:rPr>
                        <a:t>forma independente </a:t>
                      </a:r>
                      <a:r>
                        <a:rPr lang="pt-BR" sz="1100" b="0" i="0" u="none" strike="noStrike" cap="none" baseline="0">
                          <a:solidFill>
                            <a:srgbClr val="000000"/>
                          </a:solidFill>
                          <a:effectLst/>
                          <a:uFill>
                            <a:solidFill>
                              <a:prstClr val="black">
                                <a:alpha val="0"/>
                              </a:prstClr>
                            </a:solidFill>
                          </a:uFill>
                          <a:latin typeface="Calibri"/>
                          <a:ea typeface="Calibri"/>
                          <a:cs typeface="Calibri"/>
                        </a:rPr>
                        <a:t>ou direta a agências governamentais, tribunais ou investidores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52780232"/>
                  </a:ext>
                </a:extLst>
              </a:tr>
              <a:tr h="371336">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Consultor/intermediário:</a:t>
                      </a:r>
                      <a:r>
                        <a:rPr lang="pt-BR" sz="1100" b="0" i="0" u="none" strike="noStrike" cap="none" baseline="0">
                          <a:solidFill>
                            <a:srgbClr val="000000"/>
                          </a:solidFill>
                          <a:effectLst/>
                          <a:uFill>
                            <a:solidFill>
                              <a:prstClr val="black">
                                <a:alpha val="0"/>
                              </a:prstClr>
                            </a:solidFill>
                          </a:uFill>
                          <a:latin typeface="Calibri"/>
                          <a:ea typeface="Calibri"/>
                          <a:cs typeface="Calibri"/>
                        </a:rPr>
                        <a:t> </a:t>
                      </a:r>
                      <a:r>
                        <a:rPr lang="pt-BR" sz="1100" b="0" i="0" u="none" strike="noStrike" cap="none" baseline="0">
                          <a:solidFill>
                            <a:srgbClr val="000000"/>
                          </a:solidFill>
                          <a:effectLst/>
                          <a:uFill>
                            <a:solidFill>
                              <a:prstClr val="black">
                                <a:alpha val="0"/>
                              </a:prstClr>
                            </a:solidFill>
                          </a:uFill>
                          <a:latin typeface="Calibri"/>
                          <a:ea typeface="Calibri"/>
                          <a:cs typeface="Calibri"/>
                        </a:rPr>
                        <a:t>Fornecer consultoria técnica ou SME em nome da Empresa, representando a Empresa para outra pessoa, empresa, entidade ou funcionário público</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326498955"/>
                  </a:ext>
                </a:extLst>
              </a:tr>
              <a:tr h="371336">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Agente:</a:t>
                      </a:r>
                      <a:r>
                        <a:rPr lang="pt-BR" sz="1100" b="0" i="0" u="none" strike="noStrike" cap="none" baseline="0">
                          <a:solidFill>
                            <a:srgbClr val="000000"/>
                          </a:solidFill>
                          <a:effectLst/>
                          <a:uFill>
                            <a:solidFill>
                              <a:prstClr val="black">
                                <a:alpha val="0"/>
                              </a:prstClr>
                            </a:solidFill>
                          </a:uFill>
                          <a:latin typeface="Calibri"/>
                          <a:ea typeface="Calibri"/>
                          <a:cs typeface="Calibri"/>
                        </a:rPr>
                        <a:t> </a:t>
                      </a:r>
                      <a:r>
                        <a:rPr lang="pt-BR" sz="1100" b="0" i="0" u="none" strike="noStrike" cap="none" baseline="0">
                          <a:solidFill>
                            <a:srgbClr val="000000"/>
                          </a:solidFill>
                          <a:effectLst/>
                          <a:uFill>
                            <a:solidFill>
                              <a:prstClr val="black">
                                <a:alpha val="0"/>
                              </a:prstClr>
                            </a:solidFill>
                          </a:uFill>
                          <a:latin typeface="Calibri"/>
                          <a:ea typeface="Calibri"/>
                          <a:cs typeface="Calibri"/>
                        </a:rPr>
                        <a:t>Autorizado a agir para ou em nome da Empresa em prol dos interesses da Empresa, por exemplo, agentes de vendas, despachantes aduaneiros, agentes de permissão</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250515178"/>
                  </a:ext>
                </a:extLst>
              </a:tr>
              <a:tr h="371336">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Contratado/Subcontratado:</a:t>
                      </a:r>
                      <a:r>
                        <a:rPr lang="pt-BR" sz="1100" b="0" i="0" u="none" strike="noStrike" cap="none" baseline="0">
                          <a:solidFill>
                            <a:srgbClr val="000000"/>
                          </a:solidFill>
                          <a:effectLst/>
                          <a:uFill>
                            <a:solidFill>
                              <a:prstClr val="black">
                                <a:alpha val="0"/>
                              </a:prstClr>
                            </a:solidFill>
                          </a:uFill>
                          <a:latin typeface="Calibri"/>
                          <a:ea typeface="Calibri"/>
                          <a:cs typeface="Calibri"/>
                        </a:rPr>
                        <a:t> </a:t>
                      </a:r>
                      <a:r>
                        <a:rPr lang="pt-BR" sz="1100" b="0" i="0" u="none" strike="noStrike" cap="none" baseline="0">
                          <a:solidFill>
                            <a:srgbClr val="000000"/>
                          </a:solidFill>
                          <a:effectLst/>
                          <a:uFill>
                            <a:solidFill>
                              <a:prstClr val="black">
                                <a:alpha val="0"/>
                              </a:prstClr>
                            </a:solidFill>
                          </a:uFill>
                          <a:latin typeface="Calibri"/>
                          <a:ea typeface="Calibri"/>
                          <a:cs typeface="Calibri"/>
                        </a:rPr>
                        <a:t>Fornecer bens ou serviços à Empresa sob termos contratuais, mas de outra forma não estão sob o controle da Empresa, por exemplo, instaladores/reparadores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429194994"/>
                  </a:ext>
                </a:extLst>
              </a:tr>
              <a:tr h="217871">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Fornecedor direto/fornecedor:</a:t>
                      </a:r>
                      <a:r>
                        <a:rPr lang="pt-BR" sz="1100" b="0" i="0" u="none" strike="noStrike" cap="none" baseline="0">
                          <a:solidFill>
                            <a:srgbClr val="000000"/>
                          </a:solidFill>
                          <a:effectLst/>
                          <a:uFill>
                            <a:solidFill>
                              <a:prstClr val="black">
                                <a:alpha val="0"/>
                              </a:prstClr>
                            </a:solidFill>
                          </a:uFill>
                          <a:latin typeface="Calibri"/>
                          <a:ea typeface="Calibri"/>
                          <a:cs typeface="Calibri"/>
                        </a:rPr>
                        <a:t> </a:t>
                      </a:r>
                      <a:r>
                        <a:rPr lang="pt-BR" sz="1100" b="0" i="0" u="none" strike="noStrike" cap="none" baseline="0">
                          <a:solidFill>
                            <a:srgbClr val="000000"/>
                          </a:solidFill>
                          <a:effectLst/>
                          <a:uFill>
                            <a:solidFill>
                              <a:prstClr val="black">
                                <a:alpha val="0"/>
                              </a:prstClr>
                            </a:solidFill>
                          </a:uFill>
                          <a:latin typeface="Calibri"/>
                          <a:ea typeface="Calibri"/>
                          <a:cs typeface="Calibri"/>
                        </a:rPr>
                        <a:t>Fornecer matérias-primas e embalagens usadas pela empresa</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781181331"/>
                  </a:ext>
                </a:extLst>
              </a:tr>
              <a:tr h="217871">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Logística/encaminhamento de carga</a:t>
                      </a:r>
                      <a:endParaRPr lang="en-GB" sz="1100" b="1" i="0" u="none" strike="noStrike">
                        <a:solidFill>
                          <a:srgbClr val="000000"/>
                        </a:solidFill>
                        <a:effectLst/>
                        <a:latin typeface="Segoe UI" panose="020b0502040204020203" pitchFamily="34" charset="0"/>
                      </a:endParaRPr>
                    </a:p>
                  </a:txBody>
                  <a:tcPr marL="6122" marR="6122" marT="6122" marB="0" anchor="ctr"/>
                </a:tc>
                <a:extLst>
                  <a:ext uri="{0D108BD9-81ED-4DB2-BD59-A6C34878D82A}">
                    <a16:rowId xmlns:a16="http://schemas.microsoft.com/office/drawing/2014/main" val="3714228088"/>
                  </a:ext>
                </a:extLst>
              </a:tr>
              <a:tr h="217871">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Nenhum Fornecedor Direto / Fornecedor:</a:t>
                      </a:r>
                      <a:r>
                        <a:rPr lang="pt-BR" sz="1100" b="0" i="0" u="none" strike="noStrike" cap="none" baseline="0">
                          <a:solidFill>
                            <a:srgbClr val="000000"/>
                          </a:solidFill>
                          <a:effectLst/>
                          <a:uFill>
                            <a:solidFill>
                              <a:prstClr val="black">
                                <a:alpha val="0"/>
                              </a:prstClr>
                            </a:solidFill>
                          </a:uFill>
                          <a:latin typeface="Calibri"/>
                          <a:ea typeface="Calibri"/>
                          <a:cs typeface="Calibri"/>
                        </a:rPr>
                        <a:t> </a:t>
                      </a:r>
                      <a:r>
                        <a:rPr lang="pt-BR" sz="1100" b="0" i="0" u="none" strike="noStrike" cap="none" baseline="0">
                          <a:solidFill>
                            <a:srgbClr val="000000"/>
                          </a:solidFill>
                          <a:effectLst/>
                          <a:uFill>
                            <a:solidFill>
                              <a:prstClr val="black">
                                <a:alpha val="0"/>
                              </a:prstClr>
                            </a:solidFill>
                          </a:uFill>
                          <a:latin typeface="Calibri"/>
                          <a:ea typeface="Calibri"/>
                          <a:cs typeface="Calibri"/>
                        </a:rPr>
                        <a:t>Fornecer peças, componentes e itens gerais e diversos usados pela Empresa</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061018000"/>
                  </a:ext>
                </a:extLst>
              </a:tr>
              <a:tr h="371336">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Prestador de serviços:</a:t>
                      </a:r>
                      <a:r>
                        <a:rPr lang="pt-BR" sz="1100" b="0" i="0" u="none" strike="noStrike" cap="none" baseline="0">
                          <a:solidFill>
                            <a:srgbClr val="000000"/>
                          </a:solidFill>
                          <a:effectLst/>
                          <a:uFill>
                            <a:solidFill>
                              <a:prstClr val="black">
                                <a:alpha val="0"/>
                              </a:prstClr>
                            </a:solidFill>
                          </a:uFill>
                          <a:latin typeface="Calibri"/>
                          <a:ea typeface="Calibri"/>
                          <a:cs typeface="Calibri"/>
                        </a:rPr>
                        <a:t> </a:t>
                      </a:r>
                      <a:r>
                        <a:rPr lang="pt-BR" sz="1100" b="0" i="0" u="none" strike="noStrike" cap="none" baseline="0">
                          <a:solidFill>
                            <a:srgbClr val="000000"/>
                          </a:solidFill>
                          <a:effectLst/>
                          <a:uFill>
                            <a:solidFill>
                              <a:prstClr val="black">
                                <a:alpha val="0"/>
                              </a:prstClr>
                            </a:solidFill>
                          </a:uFill>
                          <a:latin typeface="Calibri"/>
                          <a:ea typeface="Calibri"/>
                          <a:cs typeface="Calibri"/>
                        </a:rPr>
                        <a:t>Fornecer serviços funcionais ou suporte à Empresa (por exemplo, comunicações, armazenamento, serviço de processamento, serviços de TI, serviços de marketing, serviços financeiros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587484815"/>
                  </a:ext>
                </a:extLst>
              </a:tr>
              <a:tr h="217871">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Distribuidor de fornecedores:</a:t>
                      </a:r>
                      <a:r>
                        <a:rPr lang="pt-BR" sz="1100" b="0" i="0" u="none" strike="noStrike" cap="none" baseline="0">
                          <a:solidFill>
                            <a:srgbClr val="000000"/>
                          </a:solidFill>
                          <a:effectLst/>
                          <a:uFill>
                            <a:solidFill>
                              <a:prstClr val="black">
                                <a:alpha val="0"/>
                              </a:prstClr>
                            </a:solidFill>
                          </a:uFill>
                          <a:latin typeface="Calibri"/>
                          <a:ea typeface="Calibri"/>
                          <a:cs typeface="Calibri"/>
                        </a:rPr>
                        <a:t> </a:t>
                      </a:r>
                      <a:r>
                        <a:rPr lang="pt-BR" sz="1100" b="0" i="0" u="none" strike="noStrike" cap="none" baseline="0">
                          <a:solidFill>
                            <a:srgbClr val="000000"/>
                          </a:solidFill>
                          <a:effectLst/>
                          <a:uFill>
                            <a:solidFill>
                              <a:prstClr val="black">
                                <a:alpha val="0"/>
                              </a:prstClr>
                            </a:solidFill>
                          </a:uFill>
                          <a:latin typeface="Calibri"/>
                          <a:ea typeface="Calibri"/>
                          <a:cs typeface="Calibri"/>
                        </a:rPr>
                        <a:t>Vendedor de um produto que é revendido em nome de fabricante(es)</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985780525"/>
                  </a:ext>
                </a:extLst>
              </a:tr>
              <a:tr h="217871">
                <a:tc>
                  <a:txBody>
                    <a:bodyPr vert="horz" wrap="square"/>
                    <a:lstStyle/>
                    <a:p>
                      <a:pPr algn="l" fontAlgn="ctr"/>
                      <a:r>
                        <a:rPr lang="pt-BR" sz="1100" b="1" i="0" u="none" strike="noStrike" cap="none" baseline="0">
                          <a:solidFill>
                            <a:srgbClr val="000000"/>
                          </a:solidFill>
                          <a:effectLst/>
                          <a:uFill>
                            <a:solidFill>
                              <a:prstClr val="black">
                                <a:alpha val="0"/>
                              </a:prstClr>
                            </a:solidFill>
                          </a:uFill>
                          <a:latin typeface="Calibri"/>
                          <a:ea typeface="Calibri"/>
                          <a:cs typeface="Calibri"/>
                        </a:rPr>
                        <a:t>Outro</a:t>
                      </a:r>
                      <a:endParaRPr lang="en-GB" sz="1100" b="1"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837030219"/>
                  </a:ext>
                </a:extLst>
              </a:tr>
            </a:tbl>
          </a:graphicData>
        </a:graphic>
      </p:graphicFrame>
      <p:sp>
        <p:nvSpPr>
          <p:cNvPr id="2" name="Slide Number Placeholder 1">
            <a:extLst>
              <a:ext uri="{FF2B5EF4-FFF2-40B4-BE49-F238E27FC236}">
                <a16:creationId xmlns:a16="http://schemas.microsoft.com/office/drawing/2014/main" id="{D0DB6A5D-5183-8FAE-8157-79169BB4D4AE}"/>
              </a:ext>
            </a:extLst>
          </p:cNvPr>
          <p:cNvSpPr>
            <a:spLocks noGrp="1"/>
          </p:cNvSpPr>
          <p:nvPr>
            <p:ph type="sldNum" sz="quarter" idx="4"/>
          </p:nvPr>
        </p:nvSpPr>
        <p:spPr/>
        <p:txBody>
          <a:bodyPr/>
          <a:lstStyle/>
          <a:p>
            <a:fld id="{BB5FC4A1-A2DE-4EB5-9A46-57D39B4235EC}" type="slidenum">
              <a:rPr lang="en-US" smtClean="0"/>
              <a:t>11</a:t>
            </a:fld>
            <a:endParaRPr lang="en-US"/>
          </a:p>
        </p:txBody>
      </p:sp>
    </p:spTree>
    <p:extLst>
      <p:ext uri="{BB962C8B-B14F-4D97-AF65-F5344CB8AC3E}">
        <p14:creationId val="3470457451"/>
      </p:ext>
    </p:extLst>
  </p:cSld>
  <p:clrMapOvr>
    <a:masterClrMapping/>
  </p:clrMapOvr>
  <p:transition spd="med">
    <p:fade/>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3F94D709-2A45-0DAC-3E33-A52FC0D082B1}"/>
              </a:ext>
            </a:extLst>
          </p:cNvPr>
          <p:cNvSpPr>
            <a:spLocks noGrp="1"/>
          </p:cNvSpPr>
          <p:nvPr>
            <p:ph type="title"/>
          </p:nvPr>
        </p:nvSpPr>
        <p:spPr>
          <a:xfrm>
            <a:off x="822960" y="182880"/>
            <a:ext cx="7358907" cy="787032"/>
          </a:xfrm>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O analisador de risco</a:t>
            </a:r>
          </a:p>
        </p:txBody>
      </p:sp>
      <p:sp>
        <p:nvSpPr>
          <p:cNvPr id="8" name="TextBox 7">
            <a:extLst>
              <a:ext uri="{FF2B5EF4-FFF2-40B4-BE49-F238E27FC236}">
                <a16:creationId xmlns:a16="http://schemas.microsoft.com/office/drawing/2014/main" id="{835DB1F3-13BB-49FB-043D-2D77F358E04E}"/>
              </a:ext>
            </a:extLst>
          </p:cNvPr>
          <p:cNvSpPr txBox="1"/>
          <p:nvPr/>
        </p:nvSpPr>
        <p:spPr>
          <a:xfrm>
            <a:off x="375488" y="3041331"/>
            <a:ext cx="8393024" cy="3931920"/>
          </a:xfrm>
          <a:prstGeom prst="rect">
            <a:avLst/>
          </a:prstGeom>
          <a:noFill/>
        </p:spPr>
        <p:txBody>
          <a:bodyPr wrap="square" rtlCol="0">
            <a:spAutoFit/>
          </a:bodyPr>
          <a:lstStyle/>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O Analisador de Risco é uma ferramenta integrada à plataforma LSEG para ajudar a fornecer uma visão geral de alto nível do perfil de risco do Terceiro.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O Analisador de Risco é executado independentemente da função de Triagem do World Check/Media Check e a pontuação é impulsionada pelas informações preenchidas na seção ADICIONAR TERCEIROS.</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É por isso que é fundamental preencher certos campos, de acordo com as instruções na página 10, para garantir que o analisador de risco possa calcular uma pontuação de risco apropriada.</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Dependendo de </a:t>
            </a:r>
            <a:r>
              <a:rPr lang="pt-BR" sz="1400" b="0" i="0" u="none" strike="noStrike" cap="none" baseline="0">
                <a:solidFill>
                  <a:srgbClr val="2F5597"/>
                </a:solidFill>
                <a:effectLst/>
                <a:uFill>
                  <a:solidFill>
                    <a:prstClr val="black">
                      <a:alpha val="0"/>
                    </a:prstClr>
                  </a:solidFill>
                </a:uFill>
                <a:latin typeface="Calibri"/>
                <a:ea typeface="Calibri"/>
                <a:cs typeface="Calibri"/>
              </a:rPr>
              <a:t>ONDE</a:t>
            </a:r>
            <a:r>
              <a:rPr lang="pt-BR" sz="1400" b="0" i="0" u="none" strike="noStrike" cap="none" baseline="0">
                <a:solidFill>
                  <a:srgbClr val="000000"/>
                </a:solidFill>
                <a:effectLst/>
                <a:uFill>
                  <a:solidFill>
                    <a:prstClr val="black">
                      <a:alpha val="0"/>
                    </a:prstClr>
                  </a:solidFill>
                </a:uFill>
                <a:latin typeface="Calibri"/>
                <a:ea typeface="Calibri"/>
                <a:cs typeface="Calibri"/>
              </a:rPr>
              <a:t> a empresa está localizada, do </a:t>
            </a:r>
            <a:r>
              <a:rPr lang="pt-BR" sz="1400" b="0" i="0" u="none" strike="noStrike" cap="none" baseline="0">
                <a:solidFill>
                  <a:srgbClr val="2F5597"/>
                </a:solidFill>
                <a:effectLst/>
                <a:uFill>
                  <a:solidFill>
                    <a:prstClr val="black">
                      <a:alpha val="0"/>
                    </a:prstClr>
                  </a:solidFill>
                </a:uFill>
                <a:latin typeface="Calibri"/>
                <a:ea typeface="Calibri"/>
                <a:cs typeface="Calibri"/>
              </a:rPr>
              <a:t>TIPO</a:t>
            </a:r>
            <a:r>
              <a:rPr lang="pt-BR" sz="1400" b="0" i="0" u="none" strike="noStrike" cap="none" baseline="0">
                <a:solidFill>
                  <a:srgbClr val="000000"/>
                </a:solidFill>
                <a:effectLst/>
                <a:uFill>
                  <a:solidFill>
                    <a:prstClr val="black">
                      <a:alpha val="0"/>
                    </a:prstClr>
                  </a:solidFill>
                </a:uFill>
                <a:latin typeface="Calibri"/>
                <a:ea typeface="Calibri"/>
                <a:cs typeface="Calibri"/>
              </a:rPr>
              <a:t> de relacionamento comercial (tipo de mercadoria), do </a:t>
            </a:r>
            <a:r>
              <a:rPr lang="pt-BR" sz="1400" b="0" i="0" u="none" strike="noStrike" cap="none" baseline="0">
                <a:solidFill>
                  <a:srgbClr val="2F5597"/>
                </a:solidFill>
                <a:effectLst/>
                <a:uFill>
                  <a:solidFill>
                    <a:prstClr val="black">
                      <a:alpha val="0"/>
                    </a:prstClr>
                  </a:solidFill>
                </a:uFill>
                <a:latin typeface="Calibri"/>
                <a:ea typeface="Calibri"/>
                <a:cs typeface="Calibri"/>
              </a:rPr>
              <a:t>SETOR</a:t>
            </a:r>
            <a:r>
              <a:rPr lang="pt-BR" sz="1400" b="0" i="0" u="none" strike="noStrike" cap="none" baseline="0">
                <a:solidFill>
                  <a:srgbClr val="000000"/>
                </a:solidFill>
                <a:effectLst/>
                <a:uFill>
                  <a:solidFill>
                    <a:prstClr val="black">
                      <a:alpha val="0"/>
                    </a:prstClr>
                  </a:solidFill>
                </a:uFill>
                <a:latin typeface="Calibri"/>
                <a:ea typeface="Calibri"/>
                <a:cs typeface="Calibri"/>
              </a:rPr>
              <a:t> do Terceiro e do </a:t>
            </a:r>
            <a:r>
              <a:rPr lang="pt-BR" sz="1400" b="0" i="0" u="none" strike="noStrike" cap="none" baseline="0">
                <a:solidFill>
                  <a:srgbClr val="0070C0"/>
                </a:solidFill>
                <a:effectLst/>
                <a:uFill>
                  <a:solidFill>
                    <a:prstClr val="black">
                      <a:alpha val="0"/>
                    </a:prstClr>
                  </a:solidFill>
                </a:uFill>
                <a:latin typeface="Calibri"/>
                <a:ea typeface="Calibri"/>
                <a:cs typeface="Calibri"/>
              </a:rPr>
              <a:t>VALOR</a:t>
            </a:r>
            <a:r>
              <a:rPr lang="pt-BR" sz="1400" b="0" i="0" u="none" strike="noStrike" cap="none" baseline="0">
                <a:solidFill>
                  <a:srgbClr val="000000"/>
                </a:solidFill>
                <a:effectLst/>
                <a:uFill>
                  <a:solidFill>
                    <a:prstClr val="black">
                      <a:alpha val="0"/>
                    </a:prstClr>
                  </a:solidFill>
                </a:uFill>
                <a:latin typeface="Calibri"/>
                <a:ea typeface="Calibri"/>
                <a:cs typeface="Calibri"/>
              </a:rPr>
              <a:t> previsto para a organização, a ferramenta determinará qual é o risco inerente do terceiro.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Os terceiros são pontuados como risco </a:t>
            </a:r>
            <a:r>
              <a:rPr lang="pt-BR" sz="1400" b="0" i="0" u="none" strike="noStrike" cap="none" baseline="0">
                <a:solidFill>
                  <a:srgbClr val="92D050"/>
                </a:solidFill>
                <a:effectLst/>
                <a:uFill>
                  <a:solidFill>
                    <a:prstClr val="black">
                      <a:alpha val="0"/>
                    </a:prstClr>
                  </a:solidFill>
                </a:uFill>
                <a:latin typeface="Calibri"/>
                <a:ea typeface="Calibri"/>
                <a:cs typeface="Calibri"/>
              </a:rPr>
              <a:t>BAIXO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FFC000"/>
                </a:solidFill>
                <a:effectLst/>
                <a:uFill>
                  <a:solidFill>
                    <a:prstClr val="black">
                      <a:alpha val="0"/>
                    </a:prstClr>
                  </a:solidFill>
                </a:uFill>
                <a:latin typeface="Calibri"/>
                <a:ea typeface="Calibri"/>
                <a:cs typeface="Calibri"/>
              </a:rPr>
              <a:t>MÉDIO</a:t>
            </a:r>
            <a:r>
              <a:rPr lang="pt-BR" sz="1400" b="0" i="0" u="none" strike="noStrike" cap="none" baseline="0">
                <a:solidFill>
                  <a:srgbClr val="000000"/>
                </a:solidFill>
                <a:effectLst/>
                <a:uFill>
                  <a:solidFill>
                    <a:prstClr val="black">
                      <a:alpha val="0"/>
                    </a:prstClr>
                  </a:solidFill>
                </a:uFill>
                <a:latin typeface="Calibri"/>
                <a:ea typeface="Calibri"/>
                <a:cs typeface="Calibri"/>
              </a:rPr>
              <a:t> ou </a:t>
            </a:r>
            <a:r>
              <a:rPr lang="pt-BR" sz="1400" b="0" i="0" u="none" strike="noStrike" cap="none" baseline="0">
                <a:solidFill>
                  <a:srgbClr val="FF0000"/>
                </a:solidFill>
                <a:effectLst/>
                <a:uFill>
                  <a:solidFill>
                    <a:prstClr val="black">
                      <a:alpha val="0"/>
                    </a:prstClr>
                  </a:solidFill>
                </a:uFill>
                <a:latin typeface="Calibri"/>
                <a:ea typeface="Calibri"/>
                <a:cs typeface="Calibri"/>
              </a:rPr>
              <a:t>ALTO</a:t>
            </a:r>
            <a:r>
              <a:rPr lang="pt-BR" sz="1400" b="0" i="0" u="none" strike="noStrike" cap="none" baseline="0">
                <a:solidFill>
                  <a:srgbClr val="000000"/>
                </a:solidFill>
                <a:effectLst/>
                <a:uFill>
                  <a:solidFill>
                    <a:prstClr val="black">
                      <a:alpha val="0"/>
                    </a:prstClr>
                  </a:solidFill>
                </a:uFill>
                <a:latin typeface="Calibri"/>
                <a:ea typeface="Calibri"/>
                <a:cs typeface="Calibri"/>
              </a:rPr>
              <a:t> no analisador de risco, dependendo da pontuação de risco geral.</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O exemplo acima mostra que a RPM International pontua </a:t>
            </a:r>
            <a:r>
              <a:rPr lang="pt-BR" sz="1400" b="1" i="0" u="none" strike="noStrike" cap="none" baseline="0">
                <a:solidFill>
                  <a:srgbClr val="92D050"/>
                </a:solidFill>
                <a:effectLst/>
                <a:uFill>
                  <a:solidFill>
                    <a:prstClr val="black">
                      <a:alpha val="0"/>
                    </a:prstClr>
                  </a:solidFill>
                </a:uFill>
                <a:latin typeface="Calibri"/>
                <a:ea typeface="Calibri"/>
                <a:cs typeface="Calibri"/>
              </a:rPr>
              <a:t>com BAIXO RISCO </a:t>
            </a:r>
            <a:r>
              <a:rPr lang="pt-BR" sz="1400" b="0" i="0" u="none" strike="noStrike" cap="none" baseline="0">
                <a:solidFill>
                  <a:srgbClr val="000000"/>
                </a:solidFill>
                <a:effectLst/>
                <a:uFill>
                  <a:solidFill>
                    <a:prstClr val="black">
                      <a:alpha val="0"/>
                    </a:prstClr>
                  </a:solidFill>
                </a:uFill>
                <a:latin typeface="Calibri"/>
                <a:ea typeface="Calibri"/>
                <a:cs typeface="Calibri"/>
              </a:rPr>
              <a:t>com uma pontuação de 2,7</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A pontuação do Analisador de Risco terá um impacto sobre como os Terceiros são avaliados como parte dos Procedimentos de Due Diligence de Terceiros da RPM.</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Isso será abordado em uma seção posterior.</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D872550-C67A-1AE6-D2F9-71D73618441A}"/>
              </a:ext>
            </a:extLst>
          </p:cNvPr>
          <p:cNvSpPr>
            <a:spLocks noGrp="1"/>
          </p:cNvSpPr>
          <p:nvPr>
            <p:ph type="sldNum" sz="quarter" idx="4"/>
          </p:nvPr>
        </p:nvSpPr>
        <p:spPr/>
        <p:txBody>
          <a:bodyPr/>
          <a:lstStyle/>
          <a:p>
            <a:fld id="{BB5FC4A1-A2DE-4EB5-9A46-57D39B4235EC}" type="slidenum">
              <a:rPr lang="en-US" smtClean="0"/>
              <a:t>12</a:t>
            </a:fld>
            <a:endParaRPr lang="en-US"/>
          </a:p>
        </p:txBody>
      </p:sp>
      <p:grpSp>
        <p:nvGrpSpPr>
          <p:cNvPr id="16" name="Group 15">
            <a:extLst>
              <a:ext uri="{FF2B5EF4-FFF2-40B4-BE49-F238E27FC236}">
                <a16:creationId xmlns:a16="http://schemas.microsoft.com/office/drawing/2014/main" id="{804FBD7E-145D-8CD9-0D11-F81FFA285C55}"/>
              </a:ext>
            </a:extLst>
          </p:cNvPr>
          <p:cNvGrpSpPr/>
          <p:nvPr/>
        </p:nvGrpSpPr>
        <p:grpSpPr>
          <a:xfrm>
            <a:off x="822960" y="1459429"/>
            <a:ext cx="6599083" cy="1657350"/>
            <a:chOff x="642020" y="1491327"/>
            <a:chExt cx="6599083" cy="1657350"/>
          </a:xfrm>
        </p:grpSpPr>
        <p:pic>
          <p:nvPicPr>
            <p:cNvPr id="10" name="Picture 9">
              <a:extLst>
                <a:ext uri="{FF2B5EF4-FFF2-40B4-BE49-F238E27FC236}">
                  <a16:creationId xmlns:a16="http://schemas.microsoft.com/office/drawing/2014/main" id="{3A5A2297-EDC1-83DE-38DA-6B3081767AD4}"/>
                </a:ext>
              </a:extLst>
            </p:cNvPr>
            <p:cNvPicPr>
              <a:picLocks noChangeAspect="1"/>
            </p:cNvPicPr>
            <p:nvPr/>
          </p:nvPicPr>
          <p:blipFill>
            <a:blip r:embed="rId2"/>
            <a:stretch>
              <a:fillRect/>
            </a:stretch>
          </p:blipFill>
          <p:spPr>
            <a:xfrm>
              <a:off x="642020" y="1693137"/>
              <a:ext cx="3929980" cy="1045591"/>
            </a:xfrm>
            <a:prstGeom prst="rect">
              <a:avLst/>
            </a:prstGeom>
          </p:spPr>
        </p:pic>
        <p:pic>
          <p:nvPicPr>
            <p:cNvPr id="13" name="Picture 12">
              <a:extLst>
                <a:ext uri="{FF2B5EF4-FFF2-40B4-BE49-F238E27FC236}">
                  <a16:creationId xmlns:a16="http://schemas.microsoft.com/office/drawing/2014/main" id="{F6E810F1-7FBA-1CDB-4213-F50575816218}"/>
                </a:ext>
              </a:extLst>
            </p:cNvPr>
            <p:cNvPicPr>
              <a:picLocks noChangeAspect="1"/>
            </p:cNvPicPr>
            <p:nvPr/>
          </p:nvPicPr>
          <p:blipFill>
            <a:blip r:embed="rId3"/>
            <a:stretch>
              <a:fillRect/>
            </a:stretch>
          </p:blipFill>
          <p:spPr>
            <a:xfrm>
              <a:off x="4412178" y="1491327"/>
              <a:ext cx="2828925" cy="1657350"/>
            </a:xfrm>
            <a:prstGeom prst="rect">
              <a:avLst/>
            </a:prstGeom>
          </p:spPr>
        </p:pic>
      </p:grpSp>
    </p:spTree>
    <p:extLst>
      <p:ext uri="{BB962C8B-B14F-4D97-AF65-F5344CB8AC3E}">
        <p14:creationId val="1651842690"/>
      </p:ext>
    </p:extLst>
  </p:cSld>
  <p:clrMapOvr>
    <a:masterClrMapping/>
  </p:clrMapOvr>
  <p:transition spd="med">
    <p:fade/>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B8F0A87A-20E9-FF51-9DB5-6F18A3C25EF1}"/>
              </a:ext>
            </a:extLst>
          </p:cNvPr>
          <p:cNvSpPr>
            <a:spLocks noGrp="1"/>
          </p:cNvSpPr>
          <p:nvPr>
            <p:ph type="title"/>
          </p:nvPr>
        </p:nvSpPr>
        <p:spPr>
          <a:xfrm>
            <a:off x="822960" y="182880"/>
            <a:ext cx="7358907" cy="787032"/>
          </a:xfrm>
        </p:spPr>
        <p:txBody>
          <a:bodyPr anchor="ctr">
            <a:normAutofit/>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O analisador de risco</a:t>
            </a:r>
          </a:p>
        </p:txBody>
      </p:sp>
      <p:pic>
        <p:nvPicPr>
          <p:cNvPr id="9" name="Picture 8">
            <a:extLst>
              <a:ext uri="{FF2B5EF4-FFF2-40B4-BE49-F238E27FC236}">
                <a16:creationId xmlns:a16="http://schemas.microsoft.com/office/drawing/2014/main" id="{29575394-37D9-9883-B150-914FB70F2CA1}"/>
              </a:ext>
            </a:extLst>
          </p:cNvPr>
          <p:cNvPicPr>
            <a:picLocks noChangeAspect="1"/>
          </p:cNvPicPr>
          <p:nvPr/>
        </p:nvPicPr>
        <p:blipFill>
          <a:blip r:embed="rId2"/>
          <a:stretch>
            <a:fillRect/>
          </a:stretch>
        </p:blipFill>
        <p:spPr>
          <a:xfrm>
            <a:off x="622988" y="1550637"/>
            <a:ext cx="8074836" cy="2563760"/>
          </a:xfrm>
          <a:prstGeom prst="rect">
            <a:avLst/>
          </a:prstGeom>
          <a:noFill/>
        </p:spPr>
      </p:pic>
      <p:sp>
        <p:nvSpPr>
          <p:cNvPr id="11" name="TextBox 10">
            <a:extLst>
              <a:ext uri="{FF2B5EF4-FFF2-40B4-BE49-F238E27FC236}">
                <a16:creationId xmlns:a16="http://schemas.microsoft.com/office/drawing/2014/main" id="{A0B0A6AD-D8D6-82BB-CF89-ECCA3ADF64B2}"/>
              </a:ext>
            </a:extLst>
          </p:cNvPr>
          <p:cNvSpPr txBox="1"/>
          <p:nvPr/>
        </p:nvSpPr>
        <p:spPr>
          <a:xfrm>
            <a:off x="577504" y="4114397"/>
            <a:ext cx="8165804" cy="2529841"/>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A pontuação de risco geral para o terceiro é calculada em 23 áreas de risco diferentes.</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Abaixo do velocímetro de pontuação de risco inicial, você pode ver como o terceiro pontuou em cada uma das 23 áreas de risco.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Se você passar o mouse sobre cada coluna dos gráficos, isso mostrará essa área de risco específica.</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As 23 áreas de risco são agrupadas em 4 categorias principais, conforme mostrado na captura de tela acima.</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Lembrete:</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Isso é impulsionado SOMENTE pelos dados inseridos na tela inicial ADICIONAR TERCEIROS.</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Os resultados do World Check/Media Check Screening não fazem parte da pontuação de risco geral.</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 name="Slide Number Placeholder 1">
            <a:extLst>
              <a:ext uri="{FF2B5EF4-FFF2-40B4-BE49-F238E27FC236}">
                <a16:creationId xmlns:a16="http://schemas.microsoft.com/office/drawing/2014/main" id="{FD043A4A-BDF3-049D-31AE-2786ADC0D49A}"/>
              </a:ext>
            </a:extLst>
          </p:cNvPr>
          <p:cNvSpPr>
            <a:spLocks noGrp="1"/>
          </p:cNvSpPr>
          <p:nvPr>
            <p:ph type="sldNum" sz="quarter" idx="4"/>
          </p:nvPr>
        </p:nvSpPr>
        <p:spPr/>
        <p:txBody>
          <a:bodyPr/>
          <a:lstStyle/>
          <a:p>
            <a:fld id="{BB5FC4A1-A2DE-4EB5-9A46-57D39B4235EC}" type="slidenum">
              <a:rPr lang="en-US" smtClean="0"/>
              <a:t>13</a:t>
            </a:fld>
            <a:endParaRPr lang="en-US"/>
          </a:p>
        </p:txBody>
      </p:sp>
    </p:spTree>
    <p:extLst>
      <p:ext uri="{BB962C8B-B14F-4D97-AF65-F5344CB8AC3E}">
        <p14:creationId val="3452130387"/>
      </p:ext>
    </p:extLst>
  </p:cSld>
  <p:clrMapOvr>
    <a:masterClrMapping/>
  </p:clrMapOvr>
  <p:transition spd="med">
    <p:fade/>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806DD7E-034C-9372-24FC-3BFF65C73A51}"/>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Triagem do World-Check</a:t>
            </a:r>
          </a:p>
        </p:txBody>
      </p:sp>
      <p:sp>
        <p:nvSpPr>
          <p:cNvPr id="6" name="TextBox 5">
            <a:extLst>
              <a:ext uri="{FF2B5EF4-FFF2-40B4-BE49-F238E27FC236}">
                <a16:creationId xmlns:a16="http://schemas.microsoft.com/office/drawing/2014/main" id="{3D95F9A1-66E8-AAA1-D0FF-0DCBED297197}"/>
              </a:ext>
            </a:extLst>
          </p:cNvPr>
          <p:cNvSpPr txBox="1"/>
          <p:nvPr/>
        </p:nvSpPr>
        <p:spPr>
          <a:xfrm>
            <a:off x="462278" y="1423368"/>
            <a:ext cx="8048846" cy="1996440"/>
          </a:xfrm>
          <a:prstGeom prst="rect">
            <a:avLst/>
          </a:prstGeom>
          <a:noFill/>
        </p:spPr>
        <p:txBody>
          <a:bodyPr wrap="square" rtlCol="0">
            <a:spAutoFit/>
          </a:bodyPr>
          <a:lstStyle/>
          <a:p>
            <a:r>
              <a:rPr lang="pt-BR" sz="1250" b="0" i="0" u="none" strike="noStrike" cap="none" baseline="0">
                <a:solidFill>
                  <a:srgbClr val="000000"/>
                </a:solidFill>
                <a:effectLst/>
                <a:uFill>
                  <a:solidFill>
                    <a:prstClr val="black">
                      <a:alpha val="0"/>
                    </a:prstClr>
                  </a:solidFill>
                </a:uFill>
                <a:latin typeface="Calibri"/>
                <a:ea typeface="Calibri"/>
                <a:cs typeface="Calibri"/>
              </a:rPr>
              <a:t>Com base no nome do terceiro e nas informações do país, conforme atualizado na seção ADICIONAR TERCEIROS da ferramenta, o sistema executará automaticamente uma pesquisa do World-Check.</a:t>
            </a:r>
            <a:r>
              <a:rPr lang="pt-BR" sz="125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50"/>
          </a:p>
          <a:p>
            <a:r>
              <a:rPr lang="pt-BR" sz="1250" b="0" i="0" u="none" strike="noStrike" cap="none" baseline="0">
                <a:solidFill>
                  <a:srgbClr val="000000"/>
                </a:solidFill>
                <a:effectLst/>
                <a:uFill>
                  <a:solidFill>
                    <a:prstClr val="black">
                      <a:alpha val="0"/>
                    </a:prstClr>
                  </a:solidFill>
                </a:uFill>
                <a:latin typeface="Calibri"/>
                <a:ea typeface="Calibri"/>
                <a:cs typeface="Calibri"/>
              </a:rPr>
              <a:t>Os resultados da triagem podem ser encontrados na guia TRIAGEM na parte superior da página, sob o analisador de risco.</a:t>
            </a:r>
            <a:r>
              <a:rPr lang="pt-BR" sz="125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50"/>
          </a:p>
          <a:p>
            <a:r>
              <a:rPr lang="pt-BR" sz="1250" b="0" i="0" u="none" strike="noStrike" cap="none" baseline="0">
                <a:solidFill>
                  <a:srgbClr val="000000"/>
                </a:solidFill>
                <a:effectLst/>
                <a:uFill>
                  <a:solidFill>
                    <a:prstClr val="black">
                      <a:alpha val="0"/>
                    </a:prstClr>
                  </a:solidFill>
                </a:uFill>
                <a:latin typeface="Calibri"/>
                <a:ea typeface="Calibri"/>
                <a:cs typeface="Calibri"/>
              </a:rPr>
              <a:t>Se não houver resultados, a seção de triagem indicará </a:t>
            </a:r>
            <a:r>
              <a:rPr lang="pt-BR" sz="1250" b="1" i="0" u="none" strike="noStrike" cap="none" baseline="0">
                <a:solidFill>
                  <a:srgbClr val="000000"/>
                </a:solidFill>
                <a:effectLst/>
                <a:uFill>
                  <a:solidFill>
                    <a:prstClr val="black">
                      <a:alpha val="0"/>
                    </a:prstClr>
                  </a:solidFill>
                </a:uFill>
                <a:latin typeface="Calibri"/>
                <a:ea typeface="Calibri"/>
                <a:cs typeface="Calibri"/>
              </a:rPr>
              <a:t>NENHUM DADO DISPONÍVEL</a:t>
            </a:r>
            <a:r>
              <a:rPr lang="pt-BR" sz="1250" b="0" i="0" u="none" strike="noStrike" cap="none" baseline="0">
                <a:solidFill>
                  <a:srgbClr val="000000"/>
                </a:solidFill>
                <a:effectLst/>
                <a:uFill>
                  <a:solidFill>
                    <a:prstClr val="black">
                      <a:alpha val="0"/>
                    </a:prstClr>
                  </a:solidFill>
                </a:uFill>
                <a:latin typeface="Calibri"/>
                <a:ea typeface="Calibri"/>
                <a:cs typeface="Calibri"/>
              </a:rPr>
              <a:t>, conforme o exemplo abaixo:</a:t>
            </a:r>
          </a:p>
          <a:p>
            <a:endParaRPr lang="en-GB" sz="1250"/>
          </a:p>
        </p:txBody>
      </p:sp>
      <p:sp>
        <p:nvSpPr>
          <p:cNvPr id="3" name="Slide Number Placeholder 2">
            <a:extLst>
              <a:ext uri="{FF2B5EF4-FFF2-40B4-BE49-F238E27FC236}">
                <a16:creationId xmlns:a16="http://schemas.microsoft.com/office/drawing/2014/main" id="{8AE48070-E4DD-2CF8-03EB-CD0708FAFBF0}"/>
              </a:ext>
            </a:extLst>
          </p:cNvPr>
          <p:cNvSpPr>
            <a:spLocks noGrp="1"/>
          </p:cNvSpPr>
          <p:nvPr>
            <p:ph type="sldNum" sz="quarter" idx="4"/>
          </p:nvPr>
        </p:nvSpPr>
        <p:spPr/>
        <p:txBody>
          <a:bodyPr/>
          <a:lstStyle/>
          <a:p>
            <a:fld id="{BB5FC4A1-A2DE-4EB5-9A46-57D39B4235EC}" type="slidenum">
              <a:rPr lang="en-US" smtClean="0"/>
              <a:t>14</a:t>
            </a:fld>
            <a:endParaRPr lang="en-US"/>
          </a:p>
        </p:txBody>
      </p:sp>
      <p:pic>
        <p:nvPicPr>
          <p:cNvPr id="5" name="Picture 4">
            <a:extLst>
              <a:ext uri="{FF2B5EF4-FFF2-40B4-BE49-F238E27FC236}">
                <a16:creationId xmlns:a16="http://schemas.microsoft.com/office/drawing/2014/main" id="{440B1123-318A-285E-7A78-640BB2179DEF}"/>
              </a:ext>
            </a:extLst>
          </p:cNvPr>
          <p:cNvPicPr>
            <a:picLocks noChangeAspect="1"/>
          </p:cNvPicPr>
          <p:nvPr/>
        </p:nvPicPr>
        <p:blipFill>
          <a:blip r:embed="rId2"/>
          <a:stretch>
            <a:fillRect/>
          </a:stretch>
        </p:blipFill>
        <p:spPr>
          <a:xfrm>
            <a:off x="305318" y="2862223"/>
            <a:ext cx="8362765" cy="2233380"/>
          </a:xfrm>
          <a:prstGeom prst="rect">
            <a:avLst/>
          </a:prstGeom>
        </p:spPr>
      </p:pic>
    </p:spTree>
    <p:extLst>
      <p:ext uri="{BB962C8B-B14F-4D97-AF65-F5344CB8AC3E}">
        <p14:creationId val="264295854"/>
      </p:ext>
    </p:extLst>
  </p:cSld>
  <p:clrMapOvr>
    <a:masterClrMapping/>
  </p:clrMapOvr>
  <p:transition spd="med">
    <p:fade/>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063DA4C-AC5D-4894-1705-624AE5635FA6}"/>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Triagem do World Check continuação...</a:t>
            </a:r>
          </a:p>
        </p:txBody>
      </p:sp>
      <p:sp>
        <p:nvSpPr>
          <p:cNvPr id="4" name="Slide Number Placeholder 3">
            <a:extLst>
              <a:ext uri="{FF2B5EF4-FFF2-40B4-BE49-F238E27FC236}">
                <a16:creationId xmlns:a16="http://schemas.microsoft.com/office/drawing/2014/main" id="{4546A41D-4230-A58E-63E7-F7BD03A0BF90}"/>
              </a:ext>
            </a:extLst>
          </p:cNvPr>
          <p:cNvSpPr>
            <a:spLocks noGrp="1"/>
          </p:cNvSpPr>
          <p:nvPr>
            <p:ph type="sldNum" sz="quarter" idx="4"/>
          </p:nvPr>
        </p:nvSpPr>
        <p:spPr/>
        <p:txBody>
          <a:bodyPr/>
          <a:lstStyle/>
          <a:p>
            <a:fld id="{BB5FC4A1-A2DE-4EB5-9A46-57D39B4235EC}" type="slidenum">
              <a:rPr lang="en-US" smtClean="0"/>
              <a:t>15</a:t>
            </a:fld>
            <a:endParaRPr lang="en-US"/>
          </a:p>
        </p:txBody>
      </p:sp>
      <p:sp>
        <p:nvSpPr>
          <p:cNvPr id="6" name="TextBox 5">
            <a:extLst>
              <a:ext uri="{FF2B5EF4-FFF2-40B4-BE49-F238E27FC236}">
                <a16:creationId xmlns:a16="http://schemas.microsoft.com/office/drawing/2014/main" id="{F96EE1A4-6611-057F-0319-195757083AC4}"/>
              </a:ext>
            </a:extLst>
          </p:cNvPr>
          <p:cNvSpPr txBox="1"/>
          <p:nvPr/>
        </p:nvSpPr>
        <p:spPr>
          <a:xfrm>
            <a:off x="381740" y="1571348"/>
            <a:ext cx="8371643" cy="51816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Se houver resultados potenciais do World Check Screening, eles serão listados na guia TRIAGEM, conforme o exemplo abaixo:</a:t>
            </a:r>
          </a:p>
        </p:txBody>
      </p:sp>
      <p:pic>
        <p:nvPicPr>
          <p:cNvPr id="8" name="Picture 7">
            <a:extLst>
              <a:ext uri="{FF2B5EF4-FFF2-40B4-BE49-F238E27FC236}">
                <a16:creationId xmlns:a16="http://schemas.microsoft.com/office/drawing/2014/main" id="{30A014E8-7D14-4C12-A588-F0DD2E44B170}"/>
              </a:ext>
            </a:extLst>
          </p:cNvPr>
          <p:cNvPicPr>
            <a:picLocks noChangeAspect="1"/>
          </p:cNvPicPr>
          <p:nvPr/>
        </p:nvPicPr>
        <p:blipFill>
          <a:blip r:embed="rId2"/>
          <a:stretch>
            <a:fillRect/>
          </a:stretch>
        </p:blipFill>
        <p:spPr>
          <a:xfrm>
            <a:off x="186431" y="2288416"/>
            <a:ext cx="8691239" cy="4183405"/>
          </a:xfrm>
          <a:prstGeom prst="rect">
            <a:avLst/>
          </a:prstGeom>
        </p:spPr>
      </p:pic>
    </p:spTree>
    <p:extLst>
      <p:ext uri="{BB962C8B-B14F-4D97-AF65-F5344CB8AC3E}">
        <p14:creationId val="646193069"/>
      </p:ext>
    </p:extLst>
  </p:cSld>
  <p:clrMapOvr>
    <a:masterClrMapping/>
  </p:clrMapOvr>
  <p:transition spd="med">
    <p:fade/>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992CC85-19D7-0B0F-74AA-915D8411AC5F}"/>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Triagem do World-Check</a:t>
            </a:r>
          </a:p>
        </p:txBody>
      </p:sp>
      <p:sp>
        <p:nvSpPr>
          <p:cNvPr id="6" name="TextBox 5">
            <a:extLst>
              <a:ext uri="{FF2B5EF4-FFF2-40B4-BE49-F238E27FC236}">
                <a16:creationId xmlns:a16="http://schemas.microsoft.com/office/drawing/2014/main" id="{C9AA10D1-72D7-DD6A-49A1-E685FE0C993C}"/>
              </a:ext>
            </a:extLst>
          </p:cNvPr>
          <p:cNvSpPr txBox="1"/>
          <p:nvPr/>
        </p:nvSpPr>
        <p:spPr>
          <a:xfrm>
            <a:off x="414195" y="1435395"/>
            <a:ext cx="7921256" cy="5974079"/>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O sistema fornecerá as seguintes informações sobre as possíveis correspondências de triagem de terceiros:</a:t>
            </a:r>
          </a:p>
          <a:p>
            <a:endParaRPr lang="en-GB" sz="1600"/>
          </a:p>
          <a:p>
            <a:pPr marL="285750"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Nome</a:t>
            </a:r>
          </a:p>
          <a:p>
            <a:pPr marL="285750"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País de registro (certifique-se de que o país corresponde ao país de registro do terceiro que você está fazendo a triagem e não é o país da sede do terceiro).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Tipo de problema que fez com que o Terceiro “sinalizasse” no World-check (se você passar o mouse sobre os </a:t>
            </a:r>
            <a:r>
              <a:rPr lang="pt-BR" sz="1600" b="1" i="0" u="none" strike="noStrike" cap="none" baseline="0">
                <a:solidFill>
                  <a:srgbClr val="000000"/>
                </a:solidFill>
                <a:effectLst/>
                <a:uFill>
                  <a:solidFill>
                    <a:prstClr val="black">
                      <a:alpha val="0"/>
                    </a:prstClr>
                  </a:solidFill>
                </a:uFill>
                <a:latin typeface="Calibri"/>
                <a:ea typeface="Calibri"/>
                <a:cs typeface="Calibri"/>
              </a:rPr>
              <a:t>ovais</a:t>
            </a:r>
            <a:r>
              <a:rPr lang="pt-BR" sz="1600" b="0" i="0" u="none" strike="noStrike" cap="none" baseline="0">
                <a:solidFill>
                  <a:srgbClr val="000000"/>
                </a:solidFill>
                <a:effectLst/>
                <a:uFill>
                  <a:solidFill>
                    <a:prstClr val="black">
                      <a:alpha val="0"/>
                    </a:prstClr>
                  </a:solidFill>
                </a:uFill>
                <a:latin typeface="Calibri"/>
                <a:ea typeface="Calibri"/>
                <a:cs typeface="Calibri"/>
              </a:rPr>
              <a:t> azuis, isso lhe dará mais informações)</a:t>
            </a:r>
          </a:p>
          <a:p>
            <a:pPr marL="285750"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Corresponda a Força do Terceiro em potencial ao seu termo de pesquisa inserido</a:t>
            </a:r>
          </a:p>
          <a:p>
            <a:pPr marL="285750"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A fonte:</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World-Check um</a:t>
            </a:r>
          </a:p>
          <a:p>
            <a:pPr marL="285750"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A ID de referência da correspondência potencial no World Check</a:t>
            </a:r>
          </a:p>
          <a:p>
            <a:pPr marL="285750"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Opções de resolução</a:t>
            </a:r>
          </a:p>
          <a:p>
            <a:endParaRPr lang="en-GB" sz="1600"/>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As opções de resolução são:</a:t>
            </a:r>
          </a:p>
          <a:p>
            <a:r>
              <a:rPr lang="pt-BR" sz="1600" b="1" i="0" u="none" strike="noStrike" cap="none" baseline="0">
                <a:solidFill>
                  <a:srgbClr val="000000"/>
                </a:solidFill>
                <a:effectLst/>
                <a:uFill>
                  <a:solidFill>
                    <a:prstClr val="black">
                      <a:alpha val="0"/>
                    </a:prstClr>
                  </a:solidFill>
                </a:uFill>
                <a:latin typeface="Calibri"/>
                <a:ea typeface="Calibri"/>
                <a:cs typeface="Calibri"/>
              </a:rPr>
              <a:t>POSITIVO</a:t>
            </a:r>
          </a:p>
          <a:p>
            <a:r>
              <a:rPr lang="pt-BR" sz="1600" b="1" i="0" u="none" strike="noStrike" cap="none" baseline="0">
                <a:solidFill>
                  <a:srgbClr val="000000"/>
                </a:solidFill>
                <a:effectLst/>
                <a:uFill>
                  <a:solidFill>
                    <a:prstClr val="black">
                      <a:alpha val="0"/>
                    </a:prstClr>
                  </a:solidFill>
                </a:uFill>
                <a:latin typeface="Calibri"/>
                <a:ea typeface="Calibri"/>
                <a:cs typeface="Calibri"/>
              </a:rPr>
              <a:t>FALSO</a:t>
            </a:r>
          </a:p>
          <a:p>
            <a:r>
              <a:rPr lang="pt-BR" sz="1600" b="1" i="0" u="none" strike="noStrike" cap="none" baseline="0">
                <a:solidFill>
                  <a:srgbClr val="000000"/>
                </a:solidFill>
                <a:effectLst/>
                <a:uFill>
                  <a:solidFill>
                    <a:prstClr val="black">
                      <a:alpha val="0"/>
                    </a:prstClr>
                  </a:solidFill>
                </a:uFill>
                <a:latin typeface="Calibri"/>
                <a:ea typeface="Calibri"/>
                <a:cs typeface="Calibri"/>
              </a:rPr>
              <a:t>POSSÍVEL</a:t>
            </a:r>
          </a:p>
          <a:p>
            <a:endParaRPr lang="en-GB" sz="1600" b="1"/>
          </a:p>
          <a:p>
            <a:r>
              <a:rPr lang="pt-BR" sz="1600" b="0" i="0" u="none" strike="noStrike" cap="none" baseline="0">
                <a:solidFill>
                  <a:srgbClr val="000000"/>
                </a:solidFill>
                <a:effectLst/>
                <a:uFill>
                  <a:solidFill>
                    <a:prstClr val="black">
                      <a:alpha val="0"/>
                    </a:prstClr>
                  </a:solidFill>
                </a:uFill>
                <a:latin typeface="Calibri"/>
                <a:ea typeface="Calibri"/>
                <a:cs typeface="Calibri"/>
              </a:rPr>
              <a:t>Eles são abordados em mais detalhes na próxima página...</a:t>
            </a:r>
          </a:p>
          <a:p>
            <a:endParaRPr lang="en-GB"/>
          </a:p>
        </p:txBody>
      </p:sp>
      <p:grpSp>
        <p:nvGrpSpPr>
          <p:cNvPr id="19" name="Group 18">
            <a:extLst>
              <a:ext uri="{FF2B5EF4-FFF2-40B4-BE49-F238E27FC236}">
                <a16:creationId xmlns:a16="http://schemas.microsoft.com/office/drawing/2014/main" id="{2D2F90B3-311E-BA0F-83F8-F634FC32C447}"/>
              </a:ext>
            </a:extLst>
          </p:cNvPr>
          <p:cNvGrpSpPr/>
          <p:nvPr/>
        </p:nvGrpSpPr>
        <p:grpSpPr>
          <a:xfrm>
            <a:off x="4502413" y="4508205"/>
            <a:ext cx="2886853" cy="914400"/>
            <a:chOff x="5295014" y="5252484"/>
            <a:chExt cx="2886853" cy="914400"/>
          </a:xfrm>
        </p:grpSpPr>
        <p:pic>
          <p:nvPicPr>
            <p:cNvPr id="10" name="Graphic 9" descr="Badge Follow with solid fill">
              <a:extLst>
                <a:ext uri="{FF2B5EF4-FFF2-40B4-BE49-F238E27FC236}">
                  <a16:creationId xmlns:a16="http://schemas.microsoft.com/office/drawing/2014/main" id="{92AD958E-DF4B-1499-2044-FFC93DEA75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5014" y="5252484"/>
              <a:ext cx="914400" cy="914400"/>
            </a:xfrm>
            <a:prstGeom prst="rect">
              <a:avLst/>
            </a:prstGeom>
          </p:spPr>
        </p:pic>
        <p:pic>
          <p:nvPicPr>
            <p:cNvPr id="12" name="Graphic 11" descr="Badge Unfollow with solid fill">
              <a:extLst>
                <a:ext uri="{FF2B5EF4-FFF2-40B4-BE49-F238E27FC236}">
                  <a16:creationId xmlns:a16="http://schemas.microsoft.com/office/drawing/2014/main" id="{12C59019-C4C8-1AF5-0045-866874986E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7467" y="5252484"/>
              <a:ext cx="914400" cy="914400"/>
            </a:xfrm>
            <a:prstGeom prst="rect">
              <a:avLst/>
            </a:prstGeom>
          </p:spPr>
        </p:pic>
        <p:pic>
          <p:nvPicPr>
            <p:cNvPr id="18" name="Graphic 17" descr="Badge Question Mark with solid fill">
              <a:extLst>
                <a:ext uri="{FF2B5EF4-FFF2-40B4-BE49-F238E27FC236}">
                  <a16:creationId xmlns:a16="http://schemas.microsoft.com/office/drawing/2014/main" id="{6662E3F3-781D-0FE1-3D33-A3FF808242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4951" y="5252484"/>
              <a:ext cx="914400" cy="914400"/>
            </a:xfrm>
            <a:prstGeom prst="rect">
              <a:avLst/>
            </a:prstGeom>
          </p:spPr>
        </p:pic>
      </p:grpSp>
      <p:sp>
        <p:nvSpPr>
          <p:cNvPr id="3" name="Slide Number Placeholder 2">
            <a:extLst>
              <a:ext uri="{FF2B5EF4-FFF2-40B4-BE49-F238E27FC236}">
                <a16:creationId xmlns:a16="http://schemas.microsoft.com/office/drawing/2014/main" id="{3A35011D-F711-82D7-E5AF-83BC65DC5D2D}"/>
              </a:ext>
            </a:extLst>
          </p:cNvPr>
          <p:cNvSpPr>
            <a:spLocks noGrp="1"/>
          </p:cNvSpPr>
          <p:nvPr>
            <p:ph type="sldNum" sz="quarter" idx="4"/>
          </p:nvPr>
        </p:nvSpPr>
        <p:spPr/>
        <p:txBody>
          <a:bodyPr/>
          <a:lstStyle/>
          <a:p>
            <a:fld id="{BB5FC4A1-A2DE-4EB5-9A46-57D39B4235EC}" type="slidenum">
              <a:rPr lang="en-US" smtClean="0"/>
              <a:t>16</a:t>
            </a:fld>
            <a:endParaRPr lang="en-US"/>
          </a:p>
        </p:txBody>
      </p:sp>
    </p:spTree>
    <p:extLst>
      <p:ext uri="{BB962C8B-B14F-4D97-AF65-F5344CB8AC3E}">
        <p14:creationId val="3644481527"/>
      </p:ext>
    </p:extLst>
  </p:cSld>
  <p:clrMapOvr>
    <a:masterClrMapping/>
  </p:clrMapOvr>
  <p:transition spd="med">
    <p:fade/>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0246A14-9326-2055-A3E8-FAD1E8393839}"/>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Triagem do World-Check</a:t>
            </a:r>
          </a:p>
        </p:txBody>
      </p:sp>
      <p:sp>
        <p:nvSpPr>
          <p:cNvPr id="6" name="TextBox 5">
            <a:extLst>
              <a:ext uri="{FF2B5EF4-FFF2-40B4-BE49-F238E27FC236}">
                <a16:creationId xmlns:a16="http://schemas.microsoft.com/office/drawing/2014/main" id="{5BB31CAB-730B-E3BB-0E0E-D597F9A1B7B2}"/>
              </a:ext>
            </a:extLst>
          </p:cNvPr>
          <p:cNvSpPr txBox="1"/>
          <p:nvPr/>
        </p:nvSpPr>
        <p:spPr>
          <a:xfrm>
            <a:off x="308344" y="1765005"/>
            <a:ext cx="8389480" cy="158496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A Triagem do World Check é concluída pela </a:t>
            </a:r>
            <a:r>
              <a:rPr lang="pt-BR" sz="1400" b="1" i="0" u="none" strike="noStrike" cap="none" baseline="0">
                <a:solidFill>
                  <a:srgbClr val="FF0000"/>
                </a:solidFill>
                <a:effectLst/>
                <a:uFill>
                  <a:solidFill>
                    <a:prstClr val="black">
                      <a:alpha val="0"/>
                    </a:prstClr>
                  </a:solidFill>
                </a:uFill>
                <a:latin typeface="Calibri"/>
                <a:ea typeface="Calibri"/>
                <a:cs typeface="Calibri"/>
              </a:rPr>
              <a:t>EQUIPE DE INTEGRAÇÃO</a:t>
            </a:r>
          </a:p>
          <a:p>
            <a:endParaRPr lang="en-GB" sz="1400" b="1">
              <a:solidFill>
                <a:srgbClr val="FF0000"/>
              </a:solidFill>
            </a:endParaRPr>
          </a:p>
          <a:p>
            <a:r>
              <a:rPr lang="pt-BR" sz="1400" b="0" i="0" u="none" strike="noStrike" cap="none" baseline="0">
                <a:solidFill>
                  <a:srgbClr val="000000"/>
                </a:solidFill>
                <a:effectLst/>
                <a:uFill>
                  <a:solidFill>
                    <a:prstClr val="black">
                      <a:alpha val="0"/>
                    </a:prstClr>
                  </a:solidFill>
                </a:uFill>
                <a:latin typeface="Calibri"/>
                <a:ea typeface="Calibri"/>
                <a:cs typeface="Calibri"/>
              </a:rPr>
              <a:t>Para realizar a triagem do World-Check, as etapas abaixo precisam ser seguidas:</a:t>
            </a:r>
          </a:p>
          <a:p>
            <a:endParaRPr lang="en-GB" sz="1400"/>
          </a:p>
          <a:p>
            <a:r>
              <a:rPr lang="pt-BR" sz="1400" b="0" i="0" u="none" strike="noStrike" cap="none" baseline="0">
                <a:solidFill>
                  <a:srgbClr val="000000"/>
                </a:solidFill>
                <a:effectLst/>
                <a:uFill>
                  <a:solidFill>
                    <a:prstClr val="black">
                      <a:alpha val="0"/>
                    </a:prstClr>
                  </a:solidFill>
                </a:uFill>
                <a:latin typeface="Calibri"/>
                <a:ea typeface="Calibri"/>
                <a:cs typeface="Calibri"/>
              </a:rPr>
              <a:t>1.</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Clique em cada um dos terceiros para acessar os resultados completos do World-Check.</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Há várias guias (como destacado em amarelo abaixo) nos resultados da triagem nas quais você pode clicar para poder analisar se o terceiro é compatível ou não.</a:t>
            </a:r>
          </a:p>
        </p:txBody>
      </p:sp>
      <p:pic>
        <p:nvPicPr>
          <p:cNvPr id="8" name="Picture 7">
            <a:extLst>
              <a:ext uri="{FF2B5EF4-FFF2-40B4-BE49-F238E27FC236}">
                <a16:creationId xmlns:a16="http://schemas.microsoft.com/office/drawing/2014/main" id="{194BB09D-389D-F090-02CD-6F75633020E2}"/>
              </a:ext>
            </a:extLst>
          </p:cNvPr>
          <p:cNvPicPr>
            <a:picLocks noChangeAspect="1"/>
          </p:cNvPicPr>
          <p:nvPr/>
        </p:nvPicPr>
        <p:blipFill>
          <a:blip r:embed="rId2"/>
          <a:stretch>
            <a:fillRect/>
          </a:stretch>
        </p:blipFill>
        <p:spPr>
          <a:xfrm>
            <a:off x="308344" y="3351892"/>
            <a:ext cx="8679879" cy="3389023"/>
          </a:xfrm>
          <a:prstGeom prst="rect">
            <a:avLst/>
          </a:prstGeom>
        </p:spPr>
      </p:pic>
      <p:sp>
        <p:nvSpPr>
          <p:cNvPr id="3" name="Slide Number Placeholder 2">
            <a:extLst>
              <a:ext uri="{FF2B5EF4-FFF2-40B4-BE49-F238E27FC236}">
                <a16:creationId xmlns:a16="http://schemas.microsoft.com/office/drawing/2014/main" id="{DC31B699-8612-F61F-E8E3-24FE491B23D6}"/>
              </a:ext>
            </a:extLst>
          </p:cNvPr>
          <p:cNvSpPr>
            <a:spLocks noGrp="1"/>
          </p:cNvSpPr>
          <p:nvPr>
            <p:ph type="sldNum" sz="quarter" idx="4"/>
          </p:nvPr>
        </p:nvSpPr>
        <p:spPr/>
        <p:txBody>
          <a:bodyPr/>
          <a:lstStyle/>
          <a:p>
            <a:fld id="{BB5FC4A1-A2DE-4EB5-9A46-57D39B4235EC}" type="slidenum">
              <a:rPr lang="en-US" smtClean="0"/>
              <a:t>17</a:t>
            </a:fld>
            <a:endParaRPr lang="en-US"/>
          </a:p>
        </p:txBody>
      </p:sp>
    </p:spTree>
    <p:extLst>
      <p:ext uri="{BB962C8B-B14F-4D97-AF65-F5344CB8AC3E}">
        <p14:creationId val="7004993"/>
      </p:ext>
    </p:extLst>
  </p:cSld>
  <p:clrMapOvr>
    <a:masterClrMapping/>
  </p:clrMapOvr>
  <p:transition spd="med">
    <p:fade/>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1F2B04-BD2E-64AD-BEEA-A82BF3093586}"/>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Triagem do World-Check</a:t>
            </a:r>
          </a:p>
        </p:txBody>
      </p:sp>
      <p:sp>
        <p:nvSpPr>
          <p:cNvPr id="8" name="TextBox 7">
            <a:extLst>
              <a:ext uri="{FF2B5EF4-FFF2-40B4-BE49-F238E27FC236}">
                <a16:creationId xmlns:a16="http://schemas.microsoft.com/office/drawing/2014/main" id="{B3379D9E-E960-99A3-25A9-DA1E068D20EB}"/>
              </a:ext>
            </a:extLst>
          </p:cNvPr>
          <p:cNvSpPr txBox="1"/>
          <p:nvPr/>
        </p:nvSpPr>
        <p:spPr>
          <a:xfrm>
            <a:off x="472673" y="1658471"/>
            <a:ext cx="8059479" cy="350520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Depois de revisar as informações, você precisa resolver o terceiro e designar os resultados como:</a:t>
            </a:r>
          </a:p>
          <a:p>
            <a:r>
              <a:rPr lang="pt-BR" sz="1400" b="1" i="0" u="none" strike="noStrike" cap="none" baseline="0">
                <a:solidFill>
                  <a:srgbClr val="000000"/>
                </a:solidFill>
                <a:effectLst/>
                <a:uFill>
                  <a:solidFill>
                    <a:prstClr val="black">
                      <a:alpha val="0"/>
                    </a:prstClr>
                  </a:solidFill>
                </a:uFill>
                <a:latin typeface="Calibri"/>
                <a:ea typeface="Calibri"/>
                <a:cs typeface="Calibri"/>
              </a:rPr>
              <a:t>POSITIVO: </a:t>
            </a:r>
            <a:r>
              <a:rPr lang="pt-BR" sz="1400" b="0" i="0" u="none" strike="noStrike" cap="none" baseline="0">
                <a:solidFill>
                  <a:srgbClr val="000000"/>
                </a:solidFill>
                <a:effectLst/>
                <a:uFill>
                  <a:solidFill>
                    <a:prstClr val="black">
                      <a:alpha val="0"/>
                    </a:prstClr>
                  </a:solidFill>
                </a:uFill>
                <a:latin typeface="Calibri"/>
                <a:ea typeface="Calibri"/>
                <a:cs typeface="Calibri"/>
              </a:rPr>
              <a:t>O terceiro é uma </a:t>
            </a:r>
            <a:r>
              <a:rPr lang="pt-BR" sz="1400" b="1" i="0" u="none" strike="noStrike" cap="none" baseline="0">
                <a:solidFill>
                  <a:srgbClr val="92D050"/>
                </a:solidFill>
                <a:effectLst/>
                <a:uFill>
                  <a:solidFill>
                    <a:prstClr val="black">
                      <a:alpha val="0"/>
                    </a:prstClr>
                  </a:solidFill>
                </a:uFill>
                <a:latin typeface="Calibri"/>
                <a:ea typeface="Calibri"/>
                <a:cs typeface="Calibri"/>
              </a:rPr>
              <a:t>CORRESPONDÊNCIA</a:t>
            </a:r>
          </a:p>
          <a:p>
            <a:r>
              <a:rPr lang="pt-BR" sz="1400" b="1" i="0" u="none" strike="noStrike" cap="none" baseline="0">
                <a:solidFill>
                  <a:srgbClr val="000000"/>
                </a:solidFill>
                <a:effectLst/>
                <a:uFill>
                  <a:solidFill>
                    <a:prstClr val="black">
                      <a:alpha val="0"/>
                    </a:prstClr>
                  </a:solidFill>
                </a:uFill>
                <a:latin typeface="Calibri"/>
                <a:ea typeface="Calibri"/>
                <a:cs typeface="Calibri"/>
              </a:rPr>
              <a:t>FALSO: </a:t>
            </a:r>
            <a:r>
              <a:rPr lang="pt-BR" sz="1400" b="0" i="0" u="none" strike="noStrike" cap="none" baseline="0">
                <a:solidFill>
                  <a:srgbClr val="000000"/>
                </a:solidFill>
                <a:effectLst/>
                <a:uFill>
                  <a:solidFill>
                    <a:prstClr val="black">
                      <a:alpha val="0"/>
                    </a:prstClr>
                  </a:solidFill>
                </a:uFill>
                <a:latin typeface="Calibri"/>
                <a:ea typeface="Calibri"/>
                <a:cs typeface="Calibri"/>
              </a:rPr>
              <a:t>O Terceiro </a:t>
            </a:r>
            <a:r>
              <a:rPr lang="pt-BR" sz="1400" b="0" i="0" u="none" strike="noStrike" cap="none" baseline="0">
                <a:solidFill>
                  <a:srgbClr val="FF0000"/>
                </a:solidFill>
                <a:effectLst/>
                <a:uFill>
                  <a:solidFill>
                    <a:prstClr val="black">
                      <a:alpha val="0"/>
                    </a:prstClr>
                  </a:solidFill>
                </a:uFill>
                <a:latin typeface="Calibri"/>
                <a:ea typeface="Calibri"/>
                <a:cs typeface="Calibri"/>
              </a:rPr>
              <a:t>NÃO</a:t>
            </a:r>
            <a:r>
              <a:rPr lang="pt-BR" sz="1400" b="0" i="0" u="none" strike="noStrike" cap="none" baseline="0">
                <a:solidFill>
                  <a:srgbClr val="000000"/>
                </a:solidFill>
                <a:effectLst/>
                <a:uFill>
                  <a:solidFill>
                    <a:prstClr val="black">
                      <a:alpha val="0"/>
                    </a:prstClr>
                  </a:solidFill>
                </a:uFill>
                <a:latin typeface="Calibri"/>
                <a:ea typeface="Calibri"/>
                <a:cs typeface="Calibri"/>
              </a:rPr>
              <a:t> É UMA </a:t>
            </a:r>
            <a:r>
              <a:rPr lang="pt-BR" sz="1400" b="0" i="0" u="none" strike="noStrike" cap="none" baseline="0">
                <a:solidFill>
                  <a:srgbClr val="FF0000"/>
                </a:solidFill>
                <a:effectLst/>
                <a:uFill>
                  <a:solidFill>
                    <a:prstClr val="black">
                      <a:alpha val="0"/>
                    </a:prstClr>
                  </a:solidFill>
                </a:uFill>
                <a:latin typeface="Calibri"/>
                <a:ea typeface="Calibri"/>
                <a:cs typeface="Calibri"/>
              </a:rPr>
              <a:t>CORRESPONDÊNCIA</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a:p>
            <a:r>
              <a:rPr lang="pt-BR" sz="1400" b="1" i="0" u="none" strike="noStrike" cap="none" baseline="0">
                <a:solidFill>
                  <a:srgbClr val="000000"/>
                </a:solidFill>
                <a:effectLst/>
                <a:uFill>
                  <a:solidFill>
                    <a:prstClr val="black">
                      <a:alpha val="0"/>
                    </a:prstClr>
                  </a:solidFill>
                </a:uFill>
                <a:latin typeface="Calibri"/>
                <a:ea typeface="Calibri"/>
                <a:cs typeface="Calibri"/>
              </a:rPr>
              <a:t>POSSÍVEL: </a:t>
            </a:r>
            <a:r>
              <a:rPr lang="pt-BR" sz="1400" b="0" i="0" u="none" strike="noStrike" cap="none" baseline="0">
                <a:solidFill>
                  <a:srgbClr val="000000"/>
                </a:solidFill>
                <a:effectLst/>
                <a:uFill>
                  <a:solidFill>
                    <a:prstClr val="black">
                      <a:alpha val="0"/>
                    </a:prstClr>
                  </a:solidFill>
                </a:uFill>
                <a:latin typeface="Calibri"/>
                <a:ea typeface="Calibri"/>
                <a:cs typeface="Calibri"/>
              </a:rPr>
              <a:t>O Terceiro </a:t>
            </a:r>
            <a:r>
              <a:rPr lang="pt-BR" sz="1400" b="1" i="0" u="none" strike="noStrike" cap="none" baseline="0">
                <a:solidFill>
                  <a:srgbClr val="FFC000"/>
                </a:solidFill>
                <a:effectLst/>
                <a:uFill>
                  <a:solidFill>
                    <a:prstClr val="black">
                      <a:alpha val="0"/>
                    </a:prstClr>
                  </a:solidFill>
                </a:uFill>
                <a:latin typeface="Calibri"/>
                <a:ea typeface="Calibri"/>
                <a:cs typeface="Calibri"/>
              </a:rPr>
              <a:t>PODE SER</a:t>
            </a:r>
            <a:r>
              <a:rPr lang="pt-BR" sz="1400" b="0" i="0" u="none" strike="noStrike" cap="none" baseline="0">
                <a:solidFill>
                  <a:srgbClr val="000000"/>
                </a:solidFill>
                <a:effectLst/>
                <a:uFill>
                  <a:solidFill>
                    <a:prstClr val="black">
                      <a:alpha val="0"/>
                    </a:prstClr>
                  </a:solidFill>
                </a:uFill>
                <a:latin typeface="Calibri"/>
                <a:ea typeface="Calibri"/>
                <a:cs typeface="Calibri"/>
              </a:rPr>
              <a:t> UMA </a:t>
            </a:r>
            <a:r>
              <a:rPr lang="pt-BR" sz="1400" b="1" i="0" u="none" strike="noStrike" cap="none" baseline="0">
                <a:solidFill>
                  <a:srgbClr val="FFC000"/>
                </a:solidFill>
                <a:effectLst/>
                <a:uFill>
                  <a:solidFill>
                    <a:prstClr val="black">
                      <a:alpha val="0"/>
                    </a:prstClr>
                  </a:solidFill>
                </a:uFill>
                <a:latin typeface="Calibri"/>
                <a:ea typeface="Calibri"/>
                <a:cs typeface="Calibri"/>
              </a:rPr>
              <a:t>CORRESPONDÊNCIA</a:t>
            </a:r>
          </a:p>
          <a:p>
            <a:endParaRPr lang="en-GB" sz="1400" b="1">
              <a:solidFill>
                <a:srgbClr val="FFC000"/>
              </a:solidFill>
            </a:endParaRPr>
          </a:p>
          <a:p>
            <a:r>
              <a:rPr lang="pt-BR" sz="1400" b="0" i="0" u="none" strike="noStrike" cap="none" baseline="0">
                <a:solidFill>
                  <a:srgbClr val="000000"/>
                </a:solidFill>
                <a:effectLst/>
                <a:uFill>
                  <a:solidFill>
                    <a:prstClr val="black">
                      <a:alpha val="0"/>
                    </a:prstClr>
                  </a:solidFill>
                </a:uFill>
                <a:latin typeface="Calibri"/>
                <a:ea typeface="Calibri"/>
                <a:cs typeface="Calibri"/>
              </a:rPr>
              <a:t>Os resultados podem ser marcados como tal de 2 maneiras, seja na página de resultados de triagem individual de terceiros clicando no ícone positivo negativo ou possível, conforme destacado abaixo, ou na página de triagem inicial, onde todas as possíveis correspondências de triagem de verificação mundial estão listadas (consulte a página 10 para obter um exemplo)</a:t>
            </a:r>
          </a:p>
          <a:p>
            <a:endParaRPr lang="en-GB" sz="1400"/>
          </a:p>
          <a:p>
            <a:r>
              <a:rPr lang="pt-BR" sz="1400" b="0" i="0" u="none" strike="noStrike" cap="none" baseline="0">
                <a:solidFill>
                  <a:srgbClr val="000000"/>
                </a:solidFill>
                <a:effectLst/>
                <a:uFill>
                  <a:solidFill>
                    <a:prstClr val="black">
                      <a:alpha val="0"/>
                    </a:prstClr>
                  </a:solidFill>
                </a:uFill>
                <a:latin typeface="Calibri"/>
                <a:ea typeface="Calibri"/>
                <a:cs typeface="Calibri"/>
              </a:rPr>
              <a:t>Se você não tiver certeza se um resultado de pesquisa é uma correspondência positiva e quiser que outro membro da equipe analise/verifique novamente a correspondência possível, você pode fazê-lo clicando na CAIXA ADICIONAR REVISOR abaixo.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(Observação: isso não é obrigatório).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0ED77659-1920-3443-BF09-893FEF6DCF7B}"/>
              </a:ext>
            </a:extLst>
          </p:cNvPr>
          <p:cNvPicPr>
            <a:picLocks noChangeAspect="1"/>
          </p:cNvPicPr>
          <p:nvPr/>
        </p:nvPicPr>
        <p:blipFill>
          <a:blip r:embed="rId2"/>
          <a:stretch>
            <a:fillRect/>
          </a:stretch>
        </p:blipFill>
        <p:spPr>
          <a:xfrm>
            <a:off x="241891" y="4474048"/>
            <a:ext cx="8660218" cy="2124612"/>
          </a:xfrm>
          <a:prstGeom prst="rect">
            <a:avLst/>
          </a:prstGeom>
        </p:spPr>
      </p:pic>
      <p:sp>
        <p:nvSpPr>
          <p:cNvPr id="3" name="Slide Number Placeholder 2">
            <a:extLst>
              <a:ext uri="{FF2B5EF4-FFF2-40B4-BE49-F238E27FC236}">
                <a16:creationId xmlns:a16="http://schemas.microsoft.com/office/drawing/2014/main" id="{BE14AAF8-8336-FA5A-E9FB-44D47FCD6B68}"/>
              </a:ext>
            </a:extLst>
          </p:cNvPr>
          <p:cNvSpPr>
            <a:spLocks noGrp="1"/>
          </p:cNvSpPr>
          <p:nvPr>
            <p:ph type="sldNum" sz="quarter" idx="4"/>
          </p:nvPr>
        </p:nvSpPr>
        <p:spPr/>
        <p:txBody>
          <a:bodyPr/>
          <a:lstStyle/>
          <a:p>
            <a:fld id="{BB5FC4A1-A2DE-4EB5-9A46-57D39B4235EC}" type="slidenum">
              <a:rPr lang="en-US" smtClean="0"/>
              <a:t>18</a:t>
            </a:fld>
            <a:endParaRPr lang="en-US"/>
          </a:p>
        </p:txBody>
      </p:sp>
    </p:spTree>
    <p:extLst>
      <p:ext uri="{BB962C8B-B14F-4D97-AF65-F5344CB8AC3E}">
        <p14:creationId val="3217523420"/>
      </p:ext>
    </p:extLst>
  </p:cSld>
  <p:clrMapOvr>
    <a:masterClrMapping/>
  </p:clrMapOvr>
  <p:transition spd="med">
    <p:fade/>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Triagem do World-Check</a:t>
            </a:r>
          </a:p>
        </p:txBody>
      </p:sp>
      <p:pic>
        <p:nvPicPr>
          <p:cNvPr id="7" name="Picture 6">
            <a:extLst>
              <a:ext uri="{FF2B5EF4-FFF2-40B4-BE49-F238E27FC236}">
                <a16:creationId xmlns:a16="http://schemas.microsoft.com/office/drawing/2014/main" id="{7BB80008-B370-DBFA-0EED-D050A921F65E}"/>
              </a:ext>
            </a:extLst>
          </p:cNvPr>
          <p:cNvPicPr>
            <a:picLocks noChangeAspect="1"/>
          </p:cNvPicPr>
          <p:nvPr/>
        </p:nvPicPr>
        <p:blipFill>
          <a:blip r:embed="rId2"/>
          <a:stretch>
            <a:fillRect/>
          </a:stretch>
        </p:blipFill>
        <p:spPr>
          <a:xfrm>
            <a:off x="371073" y="2610386"/>
            <a:ext cx="8074836" cy="3149185"/>
          </a:xfrm>
          <a:prstGeom prst="rect">
            <a:avLst/>
          </a:prstGeom>
          <a:noFill/>
        </p:spPr>
      </p:pic>
      <p:cxnSp>
        <p:nvCxnSpPr>
          <p:cNvPr id="4" name="Straight Arrow Connector 3">
            <a:extLst>
              <a:ext uri="{FF2B5EF4-FFF2-40B4-BE49-F238E27FC236}">
                <a16:creationId xmlns:a16="http://schemas.microsoft.com/office/drawing/2014/main" id="{48C7F835-7438-9B1B-C4CF-25D8357C459B}"/>
              </a:ext>
            </a:extLst>
          </p:cNvPr>
          <p:cNvCxnSpPr/>
          <p:nvPr/>
        </p:nvCxnSpPr>
        <p:spPr>
          <a:xfrm flipH="1">
            <a:off x="822960" y="2095928"/>
            <a:ext cx="1272968" cy="965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C5CAFCFD-2830-C1B7-1E0A-240289CCD0DA}"/>
              </a:ext>
            </a:extLst>
          </p:cNvPr>
          <p:cNvSpPr txBox="1"/>
          <p:nvPr/>
        </p:nvSpPr>
        <p:spPr>
          <a:xfrm>
            <a:off x="550055" y="1573309"/>
            <a:ext cx="7716872" cy="1066800"/>
          </a:xfrm>
          <a:prstGeom prst="rect">
            <a:avLst/>
          </a:prstGeom>
          <a:solidFill>
            <a:schemeClr val="bg1"/>
          </a:solid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Na página de resultados da triagem, você pode marcar individualmente os resultados um por um, ou se marcar a caixa </a:t>
            </a:r>
            <a:r>
              <a:rPr lang="pt-BR" sz="1600" b="1" i="0" u="none" strike="noStrike" cap="none" baseline="0">
                <a:solidFill>
                  <a:srgbClr val="000000"/>
                </a:solidFill>
                <a:effectLst/>
                <a:uFill>
                  <a:solidFill>
                    <a:prstClr val="black">
                      <a:alpha val="0"/>
                    </a:prstClr>
                  </a:solidFill>
                </a:uFill>
                <a:latin typeface="Calibri"/>
                <a:ea typeface="Calibri"/>
                <a:cs typeface="Calibri"/>
              </a:rPr>
              <a:t>Selecionar tudo</a:t>
            </a:r>
            <a:r>
              <a:rPr lang="pt-BR" sz="1600" b="0" i="0" u="none" strike="noStrike" cap="none" baseline="0">
                <a:solidFill>
                  <a:srgbClr val="000000"/>
                </a:solidFill>
                <a:effectLst/>
                <a:uFill>
                  <a:solidFill>
                    <a:prstClr val="black">
                      <a:alpha val="0"/>
                    </a:prstClr>
                  </a:solidFill>
                </a:uFill>
                <a:latin typeface="Calibri"/>
                <a:ea typeface="Calibri"/>
                <a:cs typeface="Calibri"/>
              </a:rPr>
              <a:t>, ou várias caixas no lado esquerdo, você pode resolver mais de um de cada vez (consulte a próxima página para captura de tela)</a:t>
            </a:r>
          </a:p>
        </p:txBody>
      </p:sp>
      <p:sp>
        <p:nvSpPr>
          <p:cNvPr id="3" name="Slide Number Placeholder 2">
            <a:extLst>
              <a:ext uri="{FF2B5EF4-FFF2-40B4-BE49-F238E27FC236}">
                <a16:creationId xmlns:a16="http://schemas.microsoft.com/office/drawing/2014/main" id="{ABD2B2F8-5AE2-68ED-0807-1ABFEC2AFC32}"/>
              </a:ext>
            </a:extLst>
          </p:cNvPr>
          <p:cNvSpPr>
            <a:spLocks noGrp="1"/>
          </p:cNvSpPr>
          <p:nvPr>
            <p:ph type="sldNum" sz="quarter" idx="4"/>
          </p:nvPr>
        </p:nvSpPr>
        <p:spPr/>
        <p:txBody>
          <a:bodyPr/>
          <a:lstStyle/>
          <a:p>
            <a:fld id="{BB5FC4A1-A2DE-4EB5-9A46-57D39B4235EC}" type="slidenum">
              <a:rPr lang="en-US" smtClean="0"/>
              <a:t>19</a:t>
            </a:fld>
            <a:endParaRPr lang="en-US"/>
          </a:p>
        </p:txBody>
      </p:sp>
    </p:spTree>
    <p:extLst>
      <p:ext uri="{BB962C8B-B14F-4D97-AF65-F5344CB8AC3E}">
        <p14:creationId val="1044650497"/>
      </p:ext>
    </p:extLst>
  </p:cSld>
  <p:clrMapOvr>
    <a:masterClrMapping/>
  </p:clrMapOvr>
  <p:transition spd="med">
    <p:fade/>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25703F5-067D-414D-BD91-94841656F2DC}"/>
              </a:ext>
            </a:extLst>
          </p:cNvPr>
          <p:cNvSpPr>
            <a:spLocks noGrp="1"/>
          </p:cNvSpPr>
          <p:nvPr>
            <p:ph type="title"/>
          </p:nvPr>
        </p:nvSpPr>
        <p:spPr>
          <a:xfrm>
            <a:off x="822959" y="182880"/>
            <a:ext cx="7381415" cy="729882"/>
          </a:xfrm>
        </p:spPr>
        <p:txBody>
          <a:bodyPr anchor="ctr">
            <a:normAutofit/>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Conteúdo</a:t>
            </a:r>
          </a:p>
        </p:txBody>
      </p:sp>
      <p:pic>
        <p:nvPicPr>
          <p:cNvPr id="6" name="Picture 5">
            <a:extLst>
              <a:ext uri="{FF2B5EF4-FFF2-40B4-BE49-F238E27FC236}">
                <a16:creationId xmlns:a16="http://schemas.microsoft.com/office/drawing/2014/main" id="{1B4F53EA-4B19-C7B9-5FF1-1044D836EC5B}"/>
              </a:ext>
            </a:extLst>
          </p:cNvPr>
          <p:cNvPicPr>
            <a:picLocks noChangeAspect="1"/>
          </p:cNvPicPr>
          <p:nvPr/>
        </p:nvPicPr>
        <p:blipFill>
          <a:blip r:embed="rId2"/>
          <a:stretch>
            <a:fillRect/>
          </a:stretch>
        </p:blipFill>
        <p:spPr>
          <a:xfrm>
            <a:off x="528660" y="1993084"/>
            <a:ext cx="3736185" cy="3426781"/>
          </a:xfrm>
          <a:prstGeom prst="rect">
            <a:avLst/>
          </a:prstGeom>
        </p:spPr>
      </p:pic>
      <p:sp>
        <p:nvSpPr>
          <p:cNvPr id="5" name="Content Placeholder 4">
            <a:extLst>
              <a:ext uri="{FF2B5EF4-FFF2-40B4-BE49-F238E27FC236}">
                <a16:creationId xmlns:a16="http://schemas.microsoft.com/office/drawing/2014/main" id="{F37FF47B-F41B-9B07-8A26-BCE4F03412A6}"/>
              </a:ext>
            </a:extLst>
          </p:cNvPr>
          <p:cNvSpPr>
            <a:spLocks noGrp="1"/>
          </p:cNvSpPr>
          <p:nvPr>
            <p:ph sz="half" idx="2"/>
          </p:nvPr>
        </p:nvSpPr>
        <p:spPr>
          <a:xfrm>
            <a:off x="4629150" y="1508760"/>
            <a:ext cx="4367366" cy="5135424"/>
          </a:xfrm>
        </p:spPr>
        <p:txBody>
          <a:bodyPr>
            <a:normAutofit fontScale="72500" lnSpcReduction="10000"/>
          </a:bodyPr>
          <a:lstStyle/>
          <a:p>
            <a:r>
              <a:rPr lang="pt-BR" sz="2100" b="0" i="0" u="none" strike="noStrike" cap="none" baseline="0">
                <a:solidFill>
                  <a:srgbClr val="000000"/>
                </a:solidFill>
                <a:effectLst/>
                <a:uFill>
                  <a:solidFill>
                    <a:prstClr val="black">
                      <a:alpha val="0"/>
                    </a:prstClr>
                  </a:solidFill>
                </a:uFill>
                <a:latin typeface="Calibri"/>
                <a:ea typeface="Calibri"/>
                <a:cs typeface="Calibri"/>
              </a:rPr>
              <a:t>Contatos principais....................................3</a:t>
            </a:r>
          </a:p>
          <a:p>
            <a:r>
              <a:rPr lang="pt-BR" sz="2100" b="0" i="0" u="none" strike="noStrike" cap="none" baseline="0">
                <a:solidFill>
                  <a:srgbClr val="000000"/>
                </a:solidFill>
                <a:effectLst/>
                <a:uFill>
                  <a:solidFill>
                    <a:prstClr val="black">
                      <a:alpha val="0"/>
                    </a:prstClr>
                  </a:solidFill>
                </a:uFill>
                <a:latin typeface="Calibri"/>
                <a:ea typeface="Calibri"/>
                <a:cs typeface="Calibri"/>
              </a:rPr>
              <a:t>O que é LSEG?...............................4</a:t>
            </a:r>
          </a:p>
          <a:p>
            <a:r>
              <a:rPr lang="pt-BR" sz="2100" b="0" i="0" u="none" strike="noStrike" cap="none" baseline="0">
                <a:solidFill>
                  <a:srgbClr val="000000"/>
                </a:solidFill>
                <a:effectLst/>
                <a:uFill>
                  <a:solidFill>
                    <a:prstClr val="black">
                      <a:alpha val="0"/>
                    </a:prstClr>
                  </a:solidFill>
                </a:uFill>
                <a:latin typeface="Calibri"/>
                <a:ea typeface="Calibri"/>
                <a:cs typeface="Calibri"/>
              </a:rPr>
              <a:t>O fluxo de trabalho LSEG........................5</a:t>
            </a:r>
          </a:p>
          <a:p>
            <a:r>
              <a:rPr lang="pt-BR" sz="2100" b="0" i="0" u="none" strike="noStrike" cap="none" baseline="0">
                <a:solidFill>
                  <a:srgbClr val="000000"/>
                </a:solidFill>
                <a:effectLst/>
                <a:uFill>
                  <a:solidFill>
                    <a:prstClr val="black">
                      <a:alpha val="0"/>
                    </a:prstClr>
                  </a:solidFill>
                </a:uFill>
                <a:latin typeface="Calibri"/>
                <a:ea typeface="Calibri"/>
                <a:cs typeface="Calibri"/>
              </a:rPr>
              <a:t>LSEG e iniciativas lideradas pelo centro........6</a:t>
            </a:r>
          </a:p>
          <a:p>
            <a:r>
              <a:rPr lang="pt-BR" sz="2100" b="0" i="0" u="none" strike="noStrike" cap="none" baseline="0">
                <a:solidFill>
                  <a:srgbClr val="000000"/>
                </a:solidFill>
                <a:effectLst/>
                <a:uFill>
                  <a:solidFill>
                    <a:prstClr val="black">
                      <a:alpha val="0"/>
                    </a:prstClr>
                  </a:solidFill>
                </a:uFill>
                <a:latin typeface="Calibri"/>
                <a:ea typeface="Calibri"/>
                <a:cs typeface="Calibri"/>
              </a:rPr>
              <a:t>Introdução ao LSEG......................7</a:t>
            </a:r>
          </a:p>
          <a:p>
            <a:r>
              <a:rPr lang="pt-BR" sz="2100" b="0" i="0" u="none" strike="noStrike" cap="none" baseline="0">
                <a:solidFill>
                  <a:srgbClr val="000000"/>
                </a:solidFill>
                <a:effectLst/>
                <a:uFill>
                  <a:solidFill>
                    <a:prstClr val="black">
                      <a:alpha val="0"/>
                    </a:prstClr>
                  </a:solidFill>
                </a:uFill>
                <a:latin typeface="Calibri"/>
                <a:ea typeface="Calibri"/>
                <a:cs typeface="Calibri"/>
              </a:rPr>
              <a:t>Adicionando um terceiro ao LSEG...8</a:t>
            </a:r>
          </a:p>
          <a:p>
            <a:r>
              <a:rPr lang="pt-BR" sz="2100" b="0" i="0" u="none" strike="noStrike" cap="none" baseline="0">
                <a:solidFill>
                  <a:srgbClr val="000000"/>
                </a:solidFill>
                <a:effectLst/>
                <a:uFill>
                  <a:solidFill>
                    <a:prstClr val="black">
                      <a:alpha val="0"/>
                    </a:prstClr>
                  </a:solidFill>
                </a:uFill>
                <a:latin typeface="Calibri"/>
                <a:ea typeface="Calibri"/>
                <a:cs typeface="Calibri"/>
              </a:rPr>
              <a:t>O analisador de risco.........................12</a:t>
            </a:r>
          </a:p>
          <a:p>
            <a:r>
              <a:rPr lang="pt-BR" sz="2100" b="0" i="0" u="none" strike="noStrike" cap="none" baseline="0">
                <a:solidFill>
                  <a:srgbClr val="000000"/>
                </a:solidFill>
                <a:effectLst/>
                <a:uFill>
                  <a:solidFill>
                    <a:prstClr val="black">
                      <a:alpha val="0"/>
                    </a:prstClr>
                  </a:solidFill>
                </a:uFill>
                <a:latin typeface="Calibri"/>
                <a:ea typeface="Calibri"/>
                <a:cs typeface="Calibri"/>
              </a:rPr>
              <a:t>Triagem do World Check...............14</a:t>
            </a:r>
          </a:p>
          <a:p>
            <a:r>
              <a:rPr lang="pt-BR" sz="2100" b="0" i="0" u="none" strike="noStrike" cap="none" baseline="0">
                <a:solidFill>
                  <a:srgbClr val="000000"/>
                </a:solidFill>
                <a:effectLst/>
                <a:uFill>
                  <a:solidFill>
                    <a:prstClr val="black">
                      <a:alpha val="0"/>
                    </a:prstClr>
                  </a:solidFill>
                </a:uFill>
                <a:latin typeface="Calibri"/>
                <a:ea typeface="Calibri"/>
                <a:cs typeface="Calibri"/>
              </a:rPr>
              <a:t>Verificação de mídia adversa.................27</a:t>
            </a:r>
          </a:p>
          <a:p>
            <a:r>
              <a:rPr lang="pt-BR" sz="2100" b="0" i="0" u="none" strike="noStrike" cap="none" baseline="0">
                <a:solidFill>
                  <a:srgbClr val="000000"/>
                </a:solidFill>
                <a:effectLst/>
                <a:uFill>
                  <a:solidFill>
                    <a:prstClr val="black">
                      <a:alpha val="0"/>
                    </a:prstClr>
                  </a:solidFill>
                </a:uFill>
                <a:latin typeface="Calibri"/>
                <a:ea typeface="Calibri"/>
                <a:cs typeface="Calibri"/>
              </a:rPr>
              <a:t>Integração de terceiros...........31</a:t>
            </a:r>
          </a:p>
          <a:p>
            <a:r>
              <a:rPr lang="pt-BR" sz="2100" b="0" i="0" u="none" strike="noStrike" cap="none" baseline="0">
                <a:solidFill>
                  <a:srgbClr val="000000"/>
                </a:solidFill>
                <a:effectLst/>
                <a:uFill>
                  <a:solidFill>
                    <a:prstClr val="black">
                      <a:alpha val="0"/>
                    </a:prstClr>
                  </a:solidFill>
                </a:uFill>
                <a:latin typeface="Calibri"/>
                <a:ea typeface="Calibri"/>
                <a:cs typeface="Calibri"/>
              </a:rPr>
              <a:t>Atribuição de questionários...........47</a:t>
            </a:r>
          </a:p>
          <a:p>
            <a:r>
              <a:rPr lang="pt-BR" sz="2100" b="0" i="0" u="none" strike="noStrike" cap="none" baseline="0">
                <a:solidFill>
                  <a:srgbClr val="000000"/>
                </a:solidFill>
                <a:effectLst/>
                <a:uFill>
                  <a:solidFill>
                    <a:prstClr val="black">
                      <a:alpha val="0"/>
                    </a:prstClr>
                  </a:solidFill>
                </a:uFill>
                <a:latin typeface="Calibri"/>
                <a:ea typeface="Calibri"/>
                <a:cs typeface="Calibri"/>
              </a:rPr>
              <a:t>Diligência devida aprimorada.............76</a:t>
            </a:r>
          </a:p>
          <a:p>
            <a:r>
              <a:rPr lang="pt-BR" sz="2100" b="0" i="0" u="none" strike="noStrike" cap="none" baseline="0">
                <a:solidFill>
                  <a:srgbClr val="000000"/>
                </a:solidFill>
                <a:effectLst/>
                <a:uFill>
                  <a:solidFill>
                    <a:prstClr val="black">
                      <a:alpha val="0"/>
                    </a:prstClr>
                  </a:solidFill>
                </a:uFill>
                <a:latin typeface="Calibri"/>
                <a:ea typeface="Calibri"/>
                <a:cs typeface="Calibri"/>
              </a:rPr>
              <a:t>Processo de atualizações do World Check...77</a:t>
            </a:r>
          </a:p>
          <a:p>
            <a:r>
              <a:rPr lang="pt-BR" sz="2100" b="0" i="0" u="none" strike="noStrike" cap="none" baseline="0">
                <a:solidFill>
                  <a:srgbClr val="000000"/>
                </a:solidFill>
                <a:effectLst/>
                <a:uFill>
                  <a:solidFill>
                    <a:prstClr val="black">
                      <a:alpha val="0"/>
                    </a:prstClr>
                  </a:solidFill>
                </a:uFill>
                <a:latin typeface="Calibri"/>
                <a:ea typeface="Calibri"/>
                <a:cs typeface="Calibri"/>
              </a:rPr>
              <a:t>Processo de renovação..........................84</a:t>
            </a:r>
          </a:p>
        </p:txBody>
      </p:sp>
      <p:sp>
        <p:nvSpPr>
          <p:cNvPr id="3" name="Content Placeholder 2">
            <a:extLst>
              <a:ext uri="{FF2B5EF4-FFF2-40B4-BE49-F238E27FC236}">
                <a16:creationId xmlns:a16="http://schemas.microsoft.com/office/drawing/2014/main" id="{88DD3EB1-05D2-70F2-82BF-E83385A59D3F}"/>
              </a:ext>
            </a:extLst>
          </p:cNvPr>
          <p:cNvSpPr>
            <a:spLocks noGrp="1"/>
          </p:cNvSpPr>
          <p:nvPr>
            <p:ph sz="half" idx="1"/>
          </p:nvPr>
        </p:nvSpPr>
        <p:spPr/>
        <p:txBody>
          <a:bodyPr>
            <a:normAutofit lnSpcReduction="10000"/>
          </a:bodyPr>
          <a:lstStyle/>
          <a:p>
            <a:endParaRPr lang="en-US"/>
          </a:p>
        </p:txBody>
      </p:sp>
    </p:spTree>
    <p:extLst>
      <p:ext uri="{BB962C8B-B14F-4D97-AF65-F5344CB8AC3E}">
        <p14:creationId val="3787993848"/>
      </p:ext>
    </p:extLst>
  </p:cSld>
  <p:clrMapOvr>
    <a:masterClrMapping/>
  </p:clrMapOvr>
  <p:transition spd="med">
    <p:fade/>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Triagem do World-Check</a:t>
            </a:r>
          </a:p>
        </p:txBody>
      </p:sp>
      <p:sp>
        <p:nvSpPr>
          <p:cNvPr id="8" name="TextBox 7">
            <a:extLst>
              <a:ext uri="{FF2B5EF4-FFF2-40B4-BE49-F238E27FC236}">
                <a16:creationId xmlns:a16="http://schemas.microsoft.com/office/drawing/2014/main" id="{C5CAFCFD-2830-C1B7-1E0A-240289CCD0DA}"/>
              </a:ext>
            </a:extLst>
          </p:cNvPr>
          <p:cNvSpPr txBox="1"/>
          <p:nvPr/>
        </p:nvSpPr>
        <p:spPr>
          <a:xfrm>
            <a:off x="464995" y="1711842"/>
            <a:ext cx="7716872" cy="82296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Quando você seleciona todas ou caixas com várias marcas de seleção, uma opção RESOLVER COMO aparece no canto inferior direito, permitindo a resolução múltipla.</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4" name="Picture 3">
            <a:extLst>
              <a:ext uri="{FF2B5EF4-FFF2-40B4-BE49-F238E27FC236}">
                <a16:creationId xmlns:a16="http://schemas.microsoft.com/office/drawing/2014/main" id="{D8D4FF84-E5C7-0C18-52AC-6828950E00CE}"/>
              </a:ext>
            </a:extLst>
          </p:cNvPr>
          <p:cNvPicPr>
            <a:picLocks noChangeAspect="1"/>
          </p:cNvPicPr>
          <p:nvPr/>
        </p:nvPicPr>
        <p:blipFill>
          <a:blip r:embed="rId2"/>
          <a:stretch>
            <a:fillRect/>
          </a:stretch>
        </p:blipFill>
        <p:spPr>
          <a:xfrm>
            <a:off x="275971" y="2737506"/>
            <a:ext cx="8452884" cy="3397053"/>
          </a:xfrm>
          <a:prstGeom prst="rect">
            <a:avLst/>
          </a:prstGeom>
        </p:spPr>
      </p:pic>
      <p:sp>
        <p:nvSpPr>
          <p:cNvPr id="3" name="Slide Number Placeholder 2">
            <a:extLst>
              <a:ext uri="{FF2B5EF4-FFF2-40B4-BE49-F238E27FC236}">
                <a16:creationId xmlns:a16="http://schemas.microsoft.com/office/drawing/2014/main" id="{36A080C0-4481-D03E-0479-77A6A3FC3A5B}"/>
              </a:ext>
            </a:extLst>
          </p:cNvPr>
          <p:cNvSpPr>
            <a:spLocks noGrp="1"/>
          </p:cNvSpPr>
          <p:nvPr>
            <p:ph type="sldNum" sz="quarter" idx="4"/>
          </p:nvPr>
        </p:nvSpPr>
        <p:spPr/>
        <p:txBody>
          <a:bodyPr/>
          <a:lstStyle/>
          <a:p>
            <a:fld id="{BB5FC4A1-A2DE-4EB5-9A46-57D39B4235EC}" type="slidenum">
              <a:rPr lang="en-US" smtClean="0"/>
              <a:t>20</a:t>
            </a:fld>
            <a:endParaRPr lang="en-US"/>
          </a:p>
        </p:txBody>
      </p:sp>
    </p:spTree>
    <p:extLst>
      <p:ext uri="{BB962C8B-B14F-4D97-AF65-F5344CB8AC3E}">
        <p14:creationId val="3964296675"/>
      </p:ext>
    </p:extLst>
  </p:cSld>
  <p:clrMapOvr>
    <a:masterClrMapping/>
  </p:clrMapOvr>
  <p:transition spd="med">
    <p:fade/>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F3E721B-2008-5AD2-3E9B-7119EC9EAB68}"/>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Triagem do World-Check</a:t>
            </a:r>
          </a:p>
        </p:txBody>
      </p:sp>
      <p:pic>
        <p:nvPicPr>
          <p:cNvPr id="7" name="Picture 6">
            <a:extLst>
              <a:ext uri="{FF2B5EF4-FFF2-40B4-BE49-F238E27FC236}">
                <a16:creationId xmlns:a16="http://schemas.microsoft.com/office/drawing/2014/main" id="{D876C279-07D3-BB37-4892-16E15B8C3D85}"/>
              </a:ext>
            </a:extLst>
          </p:cNvPr>
          <p:cNvPicPr>
            <a:picLocks noChangeAspect="1"/>
          </p:cNvPicPr>
          <p:nvPr/>
        </p:nvPicPr>
        <p:blipFill>
          <a:blip r:embed="rId2"/>
          <a:stretch>
            <a:fillRect/>
          </a:stretch>
        </p:blipFill>
        <p:spPr>
          <a:xfrm>
            <a:off x="822960" y="3244498"/>
            <a:ext cx="4396396" cy="3012024"/>
          </a:xfrm>
          <a:prstGeom prst="rect">
            <a:avLst/>
          </a:prstGeom>
        </p:spPr>
      </p:pic>
      <p:sp>
        <p:nvSpPr>
          <p:cNvPr id="8" name="TextBox 7">
            <a:extLst>
              <a:ext uri="{FF2B5EF4-FFF2-40B4-BE49-F238E27FC236}">
                <a16:creationId xmlns:a16="http://schemas.microsoft.com/office/drawing/2014/main" id="{876F74B6-3E2F-E519-7A6B-2836C0396D3C}"/>
              </a:ext>
            </a:extLst>
          </p:cNvPr>
          <p:cNvSpPr txBox="1"/>
          <p:nvPr/>
        </p:nvSpPr>
        <p:spPr>
          <a:xfrm>
            <a:off x="308344" y="1520456"/>
            <a:ext cx="8537944" cy="2286001"/>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Depois de selecionar uma resolução, uma caixa pop-up aparecerá pedindo que você atribua um Nível de Risco e um Motivo.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Se você selecionou FALSO, o nível de risco e o motivo terão apenas uma opção: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Desconhecido.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Para correspondências positivas ou possíveis, escolha o nível de risco de acordo com a pontuação do analisador de risco (ou seja, </a:t>
            </a:r>
            <a:r>
              <a:rPr lang="pt-BR" sz="1600" b="0" i="0" u="none" strike="noStrike" cap="none" baseline="0">
                <a:solidFill>
                  <a:srgbClr val="FF0000"/>
                </a:solidFill>
                <a:effectLst/>
                <a:uFill>
                  <a:solidFill>
                    <a:prstClr val="black">
                      <a:alpha val="0"/>
                    </a:prstClr>
                  </a:solidFill>
                </a:uFill>
                <a:latin typeface="Calibri"/>
                <a:ea typeface="Calibri"/>
                <a:cs typeface="Calibri"/>
              </a:rPr>
              <a:t>ALTA</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FFC000"/>
                </a:solidFill>
                <a:effectLst/>
                <a:uFill>
                  <a:solidFill>
                    <a:prstClr val="black">
                      <a:alpha val="0"/>
                    </a:prstClr>
                  </a:solidFill>
                </a:uFill>
                <a:latin typeface="Calibri"/>
                <a:ea typeface="Calibri"/>
                <a:cs typeface="Calibri"/>
              </a:rPr>
              <a:t>MÉDIA</a:t>
            </a:r>
            <a:r>
              <a:rPr lang="pt-BR" sz="1600" b="0" i="0" u="none" strike="noStrike" cap="none" baseline="0">
                <a:solidFill>
                  <a:srgbClr val="000000"/>
                </a:solidFill>
                <a:effectLst/>
                <a:uFill>
                  <a:solidFill>
                    <a:prstClr val="black">
                      <a:alpha val="0"/>
                    </a:prstClr>
                  </a:solidFill>
                </a:uFill>
                <a:latin typeface="Calibri"/>
                <a:ea typeface="Calibri"/>
                <a:cs typeface="Calibri"/>
              </a:rPr>
              <a:t> ou </a:t>
            </a:r>
            <a:r>
              <a:rPr lang="pt-BR" sz="1600" b="0" i="0" u="none" strike="noStrike" cap="none" baseline="0">
                <a:solidFill>
                  <a:srgbClr val="92D050"/>
                </a:solidFill>
                <a:effectLst/>
                <a:uFill>
                  <a:solidFill>
                    <a:prstClr val="black">
                      <a:alpha val="0"/>
                    </a:prstClr>
                  </a:solidFill>
                </a:uFill>
                <a:latin typeface="Calibri"/>
                <a:ea typeface="Calibri"/>
                <a:cs typeface="Calibri"/>
              </a:rPr>
              <a:t>BAIXA</a:t>
            </a:r>
            <a:r>
              <a:rPr lang="pt-BR" sz="1600" b="0" i="0" u="none" strike="noStrike" cap="none" baseline="0">
                <a:solidFill>
                  <a:srgbClr val="000000"/>
                </a:solidFill>
                <a:effectLst/>
                <a:uFill>
                  <a:solidFill>
                    <a:prstClr val="black">
                      <a:alpha val="0"/>
                    </a:prstClr>
                  </a:solidFill>
                </a:uFill>
                <a:latin typeface="Calibri"/>
                <a:ea typeface="Calibri"/>
                <a:cs typeface="Calibri"/>
              </a:rPr>
              <a:t>).</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Para resultados positivos, escolha CORRESPONDÊNCIA COMPLETA como o motivo e, para resultados possíveis, escolha CORRESPONDÊNCIA PARCIAL como o motivo.</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Em seguida, clique em SALVAR.</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grpSp>
        <p:nvGrpSpPr>
          <p:cNvPr id="3" name="Group 2">
            <a:extLst>
              <a:ext uri="{FF2B5EF4-FFF2-40B4-BE49-F238E27FC236}">
                <a16:creationId xmlns:a16="http://schemas.microsoft.com/office/drawing/2014/main" id="{FFFD9B14-5106-44AC-A6D6-2FCF18FD0A91}"/>
              </a:ext>
            </a:extLst>
          </p:cNvPr>
          <p:cNvGrpSpPr/>
          <p:nvPr/>
        </p:nvGrpSpPr>
        <p:grpSpPr>
          <a:xfrm>
            <a:off x="5603358" y="3090116"/>
            <a:ext cx="3051544" cy="1827232"/>
            <a:chOff x="5603358" y="3090116"/>
            <a:chExt cx="3051544" cy="1827232"/>
          </a:xfrm>
        </p:grpSpPr>
        <p:sp>
          <p:nvSpPr>
            <p:cNvPr id="9" name="Speech Bubble: Oval 8">
              <a:extLst>
                <a:ext uri="{FF2B5EF4-FFF2-40B4-BE49-F238E27FC236}">
                  <a16:creationId xmlns:a16="http://schemas.microsoft.com/office/drawing/2014/main" id="{199A39E8-4918-8669-CDA3-8F1C64F8B636}"/>
                </a:ext>
              </a:extLst>
            </p:cNvPr>
            <p:cNvSpPr/>
            <p:nvPr/>
          </p:nvSpPr>
          <p:spPr>
            <a:xfrm>
              <a:off x="5603358" y="3090116"/>
              <a:ext cx="3051544" cy="1827232"/>
            </a:xfrm>
            <a:prstGeom prst="wedgeEllipseCallout">
              <a:avLst>
                <a:gd name="adj1" fmla="val -76682"/>
                <a:gd name="adj2" fmla="val 8784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359EF48E-8AEB-DDA3-A34D-E8D48EFED757}"/>
                </a:ext>
              </a:extLst>
            </p:cNvPr>
            <p:cNvSpPr txBox="1"/>
            <p:nvPr/>
          </p:nvSpPr>
          <p:spPr>
            <a:xfrm>
              <a:off x="5929777" y="3459447"/>
              <a:ext cx="2398705" cy="1554480"/>
            </a:xfrm>
            <a:prstGeom prst="rect">
              <a:avLst/>
            </a:prstGeom>
            <a:noFill/>
          </p:spPr>
          <p:txBody>
            <a:bodyPr wrap="square" rtlCol="0">
              <a:spAutoFit/>
            </a:bodyPr>
            <a:lstStyle/>
            <a:p>
              <a:pPr algn="ctr"/>
              <a:r>
                <a:rPr lang="pt-BR" sz="1200" b="0" i="0" u="none" strike="noStrike" cap="none" baseline="0">
                  <a:solidFill>
                    <a:srgbClr val="000000"/>
                  </a:solidFill>
                  <a:effectLst/>
                  <a:uFill>
                    <a:solidFill>
                      <a:prstClr val="black">
                        <a:alpha val="0"/>
                      </a:prstClr>
                    </a:solidFill>
                  </a:uFill>
                  <a:latin typeface="Calibri"/>
                  <a:ea typeface="Calibri"/>
                  <a:cs typeface="Calibri"/>
                </a:rPr>
                <a:t>Há uma opção para marcar um terceiro como um sinal de alerta.</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r>
                <a:rPr lang="pt-BR" sz="1200" b="0" i="0" u="none" strike="noStrike" cap="none" baseline="0">
                  <a:solidFill>
                    <a:srgbClr val="000000"/>
                  </a:solidFill>
                  <a:effectLst/>
                  <a:uFill>
                    <a:solidFill>
                      <a:prstClr val="black">
                        <a:alpha val="0"/>
                      </a:prstClr>
                    </a:solidFill>
                  </a:uFill>
                  <a:latin typeface="Calibri"/>
                  <a:ea typeface="Calibri"/>
                  <a:cs typeface="Calibri"/>
                </a:rPr>
                <a:t>Isso não é obrigatório, é apenas um marcador interno que você pode decidir usar se quiser.</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r>
                <a:rPr lang="pt-BR" sz="1200" b="0" i="0" u="none" strike="noStrike" cap="none" baseline="0">
                  <a:solidFill>
                    <a:srgbClr val="000000"/>
                  </a:solidFill>
                  <a:effectLst/>
                  <a:uFill>
                    <a:solidFill>
                      <a:prstClr val="black">
                        <a:alpha val="0"/>
                      </a:prstClr>
                    </a:solidFill>
                  </a:uFill>
                  <a:latin typeface="Calibri"/>
                  <a:ea typeface="Calibri"/>
                  <a:cs typeface="Calibri"/>
                </a:rPr>
                <a:t>Não tem impacto no processo.</a:t>
              </a:r>
            </a:p>
          </p:txBody>
        </p:sp>
      </p:grpSp>
      <p:sp>
        <p:nvSpPr>
          <p:cNvPr id="4" name="Slide Number Placeholder 3">
            <a:extLst>
              <a:ext uri="{FF2B5EF4-FFF2-40B4-BE49-F238E27FC236}">
                <a16:creationId xmlns:a16="http://schemas.microsoft.com/office/drawing/2014/main" id="{4CD6EF53-2B18-2C09-9B79-044AB3B3463C}"/>
              </a:ext>
            </a:extLst>
          </p:cNvPr>
          <p:cNvSpPr>
            <a:spLocks noGrp="1"/>
          </p:cNvSpPr>
          <p:nvPr>
            <p:ph type="sldNum" sz="quarter" idx="4"/>
          </p:nvPr>
        </p:nvSpPr>
        <p:spPr/>
        <p:txBody>
          <a:bodyPr/>
          <a:lstStyle/>
          <a:p>
            <a:fld id="{BB5FC4A1-A2DE-4EB5-9A46-57D39B4235EC}" type="slidenum">
              <a:rPr lang="en-US" smtClean="0"/>
              <a:t>21</a:t>
            </a:fld>
            <a:endParaRPr lang="en-US"/>
          </a:p>
        </p:txBody>
      </p:sp>
    </p:spTree>
    <p:extLst>
      <p:ext uri="{BB962C8B-B14F-4D97-AF65-F5344CB8AC3E}">
        <p14:creationId val="1905846228"/>
      </p:ext>
    </p:extLst>
  </p:cSld>
  <p:clrMapOvr>
    <a:masterClrMapping/>
  </p:clrMapOvr>
  <p:transition spd="med">
    <p:fade/>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12B522D-511A-9A42-93D8-3AE27BFC7288}"/>
              </a:ext>
            </a:extLst>
          </p:cNvPr>
          <p:cNvSpPr>
            <a:spLocks noGrp="1"/>
          </p:cNvSpPr>
          <p:nvPr>
            <p:ph type="title"/>
          </p:nvPr>
        </p:nvSpPr>
        <p:spPr/>
        <p:txBody>
          <a:bodyPr/>
          <a:lstStyle/>
          <a:p>
            <a:br>
              <a:rPr sz="2000"/>
            </a:b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Triagem do World-Check</a:t>
            </a:r>
          </a:p>
        </p:txBody>
      </p:sp>
      <p:pic>
        <p:nvPicPr>
          <p:cNvPr id="7" name="Picture 6">
            <a:extLst>
              <a:ext uri="{FF2B5EF4-FFF2-40B4-BE49-F238E27FC236}">
                <a16:creationId xmlns:a16="http://schemas.microsoft.com/office/drawing/2014/main" id="{2A5060DE-C06A-0DF3-7763-4EBE73AC6D30}"/>
              </a:ext>
            </a:extLst>
          </p:cNvPr>
          <p:cNvPicPr>
            <a:picLocks noChangeAspect="1"/>
          </p:cNvPicPr>
          <p:nvPr/>
        </p:nvPicPr>
        <p:blipFill>
          <a:blip r:embed="rId3"/>
          <a:stretch>
            <a:fillRect/>
          </a:stretch>
        </p:blipFill>
        <p:spPr>
          <a:xfrm>
            <a:off x="267465" y="3429000"/>
            <a:ext cx="8321040" cy="2001328"/>
          </a:xfrm>
          <a:prstGeom prst="rect">
            <a:avLst/>
          </a:prstGeom>
        </p:spPr>
      </p:pic>
      <p:sp>
        <p:nvSpPr>
          <p:cNvPr id="8" name="TextBox 7">
            <a:extLst>
              <a:ext uri="{FF2B5EF4-FFF2-40B4-BE49-F238E27FC236}">
                <a16:creationId xmlns:a16="http://schemas.microsoft.com/office/drawing/2014/main" id="{8B331687-AF7A-DFAD-68FE-D459F3A2C224}"/>
              </a:ext>
            </a:extLst>
          </p:cNvPr>
          <p:cNvSpPr txBox="1"/>
          <p:nvPr/>
        </p:nvSpPr>
        <p:spPr>
          <a:xfrm>
            <a:off x="414670" y="1397675"/>
            <a:ext cx="7618341" cy="2667000"/>
          </a:xfrm>
          <a:prstGeom prst="rect">
            <a:avLst/>
          </a:prstGeom>
          <a:noFill/>
        </p:spPr>
        <p:txBody>
          <a:bodyPr wrap="square" rtlCol="0">
            <a:spAutoFit/>
          </a:bodyPr>
          <a:lstStyle/>
          <a:p>
            <a:r>
              <a:rPr lang="pt-BR" sz="1300" b="0" i="0" u="none" strike="noStrike" cap="none" baseline="0">
                <a:solidFill>
                  <a:srgbClr val="000000"/>
                </a:solidFill>
                <a:effectLst/>
                <a:uFill>
                  <a:solidFill>
                    <a:prstClr val="black">
                      <a:alpha val="0"/>
                    </a:prstClr>
                  </a:solidFill>
                </a:uFill>
                <a:latin typeface="Calibri"/>
                <a:ea typeface="Calibri"/>
                <a:cs typeface="Calibri"/>
              </a:rPr>
              <a:t>Se você </a:t>
            </a:r>
            <a:r>
              <a:rPr lang="pt-BR" sz="1300" b="0" i="0" u="sng" strike="noStrike" cap="none" baseline="0">
                <a:solidFill>
                  <a:srgbClr val="000000"/>
                </a:solidFill>
                <a:effectLst/>
                <a:uFill>
                  <a:solidFill>
                    <a:srgbClr val="000000"/>
                  </a:solidFill>
                </a:uFill>
                <a:latin typeface="Calibri"/>
                <a:ea typeface="Calibri"/>
                <a:cs typeface="Calibri"/>
              </a:rPr>
              <a:t>quiser</a:t>
            </a:r>
            <a:r>
              <a:rPr lang="pt-BR" sz="1300" b="0" i="0" u="none" strike="noStrike" cap="none" baseline="0">
                <a:solidFill>
                  <a:srgbClr val="000000"/>
                </a:solidFill>
                <a:effectLst/>
                <a:uFill>
                  <a:solidFill>
                    <a:prstClr val="black">
                      <a:alpha val="0"/>
                    </a:prstClr>
                  </a:solidFill>
                </a:uFill>
                <a:latin typeface="Calibri"/>
                <a:ea typeface="Calibri"/>
                <a:cs typeface="Calibri"/>
              </a:rPr>
              <a:t> adicionar um Revisor a uma Triagem do World-Check (geralmente se não tiver certeza se uma possível correspondência é um falso positivo ou não), você pode clicar em ADICIONAR REVISOR nos resultados detalhados da Triagem de Terceiros (consulte a página anterior).</a:t>
            </a:r>
            <a:r>
              <a:rPr lang="pt-BR" sz="1300" b="0" i="0" u="none" strike="noStrike" cap="none" baseline="0">
                <a:solidFill>
                  <a:srgbClr val="000000"/>
                </a:solidFill>
                <a:effectLst/>
                <a:uFill>
                  <a:solidFill>
                    <a:prstClr val="black">
                      <a:alpha val="0"/>
                    </a:prstClr>
                  </a:solidFill>
                </a:uFill>
                <a:latin typeface="Calibri"/>
                <a:ea typeface="Calibri"/>
                <a:cs typeface="Calibri"/>
              </a:rPr>
              <a:t> </a:t>
            </a:r>
            <a:r>
              <a:rPr lang="pt-BR" sz="1300" b="0" i="0" u="none" strike="noStrike" cap="none" baseline="0">
                <a:solidFill>
                  <a:srgbClr val="000000"/>
                </a:solidFill>
                <a:effectLst/>
                <a:uFill>
                  <a:solidFill>
                    <a:prstClr val="black">
                      <a:alpha val="0"/>
                    </a:prstClr>
                  </a:solidFill>
                </a:uFill>
                <a:latin typeface="Calibri"/>
                <a:ea typeface="Calibri"/>
                <a:cs typeface="Calibri"/>
              </a:rPr>
              <a:t>Depois de clicar em ADICIONAR REVISOR, a seção abaixo será exibida.</a:t>
            </a:r>
            <a:r>
              <a:rPr lang="pt-BR" sz="13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300"/>
          </a:p>
          <a:p>
            <a:r>
              <a:rPr lang="pt-BR" sz="1300" b="0" i="0" u="none" strike="noStrike" cap="none" baseline="0">
                <a:solidFill>
                  <a:srgbClr val="000000"/>
                </a:solidFill>
                <a:effectLst/>
                <a:uFill>
                  <a:solidFill>
                    <a:prstClr val="black">
                      <a:alpha val="0"/>
                    </a:prstClr>
                  </a:solidFill>
                </a:uFill>
                <a:latin typeface="Calibri"/>
                <a:ea typeface="Calibri"/>
                <a:cs typeface="Calibri"/>
              </a:rPr>
              <a:t>Você pode adicionar um usuário específico ou um grupo de usuários, que na maioria dos casos seria a equipe de aprovação.</a:t>
            </a:r>
            <a:r>
              <a:rPr lang="pt-BR" sz="1300" b="0" i="0" u="none" strike="noStrike" cap="none" baseline="0">
                <a:solidFill>
                  <a:srgbClr val="000000"/>
                </a:solidFill>
                <a:effectLst/>
                <a:uFill>
                  <a:solidFill>
                    <a:prstClr val="black">
                      <a:alpha val="0"/>
                    </a:prstClr>
                  </a:solidFill>
                </a:uFill>
                <a:latin typeface="Calibri"/>
                <a:ea typeface="Calibri"/>
                <a:cs typeface="Calibri"/>
              </a:rPr>
              <a:t> </a:t>
            </a:r>
            <a:r>
              <a:rPr lang="pt-BR" sz="1300" b="0" i="0" u="none" strike="noStrike" cap="none" baseline="0">
                <a:solidFill>
                  <a:srgbClr val="000000"/>
                </a:solidFill>
                <a:effectLst/>
                <a:uFill>
                  <a:solidFill>
                    <a:prstClr val="black">
                      <a:alpha val="0"/>
                    </a:prstClr>
                  </a:solidFill>
                </a:uFill>
                <a:latin typeface="Calibri"/>
                <a:ea typeface="Calibri"/>
                <a:cs typeface="Calibri"/>
              </a:rPr>
              <a:t>No entanto, você pode pedir que outros membros da equipe de integração também revisem.</a:t>
            </a:r>
          </a:p>
          <a:p>
            <a:endParaRPr lang="en-GB" sz="1300"/>
          </a:p>
          <a:p>
            <a:r>
              <a:rPr lang="pt-BR" sz="1300" b="0" i="0" u="none" strike="noStrike" cap="none" baseline="0">
                <a:solidFill>
                  <a:srgbClr val="000000"/>
                </a:solidFill>
                <a:effectLst/>
                <a:uFill>
                  <a:solidFill>
                    <a:prstClr val="black">
                      <a:alpha val="0"/>
                    </a:prstClr>
                  </a:solidFill>
                </a:uFill>
                <a:latin typeface="Calibri"/>
                <a:ea typeface="Calibri"/>
                <a:cs typeface="Calibri"/>
              </a:rPr>
              <a:t>Você pode solicitar uma data específica em que deseja que a revisão seja concluída.</a:t>
            </a:r>
            <a:r>
              <a:rPr lang="pt-BR" sz="13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300"/>
          </a:p>
          <a:p>
            <a:r>
              <a:rPr lang="pt-BR" sz="1300" b="0" i="0" u="none" strike="noStrike" cap="none" baseline="0">
                <a:solidFill>
                  <a:srgbClr val="000000"/>
                </a:solidFill>
                <a:effectLst/>
                <a:uFill>
                  <a:solidFill>
                    <a:prstClr val="black">
                      <a:alpha val="0"/>
                    </a:prstClr>
                  </a:solidFill>
                </a:uFill>
                <a:latin typeface="Calibri"/>
                <a:ea typeface="Calibri"/>
                <a:cs typeface="Calibri"/>
              </a:rPr>
              <a:t>Depois de selecionar seu Usuário ou Grupo de usuários, clique em Salvar.</a:t>
            </a:r>
          </a:p>
        </p:txBody>
      </p:sp>
      <p:sp>
        <p:nvSpPr>
          <p:cNvPr id="9" name="TextBox 8">
            <a:extLst>
              <a:ext uri="{FF2B5EF4-FFF2-40B4-BE49-F238E27FC236}">
                <a16:creationId xmlns:a16="http://schemas.microsoft.com/office/drawing/2014/main" id="{BA08B31F-59D0-CB5B-2224-33D0710333D3}"/>
              </a:ext>
            </a:extLst>
          </p:cNvPr>
          <p:cNvSpPr txBox="1"/>
          <p:nvPr/>
        </p:nvSpPr>
        <p:spPr>
          <a:xfrm>
            <a:off x="414670" y="5465135"/>
            <a:ext cx="8173835" cy="94488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Se você selecionou um usuário, essa pessoa receberá um e-mail.</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Se você selecionou um grupo, todos os usuários desse grupo receberão um e-mail.</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pt-BR" sz="1400" b="0" i="0" u="none" strike="noStrike" cap="none" baseline="0">
                <a:solidFill>
                  <a:srgbClr val="000000"/>
                </a:solidFill>
                <a:effectLst/>
                <a:uFill>
                  <a:solidFill>
                    <a:prstClr val="black">
                      <a:alpha val="0"/>
                    </a:prstClr>
                  </a:solidFill>
                </a:uFill>
                <a:latin typeface="Calibri"/>
                <a:ea typeface="Calibri"/>
                <a:cs typeface="Calibri"/>
              </a:rPr>
              <a:t>Um exemplo do e-mail recebido pelo revisor está incluído na próxima página...</a:t>
            </a:r>
          </a:p>
        </p:txBody>
      </p:sp>
      <p:sp>
        <p:nvSpPr>
          <p:cNvPr id="3" name="Slide Number Placeholder 2">
            <a:extLst>
              <a:ext uri="{FF2B5EF4-FFF2-40B4-BE49-F238E27FC236}">
                <a16:creationId xmlns:a16="http://schemas.microsoft.com/office/drawing/2014/main" id="{277B15D2-F538-915A-4F5F-A51D2E9FB9C7}"/>
              </a:ext>
            </a:extLst>
          </p:cNvPr>
          <p:cNvSpPr>
            <a:spLocks noGrp="1"/>
          </p:cNvSpPr>
          <p:nvPr>
            <p:ph type="sldNum" sz="quarter" idx="4"/>
          </p:nvPr>
        </p:nvSpPr>
        <p:spPr/>
        <p:txBody>
          <a:bodyPr/>
          <a:lstStyle/>
          <a:p>
            <a:fld id="{BB5FC4A1-A2DE-4EB5-9A46-57D39B4235EC}" type="slidenum">
              <a:rPr lang="en-US" smtClean="0"/>
              <a:t>22</a:t>
            </a:fld>
            <a:endParaRPr lang="en-US"/>
          </a:p>
        </p:txBody>
      </p:sp>
    </p:spTree>
    <p:extLst>
      <p:ext uri="{BB962C8B-B14F-4D97-AF65-F5344CB8AC3E}">
        <p14:creationId val="621300865"/>
      </p:ext>
    </p:extLst>
  </p:cSld>
  <p:clrMapOvr>
    <a:masterClrMapping/>
  </p:clrMapOvr>
  <p:transition spd="med">
    <p:fade/>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475A143-F7DF-EE06-5394-0A8CF5772672}"/>
              </a:ext>
            </a:extLst>
          </p:cNvPr>
          <p:cNvSpPr>
            <a:spLocks noGrp="1"/>
          </p:cNvSpPr>
          <p:nvPr>
            <p:ph type="title"/>
          </p:nvPr>
        </p:nvSpPr>
        <p:spPr>
          <a:xfrm>
            <a:off x="815871" y="217175"/>
            <a:ext cx="7358907" cy="787032"/>
          </a:xfrm>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Triagem do World-Check</a:t>
            </a:r>
          </a:p>
        </p:txBody>
      </p:sp>
      <p:pic>
        <p:nvPicPr>
          <p:cNvPr id="7" name="Picture 6">
            <a:extLst>
              <a:ext uri="{FF2B5EF4-FFF2-40B4-BE49-F238E27FC236}">
                <a16:creationId xmlns:a16="http://schemas.microsoft.com/office/drawing/2014/main" id="{69D8AEBF-B18F-0C33-F2F8-E7383B5FF0BB}"/>
              </a:ext>
            </a:extLst>
          </p:cNvPr>
          <p:cNvPicPr>
            <a:picLocks noChangeAspect="1"/>
          </p:cNvPicPr>
          <p:nvPr/>
        </p:nvPicPr>
        <p:blipFill>
          <a:blip r:embed="rId2"/>
          <a:stretch>
            <a:fillRect/>
          </a:stretch>
        </p:blipFill>
        <p:spPr>
          <a:xfrm>
            <a:off x="372037" y="1497859"/>
            <a:ext cx="8032223" cy="4798862"/>
          </a:xfrm>
          <a:prstGeom prst="rect">
            <a:avLst/>
          </a:prstGeom>
        </p:spPr>
      </p:pic>
      <p:sp>
        <p:nvSpPr>
          <p:cNvPr id="3" name="Slide Number Placeholder 2">
            <a:extLst>
              <a:ext uri="{FF2B5EF4-FFF2-40B4-BE49-F238E27FC236}">
                <a16:creationId xmlns:a16="http://schemas.microsoft.com/office/drawing/2014/main" id="{4C9D4F78-4A90-CFD2-A3EE-A0F17445DC11}"/>
              </a:ext>
            </a:extLst>
          </p:cNvPr>
          <p:cNvSpPr>
            <a:spLocks noGrp="1"/>
          </p:cNvSpPr>
          <p:nvPr>
            <p:ph type="sldNum" sz="quarter" idx="4"/>
          </p:nvPr>
        </p:nvSpPr>
        <p:spPr/>
        <p:txBody>
          <a:bodyPr/>
          <a:lstStyle/>
          <a:p>
            <a:fld id="{BB5FC4A1-A2DE-4EB5-9A46-57D39B4235EC}" type="slidenum">
              <a:rPr lang="en-US" smtClean="0"/>
              <a:t>23</a:t>
            </a:fld>
            <a:endParaRPr lang="en-US"/>
          </a:p>
        </p:txBody>
      </p:sp>
    </p:spTree>
    <p:extLst>
      <p:ext uri="{BB962C8B-B14F-4D97-AF65-F5344CB8AC3E}">
        <p14:creationId val="2482962042"/>
      </p:ext>
    </p:extLst>
  </p:cSld>
  <p:clrMapOvr>
    <a:masterClrMapping/>
  </p:clrMapOvr>
  <p:transition spd="med">
    <p:fade/>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7342956-BD36-17D4-6620-92D2DB1142DA}"/>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Triagem do World-Check</a:t>
            </a:r>
          </a:p>
        </p:txBody>
      </p:sp>
      <p:pic>
        <p:nvPicPr>
          <p:cNvPr id="7" name="Picture 6">
            <a:extLst>
              <a:ext uri="{FF2B5EF4-FFF2-40B4-BE49-F238E27FC236}">
                <a16:creationId xmlns:a16="http://schemas.microsoft.com/office/drawing/2014/main" id="{F28AD193-4473-2F8D-4BE8-42760C3A9745}"/>
              </a:ext>
            </a:extLst>
          </p:cNvPr>
          <p:cNvPicPr>
            <a:picLocks noChangeAspect="1"/>
          </p:cNvPicPr>
          <p:nvPr/>
        </p:nvPicPr>
        <p:blipFill>
          <a:blip r:embed="rId2"/>
          <a:stretch>
            <a:fillRect/>
          </a:stretch>
        </p:blipFill>
        <p:spPr>
          <a:xfrm>
            <a:off x="326420" y="2619776"/>
            <a:ext cx="8342614" cy="3035530"/>
          </a:xfrm>
          <a:prstGeom prst="rect">
            <a:avLst/>
          </a:prstGeom>
        </p:spPr>
      </p:pic>
      <p:sp>
        <p:nvSpPr>
          <p:cNvPr id="8" name="TextBox 7">
            <a:extLst>
              <a:ext uri="{FF2B5EF4-FFF2-40B4-BE49-F238E27FC236}">
                <a16:creationId xmlns:a16="http://schemas.microsoft.com/office/drawing/2014/main" id="{0B27C4B3-8173-39BF-5753-5EC9419D0E03}"/>
              </a:ext>
            </a:extLst>
          </p:cNvPr>
          <p:cNvSpPr txBox="1"/>
          <p:nvPr/>
        </p:nvSpPr>
        <p:spPr>
          <a:xfrm>
            <a:off x="400692" y="1576700"/>
            <a:ext cx="8342615" cy="115824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O revisor pode clicar no link no e-mail, onde será levado para o resultado da triagem que precisa de revisão adicional.</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O Revisor pode adicionar comentários e alterar a Resolução do Terceiro.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Depois de fazer os comentários e realizar a revisão, clique no botão REVISAR.</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Assim que isso for concluído, a equipe de integração receberá um e-mail, um exemplo do qual está incluído na próxima página...</a:t>
            </a:r>
          </a:p>
        </p:txBody>
      </p:sp>
      <p:grpSp>
        <p:nvGrpSpPr>
          <p:cNvPr id="9" name="Group 8">
            <a:extLst>
              <a:ext uri="{FF2B5EF4-FFF2-40B4-BE49-F238E27FC236}">
                <a16:creationId xmlns:a16="http://schemas.microsoft.com/office/drawing/2014/main" id="{5C41E456-142C-3DB0-075C-599F416ADB71}"/>
              </a:ext>
            </a:extLst>
          </p:cNvPr>
          <p:cNvGrpSpPr/>
          <p:nvPr/>
        </p:nvGrpSpPr>
        <p:grpSpPr>
          <a:xfrm>
            <a:off x="822959" y="5424754"/>
            <a:ext cx="2770845" cy="1326920"/>
            <a:chOff x="5603357" y="3145995"/>
            <a:chExt cx="3051544" cy="1827232"/>
          </a:xfrm>
        </p:grpSpPr>
        <p:sp>
          <p:nvSpPr>
            <p:cNvPr id="10" name="Speech Bubble: Oval 9">
              <a:extLst>
                <a:ext uri="{FF2B5EF4-FFF2-40B4-BE49-F238E27FC236}">
                  <a16:creationId xmlns:a16="http://schemas.microsoft.com/office/drawing/2014/main" id="{FA021DF5-1ABA-8D72-85BE-CBC114845200}"/>
                </a:ext>
              </a:extLst>
            </p:cNvPr>
            <p:cNvSpPr/>
            <p:nvPr/>
          </p:nvSpPr>
          <p:spPr>
            <a:xfrm>
              <a:off x="5603357" y="3145995"/>
              <a:ext cx="3051544" cy="1827232"/>
            </a:xfrm>
            <a:prstGeom prst="wedgeEllipseCallout">
              <a:avLst>
                <a:gd name="adj1" fmla="val -42100"/>
                <a:gd name="adj2" fmla="val -627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2E45D963-B2FA-7AB5-CF2D-8CFFB8F1EEF3}"/>
                </a:ext>
              </a:extLst>
            </p:cNvPr>
            <p:cNvSpPr txBox="1"/>
            <p:nvPr/>
          </p:nvSpPr>
          <p:spPr>
            <a:xfrm>
              <a:off x="5929777" y="3459447"/>
              <a:ext cx="2398704" cy="1594952"/>
            </a:xfrm>
            <a:prstGeom prst="rect">
              <a:avLst/>
            </a:prstGeom>
            <a:noFill/>
          </p:spPr>
          <p:txBody>
            <a:bodyPr wrap="square" rtlCol="0">
              <a:spAutoFit/>
            </a:bodyPr>
            <a:lstStyle/>
            <a:p>
              <a:pPr algn="ctr"/>
              <a:r>
                <a:rPr lang="pt-BR" sz="1000" b="0" i="0" u="none" strike="noStrike" cap="none" baseline="0">
                  <a:solidFill>
                    <a:srgbClr val="000000"/>
                  </a:solidFill>
                  <a:effectLst/>
                  <a:uFill>
                    <a:solidFill>
                      <a:prstClr val="black">
                        <a:alpha val="0"/>
                      </a:prstClr>
                    </a:solidFill>
                  </a:uFill>
                  <a:latin typeface="Calibri"/>
                  <a:ea typeface="Calibri"/>
                  <a:cs typeface="Calibri"/>
                </a:rPr>
                <a:t>Há uma opção para marcar um terceiro como um sinal de alerta.</a:t>
              </a:r>
              <a:r>
                <a:rPr lang="pt-BR" sz="1000" b="0" i="0" u="none" strike="noStrike" cap="none" baseline="0">
                  <a:solidFill>
                    <a:srgbClr val="000000"/>
                  </a:solidFill>
                  <a:effectLst/>
                  <a:uFill>
                    <a:solidFill>
                      <a:prstClr val="black">
                        <a:alpha val="0"/>
                      </a:prstClr>
                    </a:solidFill>
                  </a:uFill>
                  <a:latin typeface="Calibri"/>
                  <a:ea typeface="Calibri"/>
                  <a:cs typeface="Calibri"/>
                </a:rPr>
                <a:t> </a:t>
              </a:r>
              <a:r>
                <a:rPr lang="pt-BR" sz="1000" b="0" i="0" u="none" strike="noStrike" cap="none" baseline="0">
                  <a:solidFill>
                    <a:srgbClr val="000000"/>
                  </a:solidFill>
                  <a:effectLst/>
                  <a:uFill>
                    <a:solidFill>
                      <a:prstClr val="black">
                        <a:alpha val="0"/>
                      </a:prstClr>
                    </a:solidFill>
                  </a:uFill>
                  <a:latin typeface="Calibri"/>
                  <a:ea typeface="Calibri"/>
                  <a:cs typeface="Calibri"/>
                </a:rPr>
                <a:t>Isso não é obrigatório, é apenas um marcador interno que você pode decidir usar se quiser.</a:t>
              </a:r>
              <a:r>
                <a:rPr lang="pt-BR" sz="1000" b="0" i="0" u="none" strike="noStrike" cap="none" baseline="0">
                  <a:solidFill>
                    <a:srgbClr val="000000"/>
                  </a:solidFill>
                  <a:effectLst/>
                  <a:uFill>
                    <a:solidFill>
                      <a:prstClr val="black">
                        <a:alpha val="0"/>
                      </a:prstClr>
                    </a:solidFill>
                  </a:uFill>
                  <a:latin typeface="Calibri"/>
                  <a:ea typeface="Calibri"/>
                  <a:cs typeface="Calibri"/>
                </a:rPr>
                <a:t> </a:t>
              </a:r>
              <a:r>
                <a:rPr lang="pt-BR" sz="1000" b="0" i="0" u="none" strike="noStrike" cap="none" baseline="0">
                  <a:solidFill>
                    <a:srgbClr val="000000"/>
                  </a:solidFill>
                  <a:effectLst/>
                  <a:uFill>
                    <a:solidFill>
                      <a:prstClr val="black">
                        <a:alpha val="0"/>
                      </a:prstClr>
                    </a:solidFill>
                  </a:uFill>
                  <a:latin typeface="Calibri"/>
                  <a:ea typeface="Calibri"/>
                  <a:cs typeface="Calibri"/>
                </a:rPr>
                <a:t>Não tem impacto no processo.</a:t>
              </a:r>
            </a:p>
          </p:txBody>
        </p:sp>
      </p:grpSp>
      <p:sp>
        <p:nvSpPr>
          <p:cNvPr id="3" name="Slide Number Placeholder 2">
            <a:extLst>
              <a:ext uri="{FF2B5EF4-FFF2-40B4-BE49-F238E27FC236}">
                <a16:creationId xmlns:a16="http://schemas.microsoft.com/office/drawing/2014/main" id="{11766C33-8002-0862-6A22-10A0C5051E04}"/>
              </a:ext>
            </a:extLst>
          </p:cNvPr>
          <p:cNvSpPr>
            <a:spLocks noGrp="1"/>
          </p:cNvSpPr>
          <p:nvPr>
            <p:ph type="sldNum" sz="quarter" idx="4"/>
          </p:nvPr>
        </p:nvSpPr>
        <p:spPr/>
        <p:txBody>
          <a:bodyPr/>
          <a:lstStyle/>
          <a:p>
            <a:fld id="{BB5FC4A1-A2DE-4EB5-9A46-57D39B4235EC}" type="slidenum">
              <a:rPr lang="en-US" smtClean="0"/>
              <a:t>24</a:t>
            </a:fld>
            <a:endParaRPr lang="en-US"/>
          </a:p>
        </p:txBody>
      </p:sp>
    </p:spTree>
    <p:extLst>
      <p:ext uri="{BB962C8B-B14F-4D97-AF65-F5344CB8AC3E}">
        <p14:creationId val="2202188414"/>
      </p:ext>
    </p:extLst>
  </p:cSld>
  <p:clrMapOvr>
    <a:masterClrMapping/>
  </p:clrMapOvr>
  <p:transition spd="med">
    <p:fade/>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78F57D8-AFE5-649F-373D-26B7A58ACCEA}"/>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Triagem do World-Check</a:t>
            </a:r>
          </a:p>
        </p:txBody>
      </p:sp>
      <p:pic>
        <p:nvPicPr>
          <p:cNvPr id="7" name="Picture 6">
            <a:extLst>
              <a:ext uri="{FF2B5EF4-FFF2-40B4-BE49-F238E27FC236}">
                <a16:creationId xmlns:a16="http://schemas.microsoft.com/office/drawing/2014/main" id="{0F519C04-5BD1-B856-64D6-7C6BAC3F80D8}"/>
              </a:ext>
            </a:extLst>
          </p:cNvPr>
          <p:cNvPicPr>
            <a:picLocks noChangeAspect="1"/>
          </p:cNvPicPr>
          <p:nvPr/>
        </p:nvPicPr>
        <p:blipFill>
          <a:blip r:embed="rId2"/>
          <a:stretch>
            <a:fillRect/>
          </a:stretch>
        </p:blipFill>
        <p:spPr>
          <a:xfrm>
            <a:off x="332410" y="1550978"/>
            <a:ext cx="8357383" cy="4956752"/>
          </a:xfrm>
          <a:prstGeom prst="rect">
            <a:avLst/>
          </a:prstGeom>
        </p:spPr>
      </p:pic>
      <p:sp>
        <p:nvSpPr>
          <p:cNvPr id="3" name="Slide Number Placeholder 2">
            <a:extLst>
              <a:ext uri="{FF2B5EF4-FFF2-40B4-BE49-F238E27FC236}">
                <a16:creationId xmlns:a16="http://schemas.microsoft.com/office/drawing/2014/main" id="{F4B09B92-0673-8911-6EE7-74F28671FC30}"/>
              </a:ext>
            </a:extLst>
          </p:cNvPr>
          <p:cNvSpPr>
            <a:spLocks noGrp="1"/>
          </p:cNvSpPr>
          <p:nvPr>
            <p:ph type="sldNum" sz="quarter" idx="4"/>
          </p:nvPr>
        </p:nvSpPr>
        <p:spPr/>
        <p:txBody>
          <a:bodyPr/>
          <a:lstStyle/>
          <a:p>
            <a:fld id="{BB5FC4A1-A2DE-4EB5-9A46-57D39B4235EC}" type="slidenum">
              <a:rPr lang="en-US" smtClean="0"/>
              <a:t>25</a:t>
            </a:fld>
            <a:endParaRPr lang="en-US"/>
          </a:p>
        </p:txBody>
      </p:sp>
    </p:spTree>
    <p:extLst>
      <p:ext uri="{BB962C8B-B14F-4D97-AF65-F5344CB8AC3E}">
        <p14:creationId val="300040569"/>
      </p:ext>
    </p:extLst>
  </p:cSld>
  <p:clrMapOvr>
    <a:masterClrMapping/>
  </p:clrMapOvr>
  <p:transition spd="med">
    <p:fade/>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093150B-7786-3096-DA61-7134113D7B51}"/>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Triagem do World-Check</a:t>
            </a:r>
          </a:p>
        </p:txBody>
      </p:sp>
      <p:sp>
        <p:nvSpPr>
          <p:cNvPr id="7" name="TextBox 6">
            <a:extLst>
              <a:ext uri="{FF2B5EF4-FFF2-40B4-BE49-F238E27FC236}">
                <a16:creationId xmlns:a16="http://schemas.microsoft.com/office/drawing/2014/main" id="{96223318-DA1C-EA3B-A9BF-3141DD5695F0}"/>
              </a:ext>
            </a:extLst>
          </p:cNvPr>
          <p:cNvSpPr txBox="1"/>
          <p:nvPr/>
        </p:nvSpPr>
        <p:spPr>
          <a:xfrm>
            <a:off x="318499" y="1643865"/>
            <a:ext cx="8599469" cy="3261361"/>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Dicas para identificar se um resultado de triagem de terceiros é </a:t>
            </a:r>
            <a:r>
              <a:rPr lang="pt-BR" sz="1600" b="1" i="0" u="none" strike="noStrike" cap="none" baseline="0">
                <a:solidFill>
                  <a:srgbClr val="92D050"/>
                </a:solidFill>
                <a:effectLst/>
                <a:uFill>
                  <a:solidFill>
                    <a:prstClr val="black">
                      <a:alpha val="0"/>
                    </a:prstClr>
                  </a:solidFill>
                </a:uFill>
                <a:latin typeface="Calibri"/>
                <a:ea typeface="Calibri"/>
                <a:cs typeface="Calibri"/>
              </a:rPr>
              <a:t>POSITIVO</a:t>
            </a:r>
            <a:r>
              <a:rPr lang="pt-BR" sz="1600" b="0" i="0" u="none" strike="noStrike" cap="none" baseline="0">
                <a:solidFill>
                  <a:srgbClr val="000000"/>
                </a:solidFill>
                <a:effectLst/>
                <a:uFill>
                  <a:solidFill>
                    <a:prstClr val="black">
                      <a:alpha val="0"/>
                    </a:prstClr>
                  </a:solidFill>
                </a:uFill>
                <a:latin typeface="Calibri"/>
                <a:ea typeface="Calibri"/>
                <a:cs typeface="Calibri"/>
              </a:rPr>
              <a:t> ou </a:t>
            </a:r>
            <a:r>
              <a:rPr lang="pt-BR" sz="1600" b="0" i="0" u="none" strike="noStrike" cap="none" baseline="0">
                <a:solidFill>
                  <a:srgbClr val="FF0000"/>
                </a:solidFill>
                <a:effectLst/>
                <a:uFill>
                  <a:solidFill>
                    <a:prstClr val="black">
                      <a:alpha val="0"/>
                    </a:prstClr>
                  </a:solidFill>
                </a:uFill>
                <a:latin typeface="Calibri"/>
                <a:ea typeface="Calibri"/>
                <a:cs typeface="Calibri"/>
              </a:rPr>
              <a:t>FALSO:</a:t>
            </a:r>
          </a:p>
          <a:p>
            <a:pPr marL="285750" indent="-285750">
              <a:buFont typeface="Arial" panose="020b0604020202020204" pitchFamily="34" charset="0"/>
              <a:buChar char="•"/>
            </a:pPr>
            <a:endParaRPr lang="en-GB" sz="1600">
              <a:solidFill>
                <a:srgbClr val="FF0000"/>
              </a:solidFill>
            </a:endParaRPr>
          </a:p>
          <a:p>
            <a:pPr marL="342900" indent="-34290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Verifique se a força da partida é Exata, Forte, Média ou Fraca (quanto mais fraco, menor a probabilidade de ser uma partida, para acelerar sua pesquisa você pode revisar as partidas exatas e fortes primeiro).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Verifique o país do possível resultado da verificação mundial, mas também esteja ciente das empresas dentro da mesma estrutura corporativa (ou seja, empresas controladoras, subsidiárias, empresas irmãs etc.) que podem ser compatíveis e que podem ter um impacto na sua diligência devida de terceiros.</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No resultado da triagem detalhada, utilize as guias para revisar as informações sobre a possível correspondência:</a:t>
            </a:r>
          </a:p>
        </p:txBody>
      </p:sp>
      <p:pic>
        <p:nvPicPr>
          <p:cNvPr id="9" name="Picture 8">
            <a:extLst>
              <a:ext uri="{FF2B5EF4-FFF2-40B4-BE49-F238E27FC236}">
                <a16:creationId xmlns:a16="http://schemas.microsoft.com/office/drawing/2014/main" id="{FC1CD224-2707-59E6-F172-76DA7678E503}"/>
              </a:ext>
            </a:extLst>
          </p:cNvPr>
          <p:cNvPicPr>
            <a:picLocks noChangeAspect="1"/>
          </p:cNvPicPr>
          <p:nvPr/>
        </p:nvPicPr>
        <p:blipFill>
          <a:blip r:embed="rId2"/>
          <a:stretch>
            <a:fillRect/>
          </a:stretch>
        </p:blipFill>
        <p:spPr>
          <a:xfrm>
            <a:off x="955494" y="4017881"/>
            <a:ext cx="7479587" cy="724079"/>
          </a:xfrm>
          <a:prstGeom prst="rect">
            <a:avLst/>
          </a:prstGeom>
        </p:spPr>
      </p:pic>
      <p:sp>
        <p:nvSpPr>
          <p:cNvPr id="10" name="TextBox 9">
            <a:extLst>
              <a:ext uri="{FF2B5EF4-FFF2-40B4-BE49-F238E27FC236}">
                <a16:creationId xmlns:a16="http://schemas.microsoft.com/office/drawing/2014/main" id="{B0FB1CD8-7C3F-7476-81EA-8C11A80351FF}"/>
              </a:ext>
            </a:extLst>
          </p:cNvPr>
          <p:cNvSpPr txBox="1"/>
          <p:nvPr/>
        </p:nvSpPr>
        <p:spPr>
          <a:xfrm>
            <a:off x="395554" y="4953267"/>
            <a:ext cx="8599469" cy="2316481"/>
          </a:xfrm>
          <a:prstGeom prst="rect">
            <a:avLst/>
          </a:prstGeom>
          <a:noFill/>
        </p:spPr>
        <p:txBody>
          <a:bodyPr wrap="square" rtlCol="0">
            <a:spAutoFit/>
          </a:bodyPr>
          <a:lstStyle/>
          <a:p>
            <a:pPr marL="342900" indent="-34290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Utilize a guia Fontes para revisar qualquer informação externa conectada ao resultado da triagem para verificar se o resultado da triagem é compatível ou não.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Se você não tiver certeza, marque como POSSÍVEL e adicione um REVISOR conforme descrito nas páginas anteriores para que outra pessoa verifique os resultados.</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Fale com a equipe de conformidade da RPM se precisar de assistência adicional.</a:t>
            </a:r>
          </a:p>
          <a:p>
            <a:endParaRPr lang="en-GB"/>
          </a:p>
        </p:txBody>
      </p:sp>
      <p:sp>
        <p:nvSpPr>
          <p:cNvPr id="3" name="Slide Number Placeholder 2">
            <a:extLst>
              <a:ext uri="{FF2B5EF4-FFF2-40B4-BE49-F238E27FC236}">
                <a16:creationId xmlns:a16="http://schemas.microsoft.com/office/drawing/2014/main" id="{04E86953-E32F-CC84-D2E6-9F6B1097E30B}"/>
              </a:ext>
            </a:extLst>
          </p:cNvPr>
          <p:cNvSpPr>
            <a:spLocks noGrp="1"/>
          </p:cNvSpPr>
          <p:nvPr>
            <p:ph type="sldNum" sz="quarter" idx="4"/>
          </p:nvPr>
        </p:nvSpPr>
        <p:spPr/>
        <p:txBody>
          <a:bodyPr/>
          <a:lstStyle/>
          <a:p>
            <a:fld id="{BB5FC4A1-A2DE-4EB5-9A46-57D39B4235EC}" type="slidenum">
              <a:rPr lang="en-US" smtClean="0"/>
              <a:t>26</a:t>
            </a:fld>
            <a:endParaRPr lang="en-US"/>
          </a:p>
        </p:txBody>
      </p:sp>
    </p:spTree>
    <p:extLst>
      <p:ext uri="{BB962C8B-B14F-4D97-AF65-F5344CB8AC3E}">
        <p14:creationId val="3762390697"/>
      </p:ext>
    </p:extLst>
  </p:cSld>
  <p:clrMapOvr>
    <a:masterClrMapping/>
  </p:clrMapOvr>
  <p:transition spd="med">
    <p:fade/>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EE39D59-078E-015B-2977-F72F5BAF7090}"/>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Verificação de mídia adversa</a:t>
            </a: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52625014-5D38-7CB5-3630-22DFE32EACA9}"/>
              </a:ext>
            </a:extLst>
          </p:cNvPr>
          <p:cNvSpPr>
            <a:spLocks noGrp="1"/>
          </p:cNvSpPr>
          <p:nvPr>
            <p:ph type="sldNum" sz="quarter" idx="4"/>
          </p:nvPr>
        </p:nvSpPr>
        <p:spPr/>
        <p:txBody>
          <a:bodyPr/>
          <a:lstStyle/>
          <a:p>
            <a:fld id="{BB5FC4A1-A2DE-4EB5-9A46-57D39B4235EC}" type="slidenum">
              <a:rPr lang="en-US" smtClean="0"/>
              <a:t>27</a:t>
            </a:fld>
            <a:endParaRPr lang="en-US"/>
          </a:p>
        </p:txBody>
      </p:sp>
      <p:sp>
        <p:nvSpPr>
          <p:cNvPr id="5" name="TextBox 4">
            <a:extLst>
              <a:ext uri="{FF2B5EF4-FFF2-40B4-BE49-F238E27FC236}">
                <a16:creationId xmlns:a16="http://schemas.microsoft.com/office/drawing/2014/main" id="{CA271AEB-29FA-4A70-0E3A-DA846DEFA049}"/>
              </a:ext>
            </a:extLst>
          </p:cNvPr>
          <p:cNvSpPr txBox="1"/>
          <p:nvPr/>
        </p:nvSpPr>
        <p:spPr>
          <a:xfrm>
            <a:off x="177553" y="1526959"/>
            <a:ext cx="8851037" cy="2103120"/>
          </a:xfrm>
          <a:prstGeom prst="rect">
            <a:avLst/>
          </a:prstGeom>
          <a:noFill/>
        </p:spPr>
        <p:txBody>
          <a:bodyPr wrap="square" rtlCol="0">
            <a:spAutoFit/>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Além da triagem do World Check, a LSEG também fornece triagem do Adverse Media Check, que é um novo requisito para os Procedimentos de Due Diligence de Terceiros da RPM.</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00"/>
          </a:p>
          <a:p>
            <a:r>
              <a:rPr lang="pt-BR" sz="1200" b="0" i="0" u="none" strike="noStrike" cap="none" baseline="0">
                <a:solidFill>
                  <a:srgbClr val="000000"/>
                </a:solidFill>
                <a:effectLst/>
                <a:uFill>
                  <a:solidFill>
                    <a:prstClr val="black">
                      <a:alpha val="0"/>
                    </a:prstClr>
                  </a:solidFill>
                </a:uFill>
                <a:latin typeface="Calibri"/>
                <a:ea typeface="Calibri"/>
                <a:cs typeface="Calibri"/>
              </a:rPr>
              <a:t>A ferramenta de verificação de mídia adversa funciona sinalizando quaisquer artigos publicados on-line que possam ser relevantes para o nosso processo de diligência devida.</a:t>
            </a:r>
          </a:p>
          <a:p>
            <a:endParaRPr lang="en-GB" sz="1200"/>
          </a:p>
          <a:p>
            <a:r>
              <a:rPr lang="pt-BR" sz="1200" b="0" i="0" u="none" strike="noStrike" cap="none" baseline="0">
                <a:solidFill>
                  <a:srgbClr val="000000"/>
                </a:solidFill>
                <a:effectLst/>
                <a:uFill>
                  <a:solidFill>
                    <a:prstClr val="black">
                      <a:alpha val="0"/>
                    </a:prstClr>
                  </a:solidFill>
                </a:uFill>
                <a:latin typeface="Calibri"/>
                <a:ea typeface="Calibri"/>
                <a:cs typeface="Calibri"/>
              </a:rPr>
              <a:t>O motivo pelo qual isso é necessário é que o World Check só sinalizará quaisquer problemas que tenham sido predeterminados, enquanto o Adverse Media Check potencialmente sinalizará </a:t>
            </a:r>
            <a:r>
              <a:rPr lang="pt-BR" sz="1200" b="0" i="0" u="sng" strike="noStrike" cap="none" baseline="0">
                <a:solidFill>
                  <a:srgbClr val="000000"/>
                </a:solidFill>
                <a:effectLst/>
                <a:uFill>
                  <a:solidFill>
                    <a:srgbClr val="000000"/>
                  </a:solidFill>
                </a:uFill>
                <a:latin typeface="Calibri"/>
                <a:ea typeface="Calibri"/>
                <a:cs typeface="Calibri"/>
              </a:rPr>
              <a:t>problemas novos e em andamento </a:t>
            </a:r>
            <a:r>
              <a:rPr lang="pt-BR" sz="1200" b="0" i="0" u="none" strike="noStrike" cap="none" baseline="0">
                <a:solidFill>
                  <a:srgbClr val="000000"/>
                </a:solidFill>
                <a:effectLst/>
                <a:uFill>
                  <a:solidFill>
                    <a:prstClr val="black">
                      <a:alpha val="0"/>
                    </a:prstClr>
                  </a:solidFill>
                </a:uFill>
                <a:latin typeface="Calibri"/>
                <a:ea typeface="Calibri"/>
                <a:cs typeface="Calibri"/>
              </a:rPr>
              <a:t>que precisamos estar cientes, mas que ainda não estão sendo exibidos no World Check.</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00"/>
          </a:p>
          <a:p>
            <a:r>
              <a:rPr lang="pt-BR" sz="1200" b="0" i="0" u="none" strike="noStrike" cap="none" baseline="0">
                <a:solidFill>
                  <a:srgbClr val="000000"/>
                </a:solidFill>
                <a:effectLst/>
                <a:uFill>
                  <a:solidFill>
                    <a:prstClr val="black">
                      <a:alpha val="0"/>
                    </a:prstClr>
                  </a:solidFill>
                </a:uFill>
                <a:latin typeface="Calibri"/>
                <a:ea typeface="Calibri"/>
                <a:cs typeface="Calibri"/>
              </a:rPr>
              <a:t>A ferramenta de mídia adversa está localizada na guia TRIAGEM, de acordo com a captura de tela abaixo...</a:t>
            </a:r>
          </a:p>
        </p:txBody>
      </p:sp>
      <p:pic>
        <p:nvPicPr>
          <p:cNvPr id="7" name="Picture 6">
            <a:extLst>
              <a:ext uri="{FF2B5EF4-FFF2-40B4-BE49-F238E27FC236}">
                <a16:creationId xmlns:a16="http://schemas.microsoft.com/office/drawing/2014/main" id="{7C37FE4F-F532-9339-A399-81FFDBBEC0A2}"/>
              </a:ext>
            </a:extLst>
          </p:cNvPr>
          <p:cNvPicPr>
            <a:picLocks noChangeAspect="1"/>
          </p:cNvPicPr>
          <p:nvPr/>
        </p:nvPicPr>
        <p:blipFill>
          <a:blip r:embed="rId2"/>
          <a:stretch>
            <a:fillRect/>
          </a:stretch>
        </p:blipFill>
        <p:spPr>
          <a:xfrm>
            <a:off x="683580" y="3333318"/>
            <a:ext cx="7057748" cy="3225036"/>
          </a:xfrm>
          <a:prstGeom prst="rect">
            <a:avLst/>
          </a:prstGeom>
        </p:spPr>
      </p:pic>
    </p:spTree>
    <p:extLst>
      <p:ext uri="{BB962C8B-B14F-4D97-AF65-F5344CB8AC3E}">
        <p14:creationId val="2720348808"/>
      </p:ext>
    </p:extLst>
  </p:cSld>
  <p:clrMapOvr>
    <a:masterClrMapping/>
  </p:clrMapOvr>
  <p:transition spd="med">
    <p:fade/>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67AD64E-88B9-3454-108B-4B09A7BB75D1}"/>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Verificação de mídia adversa</a:t>
            </a: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F7CB0D3E-FE25-D1AB-615A-470A0103EF3F}"/>
              </a:ext>
            </a:extLst>
          </p:cNvPr>
          <p:cNvSpPr>
            <a:spLocks noGrp="1"/>
          </p:cNvSpPr>
          <p:nvPr>
            <p:ph type="sldNum" sz="quarter" idx="4"/>
          </p:nvPr>
        </p:nvSpPr>
        <p:spPr/>
        <p:txBody>
          <a:bodyPr/>
          <a:lstStyle/>
          <a:p>
            <a:fld id="{BB5FC4A1-A2DE-4EB5-9A46-57D39B4235EC}" type="slidenum">
              <a:rPr lang="en-US" smtClean="0"/>
              <a:t>28</a:t>
            </a:fld>
            <a:endParaRPr lang="en-US"/>
          </a:p>
        </p:txBody>
      </p:sp>
      <p:sp>
        <p:nvSpPr>
          <p:cNvPr id="5" name="TextBox 4">
            <a:extLst>
              <a:ext uri="{FF2B5EF4-FFF2-40B4-BE49-F238E27FC236}">
                <a16:creationId xmlns:a16="http://schemas.microsoft.com/office/drawing/2014/main" id="{183ADCC7-E49F-8609-5767-54420ABE54AC}"/>
              </a:ext>
            </a:extLst>
          </p:cNvPr>
          <p:cNvSpPr txBox="1"/>
          <p:nvPr/>
        </p:nvSpPr>
        <p:spPr>
          <a:xfrm>
            <a:off x="381740" y="1677880"/>
            <a:ext cx="8060924" cy="5577838"/>
          </a:xfrm>
          <a:prstGeom prst="rect">
            <a:avLst/>
          </a:prstGeom>
          <a:noFill/>
        </p:spPr>
        <p:txBody>
          <a:bodyPr wrap="square" rtlCol="0">
            <a:spAutoFit/>
          </a:bodyPr>
          <a:lstStyle/>
          <a:p>
            <a:r>
              <a:rPr lang="pt-BR" sz="1800" b="0" i="0" u="none" strike="noStrike" cap="none" baseline="0">
                <a:solidFill>
                  <a:srgbClr val="000000"/>
                </a:solidFill>
                <a:effectLst/>
                <a:uFill>
                  <a:solidFill>
                    <a:prstClr val="black">
                      <a:alpha val="0"/>
                    </a:prstClr>
                  </a:solidFill>
                </a:uFill>
                <a:latin typeface="Calibri"/>
                <a:ea typeface="Calibri"/>
                <a:cs typeface="Calibri"/>
              </a:rPr>
              <a:t>Para quaisquer artigos que tenham sido destacados na Ferramenta de Verificação de Mídia Adversa, você deve analisá-los, marcar quaisquer artigos de relevância como ALTO, MÉDIO, BAIXO, SEM RISCO ou DESCONHECIDO.</a:t>
            </a:r>
            <a:r>
              <a:rPr lang="pt-BR"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a:p>
            <a:r>
              <a:rPr lang="pt-BR" sz="1800" b="0" i="0" u="none" strike="noStrike" cap="none" baseline="0">
                <a:solidFill>
                  <a:srgbClr val="000000"/>
                </a:solidFill>
                <a:effectLst/>
                <a:uFill>
                  <a:solidFill>
                    <a:prstClr val="black">
                      <a:alpha val="0"/>
                    </a:prstClr>
                  </a:solidFill>
                </a:uFill>
                <a:latin typeface="Calibri"/>
                <a:ea typeface="Calibri"/>
                <a:cs typeface="Calibri"/>
              </a:rPr>
              <a:t>Artigos que seriam relevantes para fins de due diligence de terceiros seriam relacionados a qualquer um dos seguintes:</a:t>
            </a:r>
          </a:p>
          <a:p>
            <a:pPr marL="285750" indent="-285750">
              <a:buFont typeface="Arial" panose="020b0604020202020204" pitchFamily="34" charset="0"/>
              <a:buChar char="•"/>
            </a:pPr>
            <a:r>
              <a:rPr lang="pt-BR" sz="1800" b="0" i="0" u="none" strike="noStrike" cap="none" baseline="0">
                <a:solidFill>
                  <a:srgbClr val="000000"/>
                </a:solidFill>
                <a:effectLst/>
                <a:uFill>
                  <a:solidFill>
                    <a:prstClr val="black">
                      <a:alpha val="0"/>
                    </a:prstClr>
                  </a:solidFill>
                </a:uFill>
                <a:latin typeface="Calibri"/>
                <a:ea typeface="Calibri"/>
                <a:cs typeface="Calibri"/>
              </a:rPr>
              <a:t>Suborno/corrupção</a:t>
            </a:r>
          </a:p>
          <a:p>
            <a:pPr marL="285750" indent="-285750">
              <a:buFont typeface="Arial" panose="020b0604020202020204" pitchFamily="34" charset="0"/>
              <a:buChar char="•"/>
            </a:pPr>
            <a:r>
              <a:rPr lang="pt-BR" sz="1800" b="0" i="0" u="none" strike="noStrike" cap="none" baseline="0">
                <a:solidFill>
                  <a:srgbClr val="000000"/>
                </a:solidFill>
                <a:effectLst/>
                <a:uFill>
                  <a:solidFill>
                    <a:prstClr val="black">
                      <a:alpha val="0"/>
                    </a:prstClr>
                  </a:solidFill>
                </a:uFill>
                <a:latin typeface="Calibri"/>
                <a:ea typeface="Calibri"/>
                <a:cs typeface="Calibri"/>
              </a:rPr>
              <a:t>Violação da lei local/internacional</a:t>
            </a:r>
          </a:p>
          <a:p>
            <a:pPr marL="285750" indent="-285750">
              <a:buFont typeface="Arial" panose="020b0604020202020204" pitchFamily="34" charset="0"/>
              <a:buChar char="•"/>
            </a:pPr>
            <a:r>
              <a:rPr lang="pt-BR" sz="1800" b="0" i="0" u="none" strike="noStrike" cap="none" baseline="0">
                <a:solidFill>
                  <a:srgbClr val="000000"/>
                </a:solidFill>
                <a:effectLst/>
                <a:uFill>
                  <a:solidFill>
                    <a:prstClr val="black">
                      <a:alpha val="0"/>
                    </a:prstClr>
                  </a:solidFill>
                </a:uFill>
                <a:latin typeface="Calibri"/>
                <a:ea typeface="Calibri"/>
                <a:cs typeface="Calibri"/>
              </a:rPr>
              <a:t>Problemas de negociação: problemas de sanções/importação e exportação</a:t>
            </a:r>
          </a:p>
          <a:p>
            <a:pPr marL="285750" indent="-285750">
              <a:buFont typeface="Arial" panose="020b0604020202020204" pitchFamily="34" charset="0"/>
              <a:buChar char="•"/>
            </a:pPr>
            <a:r>
              <a:rPr lang="pt-BR" sz="1800" b="0" i="0" u="none" strike="noStrike" cap="none" baseline="0">
                <a:solidFill>
                  <a:srgbClr val="000000"/>
                </a:solidFill>
                <a:effectLst/>
                <a:uFill>
                  <a:solidFill>
                    <a:prstClr val="black">
                      <a:alpha val="0"/>
                    </a:prstClr>
                  </a:solidFill>
                </a:uFill>
                <a:latin typeface="Calibri"/>
                <a:ea typeface="Calibri"/>
                <a:cs typeface="Calibri"/>
              </a:rPr>
              <a:t>Abusos de direitos humanos</a:t>
            </a:r>
          </a:p>
          <a:p>
            <a:pPr marL="285750" indent="-285750">
              <a:buFont typeface="Arial" panose="020b0604020202020204" pitchFamily="34" charset="0"/>
              <a:buChar char="•"/>
            </a:pPr>
            <a:r>
              <a:rPr lang="pt-BR" sz="1800" b="0" i="0" u="none" strike="noStrike" cap="none" baseline="0">
                <a:solidFill>
                  <a:srgbClr val="000000"/>
                </a:solidFill>
                <a:effectLst/>
                <a:uFill>
                  <a:solidFill>
                    <a:prstClr val="black">
                      <a:alpha val="0"/>
                    </a:prstClr>
                  </a:solidFill>
                </a:uFill>
                <a:latin typeface="Calibri"/>
                <a:ea typeface="Calibri"/>
                <a:cs typeface="Calibri"/>
              </a:rPr>
              <a:t>Violação da lei ambiental</a:t>
            </a:r>
          </a:p>
          <a:p>
            <a:pPr marL="285750" indent="-285750">
              <a:buFont typeface="Arial" panose="020b0604020202020204" pitchFamily="34" charset="0"/>
              <a:buChar char="•"/>
            </a:pPr>
            <a:r>
              <a:rPr lang="pt-BR" sz="1800" b="0" i="0" u="none" strike="noStrike" cap="none" baseline="0">
                <a:solidFill>
                  <a:srgbClr val="000000"/>
                </a:solidFill>
                <a:effectLst/>
                <a:uFill>
                  <a:solidFill>
                    <a:prstClr val="black">
                      <a:alpha val="0"/>
                    </a:prstClr>
                  </a:solidFill>
                </a:uFill>
                <a:latin typeface="Calibri"/>
                <a:ea typeface="Calibri"/>
                <a:cs typeface="Calibri"/>
              </a:rPr>
              <a:t>Sinais de alerta significativos relacionados à integridade de terceiros</a:t>
            </a:r>
          </a:p>
          <a:p>
            <a:endParaRPr lang="en-GB"/>
          </a:p>
          <a:p>
            <a:r>
              <a:rPr lang="pt-BR" sz="1800" b="0" i="0" u="none" strike="noStrike" cap="none" baseline="0">
                <a:solidFill>
                  <a:srgbClr val="FF0000"/>
                </a:solidFill>
                <a:effectLst/>
                <a:uFill>
                  <a:solidFill>
                    <a:prstClr val="black">
                      <a:alpha val="0"/>
                    </a:prstClr>
                  </a:solidFill>
                </a:uFill>
                <a:latin typeface="Calibri"/>
                <a:ea typeface="Calibri"/>
                <a:cs typeface="Calibri"/>
              </a:rPr>
              <a:t>Entre em contato com a equipe de conformidade da RPM para obter qualquer assistência necessária para entender se um artigo é relevante para os procedimentos de devida diligência de terceiros da RPM.</a:t>
            </a:r>
            <a:r>
              <a:rPr lang="pt-BR" sz="1800" b="0" i="0" u="none" strike="noStrike" cap="none" baseline="0">
                <a:solidFill>
                  <a:srgbClr val="FF0000"/>
                </a:solidFill>
                <a:effectLst/>
                <a:uFill>
                  <a:solidFill>
                    <a:prstClr val="black">
                      <a:alpha val="0"/>
                    </a:prstClr>
                  </a:solidFill>
                </a:uFill>
                <a:latin typeface="Calibri"/>
                <a:ea typeface="Calibri"/>
                <a:cs typeface="Calibri"/>
              </a:rPr>
              <a:t> </a:t>
            </a:r>
          </a:p>
        </p:txBody>
      </p:sp>
    </p:spTree>
    <p:extLst>
      <p:ext uri="{BB962C8B-B14F-4D97-AF65-F5344CB8AC3E}">
        <p14:creationId val="1007909070"/>
      </p:ext>
    </p:extLst>
  </p:cSld>
  <p:clrMapOvr>
    <a:masterClrMapping/>
  </p:clrMapOvr>
  <p:transition spd="med">
    <p:fade/>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CF81F98-B338-0133-180F-7A89E36CFDDD}"/>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Verificação de mídia adversa</a:t>
            </a: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943BCE35-9B78-BB29-B825-67680A618BF5}"/>
              </a:ext>
            </a:extLst>
          </p:cNvPr>
          <p:cNvSpPr>
            <a:spLocks noGrp="1"/>
          </p:cNvSpPr>
          <p:nvPr>
            <p:ph idx="1"/>
          </p:nvPr>
        </p:nvSpPr>
        <p:spPr>
          <a:xfrm>
            <a:off x="432562" y="1508760"/>
            <a:ext cx="8074836" cy="957038"/>
          </a:xfrm>
        </p:spPr>
        <p:txBody>
          <a:bodyPr>
            <a:normAutofit/>
          </a:bodyPr>
          <a:lstStyle/>
          <a:p>
            <a:pPr marL="0" indent="0">
              <a:buNone/>
            </a:pPr>
            <a:r>
              <a:rPr lang="pt-BR" sz="1500" b="0" i="0" u="none" strike="noStrike" cap="none" baseline="0">
                <a:solidFill>
                  <a:srgbClr val="000000"/>
                </a:solidFill>
                <a:effectLst/>
                <a:uFill>
                  <a:solidFill>
                    <a:prstClr val="black">
                      <a:alpha val="0"/>
                    </a:prstClr>
                  </a:solidFill>
                </a:uFill>
                <a:latin typeface="Calibri"/>
                <a:ea typeface="Calibri"/>
                <a:cs typeface="Calibri"/>
              </a:rPr>
              <a:t>Para atribuir um NÍVEL DE RISCO a um artigo, marque a caixa adjacente ao artigo, selecione o nível de risco e clique em ANEXAR, adicionando comentários adicionais na caixa de comentários se quiser destacar algo específico para a equipe de revisão:</a:t>
            </a:r>
          </a:p>
        </p:txBody>
      </p:sp>
      <p:sp>
        <p:nvSpPr>
          <p:cNvPr id="4" name="Slide Number Placeholder 3">
            <a:extLst>
              <a:ext uri="{FF2B5EF4-FFF2-40B4-BE49-F238E27FC236}">
                <a16:creationId xmlns:a16="http://schemas.microsoft.com/office/drawing/2014/main" id="{A1B33710-933B-1241-6918-78A03149A4C2}"/>
              </a:ext>
            </a:extLst>
          </p:cNvPr>
          <p:cNvSpPr>
            <a:spLocks noGrp="1"/>
          </p:cNvSpPr>
          <p:nvPr>
            <p:ph type="sldNum" sz="quarter" idx="4"/>
          </p:nvPr>
        </p:nvSpPr>
        <p:spPr/>
        <p:txBody>
          <a:bodyPr/>
          <a:lstStyle/>
          <a:p>
            <a:fld id="{BB5FC4A1-A2DE-4EB5-9A46-57D39B4235EC}" type="slidenum">
              <a:rPr lang="en-US" smtClean="0"/>
              <a:t>29</a:t>
            </a:fld>
            <a:endParaRPr lang="en-US"/>
          </a:p>
        </p:txBody>
      </p:sp>
      <p:pic>
        <p:nvPicPr>
          <p:cNvPr id="6" name="Picture 5">
            <a:extLst>
              <a:ext uri="{FF2B5EF4-FFF2-40B4-BE49-F238E27FC236}">
                <a16:creationId xmlns:a16="http://schemas.microsoft.com/office/drawing/2014/main" id="{971DBD68-A680-CC1C-949C-C835EABC8E18}"/>
              </a:ext>
            </a:extLst>
          </p:cNvPr>
          <p:cNvPicPr>
            <a:picLocks noChangeAspect="1"/>
          </p:cNvPicPr>
          <p:nvPr/>
        </p:nvPicPr>
        <p:blipFill>
          <a:blip r:embed="rId2"/>
          <a:stretch>
            <a:fillRect/>
          </a:stretch>
        </p:blipFill>
        <p:spPr>
          <a:xfrm>
            <a:off x="309460" y="2740253"/>
            <a:ext cx="8321040" cy="3555072"/>
          </a:xfrm>
          <a:prstGeom prst="rect">
            <a:avLst/>
          </a:prstGeom>
        </p:spPr>
      </p:pic>
    </p:spTree>
    <p:extLst>
      <p:ext uri="{BB962C8B-B14F-4D97-AF65-F5344CB8AC3E}">
        <p14:creationId val="3879577350"/>
      </p:ext>
    </p:extLst>
  </p:cSld>
  <p:clrMapOvr>
    <a:masterClrMapping/>
  </p:clrMapOvr>
  <p:transition spd="med">
    <p:fade/>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E0B5E0B-B902-92E3-97AE-8D1D69B5BE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Principais contatos</a:t>
            </a:r>
          </a:p>
        </p:txBody>
      </p:sp>
      <p:sp>
        <p:nvSpPr>
          <p:cNvPr id="5" name="TextBox 4">
            <a:extLst>
              <a:ext uri="{FF2B5EF4-FFF2-40B4-BE49-F238E27FC236}">
                <a16:creationId xmlns:a16="http://schemas.microsoft.com/office/drawing/2014/main" id="{041C0F67-0C63-4B5D-C4E7-B2F8AAFE59EF}"/>
              </a:ext>
            </a:extLst>
          </p:cNvPr>
          <p:cNvSpPr txBox="1"/>
          <p:nvPr/>
        </p:nvSpPr>
        <p:spPr>
          <a:xfrm>
            <a:off x="3313415" y="1588889"/>
            <a:ext cx="2517169" cy="640080"/>
          </a:xfrm>
          <a:prstGeom prst="rect">
            <a:avLst/>
          </a:prstGeom>
          <a:noFill/>
        </p:spPr>
        <p:txBody>
          <a:bodyPr wrap="square" rtlCol="0">
            <a:spAutoFit/>
          </a:bodyPr>
          <a:lstStyle/>
          <a:p>
            <a:r>
              <a:rPr lang="pt-BR" sz="1800" b="0" i="0" u="none" strike="noStrike" cap="none" baseline="0">
                <a:solidFill>
                  <a:srgbClr val="000000"/>
                </a:solidFill>
                <a:effectLst/>
                <a:uFill>
                  <a:solidFill>
                    <a:prstClr val="black">
                      <a:alpha val="0"/>
                    </a:prstClr>
                  </a:solidFill>
                </a:uFill>
                <a:latin typeface="Calibri"/>
                <a:ea typeface="Calibri"/>
                <a:cs typeface="Calibri"/>
              </a:rPr>
              <a:t>Equipe de conformidade RPM:</a:t>
            </a:r>
          </a:p>
        </p:txBody>
      </p:sp>
      <p:graphicFrame>
        <p:nvGraphicFramePr>
          <p:cNvPr id="6" name="Table 6">
            <a:extLst>
              <a:ext uri="{FF2B5EF4-FFF2-40B4-BE49-F238E27FC236}">
                <a16:creationId xmlns:a16="http://schemas.microsoft.com/office/drawing/2014/main" id="{667958D8-2E65-2428-DC53-CE6454B89377}"/>
              </a:ext>
            </a:extLst>
          </p:cNvPr>
          <p:cNvGraphicFramePr>
            <a:graphicFrameLocks noGrp="1"/>
          </p:cNvGraphicFramePr>
          <p:nvPr>
            <p:extLst>
              <p:ext uri="{D42A27DB-BD31-4B8C-83A1-F6EECF244321}">
                <p14:modId val="1426358378"/>
              </p:ext>
            </p:extLst>
          </p:nvPr>
        </p:nvGraphicFramePr>
        <p:xfrm>
          <a:off x="1340433" y="1958221"/>
          <a:ext cx="6463132" cy="2468880"/>
        </p:xfrm>
        <a:graphic>
          <a:graphicData uri="http://schemas.openxmlformats.org/drawingml/2006/table">
            <a:tbl>
              <a:tblPr firstRow="1" bandRow="1">
                <a:tableStyleId>{69CF1AB2-1976-4502-BF36-3FF5EA218861}</a:tableStyleId>
              </a:tblPr>
              <a:tblGrid>
                <a:gridCol w="3258199">
                  <a:extLst>
                    <a:ext uri="{9D8B030D-6E8A-4147-A177-3AD203B41FA5}">
                      <a16:colId xmlns:a16="http://schemas.microsoft.com/office/drawing/2014/main" val="1047351424"/>
                    </a:ext>
                  </a:extLst>
                </a:gridCol>
                <a:gridCol w="3204933">
                  <a:extLst>
                    <a:ext uri="{9D8B030D-6E8A-4147-A177-3AD203B41FA5}">
                      <a16:colId xmlns:a16="http://schemas.microsoft.com/office/drawing/2014/main" val="529134025"/>
                    </a:ext>
                  </a:extLst>
                </a:gridCol>
              </a:tblGrid>
              <a:tr h="799161">
                <a:tc>
                  <a:txBody>
                    <a:bodyPr vert="horz" wrap="square"/>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Concha de concha</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r>
                        <a:rPr lang="pt-BR" sz="1600" b="0" i="0" u="none" strike="noStrike" cap="none" baseline="0">
                          <a:solidFill>
                            <a:srgbClr val="000000"/>
                          </a:solidFill>
                          <a:effectLst/>
                          <a:uFill>
                            <a:solidFill>
                              <a:prstClr val="black">
                                <a:alpha val="0"/>
                              </a:prstClr>
                            </a:solidFill>
                          </a:uFill>
                          <a:latin typeface="Calibri"/>
                          <a:ea typeface="Calibri"/>
                          <a:cs typeface="Calibri"/>
                        </a:rPr>
                        <a:t>Diretor sênior de conformidade global</a:t>
                      </a:r>
                    </a:p>
                  </a:txBody>
                  <a:tcPr anchor="ctr"/>
                </a:tc>
                <a:tc>
                  <a:txBody>
                    <a:bodyPr vert="horz" wrap="square"/>
                    <a:lstStyle/>
                    <a:p>
                      <a:endParaRPr lang="en-GB" sz="1600" b="0">
                        <a:hlinkClick r:id="rId2"/>
                      </a:endParaRPr>
                    </a:p>
                    <a:p>
                      <a:r>
                        <a:rPr lang="pt-BR" sz="1600" b="0" i="0" u="none" strike="noStrike" cap="none" baseline="0">
                          <a:solidFill>
                            <a:srgbClr val="000000"/>
                          </a:solidFill>
                          <a:effectLst/>
                          <a:uFill>
                            <a:solidFill>
                              <a:prstClr val="black">
                                <a:alpha val="0"/>
                              </a:prstClr>
                            </a:solidFill>
                          </a:uFill>
                          <a:latin typeface="Calibri"/>
                          <a:ea typeface="Calibri"/>
                          <a:cs typeface="Calibri"/>
                          <a:hlinkClick r:id="rId2" history="0"/>
                        </a:rPr>
                        <a:t>searl@rpminc.com</a:t>
                      </a:r>
                      <a:endParaRPr lang="en-GB" sz="1600" b="0"/>
                    </a:p>
                    <a:p>
                      <a:endParaRPr lang="en-GB" sz="1600" b="0"/>
                    </a:p>
                  </a:txBody>
                  <a:tcPr anchor="ctr"/>
                </a:tc>
                <a:extLst>
                  <a:ext uri="{0D108BD9-81ED-4DB2-BD59-A6C34878D82A}">
                    <a16:rowId xmlns:a16="http://schemas.microsoft.com/office/drawing/2014/main" val="3053738705"/>
                  </a:ext>
                </a:extLst>
              </a:tr>
              <a:tr h="799161">
                <a:tc>
                  <a:txBody>
                    <a:bodyPr vert="horz" wrap="square"/>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Caroline Watson</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r>
                        <a:rPr lang="pt-BR" sz="1600" b="0" i="0" u="none" strike="noStrike" cap="none" baseline="0">
                          <a:solidFill>
                            <a:srgbClr val="000000"/>
                          </a:solidFill>
                          <a:effectLst/>
                          <a:uFill>
                            <a:solidFill>
                              <a:prstClr val="black">
                                <a:alpha val="0"/>
                              </a:prstClr>
                            </a:solidFill>
                          </a:uFill>
                          <a:latin typeface="Calibri"/>
                          <a:ea typeface="Calibri"/>
                          <a:cs typeface="Calibri"/>
                        </a:rPr>
                        <a:t>Chefe de conformidade - Europa</a:t>
                      </a:r>
                    </a:p>
                  </a:txBody>
                  <a:tcPr anchor="ctr"/>
                </a:tc>
                <a:tc>
                  <a:txBody>
                    <a:bodyPr vert="horz" wrap="square"/>
                    <a:lstStyle/>
                    <a:p>
                      <a:endParaRPr lang="en-GB" sz="1600">
                        <a:hlinkClick r:id="rId3"/>
                      </a:endParaRPr>
                    </a:p>
                    <a:p>
                      <a:r>
                        <a:rPr lang="pt-BR" sz="1600" b="0" i="0" u="none" strike="noStrike" cap="none" baseline="0">
                          <a:solidFill>
                            <a:srgbClr val="000000"/>
                          </a:solidFill>
                          <a:effectLst/>
                          <a:uFill>
                            <a:solidFill>
                              <a:prstClr val="black">
                                <a:alpha val="0"/>
                              </a:prstClr>
                            </a:solidFill>
                          </a:uFill>
                          <a:latin typeface="Calibri"/>
                          <a:ea typeface="Calibri"/>
                          <a:cs typeface="Calibri"/>
                          <a:hlinkClick r:id="rId3" history="0"/>
                        </a:rPr>
                        <a:t>cwatson@rpminc.com</a:t>
                      </a:r>
                      <a:endParaRPr lang="en-GB" sz="1600"/>
                    </a:p>
                    <a:p>
                      <a:endParaRPr lang="en-GB" sz="1600"/>
                    </a:p>
                  </a:txBody>
                  <a:tcPr anchor="ctr"/>
                </a:tc>
                <a:extLst>
                  <a:ext uri="{0D108BD9-81ED-4DB2-BD59-A6C34878D82A}">
                    <a16:rowId xmlns:a16="http://schemas.microsoft.com/office/drawing/2014/main" val="2676558343"/>
                  </a:ext>
                </a:extLst>
              </a:tr>
              <a:tr h="799161">
                <a:tc>
                  <a:txBody>
                    <a:bodyPr vert="horz" wrap="square"/>
                    <a:lstStyle/>
                    <a:p>
                      <a:pPr marL="0" marR="0" lvl="0" indent="0" algn="l" defTabSz="685749" rtl="0" eaLnBrk="1" fontAlgn="auto" latinLnBrk="0" hangingPunct="1">
                        <a:lnSpc>
                          <a:spcPct val="100000"/>
                        </a:lnSpc>
                        <a:spcBef>
                          <a:spcPct val="0"/>
                        </a:spcBef>
                        <a:spcAft>
                          <a:spcPct val="0"/>
                        </a:spcAft>
                        <a:buClrTx/>
                        <a:buSzTx/>
                        <a:buFontTx/>
                        <a:buNone/>
                        <a:defRPr/>
                      </a:pPr>
                      <a:r>
                        <a:rPr lang="pt-BR" sz="1600" b="0" i="0" u="none" strike="noStrike" cap="none" baseline="0">
                          <a:solidFill>
                            <a:srgbClr val="000000"/>
                          </a:solidFill>
                          <a:effectLst/>
                          <a:uFill>
                            <a:solidFill>
                              <a:prstClr val="black">
                                <a:alpha val="0"/>
                              </a:prstClr>
                            </a:solidFill>
                          </a:uFill>
                          <a:latin typeface="Calibri"/>
                          <a:ea typeface="Calibri"/>
                          <a:cs typeface="Calibri"/>
                        </a:rPr>
                        <a:t>Helen Dillon</a:t>
                      </a:r>
                    </a:p>
                    <a:p>
                      <a:pPr marL="0" marR="0" lvl="0" indent="0" algn="l" defTabSz="685749" rtl="0" eaLnBrk="1" fontAlgn="auto" latinLnBrk="0" hangingPunct="1">
                        <a:lnSpc>
                          <a:spcPct val="100000"/>
                        </a:lnSpc>
                        <a:spcBef>
                          <a:spcPct val="0"/>
                        </a:spcBef>
                        <a:spcAft>
                          <a:spcPct val="0"/>
                        </a:spcAft>
                        <a:buClrTx/>
                        <a:buSzTx/>
                        <a:buFontTx/>
                        <a:buNone/>
                        <a:defRPr/>
                      </a:pPr>
                      <a:r>
                        <a:rPr lang="pt-BR" sz="1600" b="0" i="0" u="none" strike="noStrike" cap="none" baseline="0">
                          <a:solidFill>
                            <a:srgbClr val="000000"/>
                          </a:solidFill>
                          <a:effectLst/>
                          <a:uFill>
                            <a:solidFill>
                              <a:prstClr val="black">
                                <a:alpha val="0"/>
                              </a:prstClr>
                            </a:solidFill>
                          </a:uFill>
                          <a:latin typeface="Calibri"/>
                          <a:ea typeface="Calibri"/>
                          <a:cs typeface="Calibri"/>
                        </a:rPr>
                        <a:t>Gerente – Conformidade e ética</a:t>
                      </a:r>
                    </a:p>
                  </a:txBody>
                  <a:tcPr anchor="ctr"/>
                </a:tc>
                <a:tc>
                  <a:txBody>
                    <a:bodyPr vert="horz" wrap="square"/>
                    <a:lstStyle/>
                    <a:p>
                      <a:endParaRPr lang="en-GB" sz="1600">
                        <a:hlinkClick r:id="rId4"/>
                      </a:endParaRPr>
                    </a:p>
                    <a:p>
                      <a:r>
                        <a:rPr lang="pt-BR" sz="1600" b="0" i="0" u="none" strike="noStrike" cap="none" baseline="0">
                          <a:solidFill>
                            <a:srgbClr val="000000"/>
                          </a:solidFill>
                          <a:effectLst/>
                          <a:uFill>
                            <a:solidFill>
                              <a:prstClr val="black">
                                <a:alpha val="0"/>
                              </a:prstClr>
                            </a:solidFill>
                          </a:uFill>
                          <a:latin typeface="Calibri"/>
                          <a:ea typeface="Calibri"/>
                          <a:cs typeface="Calibri"/>
                          <a:hlinkClick r:id="rId4" history="0"/>
                        </a:rPr>
                        <a:t>hdillon@rpminc.com</a:t>
                      </a:r>
                      <a:endParaRPr lang="en-GB" sz="1600"/>
                    </a:p>
                    <a:p>
                      <a:endParaRPr lang="en-GB" sz="1600"/>
                    </a:p>
                  </a:txBody>
                  <a:tcPr anchor="ctr"/>
                </a:tc>
                <a:extLst>
                  <a:ext uri="{0D108BD9-81ED-4DB2-BD59-A6C34878D82A}">
                    <a16:rowId xmlns:a16="http://schemas.microsoft.com/office/drawing/2014/main" val="3080428594"/>
                  </a:ext>
                </a:extLst>
              </a:tr>
            </a:tbl>
          </a:graphicData>
        </a:graphic>
      </p:graphicFrame>
      <p:pic>
        <p:nvPicPr>
          <p:cNvPr id="8" name="Picture 7">
            <a:extLst>
              <a:ext uri="{FF2B5EF4-FFF2-40B4-BE49-F238E27FC236}">
                <a16:creationId xmlns:a16="http://schemas.microsoft.com/office/drawing/2014/main" id="{8F295221-A83B-8F4F-B010-3756D9B5D081}"/>
              </a:ext>
            </a:extLst>
          </p:cNvPr>
          <p:cNvPicPr>
            <a:picLocks noChangeAspect="1"/>
          </p:cNvPicPr>
          <p:nvPr/>
        </p:nvPicPr>
        <p:blipFill>
          <a:blip r:embed="rId5"/>
          <a:stretch>
            <a:fillRect/>
          </a:stretch>
        </p:blipFill>
        <p:spPr>
          <a:xfrm>
            <a:off x="7389986" y="5084445"/>
            <a:ext cx="1628775" cy="1590675"/>
          </a:xfrm>
          <a:prstGeom prst="rect">
            <a:avLst/>
          </a:prstGeom>
        </p:spPr>
      </p:pic>
    </p:spTree>
    <p:extLst>
      <p:ext uri="{BB962C8B-B14F-4D97-AF65-F5344CB8AC3E}">
        <p14:creationId val="1650885007"/>
      </p:ext>
    </p:extLst>
  </p:cSld>
  <p:clrMapOvr>
    <a:masterClrMapping/>
  </p:clrMapOvr>
  <p:transition spd="med">
    <p:fade/>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F756AF7-A071-5411-6DAB-9358FDC16C18}"/>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Verificação de mídia adversa</a:t>
            </a: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57736F4D-7D6B-28E0-CA06-D4E66DB3749D}"/>
              </a:ext>
            </a:extLst>
          </p:cNvPr>
          <p:cNvSpPr>
            <a:spLocks noGrp="1"/>
          </p:cNvSpPr>
          <p:nvPr>
            <p:ph type="sldNum" sz="quarter" idx="4"/>
          </p:nvPr>
        </p:nvSpPr>
        <p:spPr/>
        <p:txBody>
          <a:bodyPr/>
          <a:lstStyle/>
          <a:p>
            <a:fld id="{BB5FC4A1-A2DE-4EB5-9A46-57D39B4235EC}" type="slidenum">
              <a:rPr lang="en-US" smtClean="0"/>
              <a:t>30</a:t>
            </a:fld>
            <a:endParaRPr lang="en-US"/>
          </a:p>
        </p:txBody>
      </p:sp>
      <p:pic>
        <p:nvPicPr>
          <p:cNvPr id="6" name="Picture 5">
            <a:extLst>
              <a:ext uri="{FF2B5EF4-FFF2-40B4-BE49-F238E27FC236}">
                <a16:creationId xmlns:a16="http://schemas.microsoft.com/office/drawing/2014/main" id="{BA398954-444C-D6BF-7786-F9FB76EC1C14}"/>
              </a:ext>
            </a:extLst>
          </p:cNvPr>
          <p:cNvPicPr>
            <a:picLocks noChangeAspect="1"/>
          </p:cNvPicPr>
          <p:nvPr/>
        </p:nvPicPr>
        <p:blipFill>
          <a:blip r:embed="rId2"/>
          <a:stretch>
            <a:fillRect/>
          </a:stretch>
        </p:blipFill>
        <p:spPr>
          <a:xfrm>
            <a:off x="822960" y="2837645"/>
            <a:ext cx="7695345" cy="3196822"/>
          </a:xfrm>
          <a:prstGeom prst="rect">
            <a:avLst/>
          </a:prstGeom>
        </p:spPr>
      </p:pic>
      <p:sp>
        <p:nvSpPr>
          <p:cNvPr id="7" name="TextBox 6">
            <a:extLst>
              <a:ext uri="{FF2B5EF4-FFF2-40B4-BE49-F238E27FC236}">
                <a16:creationId xmlns:a16="http://schemas.microsoft.com/office/drawing/2014/main" id="{BA39D63F-A177-6704-0F97-4235D161FD90}"/>
              </a:ext>
            </a:extLst>
          </p:cNvPr>
          <p:cNvSpPr txBox="1"/>
          <p:nvPr/>
        </p:nvSpPr>
        <p:spPr>
          <a:xfrm>
            <a:off x="256854" y="1552828"/>
            <a:ext cx="8630292" cy="158496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Isso atualizará o artigo para refletir o nível de risco atribuído pela equipe de integração que está concluindo a verificação de mídia adversa.</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pt-BR" sz="1400" b="0" i="0" u="none" strike="noStrike" cap="none" baseline="0">
                <a:solidFill>
                  <a:srgbClr val="000000"/>
                </a:solidFill>
                <a:effectLst/>
                <a:uFill>
                  <a:solidFill>
                    <a:prstClr val="black">
                      <a:alpha val="0"/>
                    </a:prstClr>
                  </a:solidFill>
                </a:uFill>
                <a:latin typeface="Calibri"/>
                <a:ea typeface="Calibri"/>
                <a:cs typeface="Calibri"/>
              </a:rPr>
              <a:t>Se não houver artigos para destacar/atribuir um risco, você pode simplesmente clicar na opção MARCAR TODOS COMO REVISADOS no canto superior direito, conforme a captura de tela abaixo, caso contrário, quaisquer colunas irrelevantes podem ser marcadas como SEM RISCO</a:t>
            </a:r>
          </a:p>
        </p:txBody>
      </p:sp>
      <p:sp>
        <p:nvSpPr>
          <p:cNvPr id="8" name="Content Placeholder 2">
            <a:extLst>
              <a:ext uri="{FF2B5EF4-FFF2-40B4-BE49-F238E27FC236}">
                <a16:creationId xmlns:a16="http://schemas.microsoft.com/office/drawing/2014/main" id="{6DA5117B-F7B1-A5CC-28A5-EB3AB7AB48C5}"/>
              </a:ext>
            </a:extLst>
          </p:cNvPr>
          <p:cNvSpPr>
            <a:spLocks noGrp="1"/>
          </p:cNvSpPr>
          <p:nvPr>
            <p:ph idx="1"/>
          </p:nvPr>
        </p:nvSpPr>
        <p:spPr>
          <a:xfrm>
            <a:off x="431515" y="6309995"/>
            <a:ext cx="8024117" cy="365125"/>
          </a:xfrm>
        </p:spPr>
        <p:txBody>
          <a:bodyPr>
            <a:normAutofit fontScale="85000" lnSpcReduction="20000"/>
          </a:bodyPr>
          <a:lstStyle/>
          <a:p>
            <a:pPr marL="0" indent="0">
              <a:buNone/>
            </a:pPr>
            <a:r>
              <a:rPr lang="pt-BR" sz="1200" b="1" i="0" u="none" strike="noStrike" cap="none" baseline="0">
                <a:solidFill>
                  <a:srgbClr val="FF0000"/>
                </a:solidFill>
                <a:effectLst/>
                <a:uFill>
                  <a:solidFill>
                    <a:prstClr val="black">
                      <a:alpha val="0"/>
                    </a:prstClr>
                  </a:solidFill>
                </a:uFill>
                <a:latin typeface="Calibri"/>
                <a:ea typeface="Calibri"/>
                <a:cs typeface="Calibri"/>
              </a:rPr>
              <a:t>OBSERVAÇÃO:</a:t>
            </a:r>
            <a:r>
              <a:rPr lang="pt-BR" sz="1200" b="1" i="0" u="none" strike="noStrike" cap="none" baseline="0">
                <a:solidFill>
                  <a:srgbClr val="FF0000"/>
                </a:solidFill>
                <a:effectLst/>
                <a:uFill>
                  <a:solidFill>
                    <a:prstClr val="black">
                      <a:alpha val="0"/>
                    </a:prstClr>
                  </a:solidFill>
                </a:uFill>
                <a:latin typeface="Calibri"/>
                <a:ea typeface="Calibri"/>
                <a:cs typeface="Calibri"/>
              </a:rPr>
              <a:t> </a:t>
            </a:r>
            <a:r>
              <a:rPr lang="pt-BR" sz="1200" b="1" i="0" u="none" strike="noStrike" cap="none" baseline="0">
                <a:solidFill>
                  <a:srgbClr val="FF0000"/>
                </a:solidFill>
                <a:effectLst/>
                <a:uFill>
                  <a:solidFill>
                    <a:prstClr val="black">
                      <a:alpha val="0"/>
                    </a:prstClr>
                  </a:solidFill>
                </a:uFill>
                <a:latin typeface="Calibri"/>
                <a:ea typeface="Calibri"/>
                <a:cs typeface="Calibri"/>
              </a:rPr>
              <a:t>Você deve atribuir um nível de risco a todos os artigos ou MARCAR TODOS COMO REVISADOS ou a tarefa será mostrada como incompleta no sistema. </a:t>
            </a:r>
          </a:p>
        </p:txBody>
      </p:sp>
    </p:spTree>
    <p:extLst>
      <p:ext uri="{BB962C8B-B14F-4D97-AF65-F5344CB8AC3E}">
        <p14:creationId val="2265806107"/>
      </p:ext>
    </p:extLst>
  </p:cSld>
  <p:clrMapOvr>
    <a:masterClrMapping/>
  </p:clrMapOvr>
  <p:transition spd="med">
    <p:fade/>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015A6F8-2F8E-2194-9BD2-4C62936378A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p>
        </p:txBody>
      </p:sp>
      <p:sp>
        <p:nvSpPr>
          <p:cNvPr id="3" name="Content Placeholder 2">
            <a:extLst>
              <a:ext uri="{FF2B5EF4-FFF2-40B4-BE49-F238E27FC236}">
                <a16:creationId xmlns:a16="http://schemas.microsoft.com/office/drawing/2014/main" id="{C9231A4F-C9F7-7F81-0A6B-BEBC10B87BDC}"/>
              </a:ext>
            </a:extLst>
          </p:cNvPr>
          <p:cNvSpPr>
            <a:spLocks noGrp="1"/>
          </p:cNvSpPr>
          <p:nvPr>
            <p:ph idx="1"/>
          </p:nvPr>
        </p:nvSpPr>
        <p:spPr/>
        <p:txBody>
          <a:bodyPr>
            <a:norm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Preenchido pela equipe </a:t>
            </a:r>
            <a:r>
              <a:rPr lang="pt-BR" sz="1600" b="1" i="0" u="none" strike="noStrike" cap="none" baseline="0">
                <a:solidFill>
                  <a:srgbClr val="FF0000"/>
                </a:solidFill>
                <a:effectLst/>
                <a:uFill>
                  <a:solidFill>
                    <a:prstClr val="black">
                      <a:alpha val="0"/>
                    </a:prstClr>
                  </a:solidFill>
                </a:uFill>
                <a:latin typeface="Calibri"/>
                <a:ea typeface="Calibri"/>
                <a:cs typeface="Calibri"/>
              </a:rPr>
              <a:t>de INTEGRAÇÃO</a:t>
            </a:r>
            <a:r>
              <a:rPr lang="pt-BR" sz="1600" b="0" i="0" u="none" strike="noStrike" cap="none" baseline="0">
                <a:solidFill>
                  <a:srgbClr val="000000"/>
                </a:solidFill>
                <a:effectLst/>
                <a:uFill>
                  <a:solidFill>
                    <a:prstClr val="black">
                      <a:alpha val="0"/>
                    </a:prstClr>
                  </a:solidFill>
                </a:uFill>
                <a:latin typeface="Calibri"/>
                <a:ea typeface="Calibri"/>
                <a:cs typeface="Calibri"/>
              </a:rPr>
              <a:t> e pela equipe </a:t>
            </a:r>
            <a:r>
              <a:rPr lang="pt-BR" sz="1600" b="1" i="0" u="none" strike="noStrike" cap="none" baseline="0">
                <a:solidFill>
                  <a:srgbClr val="FF0000"/>
                </a:solidFill>
                <a:effectLst/>
                <a:uFill>
                  <a:solidFill>
                    <a:prstClr val="black">
                      <a:alpha val="0"/>
                    </a:prstClr>
                  </a:solidFill>
                </a:uFill>
                <a:latin typeface="Calibri"/>
                <a:ea typeface="Calibri"/>
                <a:cs typeface="Calibri"/>
              </a:rPr>
              <a:t>de APROVAÇÃO</a:t>
            </a:r>
            <a:r>
              <a:rPr lang="pt-BR" sz="1600" b="0" i="0" u="none" strike="noStrike" cap="none" baseline="0">
                <a:solidFill>
                  <a:srgbClr val="000000"/>
                </a:solidFill>
                <a:effectLst/>
                <a:uFill>
                  <a:solidFill>
                    <a:prstClr val="black">
                      <a:alpha val="0"/>
                    </a:prstClr>
                  </a:solidFill>
                </a:uFill>
                <a:latin typeface="Calibri"/>
                <a:ea typeface="Calibri"/>
                <a:cs typeface="Calibri"/>
              </a:rPr>
              <a:t>,</a:t>
            </a:r>
          </a:p>
          <a:p>
            <a:r>
              <a:rPr lang="pt-BR" sz="1600" b="0" i="0" u="none" strike="noStrike" cap="none" baseline="0">
                <a:solidFill>
                  <a:srgbClr val="000000"/>
                </a:solidFill>
                <a:effectLst/>
                <a:uFill>
                  <a:solidFill>
                    <a:prstClr val="black">
                      <a:alpha val="0"/>
                    </a:prstClr>
                  </a:solidFill>
                </a:uFill>
                <a:latin typeface="Calibri"/>
                <a:ea typeface="Calibri"/>
                <a:cs typeface="Calibri"/>
              </a:rPr>
              <a:t>Depois de concluir a análise de possíveis correspondências de triagem do World-Check e a verificação de mídia adversa, é hora de começar a integrar seu terceiro.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r>
              <a:rPr lang="pt-BR" sz="1600" b="0" i="0" u="none" strike="noStrike" cap="none" baseline="0">
                <a:solidFill>
                  <a:srgbClr val="000000"/>
                </a:solidFill>
                <a:effectLst/>
                <a:uFill>
                  <a:solidFill>
                    <a:prstClr val="black">
                      <a:alpha val="0"/>
                    </a:prstClr>
                  </a:solidFill>
                </a:uFill>
                <a:latin typeface="Calibri"/>
                <a:ea typeface="Calibri"/>
                <a:cs typeface="Calibri"/>
              </a:rPr>
              <a:t>Role até a parte superior da guia INFORMAÇÕES DE TERCEIROS (ou seja, onde estão os resultados do analisador de risco e da verificação mundial) e clique em INICIAR INTEGRAÇÃO.</a:t>
            </a:r>
          </a:p>
        </p:txBody>
      </p:sp>
      <p:sp>
        <p:nvSpPr>
          <p:cNvPr id="5" name="Slide Number Placeholder 4">
            <a:extLst>
              <a:ext uri="{FF2B5EF4-FFF2-40B4-BE49-F238E27FC236}">
                <a16:creationId xmlns:a16="http://schemas.microsoft.com/office/drawing/2014/main" id="{2E51A691-C9A6-649C-7315-CD736C104C92}"/>
              </a:ext>
            </a:extLst>
          </p:cNvPr>
          <p:cNvSpPr>
            <a:spLocks noGrp="1"/>
          </p:cNvSpPr>
          <p:nvPr>
            <p:ph type="sldNum" sz="quarter" idx="4"/>
          </p:nvPr>
        </p:nvSpPr>
        <p:spPr/>
        <p:txBody>
          <a:bodyPr/>
          <a:lstStyle/>
          <a:p>
            <a:fld id="{BB5FC4A1-A2DE-4EB5-9A46-57D39B4235EC}" type="slidenum">
              <a:rPr lang="en-US" smtClean="0"/>
              <a:t>31</a:t>
            </a:fld>
            <a:endParaRPr lang="en-US"/>
          </a:p>
        </p:txBody>
      </p:sp>
      <p:pic>
        <p:nvPicPr>
          <p:cNvPr id="7" name="Picture 6">
            <a:extLst>
              <a:ext uri="{FF2B5EF4-FFF2-40B4-BE49-F238E27FC236}">
                <a16:creationId xmlns:a16="http://schemas.microsoft.com/office/drawing/2014/main" id="{D5D164DA-5C23-6602-3192-E487F42FBB3B}"/>
              </a:ext>
            </a:extLst>
          </p:cNvPr>
          <p:cNvPicPr>
            <a:picLocks noChangeAspect="1"/>
          </p:cNvPicPr>
          <p:nvPr/>
        </p:nvPicPr>
        <p:blipFill>
          <a:blip r:embed="rId2"/>
          <a:stretch>
            <a:fillRect/>
          </a:stretch>
        </p:blipFill>
        <p:spPr>
          <a:xfrm>
            <a:off x="432562" y="3429000"/>
            <a:ext cx="7814930" cy="2704096"/>
          </a:xfrm>
          <a:prstGeom prst="rect">
            <a:avLst/>
          </a:prstGeom>
        </p:spPr>
      </p:pic>
      <p:cxnSp>
        <p:nvCxnSpPr>
          <p:cNvPr id="8" name="Straight Arrow Connector 7">
            <a:extLst>
              <a:ext uri="{FF2B5EF4-FFF2-40B4-BE49-F238E27FC236}">
                <a16:creationId xmlns:a16="http://schemas.microsoft.com/office/drawing/2014/main" id="{10017BD6-749F-122F-F269-ECEC9CABB86D}"/>
              </a:ext>
            </a:extLst>
          </p:cNvPr>
          <p:cNvCxnSpPr/>
          <p:nvPr/>
        </p:nvCxnSpPr>
        <p:spPr>
          <a:xfrm>
            <a:off x="5528930" y="2890152"/>
            <a:ext cx="1403498" cy="18908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413394351"/>
      </p:ext>
    </p:extLst>
  </p:cSld>
  <p:clrMapOvr>
    <a:masterClrMapping/>
  </p:clrMapOvr>
  <p:transition spd="med">
    <p:fade/>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7860608-1625-7920-4B1A-8CF06BC31AA4}"/>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p>
        </p:txBody>
      </p:sp>
      <p:sp>
        <p:nvSpPr>
          <p:cNvPr id="6" name="TextBox 5">
            <a:extLst>
              <a:ext uri="{FF2B5EF4-FFF2-40B4-BE49-F238E27FC236}">
                <a16:creationId xmlns:a16="http://schemas.microsoft.com/office/drawing/2014/main" id="{B03295BD-061E-DFC2-BF59-A728FF788A02}"/>
              </a:ext>
            </a:extLst>
          </p:cNvPr>
          <p:cNvSpPr txBox="1"/>
          <p:nvPr/>
        </p:nvSpPr>
        <p:spPr>
          <a:xfrm>
            <a:off x="223282" y="1590676"/>
            <a:ext cx="8569844" cy="82296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Depois de clicar em INICIAR INTEGRAÇÃO, você será levado para o “Fluxo de trabalho”, que é um conjunto de atividades, regidas pelo fato de o terceiro ter pontuado como </a:t>
            </a:r>
            <a:r>
              <a:rPr lang="pt-BR" sz="1600" b="0" i="0" u="none" strike="noStrike" cap="none" baseline="0">
                <a:solidFill>
                  <a:srgbClr val="92D050"/>
                </a:solidFill>
                <a:effectLst/>
                <a:uFill>
                  <a:solidFill>
                    <a:prstClr val="black">
                      <a:alpha val="0"/>
                    </a:prstClr>
                  </a:solidFill>
                </a:uFill>
                <a:latin typeface="Calibri"/>
                <a:ea typeface="Calibri"/>
                <a:cs typeface="Calibri"/>
              </a:rPr>
              <a:t>BAIXA</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FFC000"/>
                </a:solidFill>
                <a:effectLst/>
                <a:uFill>
                  <a:solidFill>
                    <a:prstClr val="black">
                      <a:alpha val="0"/>
                    </a:prstClr>
                  </a:solidFill>
                </a:uFill>
                <a:latin typeface="Calibri"/>
                <a:ea typeface="Calibri"/>
                <a:cs typeface="Calibri"/>
              </a:rPr>
              <a:t>MÉDIA</a:t>
            </a:r>
            <a:r>
              <a:rPr lang="pt-BR" sz="1600" b="0" i="0" u="none" strike="noStrike" cap="none" baseline="0">
                <a:solidFill>
                  <a:srgbClr val="000000"/>
                </a:solidFill>
                <a:effectLst/>
                <a:uFill>
                  <a:solidFill>
                    <a:prstClr val="black">
                      <a:alpha val="0"/>
                    </a:prstClr>
                  </a:solidFill>
                </a:uFill>
                <a:latin typeface="Calibri"/>
                <a:ea typeface="Calibri"/>
                <a:cs typeface="Calibri"/>
              </a:rPr>
              <a:t> ou </a:t>
            </a:r>
            <a:r>
              <a:rPr lang="pt-BR" sz="1600" b="0" i="0" u="none" strike="noStrike" cap="none" baseline="0">
                <a:solidFill>
                  <a:srgbClr val="FF0000"/>
                </a:solidFill>
                <a:effectLst/>
                <a:uFill>
                  <a:solidFill>
                    <a:prstClr val="black">
                      <a:alpha val="0"/>
                    </a:prstClr>
                  </a:solidFill>
                </a:uFill>
                <a:latin typeface="Calibri"/>
                <a:ea typeface="Calibri"/>
                <a:cs typeface="Calibri"/>
              </a:rPr>
              <a:t>ALTA</a:t>
            </a:r>
            <a:r>
              <a:rPr lang="pt-BR" sz="1600" b="0" i="0" u="none" strike="noStrike" cap="none" baseline="0">
                <a:solidFill>
                  <a:srgbClr val="000000"/>
                </a:solidFill>
                <a:effectLst/>
                <a:uFill>
                  <a:solidFill>
                    <a:prstClr val="black">
                      <a:alpha val="0"/>
                    </a:prstClr>
                  </a:solidFill>
                </a:uFill>
                <a:latin typeface="Calibri"/>
                <a:ea typeface="Calibri"/>
                <a:cs typeface="Calibri"/>
              </a:rPr>
              <a:t> no Analisador de risco:</a:t>
            </a:r>
          </a:p>
        </p:txBody>
      </p:sp>
      <p:pic>
        <p:nvPicPr>
          <p:cNvPr id="8" name="Picture 7">
            <a:extLst>
              <a:ext uri="{FF2B5EF4-FFF2-40B4-BE49-F238E27FC236}">
                <a16:creationId xmlns:a16="http://schemas.microsoft.com/office/drawing/2014/main" id="{DAD2D48A-DC63-1416-5358-FDF00EC97003}"/>
              </a:ext>
            </a:extLst>
          </p:cNvPr>
          <p:cNvPicPr>
            <a:picLocks noChangeAspect="1"/>
          </p:cNvPicPr>
          <p:nvPr/>
        </p:nvPicPr>
        <p:blipFill>
          <a:blip r:embed="rId2"/>
          <a:stretch>
            <a:fillRect/>
          </a:stretch>
        </p:blipFill>
        <p:spPr>
          <a:xfrm>
            <a:off x="214121" y="2583563"/>
            <a:ext cx="8715758" cy="3878905"/>
          </a:xfrm>
          <a:prstGeom prst="rect">
            <a:avLst/>
          </a:prstGeom>
        </p:spPr>
      </p:pic>
      <p:cxnSp>
        <p:nvCxnSpPr>
          <p:cNvPr id="12" name="Straight Arrow Connector 11">
            <a:extLst>
              <a:ext uri="{FF2B5EF4-FFF2-40B4-BE49-F238E27FC236}">
                <a16:creationId xmlns:a16="http://schemas.microsoft.com/office/drawing/2014/main" id="{8F41EE5F-DC08-58B2-B386-0B09EE9699C7}"/>
              </a:ext>
            </a:extLst>
          </p:cNvPr>
          <p:cNvCxnSpPr/>
          <p:nvPr/>
        </p:nvCxnSpPr>
        <p:spPr>
          <a:xfrm flipH="1">
            <a:off x="1733107" y="2254102"/>
            <a:ext cx="6262577" cy="21477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3B1D5C3-1B6A-756E-5863-6C79ADC1EDB9}"/>
              </a:ext>
            </a:extLst>
          </p:cNvPr>
          <p:cNvSpPr>
            <a:spLocks noGrp="1"/>
          </p:cNvSpPr>
          <p:nvPr>
            <p:ph type="sldNum" sz="quarter" idx="4"/>
          </p:nvPr>
        </p:nvSpPr>
        <p:spPr/>
        <p:txBody>
          <a:bodyPr/>
          <a:lstStyle/>
          <a:p>
            <a:fld id="{BB5FC4A1-A2DE-4EB5-9A46-57D39B4235EC}" type="slidenum">
              <a:rPr lang="en-US" smtClean="0"/>
              <a:t>32</a:t>
            </a:fld>
            <a:endParaRPr lang="en-US"/>
          </a:p>
        </p:txBody>
      </p:sp>
    </p:spTree>
    <p:extLst>
      <p:ext uri="{BB962C8B-B14F-4D97-AF65-F5344CB8AC3E}">
        <p14:creationId val="2770865812"/>
      </p:ext>
    </p:extLst>
  </p:cSld>
  <p:clrMapOvr>
    <a:masterClrMapping/>
  </p:clrMapOvr>
  <p:transition spd="med">
    <p:fade/>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CED0F6-3C93-5DAC-3639-FF7610A5B3BB}"/>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p>
        </p:txBody>
      </p:sp>
      <p:sp>
        <p:nvSpPr>
          <p:cNvPr id="7" name="TextBox 6">
            <a:extLst>
              <a:ext uri="{FF2B5EF4-FFF2-40B4-BE49-F238E27FC236}">
                <a16:creationId xmlns:a16="http://schemas.microsoft.com/office/drawing/2014/main" id="{F296404C-5B81-E00D-E9B1-CD2E8A5B0BEE}"/>
              </a:ext>
            </a:extLst>
          </p:cNvPr>
          <p:cNvSpPr txBox="1"/>
          <p:nvPr/>
        </p:nvSpPr>
        <p:spPr>
          <a:xfrm>
            <a:off x="223283" y="1637414"/>
            <a:ext cx="8739964" cy="496824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Como pode ser visto na captura de tela da página anterior, há um total de 4 estágios diferentes de atividade nos fluxos de trabalho que podem ser concluídos como parte do processo de devida diligência de terceiros:</a:t>
            </a:r>
          </a:p>
          <a:p>
            <a:pPr marL="342900" indent="-342900">
              <a:buFont typeface="+mj-lt"/>
              <a:buAutoNum type="arabicPeriod"/>
            </a:pPr>
            <a:endParaRPr lang="en-GB" sz="1600"/>
          </a:p>
          <a:p>
            <a:pPr marL="342900" indent="-342900">
              <a:buFont typeface="+mj-lt"/>
              <a:buAutoNum type="arabicPeriod"/>
            </a:pPr>
            <a:r>
              <a:rPr lang="pt-BR" sz="1600" b="0" i="0" u="none" strike="noStrike" cap="none" baseline="0">
                <a:solidFill>
                  <a:srgbClr val="000000"/>
                </a:solidFill>
                <a:effectLst/>
                <a:uFill>
                  <a:solidFill>
                    <a:prstClr val="black">
                      <a:alpha val="0"/>
                    </a:prstClr>
                  </a:solidFill>
                </a:uFill>
                <a:latin typeface="Calibri"/>
                <a:ea typeface="Calibri"/>
                <a:cs typeface="Calibri"/>
              </a:rPr>
              <a:t>Triagem do World-Check (isso está efetivamente registrando os resultados da análise de triagem do World-Check)</a:t>
            </a:r>
          </a:p>
          <a:p>
            <a:pPr marL="342900" indent="-342900">
              <a:buFont typeface="+mj-lt"/>
              <a:buAutoNum type="arabicPeriod"/>
            </a:pPr>
            <a:r>
              <a:rPr lang="pt-BR" sz="1600" b="0" i="0" u="none" strike="noStrike" cap="none" baseline="0">
                <a:solidFill>
                  <a:srgbClr val="000000"/>
                </a:solidFill>
                <a:effectLst/>
                <a:uFill>
                  <a:solidFill>
                    <a:prstClr val="black">
                      <a:alpha val="0"/>
                    </a:prstClr>
                  </a:solidFill>
                </a:uFill>
                <a:latin typeface="Calibri"/>
                <a:ea typeface="Calibri"/>
                <a:cs typeface="Calibri"/>
              </a:rPr>
              <a:t>Coleta interna de dados</a:t>
            </a:r>
          </a:p>
          <a:p>
            <a:pPr marL="342900" indent="-342900">
              <a:buFont typeface="+mj-lt"/>
              <a:buAutoNum type="arabicPeriod"/>
            </a:pPr>
            <a:r>
              <a:rPr lang="pt-BR" sz="1600" b="0" i="0" u="none" strike="noStrike" cap="none" baseline="0">
                <a:solidFill>
                  <a:srgbClr val="000000"/>
                </a:solidFill>
                <a:effectLst/>
                <a:uFill>
                  <a:solidFill>
                    <a:prstClr val="black">
                      <a:alpha val="0"/>
                    </a:prstClr>
                  </a:solidFill>
                </a:uFill>
                <a:latin typeface="Calibri"/>
                <a:ea typeface="Calibri"/>
                <a:cs typeface="Calibri"/>
              </a:rPr>
              <a:t>Coleta de dados externos</a:t>
            </a:r>
          </a:p>
          <a:p>
            <a:pPr marL="342900" indent="-342900">
              <a:buFont typeface="+mj-lt"/>
              <a:buAutoNum type="arabicPeriod"/>
            </a:pPr>
            <a:r>
              <a:rPr lang="pt-BR" sz="1600" b="0" i="0" u="none" strike="noStrike" cap="none" baseline="0">
                <a:solidFill>
                  <a:srgbClr val="000000"/>
                </a:solidFill>
                <a:effectLst/>
                <a:uFill>
                  <a:solidFill>
                    <a:prstClr val="black">
                      <a:alpha val="0"/>
                    </a:prstClr>
                  </a:solidFill>
                </a:uFill>
                <a:latin typeface="Calibri"/>
                <a:ea typeface="Calibri"/>
                <a:cs typeface="Calibri"/>
              </a:rPr>
              <a:t>Análise de diligência devida média/alta</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Cada estágio é concluído conforme o risco do terceiro é avaliado.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Terceiros de maior risco podem concluir todos os quatro estágios, enquanto terceiros de menor risco podem concluir apenas o primeiro estágio.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Um Terceiro que obteve uma pontuação de Baixo risco no analisador de risco pode concluir todos os 4 estágios do fluxo de trabalho à medida que dados adicionais são coletados que impulsionam o risco, enquanto um terceiro que pontua Alto risco no analisador de risco inicial pode concluir apenas o primeiro estágio.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Isso é explicado em mais detalhes nos slides subsequentes...</a:t>
            </a:r>
          </a:p>
        </p:txBody>
      </p:sp>
      <p:sp>
        <p:nvSpPr>
          <p:cNvPr id="3" name="Slide Number Placeholder 2">
            <a:extLst>
              <a:ext uri="{FF2B5EF4-FFF2-40B4-BE49-F238E27FC236}">
                <a16:creationId xmlns:a16="http://schemas.microsoft.com/office/drawing/2014/main" id="{D648CEB5-0EA3-DC7E-093B-BF4FF5D2C79C}"/>
              </a:ext>
            </a:extLst>
          </p:cNvPr>
          <p:cNvSpPr>
            <a:spLocks noGrp="1"/>
          </p:cNvSpPr>
          <p:nvPr>
            <p:ph type="sldNum" sz="quarter" idx="4"/>
          </p:nvPr>
        </p:nvSpPr>
        <p:spPr/>
        <p:txBody>
          <a:bodyPr/>
          <a:lstStyle/>
          <a:p>
            <a:fld id="{BB5FC4A1-A2DE-4EB5-9A46-57D39B4235EC}" type="slidenum">
              <a:rPr lang="en-US" smtClean="0"/>
              <a:t>33</a:t>
            </a:fld>
            <a:endParaRPr lang="en-US"/>
          </a:p>
        </p:txBody>
      </p:sp>
    </p:spTree>
    <p:extLst>
      <p:ext uri="{BB962C8B-B14F-4D97-AF65-F5344CB8AC3E}">
        <p14:creationId val="3560451500"/>
      </p:ext>
    </p:extLst>
  </p:cSld>
  <p:clrMapOvr>
    <a:masterClrMapping/>
  </p:clrMapOvr>
  <p:transition spd="med">
    <p:fade/>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78478E00-672B-6DFA-5490-53CE12564E98}"/>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6" name="TextBox 5">
            <a:extLst>
              <a:ext uri="{FF2B5EF4-FFF2-40B4-BE49-F238E27FC236}">
                <a16:creationId xmlns:a16="http://schemas.microsoft.com/office/drawing/2014/main" id="{D9149EF3-BBA3-35F9-86EA-CDF068EC769C}"/>
              </a:ext>
            </a:extLst>
          </p:cNvPr>
          <p:cNvSpPr txBox="1"/>
          <p:nvPr/>
        </p:nvSpPr>
        <p:spPr>
          <a:xfrm>
            <a:off x="127591" y="1573619"/>
            <a:ext cx="8814390" cy="2529841"/>
          </a:xfrm>
          <a:prstGeom prst="rect">
            <a:avLst/>
          </a:prstGeom>
          <a:noFill/>
        </p:spPr>
        <p:txBody>
          <a:bodyPr wrap="square" rtlCol="0">
            <a:spAutoFit/>
          </a:bodyPr>
          <a:lstStyle/>
          <a:p>
            <a:r>
              <a:rPr lang="pt-BR" sz="1600" b="1" i="0" u="none" strike="noStrike" cap="none" baseline="0">
                <a:solidFill>
                  <a:srgbClr val="0070C0"/>
                </a:solidFill>
                <a:effectLst/>
                <a:uFill>
                  <a:solidFill>
                    <a:prstClr val="black">
                      <a:alpha val="0"/>
                    </a:prstClr>
                  </a:solidFill>
                </a:uFill>
                <a:latin typeface="Calibri"/>
                <a:ea typeface="Calibri"/>
                <a:cs typeface="Calibri"/>
              </a:rPr>
              <a:t>Estágio 1:</a:t>
            </a:r>
            <a:r>
              <a:rPr lang="pt-BR" sz="1600" b="1" i="0" u="none" strike="noStrike" cap="none" baseline="0">
                <a:solidFill>
                  <a:srgbClr val="0070C0"/>
                </a:solidFill>
                <a:effectLst/>
                <a:uFill>
                  <a:solidFill>
                    <a:prstClr val="black">
                      <a:alpha val="0"/>
                    </a:prstClr>
                  </a:solidFill>
                </a:uFill>
                <a:latin typeface="Calibri"/>
                <a:ea typeface="Calibri"/>
                <a:cs typeface="Calibri"/>
              </a:rPr>
              <a:t> </a:t>
            </a:r>
            <a:r>
              <a:rPr lang="pt-BR" sz="1600" b="1" i="0" u="none" strike="noStrike" cap="none" baseline="0">
                <a:solidFill>
                  <a:srgbClr val="0070C0"/>
                </a:solidFill>
                <a:effectLst/>
                <a:uFill>
                  <a:solidFill>
                    <a:prstClr val="black">
                      <a:alpha val="0"/>
                    </a:prstClr>
                  </a:solidFill>
                </a:uFill>
                <a:latin typeface="Calibri"/>
                <a:ea typeface="Calibri"/>
                <a:cs typeface="Calibri"/>
              </a:rPr>
              <a:t>Atualizar resultados da triagem do World Check</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Cada estágio do fluxo de trabalho tem um conjunto de “atividades” que precisam ser concluídas.</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A primeira atividade que deve ser concluída é marcar como concluído os resultados da triagem de verificação mundial (consulte a seção 3 acima) e registrar a pontuação do Analisador de Risco.</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Para concluir a atividade, clique no ícone Lápis (editar) conforme destacado abaixo:</a:t>
            </a:r>
          </a:p>
        </p:txBody>
      </p:sp>
      <p:pic>
        <p:nvPicPr>
          <p:cNvPr id="8" name="Picture 7">
            <a:extLst>
              <a:ext uri="{FF2B5EF4-FFF2-40B4-BE49-F238E27FC236}">
                <a16:creationId xmlns:a16="http://schemas.microsoft.com/office/drawing/2014/main" id="{D279FA40-B115-76DB-804F-0CF93B54C937}"/>
              </a:ext>
            </a:extLst>
          </p:cNvPr>
          <p:cNvPicPr>
            <a:picLocks noChangeAspect="1"/>
          </p:cNvPicPr>
          <p:nvPr/>
        </p:nvPicPr>
        <p:blipFill>
          <a:blip r:embed="rId3"/>
          <a:stretch>
            <a:fillRect/>
          </a:stretch>
        </p:blipFill>
        <p:spPr>
          <a:xfrm>
            <a:off x="170956" y="3766725"/>
            <a:ext cx="8727659" cy="945407"/>
          </a:xfrm>
          <a:prstGeom prst="rect">
            <a:avLst/>
          </a:prstGeom>
        </p:spPr>
      </p:pic>
      <p:sp>
        <p:nvSpPr>
          <p:cNvPr id="9" name="TextBox 8">
            <a:extLst>
              <a:ext uri="{FF2B5EF4-FFF2-40B4-BE49-F238E27FC236}">
                <a16:creationId xmlns:a16="http://schemas.microsoft.com/office/drawing/2014/main" id="{6EC8F6EA-456C-F84B-3B0D-55AA7ECA27C8}"/>
              </a:ext>
            </a:extLst>
          </p:cNvPr>
          <p:cNvSpPr txBox="1"/>
          <p:nvPr/>
        </p:nvSpPr>
        <p:spPr>
          <a:xfrm>
            <a:off x="127591" y="5029200"/>
            <a:ext cx="8399721" cy="155448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Clicar no ícone de edição leva você à página Informações da atividade, onde todos os elementos necessários da atividade são detalhados em uma caixa de descrição e em uma série de caixas suspensas a serem preenchidas pela equipe de integração.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Eles são abordados nas próximas páginas...</a:t>
            </a:r>
          </a:p>
        </p:txBody>
      </p:sp>
      <p:sp>
        <p:nvSpPr>
          <p:cNvPr id="3" name="Slide Number Placeholder 2">
            <a:extLst>
              <a:ext uri="{FF2B5EF4-FFF2-40B4-BE49-F238E27FC236}">
                <a16:creationId xmlns:a16="http://schemas.microsoft.com/office/drawing/2014/main" id="{642CF2D1-7AA3-E9C8-926F-473A0C2F63C0}"/>
              </a:ext>
            </a:extLst>
          </p:cNvPr>
          <p:cNvSpPr>
            <a:spLocks noGrp="1"/>
          </p:cNvSpPr>
          <p:nvPr>
            <p:ph type="sldNum" sz="quarter" idx="4"/>
          </p:nvPr>
        </p:nvSpPr>
        <p:spPr/>
        <p:txBody>
          <a:bodyPr/>
          <a:lstStyle/>
          <a:p>
            <a:fld id="{BB5FC4A1-A2DE-4EB5-9A46-57D39B4235EC}" type="slidenum">
              <a:rPr lang="en-US" smtClean="0"/>
              <a:t>34</a:t>
            </a:fld>
            <a:endParaRPr lang="en-US"/>
          </a:p>
        </p:txBody>
      </p:sp>
    </p:spTree>
    <p:extLst>
      <p:ext uri="{BB962C8B-B14F-4D97-AF65-F5344CB8AC3E}">
        <p14:creationId val="1546513662"/>
      </p:ext>
    </p:extLst>
  </p:cSld>
  <p:clrMapOvr>
    <a:masterClrMapping/>
  </p:clrMapOvr>
  <p:transition spd="med">
    <p:fade/>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3542016-57FC-A37B-07AB-6B39C52E1AB9}"/>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725E2D2D-CE13-557E-CB03-6797520A72A9}"/>
              </a:ext>
            </a:extLst>
          </p:cNvPr>
          <p:cNvSpPr>
            <a:spLocks noGrp="1"/>
          </p:cNvSpPr>
          <p:nvPr>
            <p:ph idx="1"/>
          </p:nvPr>
        </p:nvSpPr>
        <p:spPr>
          <a:xfrm>
            <a:off x="432562" y="1508760"/>
            <a:ext cx="8074836" cy="904831"/>
          </a:xfrm>
        </p:spPr>
        <p:txBody>
          <a:bodyPr>
            <a:normAutofit/>
          </a:bodyPr>
          <a:lstStyle/>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Assim que o membro da equipe de integração selecionar a atividade, ele receberá um e-mail, um exemplo do qual foi incluído abaixo:</a:t>
            </a:r>
          </a:p>
        </p:txBody>
      </p:sp>
      <p:pic>
        <p:nvPicPr>
          <p:cNvPr id="7" name="Picture 6">
            <a:extLst>
              <a:ext uri="{FF2B5EF4-FFF2-40B4-BE49-F238E27FC236}">
                <a16:creationId xmlns:a16="http://schemas.microsoft.com/office/drawing/2014/main" id="{A636FCAE-15DB-775E-49C5-9477837EC072}"/>
              </a:ext>
            </a:extLst>
          </p:cNvPr>
          <p:cNvPicPr>
            <a:picLocks noChangeAspect="1"/>
          </p:cNvPicPr>
          <p:nvPr/>
        </p:nvPicPr>
        <p:blipFill>
          <a:blip r:embed="rId2"/>
          <a:stretch>
            <a:fillRect/>
          </a:stretch>
        </p:blipFill>
        <p:spPr>
          <a:xfrm>
            <a:off x="318301" y="2168367"/>
            <a:ext cx="8507398" cy="4169313"/>
          </a:xfrm>
          <a:prstGeom prst="rect">
            <a:avLst/>
          </a:prstGeom>
        </p:spPr>
      </p:pic>
      <p:sp>
        <p:nvSpPr>
          <p:cNvPr id="4" name="Slide Number Placeholder 3">
            <a:extLst>
              <a:ext uri="{FF2B5EF4-FFF2-40B4-BE49-F238E27FC236}">
                <a16:creationId xmlns:a16="http://schemas.microsoft.com/office/drawing/2014/main" id="{73109DE2-206C-3B49-9E0B-F0DC0B415E25}"/>
              </a:ext>
            </a:extLst>
          </p:cNvPr>
          <p:cNvSpPr>
            <a:spLocks noGrp="1"/>
          </p:cNvSpPr>
          <p:nvPr>
            <p:ph type="sldNum" sz="quarter" idx="4"/>
          </p:nvPr>
        </p:nvSpPr>
        <p:spPr/>
        <p:txBody>
          <a:bodyPr/>
          <a:lstStyle/>
          <a:p>
            <a:fld id="{BB5FC4A1-A2DE-4EB5-9A46-57D39B4235EC}" type="slidenum">
              <a:rPr lang="en-US" smtClean="0"/>
              <a:t>35</a:t>
            </a:fld>
            <a:endParaRPr lang="en-US"/>
          </a:p>
        </p:txBody>
      </p:sp>
    </p:spTree>
    <p:extLst>
      <p:ext uri="{BB962C8B-B14F-4D97-AF65-F5344CB8AC3E}">
        <p14:creationId val="2000303764"/>
      </p:ext>
    </p:extLst>
  </p:cSld>
  <p:clrMapOvr>
    <a:masterClrMapping/>
  </p:clrMapOvr>
  <p:transition spd="med">
    <p:fade/>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E06E502-F549-0E7E-1881-01E7AD72AE9C}"/>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p>
        </p:txBody>
      </p:sp>
      <p:pic>
        <p:nvPicPr>
          <p:cNvPr id="7" name="Picture 6">
            <a:extLst>
              <a:ext uri="{FF2B5EF4-FFF2-40B4-BE49-F238E27FC236}">
                <a16:creationId xmlns:a16="http://schemas.microsoft.com/office/drawing/2014/main" id="{A7F4778C-9A53-DBBD-7B24-4BA0D61D6F93}"/>
              </a:ext>
            </a:extLst>
          </p:cNvPr>
          <p:cNvPicPr>
            <a:picLocks noChangeAspect="1"/>
          </p:cNvPicPr>
          <p:nvPr/>
        </p:nvPicPr>
        <p:blipFill>
          <a:blip r:embed="rId2"/>
          <a:stretch>
            <a:fillRect/>
          </a:stretch>
        </p:blipFill>
        <p:spPr>
          <a:xfrm>
            <a:off x="85060" y="1524326"/>
            <a:ext cx="8973879" cy="1707445"/>
          </a:xfrm>
          <a:prstGeom prst="rect">
            <a:avLst/>
          </a:prstGeom>
        </p:spPr>
      </p:pic>
      <p:sp>
        <p:nvSpPr>
          <p:cNvPr id="8" name="TextBox 7">
            <a:extLst>
              <a:ext uri="{FF2B5EF4-FFF2-40B4-BE49-F238E27FC236}">
                <a16:creationId xmlns:a16="http://schemas.microsoft.com/office/drawing/2014/main" id="{544963E3-9C17-BDAE-9165-0A058D9174F1}"/>
              </a:ext>
            </a:extLst>
          </p:cNvPr>
          <p:cNvSpPr txBox="1"/>
          <p:nvPr/>
        </p:nvSpPr>
        <p:spPr>
          <a:xfrm>
            <a:off x="265814" y="3231771"/>
            <a:ext cx="8559209" cy="393192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Para concluir a atividade:</a:t>
            </a:r>
          </a:p>
          <a:p>
            <a:endParaRPr lang="en-GB" sz="1400"/>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Designado: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Comece a digitar seu nome ou selecione-o na lista suspensa</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Alterar status para Concluído</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Em Avaliação, selecione os resultados da Triagem do World-Check.</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As possíveis avaliações incluem:</a:t>
            </a:r>
          </a:p>
          <a:p>
            <a:pPr marL="742950" lvl="1" indent="-285750">
              <a:buFont typeface="Arial" panose="020b0604020202020204" pitchFamily="34" charset="0"/>
              <a:buChar char="•"/>
            </a:pPr>
            <a:r>
              <a:rPr lang="pt-BR" sz="1400" b="1" i="0" u="none" strike="noStrike" cap="none" baseline="0">
                <a:solidFill>
                  <a:srgbClr val="000000"/>
                </a:solidFill>
                <a:effectLst/>
                <a:uFill>
                  <a:solidFill>
                    <a:prstClr val="black">
                      <a:alpha val="0"/>
                    </a:prstClr>
                  </a:solidFill>
                </a:uFill>
                <a:latin typeface="Calibri"/>
                <a:ea typeface="Calibri"/>
                <a:cs typeface="Calibri"/>
              </a:rPr>
              <a:t>Baixo risco sem acertos:</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O Analisador de Risco pontuou </a:t>
            </a:r>
            <a:r>
              <a:rPr lang="pt-BR" sz="1400" b="1" i="0" u="none" strike="noStrike" cap="none" baseline="0">
                <a:solidFill>
                  <a:srgbClr val="92D050"/>
                </a:solidFill>
                <a:effectLst/>
                <a:uFill>
                  <a:solidFill>
                    <a:prstClr val="black">
                      <a:alpha val="0"/>
                    </a:prstClr>
                  </a:solidFill>
                </a:uFill>
                <a:latin typeface="Calibri"/>
                <a:ea typeface="Calibri"/>
                <a:cs typeface="Calibri"/>
              </a:rPr>
              <a:t>BAIXO</a:t>
            </a:r>
            <a:r>
              <a:rPr lang="pt-BR" sz="1400" b="0" i="0" u="none" strike="noStrike" cap="none" baseline="0">
                <a:solidFill>
                  <a:srgbClr val="000000"/>
                </a:solidFill>
                <a:effectLst/>
                <a:uFill>
                  <a:solidFill>
                    <a:prstClr val="black">
                      <a:alpha val="0"/>
                    </a:prstClr>
                  </a:solidFill>
                </a:uFill>
                <a:latin typeface="Calibri"/>
                <a:ea typeface="Calibri"/>
                <a:cs typeface="Calibri"/>
              </a:rPr>
              <a:t> e </a:t>
            </a:r>
            <a:r>
              <a:rPr lang="pt-BR" sz="1400" b="1" i="0" u="none" strike="noStrike" cap="none" baseline="0">
                <a:solidFill>
                  <a:srgbClr val="FF0000"/>
                </a:solidFill>
                <a:effectLst/>
                <a:uFill>
                  <a:solidFill>
                    <a:prstClr val="black">
                      <a:alpha val="0"/>
                    </a:prstClr>
                  </a:solidFill>
                </a:uFill>
                <a:latin typeface="Calibri"/>
                <a:ea typeface="Calibri"/>
                <a:cs typeface="Calibri"/>
              </a:rPr>
              <a:t>NÃO</a:t>
            </a:r>
            <a:r>
              <a:rPr lang="pt-BR" sz="1400" b="0" i="0" u="none" strike="noStrike" cap="none" baseline="0">
                <a:solidFill>
                  <a:srgbClr val="000000"/>
                </a:solidFill>
                <a:effectLst/>
                <a:uFill>
                  <a:solidFill>
                    <a:prstClr val="black">
                      <a:alpha val="0"/>
                    </a:prstClr>
                  </a:solidFill>
                </a:uFill>
                <a:latin typeface="Calibri"/>
                <a:ea typeface="Calibri"/>
                <a:cs typeface="Calibri"/>
              </a:rPr>
              <a:t> houve correspondências positivas de verificação mundial</a:t>
            </a:r>
            <a:endParaRPr lang="en-GB" sz="1400" b="1"/>
          </a:p>
          <a:p>
            <a:pPr marL="742950" lvl="1" indent="-285750">
              <a:buFont typeface="Arial" panose="020b0604020202020204" pitchFamily="34" charset="0"/>
              <a:buChar char="•"/>
            </a:pPr>
            <a:r>
              <a:rPr lang="pt-BR" sz="1400" b="1" i="0" u="none" strike="noStrike" cap="none" baseline="0">
                <a:solidFill>
                  <a:srgbClr val="000000"/>
                </a:solidFill>
                <a:effectLst/>
                <a:uFill>
                  <a:solidFill>
                    <a:prstClr val="black">
                      <a:alpha val="0"/>
                    </a:prstClr>
                  </a:solidFill>
                </a:uFill>
                <a:latin typeface="Calibri"/>
                <a:ea typeface="Calibri"/>
                <a:cs typeface="Calibri"/>
              </a:rPr>
              <a:t>Risco médio sem acertos:</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O Analisador de Risco pontuou como </a:t>
            </a:r>
            <a:r>
              <a:rPr lang="pt-BR" sz="1400" b="1" i="0" u="none" strike="noStrike" cap="none" baseline="0">
                <a:solidFill>
                  <a:srgbClr val="FFC000"/>
                </a:solidFill>
                <a:effectLst/>
                <a:uFill>
                  <a:solidFill>
                    <a:prstClr val="black">
                      <a:alpha val="0"/>
                    </a:prstClr>
                  </a:solidFill>
                </a:uFill>
                <a:latin typeface="Calibri"/>
                <a:ea typeface="Calibri"/>
                <a:cs typeface="Calibri"/>
              </a:rPr>
              <a:t>MÉDIO</a:t>
            </a:r>
            <a:r>
              <a:rPr lang="pt-BR" sz="1400" b="0" i="0" u="none" strike="noStrike" cap="none" baseline="0">
                <a:solidFill>
                  <a:srgbClr val="000000"/>
                </a:solidFill>
                <a:effectLst/>
                <a:uFill>
                  <a:solidFill>
                    <a:prstClr val="black">
                      <a:alpha val="0"/>
                    </a:prstClr>
                  </a:solidFill>
                </a:uFill>
                <a:latin typeface="Calibri"/>
                <a:ea typeface="Calibri"/>
                <a:cs typeface="Calibri"/>
              </a:rPr>
              <a:t> e </a:t>
            </a:r>
            <a:r>
              <a:rPr lang="pt-BR" sz="1400" b="1" i="0" u="none" strike="noStrike" cap="none" baseline="0">
                <a:solidFill>
                  <a:srgbClr val="FF0000"/>
                </a:solidFill>
                <a:effectLst/>
                <a:uFill>
                  <a:solidFill>
                    <a:prstClr val="black">
                      <a:alpha val="0"/>
                    </a:prstClr>
                  </a:solidFill>
                </a:uFill>
                <a:latin typeface="Calibri"/>
                <a:ea typeface="Calibri"/>
                <a:cs typeface="Calibri"/>
              </a:rPr>
              <a:t>NÃO</a:t>
            </a:r>
            <a:r>
              <a:rPr lang="pt-BR" sz="1400" b="0" i="0" u="none" strike="noStrike" cap="none" baseline="0">
                <a:solidFill>
                  <a:srgbClr val="000000"/>
                </a:solidFill>
                <a:effectLst/>
                <a:uFill>
                  <a:solidFill>
                    <a:prstClr val="black">
                      <a:alpha val="0"/>
                    </a:prstClr>
                  </a:solidFill>
                </a:uFill>
                <a:latin typeface="Calibri"/>
                <a:ea typeface="Calibri"/>
                <a:cs typeface="Calibri"/>
              </a:rPr>
              <a:t> houve correspondências positivas de verificação mundial.</a:t>
            </a:r>
          </a:p>
          <a:p>
            <a:pPr marL="742950" lvl="1" indent="-285750">
              <a:buFont typeface="Arial" panose="020b0604020202020204" pitchFamily="34" charset="0"/>
              <a:buChar char="•"/>
            </a:pPr>
            <a:r>
              <a:rPr lang="pt-BR" sz="1400" b="1" i="0" u="none" strike="noStrike" cap="none" baseline="0">
                <a:solidFill>
                  <a:srgbClr val="000000"/>
                </a:solidFill>
                <a:effectLst/>
                <a:uFill>
                  <a:solidFill>
                    <a:prstClr val="black">
                      <a:alpha val="0"/>
                    </a:prstClr>
                  </a:solidFill>
                </a:uFill>
                <a:latin typeface="Calibri"/>
                <a:ea typeface="Calibri"/>
                <a:cs typeface="Calibri"/>
              </a:rPr>
              <a:t>Alto risco sem acertos:</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O Analisador de Risco pontuou </a:t>
            </a:r>
            <a:r>
              <a:rPr lang="pt-BR" sz="1400" b="1" i="0" u="none" strike="noStrike" cap="none" baseline="0">
                <a:solidFill>
                  <a:srgbClr val="FF0000"/>
                </a:solidFill>
                <a:effectLst/>
                <a:uFill>
                  <a:solidFill>
                    <a:prstClr val="black">
                      <a:alpha val="0"/>
                    </a:prstClr>
                  </a:solidFill>
                </a:uFill>
                <a:latin typeface="Calibri"/>
                <a:ea typeface="Calibri"/>
                <a:cs typeface="Calibri"/>
              </a:rPr>
              <a:t>ALTO</a:t>
            </a:r>
            <a:r>
              <a:rPr lang="pt-BR" sz="1400" b="0" i="0" u="none" strike="noStrike" cap="none" baseline="0">
                <a:solidFill>
                  <a:srgbClr val="000000"/>
                </a:solidFill>
                <a:effectLst/>
                <a:uFill>
                  <a:solidFill>
                    <a:prstClr val="black">
                      <a:alpha val="0"/>
                    </a:prstClr>
                  </a:solidFill>
                </a:uFill>
                <a:latin typeface="Calibri"/>
                <a:ea typeface="Calibri"/>
                <a:cs typeface="Calibri"/>
              </a:rPr>
              <a:t> e </a:t>
            </a:r>
            <a:r>
              <a:rPr lang="pt-BR" sz="1400" b="1" i="0" u="none" strike="noStrike" cap="none" baseline="0">
                <a:solidFill>
                  <a:srgbClr val="FF0000"/>
                </a:solidFill>
                <a:effectLst/>
                <a:uFill>
                  <a:solidFill>
                    <a:prstClr val="black">
                      <a:alpha val="0"/>
                    </a:prstClr>
                  </a:solidFill>
                </a:uFill>
                <a:latin typeface="Calibri"/>
                <a:ea typeface="Calibri"/>
                <a:cs typeface="Calibri"/>
              </a:rPr>
              <a:t>NÃO</a:t>
            </a:r>
            <a:r>
              <a:rPr lang="pt-BR" sz="1400" b="0" i="0" u="none" strike="noStrike" cap="none" baseline="0">
                <a:solidFill>
                  <a:srgbClr val="000000"/>
                </a:solidFill>
                <a:effectLst/>
                <a:uFill>
                  <a:solidFill>
                    <a:prstClr val="black">
                      <a:alpha val="0"/>
                    </a:prstClr>
                  </a:solidFill>
                </a:uFill>
                <a:latin typeface="Calibri"/>
                <a:ea typeface="Calibri"/>
                <a:cs typeface="Calibri"/>
              </a:rPr>
              <a:t> houve correspondências positivas de verificação mundial.</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pt-BR" sz="1400" b="1" i="0" u="none" strike="noStrike" cap="none" baseline="0">
                <a:solidFill>
                  <a:srgbClr val="000000"/>
                </a:solidFill>
                <a:effectLst/>
                <a:uFill>
                  <a:solidFill>
                    <a:prstClr val="black">
                      <a:alpha val="0"/>
                    </a:prstClr>
                  </a:solidFill>
                </a:uFill>
                <a:latin typeface="Calibri"/>
                <a:ea typeface="Calibri"/>
                <a:cs typeface="Calibri"/>
              </a:rPr>
              <a:t>Possíveis acertos do World Check encontrados:</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Independentemente da pontuação do Analisador de Risco (ou seja, pode ser baixa, média ou alta), houve uma correspondência positiva ou possível na triagem de verificação mundial</a:t>
            </a:r>
          </a:p>
          <a:p>
            <a:pPr marL="742950" lvl="1" indent="-285750">
              <a:buFont typeface="Arial" panose="020b0604020202020204" pitchFamily="34" charset="0"/>
              <a:buChar char="•"/>
            </a:pPr>
            <a:r>
              <a:rPr lang="pt-BR" sz="1400" b="1" i="0" u="none" strike="noStrike" cap="none" baseline="0">
                <a:solidFill>
                  <a:srgbClr val="000000"/>
                </a:solidFill>
                <a:effectLst/>
                <a:uFill>
                  <a:solidFill>
                    <a:prstClr val="black">
                      <a:alpha val="0"/>
                    </a:prstClr>
                  </a:solidFill>
                </a:uFill>
                <a:latin typeface="Calibri"/>
                <a:ea typeface="Calibri"/>
                <a:cs typeface="Calibri"/>
              </a:rPr>
              <a:t>Recusar terceiro: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Os resultados do World Check Screening foram positivos e sinalizaram algo que significa que o terceiro deve ser imediatamente recusado, como estar vinculado a uma parte restrita ou registrado em um país embargado.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EB53F326-D724-2849-DE83-2B0E60FEA585}"/>
              </a:ext>
            </a:extLst>
          </p:cNvPr>
          <p:cNvSpPr>
            <a:spLocks noGrp="1"/>
          </p:cNvSpPr>
          <p:nvPr>
            <p:ph type="sldNum" sz="quarter" idx="4"/>
          </p:nvPr>
        </p:nvSpPr>
        <p:spPr/>
        <p:txBody>
          <a:bodyPr/>
          <a:lstStyle/>
          <a:p>
            <a:fld id="{BB5FC4A1-A2DE-4EB5-9A46-57D39B4235EC}" type="slidenum">
              <a:rPr lang="en-US" smtClean="0"/>
              <a:t>36</a:t>
            </a:fld>
            <a:endParaRPr lang="en-US"/>
          </a:p>
        </p:txBody>
      </p:sp>
    </p:spTree>
    <p:extLst>
      <p:ext uri="{BB962C8B-B14F-4D97-AF65-F5344CB8AC3E}">
        <p14:creationId val="3911112961"/>
      </p:ext>
    </p:extLst>
  </p:cSld>
  <p:clrMapOvr>
    <a:masterClrMapping/>
  </p:clrMapOvr>
  <p:transition spd="med">
    <p:fade/>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TextBox 7">
            <a:extLst>
              <a:ext uri="{FF2B5EF4-FFF2-40B4-BE49-F238E27FC236}">
                <a16:creationId xmlns:a16="http://schemas.microsoft.com/office/drawing/2014/main" id="{E74A77D8-18D7-B0C8-EEBC-23EC6222F266}"/>
              </a:ext>
            </a:extLst>
          </p:cNvPr>
          <p:cNvSpPr txBox="1"/>
          <p:nvPr/>
        </p:nvSpPr>
        <p:spPr>
          <a:xfrm>
            <a:off x="169645" y="1466787"/>
            <a:ext cx="8665535" cy="2286000"/>
          </a:xfrm>
          <a:prstGeom prst="rect">
            <a:avLst/>
          </a:prstGeom>
          <a:noFill/>
        </p:spPr>
        <p:txBody>
          <a:bodyPr wrap="square" rtlCol="0">
            <a:spAutoFit/>
          </a:bodyPr>
          <a:lstStyle/>
          <a:p>
            <a:r>
              <a:rPr lang="pt-BR" sz="1400" b="1" i="0" u="none" strike="noStrike" cap="none" baseline="0">
                <a:solidFill>
                  <a:srgbClr val="000000"/>
                </a:solidFill>
                <a:effectLst/>
                <a:uFill>
                  <a:solidFill>
                    <a:prstClr val="black">
                      <a:alpha val="0"/>
                    </a:prstClr>
                  </a:solidFill>
                </a:uFill>
                <a:latin typeface="Calibri"/>
                <a:ea typeface="Calibri"/>
                <a:cs typeface="Calibri"/>
              </a:rPr>
              <a:t>Baixo risco sem acertos:</a:t>
            </a:r>
          </a:p>
          <a:p>
            <a:endParaRPr lang="en-GB" sz="1400"/>
          </a:p>
          <a:p>
            <a:r>
              <a:rPr lang="pt-BR" sz="1400" b="0" i="0" u="none" strike="noStrike" cap="none" baseline="0">
                <a:solidFill>
                  <a:srgbClr val="000000"/>
                </a:solidFill>
                <a:effectLst/>
                <a:uFill>
                  <a:solidFill>
                    <a:prstClr val="black">
                      <a:alpha val="0"/>
                    </a:prstClr>
                  </a:solidFill>
                </a:uFill>
                <a:latin typeface="Calibri"/>
                <a:ea typeface="Calibri"/>
                <a:cs typeface="Calibri"/>
              </a:rPr>
              <a:t>Se um terceiro tiver pontuação de baixo risco no analisador de risco e não houver correspondências do World-Check na triagem do World-Check, esta é a avaliação que será selecionada.</a:t>
            </a:r>
          </a:p>
          <a:p>
            <a:endParaRPr lang="en-GB" sz="1400"/>
          </a:p>
          <a:p>
            <a:r>
              <a:rPr lang="pt-BR" sz="1400" b="0" i="0" u="none" strike="noStrike" cap="none" baseline="0">
                <a:solidFill>
                  <a:srgbClr val="000000"/>
                </a:solidFill>
                <a:effectLst/>
                <a:uFill>
                  <a:solidFill>
                    <a:prstClr val="black">
                      <a:alpha val="0"/>
                    </a:prstClr>
                  </a:solidFill>
                </a:uFill>
                <a:latin typeface="Calibri"/>
                <a:ea typeface="Calibri"/>
                <a:cs typeface="Calibri"/>
              </a:rPr>
              <a:t>Assim que a primeira atividade for concluída, um e-mail será enviado para a </a:t>
            </a:r>
            <a:r>
              <a:rPr lang="pt-BR" sz="1400" b="0" i="0" u="none" strike="noStrike" cap="none" baseline="0">
                <a:solidFill>
                  <a:srgbClr val="FF0000"/>
                </a:solidFill>
                <a:effectLst/>
                <a:uFill>
                  <a:solidFill>
                    <a:prstClr val="black">
                      <a:alpha val="0"/>
                    </a:prstClr>
                  </a:solidFill>
                </a:uFill>
                <a:latin typeface="Calibri"/>
                <a:ea typeface="Calibri"/>
                <a:cs typeface="Calibri"/>
              </a:rPr>
              <a:t>EQUIPE DE INTEGRAÇÃO,</a:t>
            </a:r>
            <a:r>
              <a:rPr lang="pt-BR" sz="1400" b="0" i="0" u="none" strike="noStrike" cap="none" baseline="0">
                <a:solidFill>
                  <a:srgbClr val="000000"/>
                </a:solidFill>
                <a:effectLst/>
                <a:uFill>
                  <a:solidFill>
                    <a:prstClr val="black">
                      <a:alpha val="0"/>
                    </a:prstClr>
                  </a:solidFill>
                </a:uFill>
                <a:latin typeface="Calibri"/>
                <a:ea typeface="Calibri"/>
                <a:cs typeface="Calibri"/>
              </a:rPr>
              <a:t> um exemplo será incluído abaixo e a próxima atividade no fluxo de trabalho se tornará editável:</a:t>
            </a:r>
          </a:p>
          <a:p>
            <a:endParaRPr lang="en-GB"/>
          </a:p>
        </p:txBody>
      </p:sp>
      <p:pic>
        <p:nvPicPr>
          <p:cNvPr id="12" name="Picture 11">
            <a:extLst>
              <a:ext uri="{FF2B5EF4-FFF2-40B4-BE49-F238E27FC236}">
                <a16:creationId xmlns:a16="http://schemas.microsoft.com/office/drawing/2014/main" id="{D0D0B971-318A-643A-C6EB-AD025168119E}"/>
              </a:ext>
            </a:extLst>
          </p:cNvPr>
          <p:cNvPicPr>
            <a:picLocks noChangeAspect="1"/>
          </p:cNvPicPr>
          <p:nvPr/>
        </p:nvPicPr>
        <p:blipFill>
          <a:blip r:embed="rId2"/>
          <a:stretch>
            <a:fillRect/>
          </a:stretch>
        </p:blipFill>
        <p:spPr>
          <a:xfrm>
            <a:off x="169645" y="3081140"/>
            <a:ext cx="6858000" cy="3676511"/>
          </a:xfrm>
          <a:prstGeom prst="rect">
            <a:avLst/>
          </a:prstGeom>
        </p:spPr>
      </p:pic>
      <p:sp>
        <p:nvSpPr>
          <p:cNvPr id="3" name="Slide Number Placeholder 2">
            <a:extLst>
              <a:ext uri="{FF2B5EF4-FFF2-40B4-BE49-F238E27FC236}">
                <a16:creationId xmlns:a16="http://schemas.microsoft.com/office/drawing/2014/main" id="{261A17D6-71F1-F791-4E53-B2BF9F9319B8}"/>
              </a:ext>
            </a:extLst>
          </p:cNvPr>
          <p:cNvSpPr>
            <a:spLocks noGrp="1"/>
          </p:cNvSpPr>
          <p:nvPr>
            <p:ph type="sldNum" sz="quarter" idx="4"/>
          </p:nvPr>
        </p:nvSpPr>
        <p:spPr/>
        <p:txBody>
          <a:bodyPr/>
          <a:lstStyle/>
          <a:p>
            <a:fld id="{BB5FC4A1-A2DE-4EB5-9A46-57D39B4235EC}" type="slidenum">
              <a:rPr lang="en-US" smtClean="0"/>
              <a:t>37</a:t>
            </a:fld>
            <a:endParaRPr lang="en-US"/>
          </a:p>
        </p:txBody>
      </p:sp>
      <p:sp>
        <p:nvSpPr>
          <p:cNvPr id="7" name="Title 1">
            <a:extLst>
              <a:ext uri="{FF2B5EF4-FFF2-40B4-BE49-F238E27FC236}">
                <a16:creationId xmlns:a16="http://schemas.microsoft.com/office/drawing/2014/main" id="{E971BAB8-D99D-657F-DB44-7D027C6FD089}"/>
              </a:ext>
            </a:extLst>
          </p:cNvPr>
          <p:cNvSpPr>
            <a:spLocks noGrp="1"/>
          </p:cNvSpPr>
          <p:nvPr>
            <p:ph type="title"/>
          </p:nvPr>
        </p:nvSpPr>
        <p:spPr>
          <a:xfrm>
            <a:off x="822960" y="182880"/>
            <a:ext cx="7358907" cy="787032"/>
          </a:xfrm>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p>
        </p:txBody>
      </p:sp>
    </p:spTree>
    <p:extLst>
      <p:ext uri="{BB962C8B-B14F-4D97-AF65-F5344CB8AC3E}">
        <p14:creationId val="4036463930"/>
      </p:ext>
    </p:extLst>
  </p:cSld>
  <p:clrMapOvr>
    <a:masterClrMapping/>
  </p:clrMapOvr>
  <p:transition spd="med">
    <p:fade/>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A4B1729-79EC-6056-9889-42B18C1E757F}"/>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p>
        </p:txBody>
      </p:sp>
      <p:sp>
        <p:nvSpPr>
          <p:cNvPr id="3" name="Content Placeholder 2">
            <a:extLst>
              <a:ext uri="{FF2B5EF4-FFF2-40B4-BE49-F238E27FC236}">
                <a16:creationId xmlns:a16="http://schemas.microsoft.com/office/drawing/2014/main" id="{37D3592B-010B-BF32-1D24-9E54290486A0}"/>
              </a:ext>
            </a:extLst>
          </p:cNvPr>
          <p:cNvSpPr>
            <a:spLocks noGrp="1"/>
          </p:cNvSpPr>
          <p:nvPr>
            <p:ph idx="1"/>
          </p:nvPr>
        </p:nvSpPr>
        <p:spPr>
          <a:xfrm>
            <a:off x="432562" y="1508760"/>
            <a:ext cx="8074836" cy="1181277"/>
          </a:xfrm>
        </p:spPr>
        <p:txBody>
          <a:bodyPr>
            <a:normAutofit/>
          </a:bodyPr>
          <a:lstStyle/>
          <a:p>
            <a:pPr marL="0" indent="0">
              <a:buNone/>
            </a:pPr>
            <a:r>
              <a:rPr lang="pt-BR" sz="1400" b="1" i="0" u="none" strike="noStrike" cap="none" baseline="0">
                <a:solidFill>
                  <a:srgbClr val="000000"/>
                </a:solidFill>
                <a:effectLst/>
                <a:uFill>
                  <a:solidFill>
                    <a:prstClr val="black">
                      <a:alpha val="0"/>
                    </a:prstClr>
                  </a:solidFill>
                </a:uFill>
                <a:latin typeface="Calibri"/>
                <a:ea typeface="Calibri"/>
                <a:cs typeface="Calibri"/>
              </a:rPr>
              <a:t>Baixo risco sem acertos (continuação):</a:t>
            </a:r>
          </a:p>
          <a:p>
            <a:pPr marL="0" indent="0">
              <a:buNone/>
            </a:pPr>
            <a:r>
              <a:rPr lang="pt-BR" sz="1400" b="0" i="0" u="none" strike="noStrike" cap="none" baseline="0">
                <a:solidFill>
                  <a:srgbClr val="000000"/>
                </a:solidFill>
                <a:effectLst/>
                <a:uFill>
                  <a:solidFill>
                    <a:prstClr val="black">
                      <a:alpha val="0"/>
                    </a:prstClr>
                  </a:solidFill>
                </a:uFill>
                <a:latin typeface="Calibri"/>
                <a:ea typeface="Calibri"/>
                <a:cs typeface="Calibri"/>
              </a:rPr>
              <a:t>Como não houve problemas com o Terceiro, a </a:t>
            </a:r>
            <a:r>
              <a:rPr lang="pt-BR" sz="1400" b="0" i="0" u="none" strike="noStrike" cap="none" baseline="0">
                <a:solidFill>
                  <a:srgbClr val="FF0000"/>
                </a:solidFill>
                <a:effectLst/>
                <a:uFill>
                  <a:solidFill>
                    <a:prstClr val="black">
                      <a:alpha val="0"/>
                    </a:prstClr>
                  </a:solidFill>
                </a:uFill>
                <a:latin typeface="Calibri"/>
                <a:ea typeface="Calibri"/>
                <a:cs typeface="Calibri"/>
              </a:rPr>
              <a:t>EQUIPE</a:t>
            </a:r>
            <a:r>
              <a:rPr lang="pt-BR" sz="1400" b="0" i="0" u="none" strike="noStrike" cap="none" baseline="0">
                <a:solidFill>
                  <a:srgbClr val="000000"/>
                </a:solidFill>
                <a:effectLst/>
                <a:uFill>
                  <a:solidFill>
                    <a:prstClr val="black">
                      <a:alpha val="0"/>
                    </a:prstClr>
                  </a:solidFill>
                </a:uFill>
                <a:latin typeface="Calibri"/>
                <a:ea typeface="Calibri"/>
                <a:cs typeface="Calibri"/>
              </a:rPr>
              <a:t> DE </a:t>
            </a:r>
            <a:r>
              <a:rPr lang="pt-BR" sz="1400" b="0" i="0" u="none" strike="noStrike" cap="none" baseline="0">
                <a:solidFill>
                  <a:srgbClr val="FF0000"/>
                </a:solidFill>
                <a:effectLst/>
                <a:uFill>
                  <a:solidFill>
                    <a:prstClr val="black">
                      <a:alpha val="0"/>
                    </a:prstClr>
                  </a:solidFill>
                </a:uFill>
                <a:latin typeface="Calibri"/>
                <a:ea typeface="Calibri"/>
                <a:cs typeface="Calibri"/>
              </a:rPr>
              <a:t>INTEGRAÇÃO</a:t>
            </a:r>
            <a:r>
              <a:rPr lang="pt-BR" sz="1400" b="0" i="0" u="none" strike="noStrike" cap="none" baseline="0">
                <a:solidFill>
                  <a:srgbClr val="000000"/>
                </a:solidFill>
                <a:effectLst/>
                <a:uFill>
                  <a:solidFill>
                    <a:prstClr val="black">
                      <a:alpha val="0"/>
                    </a:prstClr>
                  </a:solidFill>
                </a:uFill>
                <a:latin typeface="Calibri"/>
                <a:ea typeface="Calibri"/>
                <a:cs typeface="Calibri"/>
              </a:rPr>
              <a:t> pode aprovar o Terceiro, que é a próxima e última atividade a ser concluída no fluxo de trabalho:</a:t>
            </a:r>
          </a:p>
        </p:txBody>
      </p:sp>
      <p:pic>
        <p:nvPicPr>
          <p:cNvPr id="7" name="Picture 6">
            <a:extLst>
              <a:ext uri="{FF2B5EF4-FFF2-40B4-BE49-F238E27FC236}">
                <a16:creationId xmlns:a16="http://schemas.microsoft.com/office/drawing/2014/main" id="{1C43165B-0275-08D2-F8DC-E1E04BAF63BE}"/>
              </a:ext>
            </a:extLst>
          </p:cNvPr>
          <p:cNvPicPr>
            <a:picLocks noChangeAspect="1"/>
          </p:cNvPicPr>
          <p:nvPr/>
        </p:nvPicPr>
        <p:blipFill>
          <a:blip r:embed="rId2"/>
          <a:stretch>
            <a:fillRect/>
          </a:stretch>
        </p:blipFill>
        <p:spPr>
          <a:xfrm>
            <a:off x="356190" y="2365258"/>
            <a:ext cx="8431619" cy="1975408"/>
          </a:xfrm>
          <a:prstGeom prst="rect">
            <a:avLst/>
          </a:prstGeom>
        </p:spPr>
      </p:pic>
      <p:pic>
        <p:nvPicPr>
          <p:cNvPr id="5" name="Picture 4">
            <a:extLst>
              <a:ext uri="{FF2B5EF4-FFF2-40B4-BE49-F238E27FC236}">
                <a16:creationId xmlns:a16="http://schemas.microsoft.com/office/drawing/2014/main" id="{EC2DD8C3-99A8-146F-33B7-406EF66086AA}"/>
              </a:ext>
            </a:extLst>
          </p:cNvPr>
          <p:cNvPicPr>
            <a:picLocks noChangeAspect="1"/>
          </p:cNvPicPr>
          <p:nvPr/>
        </p:nvPicPr>
        <p:blipFill>
          <a:blip r:embed="rId3"/>
          <a:stretch>
            <a:fillRect/>
          </a:stretch>
        </p:blipFill>
        <p:spPr>
          <a:xfrm>
            <a:off x="390814" y="5196121"/>
            <a:ext cx="8116584" cy="1478999"/>
          </a:xfrm>
          <a:prstGeom prst="rect">
            <a:avLst/>
          </a:prstGeom>
        </p:spPr>
      </p:pic>
      <p:sp>
        <p:nvSpPr>
          <p:cNvPr id="6" name="TextBox 5">
            <a:extLst>
              <a:ext uri="{FF2B5EF4-FFF2-40B4-BE49-F238E27FC236}">
                <a16:creationId xmlns:a16="http://schemas.microsoft.com/office/drawing/2014/main" id="{ACB7D681-E408-F176-6E5E-DF1DE1562D02}"/>
              </a:ext>
            </a:extLst>
          </p:cNvPr>
          <p:cNvSpPr txBox="1"/>
          <p:nvPr/>
        </p:nvSpPr>
        <p:spPr>
          <a:xfrm>
            <a:off x="432562" y="4395133"/>
            <a:ext cx="7749305" cy="137160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Use o ícone de lápis para acessar os detalhes da atividade e selecione novamente Nome de usuário na lista Designado, altere o status para Concluído e clique em Salvar (na parte inferior da página).</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Não há avaliação a ser feita, pois o terceiro é aprovado automaticamente.</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Ao concluir esta atividade, o Status do Terceiro é alterado de Integração para Integração.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Um e-mail será enviado para confirmar que o terceiro foi aprovado.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747930F0-9611-071E-EA95-07E7BA74C0D2}"/>
              </a:ext>
            </a:extLst>
          </p:cNvPr>
          <p:cNvSpPr>
            <a:spLocks noGrp="1"/>
          </p:cNvSpPr>
          <p:nvPr>
            <p:ph type="sldNum" sz="quarter" idx="4"/>
          </p:nvPr>
        </p:nvSpPr>
        <p:spPr/>
        <p:txBody>
          <a:bodyPr/>
          <a:lstStyle/>
          <a:p>
            <a:fld id="{BB5FC4A1-A2DE-4EB5-9A46-57D39B4235EC}" type="slidenum">
              <a:rPr lang="en-US" smtClean="0"/>
              <a:t>38</a:t>
            </a:fld>
            <a:endParaRPr lang="en-US"/>
          </a:p>
        </p:txBody>
      </p:sp>
    </p:spTree>
    <p:extLst>
      <p:ext uri="{BB962C8B-B14F-4D97-AF65-F5344CB8AC3E}">
        <p14:creationId val="3046422796"/>
      </p:ext>
    </p:extLst>
  </p:cSld>
  <p:clrMapOvr>
    <a:masterClrMapping/>
  </p:clrMapOvr>
  <p:transition spd="med">
    <p:fade/>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8D52C7E-7EA3-FD91-4664-01FD8AEA136D}"/>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p>
        </p:txBody>
      </p:sp>
      <p:pic>
        <p:nvPicPr>
          <p:cNvPr id="7" name="Picture 6">
            <a:extLst>
              <a:ext uri="{FF2B5EF4-FFF2-40B4-BE49-F238E27FC236}">
                <a16:creationId xmlns:a16="http://schemas.microsoft.com/office/drawing/2014/main" id="{9F62A212-1CC0-3BCB-3C27-33C328092B30}"/>
              </a:ext>
            </a:extLst>
          </p:cNvPr>
          <p:cNvPicPr>
            <a:picLocks noChangeAspect="1"/>
          </p:cNvPicPr>
          <p:nvPr/>
        </p:nvPicPr>
        <p:blipFill>
          <a:blip r:embed="rId2"/>
          <a:stretch>
            <a:fillRect/>
          </a:stretch>
        </p:blipFill>
        <p:spPr>
          <a:xfrm>
            <a:off x="452148" y="2044890"/>
            <a:ext cx="8239704" cy="2625567"/>
          </a:xfrm>
          <a:prstGeom prst="rect">
            <a:avLst/>
          </a:prstGeom>
        </p:spPr>
      </p:pic>
      <p:sp>
        <p:nvSpPr>
          <p:cNvPr id="8" name="TextBox 7">
            <a:extLst>
              <a:ext uri="{FF2B5EF4-FFF2-40B4-BE49-F238E27FC236}">
                <a16:creationId xmlns:a16="http://schemas.microsoft.com/office/drawing/2014/main" id="{530920F0-92F5-420E-612B-D9DC91C9CA70}"/>
              </a:ext>
            </a:extLst>
          </p:cNvPr>
          <p:cNvSpPr txBox="1"/>
          <p:nvPr/>
        </p:nvSpPr>
        <p:spPr>
          <a:xfrm>
            <a:off x="554806" y="1602769"/>
            <a:ext cx="2517168" cy="792480"/>
          </a:xfrm>
          <a:prstGeom prst="rect">
            <a:avLst/>
          </a:prstGeom>
          <a:noFill/>
        </p:spPr>
        <p:txBody>
          <a:bodyPr wrap="square" rtlCol="0">
            <a:spAutoFit/>
          </a:bodyPr>
          <a:lstStyle/>
          <a:p>
            <a:r>
              <a:rPr lang="pt-BR" sz="1400" b="1" i="0" u="none" strike="noStrike" cap="none" baseline="0">
                <a:solidFill>
                  <a:srgbClr val="000000"/>
                </a:solidFill>
                <a:effectLst/>
                <a:uFill>
                  <a:solidFill>
                    <a:prstClr val="black">
                      <a:alpha val="0"/>
                    </a:prstClr>
                  </a:solidFill>
                </a:uFill>
                <a:latin typeface="Calibri"/>
                <a:ea typeface="Calibri"/>
                <a:cs typeface="Calibri"/>
              </a:rPr>
              <a:t>Baixo risco sem acertos (continuação):</a:t>
            </a:r>
          </a:p>
          <a:p>
            <a:endParaRPr lang="en-GB"/>
          </a:p>
        </p:txBody>
      </p:sp>
      <p:sp>
        <p:nvSpPr>
          <p:cNvPr id="9" name="TextBox 8">
            <a:extLst>
              <a:ext uri="{FF2B5EF4-FFF2-40B4-BE49-F238E27FC236}">
                <a16:creationId xmlns:a16="http://schemas.microsoft.com/office/drawing/2014/main" id="{D30A54A3-7300-EF66-8535-100E1C346AF9}"/>
              </a:ext>
            </a:extLst>
          </p:cNvPr>
          <p:cNvSpPr txBox="1"/>
          <p:nvPr/>
        </p:nvSpPr>
        <p:spPr>
          <a:xfrm>
            <a:off x="375049" y="4900772"/>
            <a:ext cx="8393901" cy="179832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A etapa final é atribuir um ciclo de renovação para quando o terceiro deve ser reavaliado.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Para terceiros de baixo risco, recomenda-se que isso ocorra a cada 3 anos, terceiros de médio risco a cada 2 anos e terceiros de alto risco a cada 1 ano.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Observação: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Isso é inserido em DIAS, não em anos (1 ano = 365 dias, 2 anos = 730 dias, 3 anos = 1095 dias)</a:t>
            </a:r>
          </a:p>
        </p:txBody>
      </p:sp>
      <p:sp>
        <p:nvSpPr>
          <p:cNvPr id="3" name="Slide Number Placeholder 2">
            <a:extLst>
              <a:ext uri="{FF2B5EF4-FFF2-40B4-BE49-F238E27FC236}">
                <a16:creationId xmlns:a16="http://schemas.microsoft.com/office/drawing/2014/main" id="{927D3C6E-39A6-3330-0983-2DD1448D73D8}"/>
              </a:ext>
            </a:extLst>
          </p:cNvPr>
          <p:cNvSpPr>
            <a:spLocks noGrp="1"/>
          </p:cNvSpPr>
          <p:nvPr>
            <p:ph type="sldNum" sz="quarter" idx="4"/>
          </p:nvPr>
        </p:nvSpPr>
        <p:spPr/>
        <p:txBody>
          <a:bodyPr/>
          <a:lstStyle/>
          <a:p>
            <a:fld id="{BB5FC4A1-A2DE-4EB5-9A46-57D39B4235EC}" type="slidenum">
              <a:rPr lang="en-US" smtClean="0"/>
              <a:t>39</a:t>
            </a:fld>
            <a:endParaRPr lang="en-US"/>
          </a:p>
        </p:txBody>
      </p:sp>
    </p:spTree>
    <p:extLst>
      <p:ext uri="{BB962C8B-B14F-4D97-AF65-F5344CB8AC3E}">
        <p14:creationId val="2468480850"/>
      </p:ext>
    </p:extLst>
  </p:cSld>
  <p:clrMapOvr>
    <a:masterClrMapping/>
  </p:clrMapOvr>
  <p:transition spd="med">
    <p:fade/>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1E4F06-D719-B430-CB30-C836EBD263DE}"/>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O que é o Centro de Due Diligence do LSEG?</a:t>
            </a:r>
          </a:p>
        </p:txBody>
      </p:sp>
      <p:sp>
        <p:nvSpPr>
          <p:cNvPr id="4" name="TextBox 3">
            <a:extLst>
              <a:ext uri="{FF2B5EF4-FFF2-40B4-BE49-F238E27FC236}">
                <a16:creationId xmlns:a16="http://schemas.microsoft.com/office/drawing/2014/main" id="{3BE713E8-C140-6AD8-3F3B-C455A78DA4CE}"/>
              </a:ext>
            </a:extLst>
          </p:cNvPr>
          <p:cNvSpPr txBox="1"/>
          <p:nvPr/>
        </p:nvSpPr>
        <p:spPr>
          <a:xfrm>
            <a:off x="616449" y="1952790"/>
            <a:ext cx="7911102" cy="2834640"/>
          </a:xfrm>
          <a:prstGeom prst="rect">
            <a:avLst/>
          </a:prstGeom>
          <a:noFill/>
        </p:spPr>
        <p:txBody>
          <a:bodyPr wrap="square" rtlCol="0">
            <a:spAutoFit/>
          </a:bodyPr>
          <a:lstStyle/>
          <a:p>
            <a:r>
              <a:rPr lang="pt-BR" sz="1800" b="0" i="0" u="none" strike="noStrike" cap="none" baseline="0">
                <a:solidFill>
                  <a:srgbClr val="000000"/>
                </a:solidFill>
                <a:effectLst/>
                <a:uFill>
                  <a:solidFill>
                    <a:prstClr val="black">
                      <a:alpha val="0"/>
                    </a:prstClr>
                  </a:solidFill>
                </a:uFill>
                <a:latin typeface="Calibri"/>
                <a:ea typeface="Calibri"/>
                <a:cs typeface="Calibri"/>
              </a:rPr>
              <a:t>O LSEG Due Diligence Center (LSEG) é uma plataforma de gestão de devida diligência de terceiros que substituirá a Truth Technologies, historicamente usada para concluir pesquisas do World-Check contra terceiros que pretendem realizar transações com a RPM e suas subsidiárias.</a:t>
            </a:r>
            <a:r>
              <a:rPr lang="pt-BR"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a:p>
            <a:r>
              <a:rPr lang="pt-BR" sz="1800" b="0" i="0" u="none" strike="noStrike" cap="none" baseline="0">
                <a:solidFill>
                  <a:srgbClr val="000000"/>
                </a:solidFill>
                <a:effectLst/>
                <a:uFill>
                  <a:solidFill>
                    <a:prstClr val="black">
                      <a:alpha val="0"/>
                    </a:prstClr>
                  </a:solidFill>
                </a:uFill>
                <a:latin typeface="Calibri"/>
                <a:ea typeface="Calibri"/>
                <a:cs typeface="Calibri"/>
              </a:rPr>
              <a:t>O LSEG aprimorará e padronizará a gestão de terceiros em toda a organização, fornecerá um sistema de aprovação totalmente integrado por meio do uso de fluxos de trabalho predefinidos e aumentará a visibilidade de terceiros em todo o mundo.</a:t>
            </a:r>
            <a:r>
              <a:rPr lang="pt-BR" sz="18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26" name="Picture 2" descr="Refinitiv Workspace by Refinitiv">
            <a:extLst>
              <a:ext uri="{FF2B5EF4-FFF2-40B4-BE49-F238E27FC236}">
                <a16:creationId xmlns:a16="http://schemas.microsoft.com/office/drawing/2014/main" id="{1C936D4C-E492-0F39-DC67-A7D48FFF53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7380" y="4456076"/>
            <a:ext cx="1880171" cy="1880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4D382B-EBB8-327A-B253-287F02DE1242}"/>
              </a:ext>
            </a:extLst>
          </p:cNvPr>
          <p:cNvSpPr txBox="1"/>
          <p:nvPr/>
        </p:nvSpPr>
        <p:spPr>
          <a:xfrm>
            <a:off x="616449" y="4456076"/>
            <a:ext cx="5681609" cy="1463040"/>
          </a:xfrm>
          <a:prstGeom prst="rect">
            <a:avLst/>
          </a:prstGeom>
          <a:noFill/>
        </p:spPr>
        <p:txBody>
          <a:bodyPr wrap="square" rtlCol="0">
            <a:spAutoFit/>
          </a:bodyPr>
          <a:lstStyle/>
          <a:p>
            <a:r>
              <a:rPr lang="pt-BR" sz="1800" b="0" i="0" u="none" strike="noStrike" cap="none" baseline="0">
                <a:solidFill>
                  <a:srgbClr val="000000"/>
                </a:solidFill>
                <a:effectLst/>
                <a:uFill>
                  <a:solidFill>
                    <a:prstClr val="black">
                      <a:alpha val="0"/>
                    </a:prstClr>
                  </a:solidFill>
                </a:uFill>
                <a:latin typeface="Calibri"/>
                <a:ea typeface="Calibri"/>
                <a:cs typeface="Calibri"/>
              </a:rPr>
              <a:t>O LSEG é um grande passo à frente para a RPM e mitigará significativamente o risco de corrupção e suborno e facilitará a conformidade comercial em todas as empresas operacionais.</a:t>
            </a:r>
            <a:r>
              <a:rPr lang="pt-BR"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p:txBody>
      </p:sp>
    </p:spTree>
    <p:extLst>
      <p:ext uri="{BB962C8B-B14F-4D97-AF65-F5344CB8AC3E}">
        <p14:creationId val="3821556633"/>
      </p:ext>
    </p:extLst>
  </p:cSld>
  <p:clrMapOvr>
    <a:masterClrMapping/>
  </p:clrMapOvr>
  <p:transition spd="med">
    <p:fade/>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A089E20-8B7A-F91C-4869-1B88EA54E22D}"/>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7" name="TextBox 6">
            <a:extLst>
              <a:ext uri="{FF2B5EF4-FFF2-40B4-BE49-F238E27FC236}">
                <a16:creationId xmlns:a16="http://schemas.microsoft.com/office/drawing/2014/main" id="{A0B304D9-1608-953C-C7CE-C9BAD9B7D87C}"/>
              </a:ext>
            </a:extLst>
          </p:cNvPr>
          <p:cNvSpPr txBox="1"/>
          <p:nvPr/>
        </p:nvSpPr>
        <p:spPr>
          <a:xfrm>
            <a:off x="452063" y="1613043"/>
            <a:ext cx="8106310" cy="2438400"/>
          </a:xfrm>
          <a:prstGeom prst="rect">
            <a:avLst/>
          </a:prstGeom>
          <a:noFill/>
        </p:spPr>
        <p:txBody>
          <a:bodyPr wrap="square" rtlCol="0">
            <a:spAutoFit/>
          </a:bodyPr>
          <a:lstStyle/>
          <a:p>
            <a:r>
              <a:rPr lang="pt-BR" sz="1400" b="1" i="0" u="none" strike="noStrike" cap="none" baseline="0">
                <a:solidFill>
                  <a:srgbClr val="000000"/>
                </a:solidFill>
                <a:effectLst/>
                <a:uFill>
                  <a:solidFill>
                    <a:prstClr val="black">
                      <a:alpha val="0"/>
                    </a:prstClr>
                  </a:solidFill>
                </a:uFill>
                <a:latin typeface="Calibri"/>
                <a:ea typeface="Calibri"/>
                <a:cs typeface="Calibri"/>
              </a:rPr>
              <a:t>Risco médio/alto sem acertos e possíveis acertos encontrados:</a:t>
            </a:r>
          </a:p>
          <a:p>
            <a:endParaRPr lang="en-GB" sz="1400" b="1"/>
          </a:p>
          <a:p>
            <a:r>
              <a:rPr lang="pt-BR" sz="1400" b="0" i="0" u="none" strike="noStrike" cap="none" baseline="0">
                <a:solidFill>
                  <a:srgbClr val="000000"/>
                </a:solidFill>
                <a:effectLst/>
                <a:uFill>
                  <a:solidFill>
                    <a:prstClr val="black">
                      <a:alpha val="0"/>
                    </a:prstClr>
                  </a:solidFill>
                </a:uFill>
                <a:latin typeface="Calibri"/>
                <a:ea typeface="Calibri"/>
                <a:cs typeface="Calibri"/>
              </a:rPr>
              <a:t>Se um terceiro pontuar como risco médio ou alto no analisador de risco e não tiver correspondências confirmadas de verificação de mundo nos resultados da triagem, OU, se um terceiro tiver correspondências de verificação de mundo possíveis ou positivas (independentemente do nível de risco), a aprovação será exigida pela equipe de aprovação financeira local.</a:t>
            </a:r>
          </a:p>
          <a:p>
            <a:endParaRPr lang="en-GB" sz="1400"/>
          </a:p>
          <a:p>
            <a:r>
              <a:rPr lang="pt-BR" sz="1400" b="0" i="0" u="none" strike="noStrike" cap="none" baseline="0">
                <a:solidFill>
                  <a:srgbClr val="000000"/>
                </a:solidFill>
                <a:effectLst/>
                <a:uFill>
                  <a:solidFill>
                    <a:prstClr val="black">
                      <a:alpha val="0"/>
                    </a:prstClr>
                  </a:solidFill>
                </a:uFill>
                <a:latin typeface="Calibri"/>
                <a:ea typeface="Calibri"/>
                <a:cs typeface="Calibri"/>
              </a:rPr>
              <a:t>As etapas são as mesmas para a equipe de integração de acordo com as páginas anteriores, a avaliação selecionada será diferente, o que conduzirá diferentes atividades no fluxo de trabalho, como pode ser visto na captura de tela abaixo:</a:t>
            </a:r>
          </a:p>
        </p:txBody>
      </p:sp>
      <p:pic>
        <p:nvPicPr>
          <p:cNvPr id="9" name="Picture 8">
            <a:extLst>
              <a:ext uri="{FF2B5EF4-FFF2-40B4-BE49-F238E27FC236}">
                <a16:creationId xmlns:a16="http://schemas.microsoft.com/office/drawing/2014/main" id="{EB2D742C-1D7B-A044-503B-D2744800E036}"/>
              </a:ext>
            </a:extLst>
          </p:cNvPr>
          <p:cNvPicPr>
            <a:picLocks noChangeAspect="1"/>
          </p:cNvPicPr>
          <p:nvPr/>
        </p:nvPicPr>
        <p:blipFill>
          <a:blip r:embed="rId2"/>
          <a:stretch>
            <a:fillRect/>
          </a:stretch>
        </p:blipFill>
        <p:spPr>
          <a:xfrm>
            <a:off x="333910" y="3691989"/>
            <a:ext cx="8476180" cy="2592714"/>
          </a:xfrm>
          <a:prstGeom prst="rect">
            <a:avLst/>
          </a:prstGeom>
        </p:spPr>
      </p:pic>
      <p:sp>
        <p:nvSpPr>
          <p:cNvPr id="3" name="Slide Number Placeholder 2">
            <a:extLst>
              <a:ext uri="{FF2B5EF4-FFF2-40B4-BE49-F238E27FC236}">
                <a16:creationId xmlns:a16="http://schemas.microsoft.com/office/drawing/2014/main" id="{FB1AFA44-DEFE-1CFE-09EE-8273B202EBC1}"/>
              </a:ext>
            </a:extLst>
          </p:cNvPr>
          <p:cNvSpPr>
            <a:spLocks noGrp="1"/>
          </p:cNvSpPr>
          <p:nvPr>
            <p:ph type="sldNum" sz="quarter" idx="4"/>
          </p:nvPr>
        </p:nvSpPr>
        <p:spPr/>
        <p:txBody>
          <a:bodyPr/>
          <a:lstStyle/>
          <a:p>
            <a:fld id="{BB5FC4A1-A2DE-4EB5-9A46-57D39B4235EC}" type="slidenum">
              <a:rPr lang="en-US" smtClean="0"/>
              <a:t>40</a:t>
            </a:fld>
            <a:endParaRPr lang="en-US"/>
          </a:p>
        </p:txBody>
      </p:sp>
    </p:spTree>
    <p:extLst>
      <p:ext uri="{BB962C8B-B14F-4D97-AF65-F5344CB8AC3E}">
        <p14:creationId val="1740043465"/>
      </p:ext>
    </p:extLst>
  </p:cSld>
  <p:clrMapOvr>
    <a:masterClrMapping/>
  </p:clrMapOvr>
  <p:transition spd="med">
    <p:fade/>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9C03B7-C355-4EB8-136F-71D5A408A374}"/>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p>
        </p:txBody>
      </p:sp>
      <p:sp>
        <p:nvSpPr>
          <p:cNvPr id="6" name="TextBox 5">
            <a:extLst>
              <a:ext uri="{FF2B5EF4-FFF2-40B4-BE49-F238E27FC236}">
                <a16:creationId xmlns:a16="http://schemas.microsoft.com/office/drawing/2014/main" id="{18874399-5B3B-4C0E-0422-2B965220E64A}"/>
              </a:ext>
            </a:extLst>
          </p:cNvPr>
          <p:cNvSpPr txBox="1"/>
          <p:nvPr/>
        </p:nvSpPr>
        <p:spPr>
          <a:xfrm>
            <a:off x="205483" y="1533465"/>
            <a:ext cx="8733033" cy="5806439"/>
          </a:xfrm>
          <a:prstGeom prst="rect">
            <a:avLst/>
          </a:prstGeom>
          <a:noFill/>
        </p:spPr>
        <p:txBody>
          <a:bodyPr wrap="square" rtlCol="0">
            <a:spAutoFit/>
          </a:bodyPr>
          <a:lstStyle/>
          <a:p>
            <a:r>
              <a:rPr lang="pt-BR" sz="1500" b="1" i="0" u="none" strike="noStrike" cap="none" baseline="0">
                <a:solidFill>
                  <a:srgbClr val="000000"/>
                </a:solidFill>
                <a:effectLst/>
                <a:uFill>
                  <a:solidFill>
                    <a:prstClr val="black">
                      <a:alpha val="0"/>
                    </a:prstClr>
                  </a:solidFill>
                </a:uFill>
                <a:latin typeface="Calibri"/>
                <a:ea typeface="Calibri"/>
                <a:cs typeface="Calibri"/>
              </a:rPr>
              <a:t>Risco médio/alto sem acertos e possíveis acertos encontrados (continuação):</a:t>
            </a:r>
            <a:endParaRPr lang="en-GB" sz="1500"/>
          </a:p>
          <a:p>
            <a:endParaRPr lang="en-GB" sz="1500"/>
          </a:p>
          <a:p>
            <a:r>
              <a:rPr lang="pt-BR" sz="1500" b="0" i="0" u="none" strike="noStrike" cap="none" baseline="0">
                <a:solidFill>
                  <a:srgbClr val="000000"/>
                </a:solidFill>
                <a:effectLst/>
                <a:uFill>
                  <a:solidFill>
                    <a:prstClr val="black">
                      <a:alpha val="0"/>
                    </a:prstClr>
                  </a:solidFill>
                </a:uFill>
                <a:latin typeface="Calibri"/>
                <a:ea typeface="Calibri"/>
                <a:cs typeface="Calibri"/>
              </a:rPr>
              <a:t>Depois que a equipe de integração tiver avaliado a triagem do World-Check e atribuído o resultado, é responsabilidade da equipe de aprovação local determinar as próximas etapas do fluxo de trabalho.</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r>
              <a:rPr lang="pt-BR" sz="1500" b="0" i="0" u="none" strike="noStrike" cap="none" baseline="0">
                <a:solidFill>
                  <a:srgbClr val="000000"/>
                </a:solidFill>
                <a:effectLst/>
                <a:uFill>
                  <a:solidFill>
                    <a:prstClr val="black">
                      <a:alpha val="0"/>
                    </a:prstClr>
                  </a:solidFill>
                </a:uFill>
                <a:latin typeface="Calibri"/>
                <a:ea typeface="Calibri"/>
                <a:cs typeface="Calibri"/>
              </a:rPr>
              <a:t>A equipe de aprovação financeira tem uma série de opções de avaliação ao analisar terceiros.</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r>
              <a:rPr lang="pt-BR" sz="1500" b="0" i="0" u="none" strike="noStrike" cap="none" baseline="0">
                <a:solidFill>
                  <a:srgbClr val="000000"/>
                </a:solidFill>
                <a:effectLst/>
                <a:uFill>
                  <a:solidFill>
                    <a:prstClr val="black">
                      <a:alpha val="0"/>
                    </a:prstClr>
                  </a:solidFill>
                </a:uFill>
                <a:latin typeface="Calibri"/>
                <a:ea typeface="Calibri"/>
                <a:cs typeface="Calibri"/>
              </a:rPr>
              <a:t>Isso inclui:</a:t>
            </a:r>
          </a:p>
          <a:p>
            <a:endParaRPr lang="en-GB" sz="1500"/>
          </a:p>
          <a:p>
            <a:pPr marL="285750" indent="-285750">
              <a:buFont typeface="Arial" panose="020b0604020202020204" pitchFamily="34" charset="0"/>
              <a:buChar char="•"/>
            </a:pPr>
            <a:r>
              <a:rPr lang="pt-BR" sz="1500" b="1" i="0" u="none" strike="noStrike" cap="none" baseline="0">
                <a:solidFill>
                  <a:srgbClr val="000000"/>
                </a:solidFill>
                <a:effectLst/>
                <a:uFill>
                  <a:solidFill>
                    <a:prstClr val="black">
                      <a:alpha val="0"/>
                    </a:prstClr>
                  </a:solidFill>
                </a:uFill>
                <a:latin typeface="Calibri"/>
                <a:ea typeface="Calibri"/>
                <a:cs typeface="Calibri"/>
              </a:rPr>
              <a:t>Aprovar terceiros:</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r>
              <a:rPr lang="pt-BR" sz="1500" b="0" i="0" u="none" strike="noStrike" cap="none" baseline="0">
                <a:solidFill>
                  <a:srgbClr val="000000"/>
                </a:solidFill>
                <a:effectLst/>
                <a:uFill>
                  <a:solidFill>
                    <a:prstClr val="black">
                      <a:alpha val="0"/>
                    </a:prstClr>
                  </a:solidFill>
                </a:uFill>
                <a:latin typeface="Calibri"/>
                <a:ea typeface="Calibri"/>
                <a:cs typeface="Calibri"/>
              </a:rPr>
              <a:t>Se a equipe de aprovação local estiver confortável com os resultados da triagem de verificação mundial ou a pontuação de risco do terceiro, eles podem aprovar o terceiro.</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pt-BR" sz="1500" b="1" i="0" u="none" strike="noStrike" cap="none" baseline="0">
                <a:solidFill>
                  <a:srgbClr val="000000"/>
                </a:solidFill>
                <a:effectLst/>
                <a:uFill>
                  <a:solidFill>
                    <a:prstClr val="black">
                      <a:alpha val="0"/>
                    </a:prstClr>
                  </a:solidFill>
                </a:uFill>
                <a:latin typeface="Calibri"/>
                <a:ea typeface="Calibri"/>
                <a:cs typeface="Calibri"/>
              </a:rPr>
              <a:t>Recusar terceiro: </a:t>
            </a:r>
            <a:r>
              <a:rPr lang="pt-BR" sz="1500" b="0" i="0" u="none" strike="noStrike" cap="none" baseline="0">
                <a:solidFill>
                  <a:srgbClr val="000000"/>
                </a:solidFill>
                <a:effectLst/>
                <a:uFill>
                  <a:solidFill>
                    <a:prstClr val="black">
                      <a:alpha val="0"/>
                    </a:prstClr>
                  </a:solidFill>
                </a:uFill>
                <a:latin typeface="Calibri"/>
                <a:ea typeface="Calibri"/>
                <a:cs typeface="Calibri"/>
              </a:rPr>
              <a:t>Se houver algo nos resultados da triagem de verificação mundial ou informações adicionais coletadas sobre o terceiro com o qual a equipe de aprovação não se sente confortável, eles podem recusar o terceiro.</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pt-BR" sz="1500" b="1" i="0" u="none" strike="noStrike" cap="none" baseline="0">
                <a:solidFill>
                  <a:srgbClr val="000000"/>
                </a:solidFill>
                <a:effectLst/>
                <a:uFill>
                  <a:solidFill>
                    <a:prstClr val="black">
                      <a:alpha val="0"/>
                    </a:prstClr>
                  </a:solidFill>
                </a:uFill>
                <a:latin typeface="Calibri"/>
                <a:ea typeface="Calibri"/>
                <a:cs typeface="Calibri"/>
              </a:rPr>
              <a:t>Solicite uma análise adicional da equipe de conformidade da RPM</a:t>
            </a:r>
            <a:r>
              <a:rPr lang="pt-BR" sz="1500" b="0" i="0" u="none" strike="noStrike" cap="none" baseline="0">
                <a:solidFill>
                  <a:srgbClr val="000000"/>
                </a:solidFill>
                <a:effectLst/>
                <a:uFill>
                  <a:solidFill>
                    <a:prstClr val="black">
                      <a:alpha val="0"/>
                    </a:prstClr>
                  </a:solidFill>
                </a:uFill>
                <a:latin typeface="Calibri"/>
                <a:ea typeface="Calibri"/>
                <a:cs typeface="Calibri"/>
              </a:rPr>
              <a:t>:</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r>
              <a:rPr lang="pt-BR" sz="1500" b="0" i="0" u="none" strike="noStrike" cap="none" baseline="0">
                <a:solidFill>
                  <a:srgbClr val="000000"/>
                </a:solidFill>
                <a:effectLst/>
                <a:uFill>
                  <a:solidFill>
                    <a:prstClr val="black">
                      <a:alpha val="0"/>
                    </a:prstClr>
                  </a:solidFill>
                </a:uFill>
                <a:latin typeface="Calibri"/>
                <a:ea typeface="Calibri"/>
                <a:cs typeface="Calibri"/>
              </a:rPr>
              <a:t>Se a equipe local não se sentir à vontade para aprovar o terceiro, eles podem solicitar que a equipe de conformidade da RPM realize uma revisão adicional.</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pt-BR" sz="1500" b="1" i="0" u="none" strike="noStrike" cap="none" baseline="0">
                <a:solidFill>
                  <a:srgbClr val="000000"/>
                </a:solidFill>
                <a:effectLst/>
                <a:uFill>
                  <a:solidFill>
                    <a:prstClr val="black">
                      <a:alpha val="0"/>
                    </a:prstClr>
                  </a:solidFill>
                </a:uFill>
                <a:latin typeface="Calibri"/>
                <a:ea typeface="Calibri"/>
                <a:cs typeface="Calibri"/>
              </a:rPr>
              <a:t>Prossiga com a integração</a:t>
            </a:r>
            <a:r>
              <a:rPr lang="pt-BR" sz="1500" b="0" i="0" u="none" strike="noStrike" cap="none" baseline="0">
                <a:solidFill>
                  <a:srgbClr val="000000"/>
                </a:solidFill>
                <a:effectLst/>
                <a:uFill>
                  <a:solidFill>
                    <a:prstClr val="black">
                      <a:alpha val="0"/>
                    </a:prstClr>
                  </a:solidFill>
                </a:uFill>
                <a:latin typeface="Calibri"/>
                <a:ea typeface="Calibri"/>
                <a:cs typeface="Calibri"/>
              </a:rPr>
              <a:t> (que acionaria a próxima etapa do fluxo de trabalho por meio da coleta interna de dados):</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r>
              <a:rPr lang="pt-BR" sz="1500" b="0" i="0" u="none" strike="noStrike" cap="none" baseline="0">
                <a:solidFill>
                  <a:srgbClr val="000000"/>
                </a:solidFill>
                <a:effectLst/>
                <a:uFill>
                  <a:solidFill>
                    <a:prstClr val="black">
                      <a:alpha val="0"/>
                    </a:prstClr>
                  </a:solidFill>
                </a:uFill>
                <a:latin typeface="Calibri"/>
                <a:ea typeface="Calibri"/>
                <a:cs typeface="Calibri"/>
              </a:rPr>
              <a:t>Se a equipe de aprovação achar que informações adicionais precisam ser coletadas sobre o terceiro, então eles podem passar para a próxima etapa do fluxo de trabalho e para a etapa de coleta de dados internos.</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37BECD19-4436-B820-7221-5ABFBF93773F}"/>
              </a:ext>
            </a:extLst>
          </p:cNvPr>
          <p:cNvSpPr>
            <a:spLocks noGrp="1"/>
          </p:cNvSpPr>
          <p:nvPr>
            <p:ph type="sldNum" sz="quarter" idx="4"/>
          </p:nvPr>
        </p:nvSpPr>
        <p:spPr/>
        <p:txBody>
          <a:bodyPr/>
          <a:lstStyle/>
          <a:p>
            <a:fld id="{BB5FC4A1-A2DE-4EB5-9A46-57D39B4235EC}" type="slidenum">
              <a:rPr lang="en-US" smtClean="0"/>
              <a:t>41</a:t>
            </a:fld>
            <a:endParaRPr lang="en-US"/>
          </a:p>
        </p:txBody>
      </p:sp>
    </p:spTree>
    <p:extLst>
      <p:ext uri="{BB962C8B-B14F-4D97-AF65-F5344CB8AC3E}">
        <p14:creationId val="3466519280"/>
      </p:ext>
    </p:extLst>
  </p:cSld>
  <p:clrMapOvr>
    <a:masterClrMapping/>
  </p:clrMapOvr>
  <p:transition spd="med">
    <p:fade/>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C36A43C-7880-9F70-B654-2A3D46150B26}"/>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p>
        </p:txBody>
      </p:sp>
      <p:sp>
        <p:nvSpPr>
          <p:cNvPr id="7" name="TextBox 6">
            <a:extLst>
              <a:ext uri="{FF2B5EF4-FFF2-40B4-BE49-F238E27FC236}">
                <a16:creationId xmlns:a16="http://schemas.microsoft.com/office/drawing/2014/main" id="{1A414996-62DE-2CCC-A115-62E68334E438}"/>
              </a:ext>
            </a:extLst>
          </p:cNvPr>
          <p:cNvSpPr txBox="1"/>
          <p:nvPr/>
        </p:nvSpPr>
        <p:spPr>
          <a:xfrm>
            <a:off x="246580" y="1434596"/>
            <a:ext cx="8609744" cy="1798320"/>
          </a:xfrm>
          <a:prstGeom prst="rect">
            <a:avLst/>
          </a:prstGeom>
          <a:noFill/>
        </p:spPr>
        <p:txBody>
          <a:bodyPr wrap="square">
            <a:spAutoFit/>
          </a:bodyPr>
          <a:lstStyle/>
          <a:p>
            <a:r>
              <a:rPr lang="pt-BR" sz="1400" b="1" i="0" u="none" strike="noStrike" cap="none" baseline="0">
                <a:solidFill>
                  <a:srgbClr val="000000"/>
                </a:solidFill>
                <a:effectLst/>
                <a:uFill>
                  <a:solidFill>
                    <a:prstClr val="black">
                      <a:alpha val="0"/>
                    </a:prstClr>
                  </a:solidFill>
                </a:uFill>
                <a:latin typeface="Calibri"/>
                <a:ea typeface="Calibri"/>
                <a:cs typeface="Calibri"/>
              </a:rPr>
              <a:t>Risco médio/alto sem acertos e possíveis acertos encontrados (continuação):</a:t>
            </a:r>
          </a:p>
          <a:p>
            <a:endParaRPr lang="en-GB" sz="1400" b="1"/>
          </a:p>
          <a:p>
            <a:r>
              <a:rPr lang="pt-BR" sz="1400" b="0" i="0" u="none" strike="noStrike" cap="none" baseline="0">
                <a:solidFill>
                  <a:srgbClr val="FF0000"/>
                </a:solidFill>
                <a:effectLst/>
                <a:uFill>
                  <a:solidFill>
                    <a:prstClr val="black">
                      <a:alpha val="0"/>
                    </a:prstClr>
                  </a:solidFill>
                </a:uFill>
                <a:latin typeface="Calibri"/>
                <a:ea typeface="Calibri"/>
                <a:cs typeface="Calibri"/>
              </a:rPr>
              <a:t>Por que a equipe de aprovação escolheria recusar um terceiro, enviar para o departamento de conformidade para análise adicional ou prosseguir para um questionário interno?</a:t>
            </a:r>
          </a:p>
          <a:p>
            <a:endParaRPr lang="en-GB" sz="1400">
              <a:solidFill>
                <a:srgbClr val="FF0000"/>
              </a:solidFill>
            </a:endParaRPr>
          </a:p>
          <a:p>
            <a:r>
              <a:rPr lang="pt-BR" sz="1400" b="0" i="0" u="none" strike="noStrike" cap="none" baseline="0">
                <a:solidFill>
                  <a:srgbClr val="000000"/>
                </a:solidFill>
                <a:effectLst/>
                <a:uFill>
                  <a:solidFill>
                    <a:prstClr val="black">
                      <a:alpha val="0"/>
                    </a:prstClr>
                  </a:solidFill>
                </a:uFill>
                <a:latin typeface="Calibri"/>
                <a:ea typeface="Calibri"/>
                <a:cs typeface="Calibri"/>
              </a:rPr>
              <a:t>Aqui estão alguns exemplos como orientação sobre como você selecionaria a avaliação para terceiros de médio/alto risco e aqueles que têm correspondências positivas na verificação mundial:</a:t>
            </a:r>
          </a:p>
        </p:txBody>
      </p:sp>
      <p:sp>
        <p:nvSpPr>
          <p:cNvPr id="8" name="TextBox 7">
            <a:extLst>
              <a:ext uri="{FF2B5EF4-FFF2-40B4-BE49-F238E27FC236}">
                <a16:creationId xmlns:a16="http://schemas.microsoft.com/office/drawing/2014/main" id="{34A0E262-AA27-95E6-07AC-42164CF721AB}"/>
              </a:ext>
            </a:extLst>
          </p:cNvPr>
          <p:cNvSpPr txBox="1"/>
          <p:nvPr/>
        </p:nvSpPr>
        <p:spPr>
          <a:xfrm>
            <a:off x="247982" y="3134223"/>
            <a:ext cx="3061699" cy="4785359"/>
          </a:xfrm>
          <a:prstGeom prst="rect">
            <a:avLst/>
          </a:prstGeom>
          <a:noFill/>
        </p:spPr>
        <p:txBody>
          <a:bodyPr wrap="square" rtlCol="0">
            <a:spAutoFit/>
          </a:bodyPr>
          <a:lstStyle/>
          <a:p>
            <a:r>
              <a:rPr lang="pt-BR" sz="1400" b="1" i="0" u="none" strike="noStrike" cap="none" baseline="0">
                <a:solidFill>
                  <a:srgbClr val="000000"/>
                </a:solidFill>
                <a:effectLst/>
                <a:uFill>
                  <a:solidFill>
                    <a:prstClr val="black">
                      <a:alpha val="0"/>
                    </a:prstClr>
                  </a:solidFill>
                </a:uFill>
                <a:latin typeface="Calibri"/>
                <a:ea typeface="Calibri"/>
                <a:cs typeface="Calibri"/>
              </a:rPr>
              <a:t>Sinais de alerta nos resultados do WC:</a:t>
            </a:r>
          </a:p>
          <a:p>
            <a:endParaRPr lang="en-GB" sz="1400"/>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Condenações por corrupção ou suborno, fraude, lavagem de dinheiro etc. Condenações por fixação de preços/manipulação de licitações, contravenção da lei da concorrência etc.</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Violações da lei trabalhista/abusos de direitos humanos</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Multas impostas por conduta antiética ou ilegal</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Qualquer associação com uma entidade estatal/governamental</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Multas emitidas por violação das leis de segurança ou ambientais</a:t>
            </a:r>
          </a:p>
          <a:p>
            <a:pPr marL="285750" indent="-285750">
              <a:buFont typeface="Arial" panose="020b0604020202020204" pitchFamily="34" charset="0"/>
              <a:buChar char="•"/>
            </a:pPr>
            <a:endParaRPr lang="en-GB" sz="1400"/>
          </a:p>
        </p:txBody>
      </p:sp>
      <p:sp>
        <p:nvSpPr>
          <p:cNvPr id="9" name="Right Brace 8">
            <a:extLst>
              <a:ext uri="{FF2B5EF4-FFF2-40B4-BE49-F238E27FC236}">
                <a16:creationId xmlns:a16="http://schemas.microsoft.com/office/drawing/2014/main" id="{C8280828-8010-C3C6-70FF-B65C04BF283A}"/>
              </a:ext>
            </a:extLst>
          </p:cNvPr>
          <p:cNvSpPr/>
          <p:nvPr/>
        </p:nvSpPr>
        <p:spPr>
          <a:xfrm>
            <a:off x="3445100" y="3435455"/>
            <a:ext cx="174661" cy="315240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62C4F05F-1687-E5C8-6515-DE6C6967DA72}"/>
              </a:ext>
            </a:extLst>
          </p:cNvPr>
          <p:cNvSpPr txBox="1"/>
          <p:nvPr/>
        </p:nvSpPr>
        <p:spPr>
          <a:xfrm>
            <a:off x="3819181" y="3303499"/>
            <a:ext cx="1366463" cy="5029199"/>
          </a:xfrm>
          <a:prstGeom prst="rect">
            <a:avLst/>
          </a:prstGeom>
          <a:noFill/>
        </p:spPr>
        <p:txBody>
          <a:bodyPr wrap="square" rtlCol="0">
            <a:spAutoFit/>
          </a:bodyPr>
          <a:lstStyle/>
          <a:p>
            <a:pPr algn="ctr"/>
            <a:r>
              <a:rPr lang="pt-BR" sz="1200" b="0" i="0" u="none" strike="noStrike" cap="none" baseline="0">
                <a:solidFill>
                  <a:srgbClr val="000000"/>
                </a:solidFill>
                <a:effectLst/>
                <a:uFill>
                  <a:solidFill>
                    <a:prstClr val="black">
                      <a:alpha val="0"/>
                    </a:prstClr>
                  </a:solidFill>
                </a:uFill>
                <a:latin typeface="Calibri"/>
                <a:ea typeface="Calibri"/>
                <a:cs typeface="Calibri"/>
              </a:rPr>
              <a:t>Resultados como esse podem fazer com que a equipe de aprovação opte por prosseguir com a integração para a próxima etapa do fluxo de trabalho (ou seja, questionário interno ou enviar para a equipe de conformidade para uma segunda opinião que também pode aprovar, recusar ou solicitar um questionário interno.</a:t>
            </a:r>
          </a:p>
        </p:txBody>
      </p:sp>
      <p:sp>
        <p:nvSpPr>
          <p:cNvPr id="11" name="TextBox 10">
            <a:extLst>
              <a:ext uri="{FF2B5EF4-FFF2-40B4-BE49-F238E27FC236}">
                <a16:creationId xmlns:a16="http://schemas.microsoft.com/office/drawing/2014/main" id="{116E3338-1A9C-8E7A-F6FC-3BF5D64DB9EB}"/>
              </a:ext>
            </a:extLst>
          </p:cNvPr>
          <p:cNvSpPr txBox="1"/>
          <p:nvPr/>
        </p:nvSpPr>
        <p:spPr>
          <a:xfrm>
            <a:off x="5559725" y="3107212"/>
            <a:ext cx="3061699" cy="3078481"/>
          </a:xfrm>
          <a:prstGeom prst="rect">
            <a:avLst/>
          </a:prstGeom>
          <a:noFill/>
        </p:spPr>
        <p:txBody>
          <a:bodyPr wrap="square" rtlCol="0">
            <a:spAutoFit/>
          </a:bodyPr>
          <a:lstStyle/>
          <a:p>
            <a:r>
              <a:rPr lang="pt-BR" sz="1400" b="1" i="0" u="none" strike="noStrike" cap="none" baseline="0">
                <a:solidFill>
                  <a:srgbClr val="000000"/>
                </a:solidFill>
                <a:effectLst/>
                <a:uFill>
                  <a:solidFill>
                    <a:prstClr val="black">
                      <a:alpha val="0"/>
                    </a:prstClr>
                  </a:solidFill>
                </a:uFill>
                <a:latin typeface="Calibri"/>
                <a:ea typeface="Calibri"/>
                <a:cs typeface="Calibri"/>
              </a:rPr>
              <a:t>Recusar um terceiro:</a:t>
            </a:r>
          </a:p>
          <a:p>
            <a:endParaRPr lang="en-GB" sz="1400"/>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O terceiro é de propriedade de uma empresa que está em um país embargado ou tem fortes associações com um país sancionado</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Os diretores/principais acionistas são partes restritas/listas de partes negadas</a:t>
            </a:r>
          </a:p>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Há um sinal vermelho que está em contravenção direta do V&amp;E 168 da RPM.</a:t>
            </a:r>
          </a:p>
        </p:txBody>
      </p:sp>
      <p:sp>
        <p:nvSpPr>
          <p:cNvPr id="12" name="TextBox 11">
            <a:extLst>
              <a:ext uri="{FF2B5EF4-FFF2-40B4-BE49-F238E27FC236}">
                <a16:creationId xmlns:a16="http://schemas.microsoft.com/office/drawing/2014/main" id="{E78876D5-B139-C922-943A-49672BB4D0A5}"/>
              </a:ext>
            </a:extLst>
          </p:cNvPr>
          <p:cNvSpPr txBox="1"/>
          <p:nvPr/>
        </p:nvSpPr>
        <p:spPr>
          <a:xfrm>
            <a:off x="5559725" y="5640512"/>
            <a:ext cx="3204131" cy="1463040"/>
          </a:xfrm>
          <a:prstGeom prst="rect">
            <a:avLst/>
          </a:prstGeom>
          <a:noFill/>
        </p:spPr>
        <p:txBody>
          <a:bodyPr wrap="square" rtlCol="0">
            <a:spAutoFit/>
          </a:bodyPr>
          <a:lstStyle/>
          <a:p>
            <a:pPr algn="ctr"/>
            <a:r>
              <a:rPr lang="pt-BR" sz="18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Entre em contato com a equipe de conformidade da RPM se não tiver certeza sobre um resultado do World-Check</a:t>
            </a:r>
          </a:p>
        </p:txBody>
      </p:sp>
      <p:sp>
        <p:nvSpPr>
          <p:cNvPr id="3" name="Slide Number Placeholder 2">
            <a:extLst>
              <a:ext uri="{FF2B5EF4-FFF2-40B4-BE49-F238E27FC236}">
                <a16:creationId xmlns:a16="http://schemas.microsoft.com/office/drawing/2014/main" id="{81B6E83C-F91A-0889-B0E5-379C7409C065}"/>
              </a:ext>
            </a:extLst>
          </p:cNvPr>
          <p:cNvSpPr>
            <a:spLocks noGrp="1"/>
          </p:cNvSpPr>
          <p:nvPr>
            <p:ph type="sldNum" sz="quarter" idx="4"/>
          </p:nvPr>
        </p:nvSpPr>
        <p:spPr/>
        <p:txBody>
          <a:bodyPr/>
          <a:lstStyle/>
          <a:p>
            <a:fld id="{BB5FC4A1-A2DE-4EB5-9A46-57D39B4235EC}" type="slidenum">
              <a:rPr lang="en-US" smtClean="0"/>
              <a:t>42</a:t>
            </a:fld>
            <a:endParaRPr lang="en-US"/>
          </a:p>
        </p:txBody>
      </p:sp>
    </p:spTree>
    <p:extLst>
      <p:ext uri="{BB962C8B-B14F-4D97-AF65-F5344CB8AC3E}">
        <p14:creationId val="1656596496"/>
      </p:ext>
    </p:extLst>
  </p:cSld>
  <p:clrMapOvr>
    <a:masterClrMapping/>
  </p:clrMapOvr>
  <p:transition spd="med">
    <p:fade/>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5A22F81-1004-5F8F-F6A9-9A1C9A0F34B6}"/>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p>
        </p:txBody>
      </p:sp>
      <p:sp>
        <p:nvSpPr>
          <p:cNvPr id="6" name="TextBox 5">
            <a:extLst>
              <a:ext uri="{FF2B5EF4-FFF2-40B4-BE49-F238E27FC236}">
                <a16:creationId xmlns:a16="http://schemas.microsoft.com/office/drawing/2014/main" id="{BDA06B8A-BEE9-EA3C-40C9-A83C48F4BBE7}"/>
              </a:ext>
            </a:extLst>
          </p:cNvPr>
          <p:cNvSpPr txBox="1"/>
          <p:nvPr/>
        </p:nvSpPr>
        <p:spPr>
          <a:xfrm>
            <a:off x="205483" y="1533465"/>
            <a:ext cx="8733033" cy="1005840"/>
          </a:xfrm>
          <a:prstGeom prst="rect">
            <a:avLst/>
          </a:prstGeom>
          <a:noFill/>
        </p:spPr>
        <p:txBody>
          <a:bodyPr wrap="square" rtlCol="0">
            <a:spAutoFit/>
          </a:bodyPr>
          <a:lstStyle/>
          <a:p>
            <a:r>
              <a:rPr lang="pt-BR" sz="1500" b="1" i="0" u="none" strike="noStrike" cap="none" baseline="0">
                <a:solidFill>
                  <a:srgbClr val="000000"/>
                </a:solidFill>
                <a:effectLst/>
                <a:uFill>
                  <a:solidFill>
                    <a:prstClr val="black">
                      <a:alpha val="0"/>
                    </a:prstClr>
                  </a:solidFill>
                </a:uFill>
                <a:latin typeface="Calibri"/>
                <a:ea typeface="Calibri"/>
                <a:cs typeface="Calibri"/>
              </a:rPr>
              <a:t>Risco médio/alto sem acertos e possíveis acertos encontrados (continuação):</a:t>
            </a:r>
            <a:endParaRPr lang="en-GB" sz="1500"/>
          </a:p>
          <a:p>
            <a:endParaRPr lang="en-GB" sz="1500"/>
          </a:p>
          <a:p>
            <a:r>
              <a:rPr lang="pt-BR" sz="1500" b="0" i="0" u="none" strike="noStrike" cap="none" baseline="0">
                <a:solidFill>
                  <a:srgbClr val="000000"/>
                </a:solidFill>
                <a:effectLst/>
                <a:uFill>
                  <a:solidFill>
                    <a:prstClr val="black">
                      <a:alpha val="0"/>
                    </a:prstClr>
                  </a:solidFill>
                </a:uFill>
                <a:latin typeface="Calibri"/>
                <a:ea typeface="Calibri"/>
                <a:cs typeface="Calibri"/>
              </a:rPr>
              <a:t>A equipe de aprovação receberá uma notificação por e-mail assim que a equipe de integração selecionar a avaliação relevante.</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r>
              <a:rPr lang="pt-BR" sz="1500" b="0" i="0" u="none" strike="noStrike" cap="none" baseline="0">
                <a:solidFill>
                  <a:srgbClr val="000000"/>
                </a:solidFill>
                <a:effectLst/>
                <a:uFill>
                  <a:solidFill>
                    <a:prstClr val="black">
                      <a:alpha val="0"/>
                    </a:prstClr>
                  </a:solidFill>
                </a:uFill>
                <a:latin typeface="Calibri"/>
                <a:ea typeface="Calibri"/>
                <a:cs typeface="Calibri"/>
              </a:rPr>
              <a:t>Um exemplo disso está incluído abaixo:</a:t>
            </a:r>
          </a:p>
        </p:txBody>
      </p:sp>
      <p:pic>
        <p:nvPicPr>
          <p:cNvPr id="8" name="Picture 7">
            <a:extLst>
              <a:ext uri="{FF2B5EF4-FFF2-40B4-BE49-F238E27FC236}">
                <a16:creationId xmlns:a16="http://schemas.microsoft.com/office/drawing/2014/main" id="{820917AA-6D91-F876-5A07-152E9FC12BF5}"/>
              </a:ext>
            </a:extLst>
          </p:cNvPr>
          <p:cNvPicPr>
            <a:picLocks noChangeAspect="1"/>
          </p:cNvPicPr>
          <p:nvPr/>
        </p:nvPicPr>
        <p:blipFill>
          <a:blip r:embed="rId2"/>
          <a:stretch>
            <a:fillRect/>
          </a:stretch>
        </p:blipFill>
        <p:spPr>
          <a:xfrm>
            <a:off x="205483" y="2708837"/>
            <a:ext cx="5845996" cy="3200071"/>
          </a:xfrm>
          <a:prstGeom prst="rect">
            <a:avLst/>
          </a:prstGeom>
        </p:spPr>
      </p:pic>
      <p:sp>
        <p:nvSpPr>
          <p:cNvPr id="9" name="TextBox 8">
            <a:extLst>
              <a:ext uri="{FF2B5EF4-FFF2-40B4-BE49-F238E27FC236}">
                <a16:creationId xmlns:a16="http://schemas.microsoft.com/office/drawing/2014/main" id="{0D46F9D8-EB2B-8075-417C-14588A7DECA7}"/>
              </a:ext>
            </a:extLst>
          </p:cNvPr>
          <p:cNvSpPr txBox="1"/>
          <p:nvPr/>
        </p:nvSpPr>
        <p:spPr>
          <a:xfrm>
            <a:off x="205483" y="5908908"/>
            <a:ext cx="8147406" cy="82296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Clicar no link levará a equipe de aprovação diretamente para a atividade.</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A partir daí, eles podem revisar as possíveis correspondências da verificação mundial e selecionar a avaliação relevante.</a:t>
            </a:r>
          </a:p>
        </p:txBody>
      </p:sp>
      <p:sp>
        <p:nvSpPr>
          <p:cNvPr id="3" name="Slide Number Placeholder 2">
            <a:extLst>
              <a:ext uri="{FF2B5EF4-FFF2-40B4-BE49-F238E27FC236}">
                <a16:creationId xmlns:a16="http://schemas.microsoft.com/office/drawing/2014/main" id="{5F65AAF0-1FDE-564A-5EBD-E87C58CE4B1B}"/>
              </a:ext>
            </a:extLst>
          </p:cNvPr>
          <p:cNvSpPr>
            <a:spLocks noGrp="1"/>
          </p:cNvSpPr>
          <p:nvPr>
            <p:ph type="sldNum" sz="quarter" idx="4"/>
          </p:nvPr>
        </p:nvSpPr>
        <p:spPr/>
        <p:txBody>
          <a:bodyPr/>
          <a:lstStyle/>
          <a:p>
            <a:fld id="{BB5FC4A1-A2DE-4EB5-9A46-57D39B4235EC}" type="slidenum">
              <a:rPr lang="en-US" smtClean="0"/>
              <a:t>43</a:t>
            </a:fld>
            <a:endParaRPr lang="en-US"/>
          </a:p>
        </p:txBody>
      </p:sp>
    </p:spTree>
    <p:extLst>
      <p:ext uri="{BB962C8B-B14F-4D97-AF65-F5344CB8AC3E}">
        <p14:creationId val="1814546953"/>
      </p:ext>
    </p:extLst>
  </p:cSld>
  <p:clrMapOvr>
    <a:masterClrMapping/>
  </p:clrMapOvr>
  <p:transition spd="med">
    <p:fade/>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3B5C2081-C43C-8E11-3BC9-D1A17F08F930}"/>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p>
        </p:txBody>
      </p:sp>
      <p:pic>
        <p:nvPicPr>
          <p:cNvPr id="7" name="Picture 6">
            <a:extLst>
              <a:ext uri="{FF2B5EF4-FFF2-40B4-BE49-F238E27FC236}">
                <a16:creationId xmlns:a16="http://schemas.microsoft.com/office/drawing/2014/main" id="{BED582AE-9176-F323-7D0B-DCD8CB877039}"/>
              </a:ext>
            </a:extLst>
          </p:cNvPr>
          <p:cNvPicPr>
            <a:picLocks noChangeAspect="1"/>
          </p:cNvPicPr>
          <p:nvPr/>
        </p:nvPicPr>
        <p:blipFill>
          <a:blip r:embed="rId2"/>
          <a:stretch>
            <a:fillRect/>
          </a:stretch>
        </p:blipFill>
        <p:spPr>
          <a:xfrm>
            <a:off x="476249" y="2302597"/>
            <a:ext cx="7715892" cy="3740339"/>
          </a:xfrm>
          <a:prstGeom prst="rect">
            <a:avLst/>
          </a:prstGeom>
        </p:spPr>
      </p:pic>
      <p:cxnSp>
        <p:nvCxnSpPr>
          <p:cNvPr id="10" name="Straight Arrow Connector 9">
            <a:extLst>
              <a:ext uri="{FF2B5EF4-FFF2-40B4-BE49-F238E27FC236}">
                <a16:creationId xmlns:a16="http://schemas.microsoft.com/office/drawing/2014/main" id="{850DEA07-58D1-96AE-E3E6-AC23822B6F40}"/>
              </a:ext>
            </a:extLst>
          </p:cNvPr>
          <p:cNvCxnSpPr/>
          <p:nvPr/>
        </p:nvCxnSpPr>
        <p:spPr>
          <a:xfrm flipH="1">
            <a:off x="1325366" y="1982912"/>
            <a:ext cx="1982913" cy="16335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04B583A-CBBE-79CD-2554-98206D10CBBA}"/>
              </a:ext>
            </a:extLst>
          </p:cNvPr>
          <p:cNvSpPr txBox="1"/>
          <p:nvPr/>
        </p:nvSpPr>
        <p:spPr>
          <a:xfrm>
            <a:off x="476249" y="1426648"/>
            <a:ext cx="7825270" cy="1158240"/>
          </a:xfrm>
          <a:prstGeom prst="rect">
            <a:avLst/>
          </a:prstGeom>
          <a:solidFill>
            <a:schemeClr val="bg1"/>
          </a:solid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Abaixo está a tela para a qual você será direcionado depois de clicar no link do e-mail.</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Para voltar ao resultado da Triagem do World-Check, clique em Informações de terceiros e role para baixo até os resultados do World-Check.</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Você deve ser capaz de ver os resultados resolvidos e analisar o Terceiro selecionado como POSITIVO ou POSSÍVEL pela Equipe de Integração.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1" name="TextBox 10">
            <a:extLst>
              <a:ext uri="{FF2B5EF4-FFF2-40B4-BE49-F238E27FC236}">
                <a16:creationId xmlns:a16="http://schemas.microsoft.com/office/drawing/2014/main" id="{263F1A02-3AF0-D672-CD79-F464D41FD059}"/>
              </a:ext>
            </a:extLst>
          </p:cNvPr>
          <p:cNvSpPr txBox="1"/>
          <p:nvPr/>
        </p:nvSpPr>
        <p:spPr>
          <a:xfrm>
            <a:off x="343198" y="6042936"/>
            <a:ext cx="8318430" cy="51816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Assim que a equipe de aprovação tiver concluído a revisão, ela retornará à atividade e selecionará a avaliação relevante (consulte a página 36 para opções de avaliação).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A873DEF-F088-05EF-65E4-47388F775F3A}"/>
              </a:ext>
            </a:extLst>
          </p:cNvPr>
          <p:cNvSpPr>
            <a:spLocks noGrp="1"/>
          </p:cNvSpPr>
          <p:nvPr>
            <p:ph type="sldNum" sz="quarter" idx="4"/>
          </p:nvPr>
        </p:nvSpPr>
        <p:spPr/>
        <p:txBody>
          <a:bodyPr/>
          <a:lstStyle/>
          <a:p>
            <a:fld id="{BB5FC4A1-A2DE-4EB5-9A46-57D39B4235EC}" type="slidenum">
              <a:rPr lang="en-US" smtClean="0"/>
              <a:t>44</a:t>
            </a:fld>
            <a:endParaRPr lang="en-US"/>
          </a:p>
        </p:txBody>
      </p:sp>
    </p:spTree>
    <p:extLst>
      <p:ext uri="{BB962C8B-B14F-4D97-AF65-F5344CB8AC3E}">
        <p14:creationId val="1824194563"/>
      </p:ext>
    </p:extLst>
  </p:cSld>
  <p:clrMapOvr>
    <a:masterClrMapping/>
  </p:clrMapOvr>
  <p:transition spd="med">
    <p:fade/>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E28508C-EE56-CCCA-EEC7-093FAC913CCE}"/>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p>
        </p:txBody>
      </p:sp>
      <p:pic>
        <p:nvPicPr>
          <p:cNvPr id="7" name="Picture 6">
            <a:extLst>
              <a:ext uri="{FF2B5EF4-FFF2-40B4-BE49-F238E27FC236}">
                <a16:creationId xmlns:a16="http://schemas.microsoft.com/office/drawing/2014/main" id="{E06695C8-3984-A08C-803D-E98FB1DB688D}"/>
              </a:ext>
            </a:extLst>
          </p:cNvPr>
          <p:cNvPicPr>
            <a:picLocks noChangeAspect="1"/>
          </p:cNvPicPr>
          <p:nvPr/>
        </p:nvPicPr>
        <p:blipFill>
          <a:blip r:embed="rId2"/>
          <a:stretch>
            <a:fillRect/>
          </a:stretch>
        </p:blipFill>
        <p:spPr>
          <a:xfrm>
            <a:off x="303838" y="2460705"/>
            <a:ext cx="8167955" cy="4110709"/>
          </a:xfrm>
          <a:prstGeom prst="rect">
            <a:avLst/>
          </a:prstGeom>
        </p:spPr>
      </p:pic>
      <p:sp>
        <p:nvSpPr>
          <p:cNvPr id="8" name="TextBox 7">
            <a:extLst>
              <a:ext uri="{FF2B5EF4-FFF2-40B4-BE49-F238E27FC236}">
                <a16:creationId xmlns:a16="http://schemas.microsoft.com/office/drawing/2014/main" id="{032725BD-3675-E4D5-CB03-BE412DE63CCC}"/>
              </a:ext>
            </a:extLst>
          </p:cNvPr>
          <p:cNvSpPr txBox="1"/>
          <p:nvPr/>
        </p:nvSpPr>
        <p:spPr>
          <a:xfrm>
            <a:off x="303838" y="1510944"/>
            <a:ext cx="7530957" cy="106680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Quando a equipe de aprovação tiver feito sua avaliação, um e-mail será enviado para a equipe de integração para informá-los de que a atividade foi concluída.</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Ao clicar no link, eles podem revisar o status da aprovação de terceiros.</a:t>
            </a:r>
          </a:p>
        </p:txBody>
      </p:sp>
      <p:sp>
        <p:nvSpPr>
          <p:cNvPr id="3" name="Slide Number Placeholder 2">
            <a:extLst>
              <a:ext uri="{FF2B5EF4-FFF2-40B4-BE49-F238E27FC236}">
                <a16:creationId xmlns:a16="http://schemas.microsoft.com/office/drawing/2014/main" id="{9A5C3152-B675-FB24-F161-4A11DCA9F4D8}"/>
              </a:ext>
            </a:extLst>
          </p:cNvPr>
          <p:cNvSpPr>
            <a:spLocks noGrp="1"/>
          </p:cNvSpPr>
          <p:nvPr>
            <p:ph type="sldNum" sz="quarter" idx="4"/>
          </p:nvPr>
        </p:nvSpPr>
        <p:spPr/>
        <p:txBody>
          <a:bodyPr/>
          <a:lstStyle/>
          <a:p>
            <a:fld id="{BB5FC4A1-A2DE-4EB5-9A46-57D39B4235EC}" type="slidenum">
              <a:rPr lang="en-US" smtClean="0"/>
              <a:t>45</a:t>
            </a:fld>
            <a:endParaRPr lang="en-US"/>
          </a:p>
        </p:txBody>
      </p:sp>
    </p:spTree>
    <p:extLst>
      <p:ext uri="{BB962C8B-B14F-4D97-AF65-F5344CB8AC3E}">
        <p14:creationId val="1401210848"/>
      </p:ext>
    </p:extLst>
  </p:cSld>
  <p:clrMapOvr>
    <a:masterClrMapping/>
  </p:clrMapOvr>
  <p:transition spd="med">
    <p:fade/>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061D045-E502-3EE8-6C2E-B8FDEB6D6CF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Integração de um terceiro</a:t>
            </a: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71FD4EE0-4D62-88F2-2B76-06094E75B6CF}"/>
              </a:ext>
            </a:extLst>
          </p:cNvPr>
          <p:cNvSpPr>
            <a:spLocks noGrp="1"/>
          </p:cNvSpPr>
          <p:nvPr>
            <p:ph idx="1"/>
          </p:nvPr>
        </p:nvSpPr>
        <p:spPr>
          <a:xfrm>
            <a:off x="446176" y="1716279"/>
            <a:ext cx="8074836" cy="4842074"/>
          </a:xfrm>
        </p:spPr>
        <p:txBody>
          <a:bodyPr>
            <a:normAutofit lnSpcReduction="10000"/>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Outras coisas a observar em uma atividade:</a:t>
            </a:r>
          </a:p>
          <a:p>
            <a:pPr marL="0" indent="0">
              <a:buNone/>
            </a:pPr>
            <a:endParaRPr lang="en-GB" sz="1600" b="1"/>
          </a:p>
          <a:p>
            <a:r>
              <a:rPr lang="pt-BR" sz="1600" b="0" i="0" u="none" strike="noStrike" cap="none" baseline="0">
                <a:solidFill>
                  <a:srgbClr val="000000"/>
                </a:solidFill>
                <a:effectLst/>
                <a:uFill>
                  <a:solidFill>
                    <a:prstClr val="black">
                      <a:alpha val="0"/>
                    </a:prstClr>
                  </a:solidFill>
                </a:uFill>
                <a:latin typeface="Calibri"/>
                <a:ea typeface="Calibri"/>
                <a:cs typeface="Calibri"/>
              </a:rPr>
              <a:t>Em uma atividade, há a possibilidade de carregar quaisquer documentos adicionais (pesquisas de verificação de crédito etc.), qualquer coisa que você considere relevante como parte de seus procedimentos locais de diligência devida.</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Os documentos são carregados da mesma forma que qualquer outro tipo de função de upload.</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Os uploads podem ser concluídos por qualquer tipo de usuário.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Os comentários podem ser feitos na seção de comentários da atividade a qualquer momento, novamente por qualquer tipo de usuário</a:t>
            </a:r>
          </a:p>
          <a:p>
            <a:pPr marL="0" indent="0">
              <a:buNone/>
            </a:pPr>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A equipe de aprovação pode solicitar uma revisão adicional de um resultado de triagem do World-Check, da mesma forma destacada na seção 3 deste manual.</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A Equipe de Aprovação precisa definir o Ciclo de Renovação do Terceiro, uma vez aprovado de acordo com as instruções para a Equipe de Integração em cenários de Baixo Risco.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p:txBody>
      </p:sp>
      <p:sp>
        <p:nvSpPr>
          <p:cNvPr id="4" name="Slide Number Placeholder 3">
            <a:extLst>
              <a:ext uri="{FF2B5EF4-FFF2-40B4-BE49-F238E27FC236}">
                <a16:creationId xmlns:a16="http://schemas.microsoft.com/office/drawing/2014/main" id="{4E09C29A-68D2-C2FB-BB94-082CEA2703BD}"/>
              </a:ext>
            </a:extLst>
          </p:cNvPr>
          <p:cNvSpPr>
            <a:spLocks noGrp="1"/>
          </p:cNvSpPr>
          <p:nvPr>
            <p:ph type="sldNum" sz="quarter" idx="4"/>
          </p:nvPr>
        </p:nvSpPr>
        <p:spPr/>
        <p:txBody>
          <a:bodyPr/>
          <a:lstStyle/>
          <a:p>
            <a:fld id="{BB5FC4A1-A2DE-4EB5-9A46-57D39B4235EC}" type="slidenum">
              <a:rPr lang="en-US" smtClean="0"/>
              <a:t>46</a:t>
            </a:fld>
            <a:endParaRPr lang="en-US"/>
          </a:p>
        </p:txBody>
      </p:sp>
    </p:spTree>
    <p:extLst>
      <p:ext uri="{BB962C8B-B14F-4D97-AF65-F5344CB8AC3E}">
        <p14:creationId val="3173758669"/>
      </p:ext>
    </p:extLst>
  </p:cSld>
  <p:clrMapOvr>
    <a:masterClrMapping/>
  </p:clrMapOvr>
  <p:transition spd="med">
    <p:fade/>
  </p:transition>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0B6098-FF96-3130-98D3-569D0E09EC90}"/>
              </a:ext>
            </a:extLst>
          </p:cNvPr>
          <p:cNvSpPr>
            <a:spLocks noGrp="1"/>
          </p:cNvSpPr>
          <p:nvPr>
            <p:ph type="title"/>
          </p:nvPr>
        </p:nvSpPr>
        <p:spPr/>
        <p:txBody>
          <a:bodyPr/>
          <a:lstStyle/>
          <a:p>
            <a:br>
              <a:rPr sz="2000"/>
            </a:b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sp>
        <p:nvSpPr>
          <p:cNvPr id="3" name="Content Placeholder 2">
            <a:extLst>
              <a:ext uri="{FF2B5EF4-FFF2-40B4-BE49-F238E27FC236}">
                <a16:creationId xmlns:a16="http://schemas.microsoft.com/office/drawing/2014/main" id="{6DD4E7E4-0907-47F0-A449-3351982E32C7}"/>
              </a:ext>
            </a:extLst>
          </p:cNvPr>
          <p:cNvSpPr>
            <a:spLocks noGrp="1"/>
          </p:cNvSpPr>
          <p:nvPr>
            <p:ph idx="1"/>
          </p:nvPr>
        </p:nvSpPr>
        <p:spPr/>
        <p:txBody>
          <a:bodyPr>
            <a:norm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Os estágios 2 e 3 do fluxo de trabalho são os estágios de coleta de dados internos e externos.</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Eles seriam usados quando tivermos preocupações sobre a integridade ou a elegibilidade do Terceiro e, como tal, queremos coletar informações adicionais sobre ele antes de conduzir negócios com ele.</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r>
              <a:rPr lang="pt-BR" sz="1600" b="0" i="0" u="none" strike="noStrike" cap="none" baseline="0">
                <a:solidFill>
                  <a:srgbClr val="000000"/>
                </a:solidFill>
                <a:effectLst/>
                <a:uFill>
                  <a:solidFill>
                    <a:prstClr val="black">
                      <a:alpha val="0"/>
                    </a:prstClr>
                  </a:solidFill>
                </a:uFill>
                <a:latin typeface="Calibri"/>
                <a:ea typeface="Calibri"/>
                <a:cs typeface="Calibri"/>
              </a:rPr>
              <a:t>Não é obrigatório que todos os terceiros tenham que concluir os estágios 2 e 3 do fluxo de trabalho, eles são concluídos apenas com terceiros de alto risco e quando tivermos preocupações sobre seus resultados de triagem do World-Check.</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Isso está detalhado na Seção 4 deste Guia de treinamento.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7" name="TextBox 6">
            <a:extLst>
              <a:ext uri="{FF2B5EF4-FFF2-40B4-BE49-F238E27FC236}">
                <a16:creationId xmlns:a16="http://schemas.microsoft.com/office/drawing/2014/main" id="{05910325-443B-D16A-FEA4-BF22001561E8}"/>
              </a:ext>
            </a:extLst>
          </p:cNvPr>
          <p:cNvSpPr txBox="1"/>
          <p:nvPr/>
        </p:nvSpPr>
        <p:spPr>
          <a:xfrm>
            <a:off x="432561" y="3214119"/>
            <a:ext cx="8074837" cy="3992881"/>
          </a:xfrm>
          <a:prstGeom prst="rect">
            <a:avLst/>
          </a:prstGeom>
          <a:noFill/>
        </p:spPr>
        <p:txBody>
          <a:bodyPr wrap="square" rtlCol="0">
            <a:spAutoFit/>
          </a:bodyPr>
          <a:lstStyle/>
          <a:p>
            <a:r>
              <a:rPr lang="pt-BR" sz="1600" b="1" i="0" u="none" strike="noStrike" cap="none" baseline="0">
                <a:solidFill>
                  <a:srgbClr val="0070C0"/>
                </a:solidFill>
                <a:effectLst/>
                <a:uFill>
                  <a:solidFill>
                    <a:prstClr val="black">
                      <a:alpha val="0"/>
                    </a:prstClr>
                  </a:solidFill>
                </a:uFill>
                <a:latin typeface="Calibri"/>
                <a:ea typeface="Calibri"/>
                <a:cs typeface="Calibri"/>
              </a:rPr>
              <a:t>Estágio 2:</a:t>
            </a:r>
            <a:r>
              <a:rPr lang="pt-BR" sz="1600" b="1" i="0" u="none" strike="noStrike" cap="none" baseline="0">
                <a:solidFill>
                  <a:srgbClr val="0070C0"/>
                </a:solidFill>
                <a:effectLst/>
                <a:uFill>
                  <a:solidFill>
                    <a:prstClr val="black">
                      <a:alpha val="0"/>
                    </a:prstClr>
                  </a:solidFill>
                </a:uFill>
                <a:latin typeface="Calibri"/>
                <a:ea typeface="Calibri"/>
                <a:cs typeface="Calibri"/>
              </a:rPr>
              <a:t> </a:t>
            </a:r>
            <a:r>
              <a:rPr lang="pt-BR" sz="1600" b="1" i="0" u="none" strike="noStrike" cap="none" baseline="0">
                <a:solidFill>
                  <a:srgbClr val="0070C0"/>
                </a:solidFill>
                <a:effectLst/>
                <a:uFill>
                  <a:solidFill>
                    <a:prstClr val="black">
                      <a:alpha val="0"/>
                    </a:prstClr>
                  </a:solidFill>
                </a:uFill>
                <a:latin typeface="Calibri"/>
                <a:ea typeface="Calibri"/>
                <a:cs typeface="Calibri"/>
              </a:rPr>
              <a:t>Coleta interna de dados</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O estágio 2 do fluxo de trabalho só é ativado quando a equipe de aprovação seleciona “Prosseguir com a integração” como sua avaliação na análise de um terceiro na triagem do World-Check (estágio 1) do fluxo de trabalho.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Geralmente, os questionários internos são atribuídos pela </a:t>
            </a:r>
            <a:r>
              <a:rPr lang="pt-BR" sz="1600" b="1" i="0" u="none" strike="noStrike" cap="none" baseline="0">
                <a:solidFill>
                  <a:srgbClr val="FF0000"/>
                </a:solidFill>
                <a:effectLst/>
                <a:uFill>
                  <a:solidFill>
                    <a:prstClr val="black">
                      <a:alpha val="0"/>
                    </a:prstClr>
                  </a:solidFill>
                </a:uFill>
                <a:latin typeface="Calibri"/>
                <a:ea typeface="Calibri"/>
                <a:cs typeface="Calibri"/>
              </a:rPr>
              <a:t>equipe</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1" i="0" u="none" strike="noStrike" cap="none" baseline="0">
                <a:solidFill>
                  <a:srgbClr val="FF0000"/>
                </a:solidFill>
                <a:effectLst/>
                <a:uFill>
                  <a:solidFill>
                    <a:prstClr val="black">
                      <a:alpha val="0"/>
                    </a:prstClr>
                  </a:solidFill>
                </a:uFill>
                <a:latin typeface="Calibri"/>
                <a:ea typeface="Calibri"/>
                <a:cs typeface="Calibri"/>
              </a:rPr>
              <a:t>de APROVAÇÃO</a:t>
            </a:r>
            <a:r>
              <a:rPr lang="pt-BR" sz="1600" b="0" i="0" u="none" strike="noStrike" cap="none" baseline="0">
                <a:solidFill>
                  <a:srgbClr val="000000"/>
                </a:solidFill>
                <a:effectLst/>
                <a:uFill>
                  <a:solidFill>
                    <a:prstClr val="black">
                      <a:alpha val="0"/>
                    </a:prstClr>
                  </a:solidFill>
                </a:uFill>
                <a:latin typeface="Calibri"/>
                <a:ea typeface="Calibri"/>
                <a:cs typeface="Calibri"/>
              </a:rPr>
              <a:t> e preenchidos pela </a:t>
            </a:r>
            <a:r>
              <a:rPr lang="pt-BR" sz="1600" b="1" i="0" u="none" strike="noStrike" cap="none" baseline="0">
                <a:solidFill>
                  <a:srgbClr val="FF0000"/>
                </a:solidFill>
                <a:effectLst/>
                <a:uFill>
                  <a:solidFill>
                    <a:prstClr val="black">
                      <a:alpha val="0"/>
                    </a:prstClr>
                  </a:solidFill>
                </a:uFill>
                <a:latin typeface="Calibri"/>
                <a:ea typeface="Calibri"/>
                <a:cs typeface="Calibri"/>
              </a:rPr>
              <a:t>equipe de INTEGRAÇÃO</a:t>
            </a:r>
            <a:r>
              <a:rPr lang="pt-BR" sz="1600" b="0" i="0" u="none" strike="noStrike" cap="none" baseline="0">
                <a:solidFill>
                  <a:srgbClr val="000000"/>
                </a:solidFill>
                <a:effectLst/>
                <a:uFill>
                  <a:solidFill>
                    <a:prstClr val="black">
                      <a:alpha val="0"/>
                    </a:prstClr>
                  </a:solidFill>
                </a:uFill>
                <a:latin typeface="Calibri"/>
                <a:ea typeface="Calibri"/>
                <a:cs typeface="Calibri"/>
              </a:rPr>
              <a:t>, no entanto, o usuário da equipe de aprovação tem a capacidade de atribuir a qualquer pessoa em sua organização que esteja configurada como usuário no sistema.</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É possível atribuir questionários internos a qualquer momento do processo de integração, no entanto, é mais provável que eles sejam emitidos apenas como parte do processo de fluxo de trabalho.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Ambos serão abordados nas próximas páginas...</a:t>
            </a:r>
          </a:p>
        </p:txBody>
      </p:sp>
      <p:sp>
        <p:nvSpPr>
          <p:cNvPr id="4" name="Slide Number Placeholder 3">
            <a:extLst>
              <a:ext uri="{FF2B5EF4-FFF2-40B4-BE49-F238E27FC236}">
                <a16:creationId xmlns:a16="http://schemas.microsoft.com/office/drawing/2014/main" id="{15376510-25BE-7D01-02D9-9E608D1178EE}"/>
              </a:ext>
            </a:extLst>
          </p:cNvPr>
          <p:cNvSpPr>
            <a:spLocks noGrp="1"/>
          </p:cNvSpPr>
          <p:nvPr>
            <p:ph type="sldNum" sz="quarter" idx="4"/>
          </p:nvPr>
        </p:nvSpPr>
        <p:spPr/>
        <p:txBody>
          <a:bodyPr/>
          <a:lstStyle/>
          <a:p>
            <a:fld id="{BB5FC4A1-A2DE-4EB5-9A46-57D39B4235EC}" type="slidenum">
              <a:rPr lang="en-US" smtClean="0"/>
              <a:t>47</a:t>
            </a:fld>
            <a:endParaRPr lang="en-US"/>
          </a:p>
        </p:txBody>
      </p:sp>
    </p:spTree>
    <p:extLst>
      <p:ext uri="{BB962C8B-B14F-4D97-AF65-F5344CB8AC3E}">
        <p14:creationId val="1923057633"/>
      </p:ext>
    </p:extLst>
  </p:cSld>
  <p:clrMapOvr>
    <a:masterClrMapping/>
  </p:clrMapOvr>
  <p:transition spd="med">
    <p:fade/>
  </p:transition>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8F8F869-70D3-C726-F0E7-D6DF2BE09D33}"/>
              </a:ext>
            </a:extLst>
          </p:cNvPr>
          <p:cNvSpPr>
            <a:spLocks noGrp="1"/>
          </p:cNvSpPr>
          <p:nvPr>
            <p:ph type="title"/>
          </p:nvPr>
        </p:nvSpPr>
        <p:spPr>
          <a:xfrm>
            <a:off x="822960" y="182880"/>
            <a:ext cx="7358907" cy="787032"/>
          </a:xfrm>
        </p:spPr>
        <p:txBody>
          <a:bodyPr anchor="ctr">
            <a:normAutofit/>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pic>
        <p:nvPicPr>
          <p:cNvPr id="7" name="Picture 6" descr="Graphical user interface, text, application, email&#10;&#10;Description automatically generated">
            <a:extLst>
              <a:ext uri="{FF2B5EF4-FFF2-40B4-BE49-F238E27FC236}">
                <a16:creationId xmlns:a16="http://schemas.microsoft.com/office/drawing/2014/main" id="{3E8C0D56-2358-B6F0-52DA-25CEE7B20F38}"/>
              </a:ext>
            </a:extLst>
          </p:cNvPr>
          <p:cNvPicPr>
            <a:picLocks noChangeAspect="1"/>
          </p:cNvPicPr>
          <p:nvPr/>
        </p:nvPicPr>
        <p:blipFill>
          <a:blip r:embed="rId2"/>
          <a:stretch>
            <a:fillRect/>
          </a:stretch>
        </p:blipFill>
        <p:spPr>
          <a:xfrm>
            <a:off x="534582" y="2771048"/>
            <a:ext cx="8074836" cy="3694236"/>
          </a:xfrm>
          <a:prstGeom prst="rect">
            <a:avLst/>
          </a:prstGeom>
          <a:noFill/>
        </p:spPr>
      </p:pic>
      <p:sp>
        <p:nvSpPr>
          <p:cNvPr id="8" name="TextBox 7">
            <a:extLst>
              <a:ext uri="{FF2B5EF4-FFF2-40B4-BE49-F238E27FC236}">
                <a16:creationId xmlns:a16="http://schemas.microsoft.com/office/drawing/2014/main" id="{A6F11F38-B9D0-A91C-3E19-4F1CFE151B09}"/>
              </a:ext>
            </a:extLst>
          </p:cNvPr>
          <p:cNvSpPr txBox="1"/>
          <p:nvPr/>
        </p:nvSpPr>
        <p:spPr>
          <a:xfrm>
            <a:off x="534582" y="1551398"/>
            <a:ext cx="7808034" cy="155448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Como pode ser visto na captura de tela abaixo, quando todas as atividades no Estágio 1 tiverem sido concluídas, a guia ficará verde e a próxima guia ficará acessível.</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A primeira atividade a ser concluída no Estágio 2 do fluxo de trabalho é para a equipe de aprovação atribuir um questionário a outro usuário dentro da organização, geralmente um membro da equipe de integração.</a:t>
            </a:r>
          </a:p>
        </p:txBody>
      </p:sp>
      <p:sp>
        <p:nvSpPr>
          <p:cNvPr id="3" name="Slide Number Placeholder 2">
            <a:extLst>
              <a:ext uri="{FF2B5EF4-FFF2-40B4-BE49-F238E27FC236}">
                <a16:creationId xmlns:a16="http://schemas.microsoft.com/office/drawing/2014/main" id="{6D13952E-E249-B069-DEF6-EB34882F4316}"/>
              </a:ext>
            </a:extLst>
          </p:cNvPr>
          <p:cNvSpPr>
            <a:spLocks noGrp="1"/>
          </p:cNvSpPr>
          <p:nvPr>
            <p:ph type="sldNum" sz="quarter" idx="4"/>
          </p:nvPr>
        </p:nvSpPr>
        <p:spPr/>
        <p:txBody>
          <a:bodyPr/>
          <a:lstStyle/>
          <a:p>
            <a:fld id="{BB5FC4A1-A2DE-4EB5-9A46-57D39B4235EC}" type="slidenum">
              <a:rPr lang="en-US" smtClean="0"/>
              <a:t>48</a:t>
            </a:fld>
            <a:endParaRPr lang="en-US"/>
          </a:p>
        </p:txBody>
      </p:sp>
      <p:cxnSp>
        <p:nvCxnSpPr>
          <p:cNvPr id="5" name="Straight Arrow Connector 4">
            <a:extLst>
              <a:ext uri="{FF2B5EF4-FFF2-40B4-BE49-F238E27FC236}">
                <a16:creationId xmlns:a16="http://schemas.microsoft.com/office/drawing/2014/main" id="{72608397-EF73-44D7-623C-98CF4891B568}"/>
              </a:ext>
            </a:extLst>
          </p:cNvPr>
          <p:cNvCxnSpPr/>
          <p:nvPr/>
        </p:nvCxnSpPr>
        <p:spPr>
          <a:xfrm flipH="1">
            <a:off x="1807535" y="2062716"/>
            <a:ext cx="1084521" cy="2753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AA410C13-7FF0-BCCB-B152-954662A647DB}"/>
              </a:ext>
            </a:extLst>
          </p:cNvPr>
          <p:cNvCxnSpPr/>
          <p:nvPr/>
        </p:nvCxnSpPr>
        <p:spPr>
          <a:xfrm flipH="1">
            <a:off x="3083442" y="2090007"/>
            <a:ext cx="2636874" cy="26521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2666753138"/>
      </p:ext>
    </p:extLst>
  </p:cSld>
  <p:clrMapOvr>
    <a:masterClrMapping/>
  </p:clrMapOvr>
  <p:transition spd="med">
    <p:fade/>
  </p:transition>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000383BF-880F-2068-B4F5-EAFF990A98B9}"/>
              </a:ext>
            </a:extLst>
          </p:cNvPr>
          <p:cNvSpPr>
            <a:spLocks noGrp="1"/>
          </p:cNvSpPr>
          <p:nvPr>
            <p:ph type="title"/>
          </p:nvPr>
        </p:nvSpPr>
        <p:spPr>
          <a:xfrm>
            <a:off x="822960" y="182880"/>
            <a:ext cx="7358907" cy="787032"/>
          </a:xfrm>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pic>
        <p:nvPicPr>
          <p:cNvPr id="7" name="Picture 6">
            <a:extLst>
              <a:ext uri="{FF2B5EF4-FFF2-40B4-BE49-F238E27FC236}">
                <a16:creationId xmlns:a16="http://schemas.microsoft.com/office/drawing/2014/main" id="{AB431657-7897-A33D-81E2-2105ACA1A2B3}"/>
              </a:ext>
            </a:extLst>
          </p:cNvPr>
          <p:cNvPicPr>
            <a:picLocks noChangeAspect="1"/>
          </p:cNvPicPr>
          <p:nvPr/>
        </p:nvPicPr>
        <p:blipFill>
          <a:blip r:embed="rId2"/>
          <a:stretch>
            <a:fillRect/>
          </a:stretch>
        </p:blipFill>
        <p:spPr>
          <a:xfrm>
            <a:off x="349321" y="2971090"/>
            <a:ext cx="8074836" cy="1937961"/>
          </a:xfrm>
          <a:prstGeom prst="rect">
            <a:avLst/>
          </a:prstGeom>
          <a:noFill/>
        </p:spPr>
      </p:pic>
      <p:sp>
        <p:nvSpPr>
          <p:cNvPr id="8" name="TextBox 7">
            <a:extLst>
              <a:ext uri="{FF2B5EF4-FFF2-40B4-BE49-F238E27FC236}">
                <a16:creationId xmlns:a16="http://schemas.microsoft.com/office/drawing/2014/main" id="{78826C9B-146C-68CD-2638-1AED80E05D79}"/>
              </a:ext>
            </a:extLst>
          </p:cNvPr>
          <p:cNvSpPr txBox="1"/>
          <p:nvPr/>
        </p:nvSpPr>
        <p:spPr>
          <a:xfrm>
            <a:off x="349321" y="1561672"/>
            <a:ext cx="7832546" cy="131064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Primeiro, clique na atividade “Atribuir questionário” e selecione na caixa Designado o nome do membro da Equipe de aprovação que está concluindo a atividade (ou seja, quem está atribuindo o questionário) e altere o Status para “Em andamento”, depois role até a parte inferior da página e clique em SALVAR.</a:t>
            </a:r>
          </a:p>
        </p:txBody>
      </p:sp>
      <p:sp>
        <p:nvSpPr>
          <p:cNvPr id="9" name="Speech Bubble: Oval 8">
            <a:extLst>
              <a:ext uri="{FF2B5EF4-FFF2-40B4-BE49-F238E27FC236}">
                <a16:creationId xmlns:a16="http://schemas.microsoft.com/office/drawing/2014/main" id="{D3DFA52E-102B-090D-43C6-DB666A135CFC}"/>
              </a:ext>
            </a:extLst>
          </p:cNvPr>
          <p:cNvSpPr/>
          <p:nvPr/>
        </p:nvSpPr>
        <p:spPr>
          <a:xfrm>
            <a:off x="2363056" y="5241251"/>
            <a:ext cx="2671282" cy="1303387"/>
          </a:xfrm>
          <a:prstGeom prst="wedgeEllipseCallout">
            <a:avLst>
              <a:gd name="adj1" fmla="val -40122"/>
              <a:gd name="adj2" fmla="val -82442"/>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9C2499DD-A9A6-2934-645F-125CBD396684}"/>
              </a:ext>
            </a:extLst>
          </p:cNvPr>
          <p:cNvSpPr txBox="1"/>
          <p:nvPr/>
        </p:nvSpPr>
        <p:spPr>
          <a:xfrm>
            <a:off x="2568539" y="5389534"/>
            <a:ext cx="2239767" cy="1371600"/>
          </a:xfrm>
          <a:prstGeom prst="rect">
            <a:avLst/>
          </a:prstGeom>
          <a:noFill/>
        </p:spPr>
        <p:txBody>
          <a:bodyPr wrap="square" rtlCol="0">
            <a:spAutoFit/>
          </a:bodyPr>
          <a:lstStyle/>
          <a:p>
            <a:pPr algn="ctr"/>
            <a:r>
              <a:rPr lang="pt-BR" sz="1200" b="0" i="0" u="none" strike="noStrike" cap="none" baseline="0">
                <a:solidFill>
                  <a:srgbClr val="000000"/>
                </a:solidFill>
                <a:effectLst/>
                <a:uFill>
                  <a:solidFill>
                    <a:prstClr val="black">
                      <a:alpha val="0"/>
                    </a:prstClr>
                  </a:solidFill>
                </a:uFill>
                <a:latin typeface="Calibri"/>
                <a:ea typeface="Calibri"/>
                <a:cs typeface="Calibri"/>
              </a:rPr>
              <a:t>Isso significa apenas que você pode atribuir a qualquer pessoa que seja um usuário no sistema e tenha a capacidade de preencher as informações no questionário interno</a:t>
            </a:r>
          </a:p>
        </p:txBody>
      </p:sp>
      <p:sp>
        <p:nvSpPr>
          <p:cNvPr id="2" name="Slide Number Placeholder 1">
            <a:extLst>
              <a:ext uri="{FF2B5EF4-FFF2-40B4-BE49-F238E27FC236}">
                <a16:creationId xmlns:a16="http://schemas.microsoft.com/office/drawing/2014/main" id="{3B924C1D-01CC-11A6-9B51-A51EBE1ED9D0}"/>
              </a:ext>
            </a:extLst>
          </p:cNvPr>
          <p:cNvSpPr>
            <a:spLocks noGrp="1"/>
          </p:cNvSpPr>
          <p:nvPr>
            <p:ph type="sldNum" sz="quarter" idx="4"/>
          </p:nvPr>
        </p:nvSpPr>
        <p:spPr/>
        <p:txBody>
          <a:bodyPr/>
          <a:lstStyle/>
          <a:p>
            <a:fld id="{BB5FC4A1-A2DE-4EB5-9A46-57D39B4235EC}" type="slidenum">
              <a:rPr lang="en-US" smtClean="0"/>
              <a:t>49</a:t>
            </a:fld>
            <a:endParaRPr lang="en-US"/>
          </a:p>
        </p:txBody>
      </p:sp>
    </p:spTree>
    <p:extLst>
      <p:ext uri="{BB962C8B-B14F-4D97-AF65-F5344CB8AC3E}">
        <p14:creationId val="747796465"/>
      </p:ext>
    </p:extLst>
  </p:cSld>
  <p:clrMapOvr>
    <a:masterClrMapping/>
  </p:clrMapOvr>
  <p:transition spd="med">
    <p:fade/>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3FDA5E0F-6AFC-2BF8-61AD-CDC7331D8204}"/>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Fluxo de trabalho LSEG</a:t>
            </a:r>
          </a:p>
        </p:txBody>
      </p:sp>
      <p:graphicFrame>
        <p:nvGraphicFramePr>
          <p:cNvPr id="6" name="Content Placeholder 5">
            <a:extLst>
              <a:ext uri="{FF2B5EF4-FFF2-40B4-BE49-F238E27FC236}">
                <a16:creationId xmlns:a16="http://schemas.microsoft.com/office/drawing/2014/main" id="{16385D7A-7A37-366B-5CE9-24F4742B73EA}"/>
              </a:ext>
            </a:extLst>
          </p:cNvPr>
          <p:cNvGraphicFramePr>
            <a:graphicFrameLocks noGrp="1"/>
          </p:cNvGraphicFramePr>
          <p:nvPr>
            <p:ph idx="1"/>
            <p:extLst>
              <p:ext uri="{D42A27DB-BD31-4B8C-83A1-F6EECF244321}">
                <p14:modId val="1248186887"/>
              </p:ext>
            </p:extLst>
          </p:nvPr>
        </p:nvGraphicFramePr>
        <p:xfrm>
          <a:off x="285605" y="969912"/>
          <a:ext cx="8543524" cy="5390554"/>
        </p:xfrm>
        <a:graphic>
          <a:graphicData uri="http://schemas.openxmlformats.org/drawingml/2006/diagram">
            <dgm:relIds xmlns:dgm="http://schemas.openxmlformats.org/drawingml/2006/diagram" r:dm="rId3" r:lo="rId4" r:qs="rId5" r:cs="rId6"/>
          </a:graphicData>
        </a:graphic>
      </p:graphicFrame>
      <p:sp>
        <p:nvSpPr>
          <p:cNvPr id="5" name="Slide Number Placeholder 4">
            <a:extLst>
              <a:ext uri="{FF2B5EF4-FFF2-40B4-BE49-F238E27FC236}">
                <a16:creationId xmlns:a16="http://schemas.microsoft.com/office/drawing/2014/main" id="{5BDD5DCA-259A-8EB4-8C24-95C2B6B518BB}"/>
              </a:ext>
            </a:extLst>
          </p:cNvPr>
          <p:cNvSpPr>
            <a:spLocks noGrp="1"/>
          </p:cNvSpPr>
          <p:nvPr>
            <p:ph type="sldNum" sz="quarter" idx="4"/>
          </p:nvPr>
        </p:nvSpPr>
        <p:spPr/>
        <p:txBody>
          <a:bodyPr/>
          <a:lstStyle/>
          <a:p>
            <a:fld id="{BB5FC4A1-A2DE-4EB5-9A46-57D39B4235EC}" type="slidenum">
              <a:rPr lang="en-US" smtClean="0"/>
              <a:t>5</a:t>
            </a:fld>
            <a:endParaRPr lang="en-US"/>
          </a:p>
        </p:txBody>
      </p:sp>
      <p:sp>
        <p:nvSpPr>
          <p:cNvPr id="7" name="Oval 6">
            <a:extLst>
              <a:ext uri="{FF2B5EF4-FFF2-40B4-BE49-F238E27FC236}">
                <a16:creationId xmlns:a16="http://schemas.microsoft.com/office/drawing/2014/main" id="{C5D2E73D-4A0C-BA79-78F5-4C5F1CE5E859}"/>
              </a:ext>
            </a:extLst>
          </p:cNvPr>
          <p:cNvSpPr/>
          <p:nvPr/>
        </p:nvSpPr>
        <p:spPr>
          <a:xfrm>
            <a:off x="7404855" y="2103099"/>
            <a:ext cx="1145219"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0" i="0" u="none" strike="noStrike" cap="none" baseline="0">
                <a:solidFill>
                  <a:srgbClr val="FFFFFF"/>
                </a:solidFill>
                <a:effectLst/>
                <a:uFill>
                  <a:solidFill>
                    <a:prstClr val="black">
                      <a:alpha val="0"/>
                    </a:prstClr>
                  </a:solidFill>
                </a:uFill>
                <a:latin typeface="Calibri"/>
                <a:ea typeface="Calibri"/>
                <a:cs typeface="Calibri"/>
              </a:rPr>
              <a:t>Baixo risco – Aprovado</a:t>
            </a:r>
            <a:r>
              <a:rPr lang="pt-B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8" name="Arrow: Right 7">
            <a:extLst>
              <a:ext uri="{FF2B5EF4-FFF2-40B4-BE49-F238E27FC236}">
                <a16:creationId xmlns:a16="http://schemas.microsoft.com/office/drawing/2014/main" id="{9A67895F-5E0B-ABAE-7167-4FA3C0EAB0ED}"/>
              </a:ext>
            </a:extLst>
          </p:cNvPr>
          <p:cNvSpPr/>
          <p:nvPr/>
        </p:nvSpPr>
        <p:spPr>
          <a:xfrm>
            <a:off x="6996753" y="221355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FDBC15-66E5-C638-DA91-E61B383CBFE9}"/>
              </a:ext>
            </a:extLst>
          </p:cNvPr>
          <p:cNvSpPr txBox="1"/>
          <p:nvPr/>
        </p:nvSpPr>
        <p:spPr>
          <a:xfrm>
            <a:off x="5549692" y="3207326"/>
            <a:ext cx="914400" cy="777240"/>
          </a:xfrm>
          <a:prstGeom prst="rect">
            <a:avLst/>
          </a:prstGeom>
          <a:noFill/>
        </p:spPr>
        <p:txBody>
          <a:bodyPr wrap="square" rtlCol="0">
            <a:spAutoFit/>
          </a:bodyPr>
          <a:lstStyle/>
          <a:p>
            <a:r>
              <a:rPr lang="pt-BR" sz="900" b="0" i="0" u="none" strike="noStrike" cap="none" baseline="0">
                <a:solidFill>
                  <a:srgbClr val="2F5597"/>
                </a:solidFill>
                <a:effectLst/>
                <a:uFill>
                  <a:solidFill>
                    <a:prstClr val="black">
                      <a:alpha val="0"/>
                    </a:prstClr>
                  </a:solidFill>
                </a:uFill>
                <a:latin typeface="Calibri"/>
                <a:ea typeface="Calibri"/>
                <a:cs typeface="Calibri"/>
              </a:rPr>
              <a:t>Cheque de verificação mundial, risco médio ou alto</a:t>
            </a:r>
            <a:r>
              <a:rPr lang="pt-BR" sz="900" b="0" i="0" u="none" strike="noStrike" cap="none" baseline="0">
                <a:solidFill>
                  <a:srgbClr val="2F5597"/>
                </a:solidFill>
                <a:effectLst/>
                <a:uFill>
                  <a:solidFill>
                    <a:prstClr val="black">
                      <a:alpha val="0"/>
                    </a:prstClr>
                  </a:solidFill>
                </a:uFill>
                <a:latin typeface="Calibri"/>
                <a:ea typeface="Calibri"/>
                <a:cs typeface="Calibri"/>
              </a:rPr>
              <a:t> </a:t>
            </a:r>
          </a:p>
        </p:txBody>
      </p:sp>
      <p:sp>
        <p:nvSpPr>
          <p:cNvPr id="10" name="Arrow: Right 9">
            <a:extLst>
              <a:ext uri="{FF2B5EF4-FFF2-40B4-BE49-F238E27FC236}">
                <a16:creationId xmlns:a16="http://schemas.microsoft.com/office/drawing/2014/main" id="{24EF9E04-786B-E55C-BD5E-3429E05F3DE7}"/>
              </a:ext>
            </a:extLst>
          </p:cNvPr>
          <p:cNvSpPr/>
          <p:nvPr/>
        </p:nvSpPr>
        <p:spPr>
          <a:xfrm rot="20598688">
            <a:off x="7336161" y="370593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76235E-6D30-D566-3D7F-C35A71B1DE17}"/>
              </a:ext>
            </a:extLst>
          </p:cNvPr>
          <p:cNvSpPr/>
          <p:nvPr/>
        </p:nvSpPr>
        <p:spPr>
          <a:xfrm>
            <a:off x="7708061" y="3461242"/>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0" i="0" u="none" strike="noStrike" cap="none" baseline="0">
                <a:solidFill>
                  <a:srgbClr val="FFFFFF"/>
                </a:solidFill>
                <a:effectLst/>
                <a:uFill>
                  <a:solidFill>
                    <a:prstClr val="black">
                      <a:alpha val="0"/>
                    </a:prstClr>
                  </a:solidFill>
                </a:uFill>
                <a:latin typeface="Calibri"/>
                <a:ea typeface="Calibri"/>
                <a:cs typeface="Calibri"/>
              </a:rPr>
              <a:t>Aprovado</a:t>
            </a:r>
            <a:r>
              <a:rPr lang="pt-B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2" name="Oval 11">
            <a:extLst>
              <a:ext uri="{FF2B5EF4-FFF2-40B4-BE49-F238E27FC236}">
                <a16:creationId xmlns:a16="http://schemas.microsoft.com/office/drawing/2014/main" id="{51088F49-190F-EC29-42FD-59537C27F663}"/>
              </a:ext>
            </a:extLst>
          </p:cNvPr>
          <p:cNvSpPr/>
          <p:nvPr/>
        </p:nvSpPr>
        <p:spPr>
          <a:xfrm>
            <a:off x="6592818" y="580844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0" i="0" u="none" strike="noStrike" cap="none" baseline="0">
                <a:solidFill>
                  <a:srgbClr val="FFFFFF"/>
                </a:solidFill>
                <a:effectLst/>
                <a:uFill>
                  <a:solidFill>
                    <a:prstClr val="black">
                      <a:alpha val="0"/>
                    </a:prstClr>
                  </a:solidFill>
                </a:uFill>
                <a:latin typeface="Calibri"/>
                <a:ea typeface="Calibri"/>
                <a:cs typeface="Calibri"/>
              </a:rPr>
              <a:t>Recusado</a:t>
            </a:r>
            <a:r>
              <a:rPr lang="pt-B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3" name="Arrow: Right 12">
            <a:extLst>
              <a:ext uri="{FF2B5EF4-FFF2-40B4-BE49-F238E27FC236}">
                <a16:creationId xmlns:a16="http://schemas.microsoft.com/office/drawing/2014/main" id="{96FF2839-F25C-3E03-3A9C-B42466674B31}"/>
              </a:ext>
            </a:extLst>
          </p:cNvPr>
          <p:cNvSpPr/>
          <p:nvPr/>
        </p:nvSpPr>
        <p:spPr>
          <a:xfrm rot="1140186">
            <a:off x="7356261" y="4348574"/>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68CBC38-02DD-6FF2-8CEC-411A27D5C1BC}"/>
              </a:ext>
            </a:extLst>
          </p:cNvPr>
          <p:cNvSpPr/>
          <p:nvPr/>
        </p:nvSpPr>
        <p:spPr>
          <a:xfrm>
            <a:off x="6578319" y="5116078"/>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0" i="0" u="none" strike="noStrike" cap="none" baseline="0">
                <a:solidFill>
                  <a:srgbClr val="FFFFFF"/>
                </a:solidFill>
                <a:effectLst/>
                <a:uFill>
                  <a:solidFill>
                    <a:prstClr val="black">
                      <a:alpha val="0"/>
                    </a:prstClr>
                  </a:solidFill>
                </a:uFill>
                <a:latin typeface="Calibri"/>
                <a:ea typeface="Calibri"/>
                <a:cs typeface="Calibri"/>
              </a:rPr>
              <a:t>Aprovado</a:t>
            </a:r>
            <a:r>
              <a:rPr lang="pt-B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5" name="TextBox 14">
            <a:extLst>
              <a:ext uri="{FF2B5EF4-FFF2-40B4-BE49-F238E27FC236}">
                <a16:creationId xmlns:a16="http://schemas.microsoft.com/office/drawing/2014/main" id="{5C0E6181-49DB-5FAE-CF07-99522B8225EE}"/>
              </a:ext>
            </a:extLst>
          </p:cNvPr>
          <p:cNvSpPr txBox="1"/>
          <p:nvPr/>
        </p:nvSpPr>
        <p:spPr>
          <a:xfrm>
            <a:off x="5286059" y="4575405"/>
            <a:ext cx="1084171" cy="640080"/>
          </a:xfrm>
          <a:prstGeom prst="rect">
            <a:avLst/>
          </a:prstGeom>
          <a:noFill/>
        </p:spPr>
        <p:txBody>
          <a:bodyPr wrap="square" rtlCol="0">
            <a:spAutoFit/>
          </a:bodyPr>
          <a:lstStyle/>
          <a:p>
            <a:r>
              <a:rPr lang="pt-BR" sz="900" b="0" i="0" u="none" strike="noStrike" cap="none" baseline="0">
                <a:solidFill>
                  <a:srgbClr val="2F5597"/>
                </a:solidFill>
                <a:effectLst/>
                <a:uFill>
                  <a:solidFill>
                    <a:prstClr val="black">
                      <a:alpha val="0"/>
                    </a:prstClr>
                  </a:solidFill>
                </a:uFill>
                <a:latin typeface="Calibri"/>
                <a:ea typeface="Calibri"/>
                <a:cs typeface="Calibri"/>
              </a:rPr>
              <a:t>Continue com a integração para coletar mais dados</a:t>
            </a:r>
          </a:p>
        </p:txBody>
      </p:sp>
      <p:sp>
        <p:nvSpPr>
          <p:cNvPr id="16" name="Oval 15">
            <a:extLst>
              <a:ext uri="{FF2B5EF4-FFF2-40B4-BE49-F238E27FC236}">
                <a16:creationId xmlns:a16="http://schemas.microsoft.com/office/drawing/2014/main" id="{AD065CB7-CD8F-19E2-1C49-B865892C8E23}"/>
              </a:ext>
            </a:extLst>
          </p:cNvPr>
          <p:cNvSpPr/>
          <p:nvPr/>
        </p:nvSpPr>
        <p:spPr>
          <a:xfrm>
            <a:off x="7715820" y="434975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0" i="0" u="none" strike="noStrike" cap="none" baseline="0">
                <a:solidFill>
                  <a:srgbClr val="FFFFFF"/>
                </a:solidFill>
                <a:effectLst/>
                <a:uFill>
                  <a:solidFill>
                    <a:prstClr val="black">
                      <a:alpha val="0"/>
                    </a:prstClr>
                  </a:solidFill>
                </a:uFill>
                <a:latin typeface="Calibri"/>
                <a:ea typeface="Calibri"/>
                <a:cs typeface="Calibri"/>
              </a:rPr>
              <a:t>Recusado</a:t>
            </a:r>
            <a:r>
              <a:rPr lang="pt-B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7" name="Arrow: Right 16">
            <a:extLst>
              <a:ext uri="{FF2B5EF4-FFF2-40B4-BE49-F238E27FC236}">
                <a16:creationId xmlns:a16="http://schemas.microsoft.com/office/drawing/2014/main" id="{054C7268-4A04-6DE1-74B1-90331D718EBE}"/>
              </a:ext>
            </a:extLst>
          </p:cNvPr>
          <p:cNvSpPr/>
          <p:nvPr/>
        </p:nvSpPr>
        <p:spPr>
          <a:xfrm rot="20598688">
            <a:off x="6195646" y="5368566"/>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ECE3822-5B11-B2FE-BED7-385FDC27295A}"/>
              </a:ext>
            </a:extLst>
          </p:cNvPr>
          <p:cNvSpPr/>
          <p:nvPr/>
        </p:nvSpPr>
        <p:spPr>
          <a:xfrm rot="10800000">
            <a:off x="1416501" y="4134287"/>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C83D51A-14F0-AF1B-F23D-4A9917943CF8}"/>
              </a:ext>
            </a:extLst>
          </p:cNvPr>
          <p:cNvSpPr/>
          <p:nvPr/>
        </p:nvSpPr>
        <p:spPr>
          <a:xfrm>
            <a:off x="1328093" y="5259636"/>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0" i="0" u="none" strike="noStrike" cap="none" baseline="0">
                <a:solidFill>
                  <a:srgbClr val="FFFFFF"/>
                </a:solidFill>
                <a:effectLst/>
                <a:uFill>
                  <a:solidFill>
                    <a:prstClr val="black">
                      <a:alpha val="0"/>
                    </a:prstClr>
                  </a:solidFill>
                </a:uFill>
                <a:latin typeface="Calibri"/>
                <a:ea typeface="Calibri"/>
                <a:cs typeface="Calibri"/>
              </a:rPr>
              <a:t>Aprovado</a:t>
            </a:r>
            <a:r>
              <a:rPr lang="pt-B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0" name="Oval 19">
            <a:extLst>
              <a:ext uri="{FF2B5EF4-FFF2-40B4-BE49-F238E27FC236}">
                <a16:creationId xmlns:a16="http://schemas.microsoft.com/office/drawing/2014/main" id="{F4006DD4-0156-ECF4-E057-0BB3E30D3D5F}"/>
              </a:ext>
            </a:extLst>
          </p:cNvPr>
          <p:cNvSpPr/>
          <p:nvPr/>
        </p:nvSpPr>
        <p:spPr>
          <a:xfrm>
            <a:off x="1349647" y="5960275"/>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0" i="0" u="none" strike="noStrike" cap="none" baseline="0">
                <a:solidFill>
                  <a:srgbClr val="FFFFFF"/>
                </a:solidFill>
                <a:effectLst/>
                <a:uFill>
                  <a:solidFill>
                    <a:prstClr val="black">
                      <a:alpha val="0"/>
                    </a:prstClr>
                  </a:solidFill>
                </a:uFill>
                <a:latin typeface="Calibri"/>
                <a:ea typeface="Calibri"/>
                <a:cs typeface="Calibri"/>
              </a:rPr>
              <a:t>Recusado</a:t>
            </a:r>
            <a:r>
              <a:rPr lang="pt-B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1" name="Arrow: Right 20">
            <a:extLst>
              <a:ext uri="{FF2B5EF4-FFF2-40B4-BE49-F238E27FC236}">
                <a16:creationId xmlns:a16="http://schemas.microsoft.com/office/drawing/2014/main" id="{39B5C0FE-19B1-242E-B3CC-A5ABBDDEDDFF}"/>
              </a:ext>
            </a:extLst>
          </p:cNvPr>
          <p:cNvSpPr/>
          <p:nvPr/>
        </p:nvSpPr>
        <p:spPr>
          <a:xfrm rot="11599450">
            <a:off x="2578225" y="5432134"/>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AD5427D-D4F3-1AB4-B4F8-D6BEEB34D429}"/>
              </a:ext>
            </a:extLst>
          </p:cNvPr>
          <p:cNvSpPr txBox="1"/>
          <p:nvPr/>
        </p:nvSpPr>
        <p:spPr>
          <a:xfrm>
            <a:off x="4096829" y="6016745"/>
            <a:ext cx="1084171" cy="640080"/>
          </a:xfrm>
          <a:prstGeom prst="rect">
            <a:avLst/>
          </a:prstGeom>
          <a:noFill/>
        </p:spPr>
        <p:txBody>
          <a:bodyPr wrap="square" rtlCol="0">
            <a:spAutoFit/>
          </a:bodyPr>
          <a:lstStyle/>
          <a:p>
            <a:r>
              <a:rPr lang="pt-BR" sz="900" b="0" i="0" u="none" strike="noStrike" cap="none" baseline="0">
                <a:solidFill>
                  <a:srgbClr val="2F5597"/>
                </a:solidFill>
                <a:effectLst/>
                <a:uFill>
                  <a:solidFill>
                    <a:prstClr val="black">
                      <a:alpha val="0"/>
                    </a:prstClr>
                  </a:solidFill>
                </a:uFill>
                <a:latin typeface="Calibri"/>
                <a:ea typeface="Calibri"/>
                <a:cs typeface="Calibri"/>
              </a:rPr>
              <a:t>Continue com a integração para coletar mais dados</a:t>
            </a:r>
          </a:p>
        </p:txBody>
      </p:sp>
      <p:sp>
        <p:nvSpPr>
          <p:cNvPr id="23" name="TextBox 22">
            <a:extLst>
              <a:ext uri="{FF2B5EF4-FFF2-40B4-BE49-F238E27FC236}">
                <a16:creationId xmlns:a16="http://schemas.microsoft.com/office/drawing/2014/main" id="{C5274925-602F-B045-B83A-B0301E2075FB}"/>
              </a:ext>
            </a:extLst>
          </p:cNvPr>
          <p:cNvSpPr txBox="1"/>
          <p:nvPr/>
        </p:nvSpPr>
        <p:spPr>
          <a:xfrm>
            <a:off x="3012658" y="4504758"/>
            <a:ext cx="1084171" cy="640080"/>
          </a:xfrm>
          <a:prstGeom prst="rect">
            <a:avLst/>
          </a:prstGeom>
          <a:noFill/>
        </p:spPr>
        <p:txBody>
          <a:bodyPr wrap="square" rtlCol="0">
            <a:spAutoFit/>
          </a:bodyPr>
          <a:lstStyle/>
          <a:p>
            <a:r>
              <a:rPr lang="pt-BR" sz="900" b="0" i="0" u="none" strike="noStrike" cap="none" baseline="0">
                <a:solidFill>
                  <a:srgbClr val="2F5597"/>
                </a:solidFill>
                <a:effectLst/>
                <a:uFill>
                  <a:solidFill>
                    <a:prstClr val="black">
                      <a:alpha val="0"/>
                    </a:prstClr>
                  </a:solidFill>
                </a:uFill>
                <a:latin typeface="Calibri"/>
                <a:ea typeface="Calibri"/>
                <a:cs typeface="Calibri"/>
              </a:rPr>
              <a:t>Continue com a integração para coletar mais dados</a:t>
            </a:r>
          </a:p>
        </p:txBody>
      </p:sp>
      <p:sp>
        <p:nvSpPr>
          <p:cNvPr id="24" name="Oval 23">
            <a:extLst>
              <a:ext uri="{FF2B5EF4-FFF2-40B4-BE49-F238E27FC236}">
                <a16:creationId xmlns:a16="http://schemas.microsoft.com/office/drawing/2014/main" id="{CF371E2F-097A-8BC3-388E-11CAC6D4B60B}"/>
              </a:ext>
            </a:extLst>
          </p:cNvPr>
          <p:cNvSpPr/>
          <p:nvPr/>
        </p:nvSpPr>
        <p:spPr>
          <a:xfrm>
            <a:off x="215353" y="4037519"/>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0" i="0" u="none" strike="noStrike" cap="none" baseline="0">
                <a:solidFill>
                  <a:srgbClr val="FFFFFF"/>
                </a:solidFill>
                <a:effectLst/>
                <a:uFill>
                  <a:solidFill>
                    <a:prstClr val="black">
                      <a:alpha val="0"/>
                    </a:prstClr>
                  </a:solidFill>
                </a:uFill>
                <a:latin typeface="Calibri"/>
                <a:ea typeface="Calibri"/>
                <a:cs typeface="Calibri"/>
              </a:rPr>
              <a:t>Recusado</a:t>
            </a:r>
            <a:r>
              <a:rPr lang="pt-BR"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5" name="TextBox 24">
            <a:extLst>
              <a:ext uri="{FF2B5EF4-FFF2-40B4-BE49-F238E27FC236}">
                <a16:creationId xmlns:a16="http://schemas.microsoft.com/office/drawing/2014/main" id="{1D6F7EBB-4E7E-5151-DD21-B1802B82CC9B}"/>
              </a:ext>
            </a:extLst>
          </p:cNvPr>
          <p:cNvSpPr txBox="1"/>
          <p:nvPr/>
        </p:nvSpPr>
        <p:spPr>
          <a:xfrm>
            <a:off x="2836735" y="3462224"/>
            <a:ext cx="1211051" cy="259080"/>
          </a:xfrm>
          <a:prstGeom prst="rect">
            <a:avLst/>
          </a:prstGeom>
          <a:noFill/>
        </p:spPr>
        <p:txBody>
          <a:bodyPr wrap="square" rtlCol="0">
            <a:spAutoFit/>
          </a:bodyPr>
          <a:lstStyle/>
          <a:p>
            <a:r>
              <a:rPr lang="pt-BR" sz="1100" b="0" i="0" u="none" strike="noStrike" cap="none" baseline="0">
                <a:solidFill>
                  <a:srgbClr val="3CA48E"/>
                </a:solidFill>
                <a:effectLst/>
                <a:uFill>
                  <a:solidFill>
                    <a:prstClr val="black">
                      <a:alpha val="0"/>
                    </a:prstClr>
                  </a:solidFill>
                </a:uFill>
                <a:latin typeface="Calibri"/>
                <a:ea typeface="Calibri"/>
                <a:cs typeface="Calibri"/>
              </a:rPr>
              <a:t>Aprovado</a:t>
            </a:r>
          </a:p>
        </p:txBody>
      </p:sp>
      <p:sp>
        <p:nvSpPr>
          <p:cNvPr id="26" name="Arrow: Right 25">
            <a:extLst>
              <a:ext uri="{FF2B5EF4-FFF2-40B4-BE49-F238E27FC236}">
                <a16:creationId xmlns:a16="http://schemas.microsoft.com/office/drawing/2014/main" id="{47B26260-A2C3-8E85-A008-FE79E6C583CC}"/>
              </a:ext>
            </a:extLst>
          </p:cNvPr>
          <p:cNvSpPr/>
          <p:nvPr/>
        </p:nvSpPr>
        <p:spPr>
          <a:xfrm rot="1140186">
            <a:off x="6207289" y="5860561"/>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85A950E0-E59C-CDB2-4FA1-94759524AAC0}"/>
              </a:ext>
            </a:extLst>
          </p:cNvPr>
          <p:cNvSpPr/>
          <p:nvPr/>
        </p:nvSpPr>
        <p:spPr>
          <a:xfrm rot="10440857">
            <a:off x="2597639" y="5948196"/>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476A33B-D3D3-1D82-7244-EE05146F04ED}"/>
              </a:ext>
            </a:extLst>
          </p:cNvPr>
          <p:cNvSpPr txBox="1"/>
          <p:nvPr/>
        </p:nvSpPr>
        <p:spPr>
          <a:xfrm>
            <a:off x="5080282" y="6558343"/>
            <a:ext cx="4170289" cy="426720"/>
          </a:xfrm>
          <a:prstGeom prst="rect">
            <a:avLst/>
          </a:prstGeom>
          <a:noFill/>
        </p:spPr>
        <p:txBody>
          <a:bodyPr wrap="square" rtlCol="0">
            <a:spAutoFit/>
          </a:bodyPr>
          <a:lstStyle/>
          <a:p>
            <a:r>
              <a:rPr lang="pt-BR" sz="1100" b="0" i="0" u="none" strike="noStrike" cap="none" baseline="0">
                <a:solidFill>
                  <a:srgbClr val="000000"/>
                </a:solidFill>
                <a:effectLst/>
                <a:uFill>
                  <a:solidFill>
                    <a:prstClr val="black">
                      <a:alpha val="0"/>
                    </a:prstClr>
                  </a:solidFill>
                </a:uFill>
                <a:latin typeface="Calibri"/>
                <a:ea typeface="Calibri"/>
                <a:cs typeface="Calibri"/>
              </a:rPr>
              <a:t>*Observe que todas as partes aprovadas incluirão monitoramento contínuo</a:t>
            </a:r>
            <a:r>
              <a:rPr lang="pt-BR" sz="11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9" name="Rectangle 28">
            <a:extLst>
              <a:ext uri="{FF2B5EF4-FFF2-40B4-BE49-F238E27FC236}">
                <a16:creationId xmlns:a16="http://schemas.microsoft.com/office/drawing/2014/main" id="{258E1535-1937-3F48-B3FC-ACD7BD1AD51A}"/>
              </a:ext>
            </a:extLst>
          </p:cNvPr>
          <p:cNvSpPr/>
          <p:nvPr/>
        </p:nvSpPr>
        <p:spPr>
          <a:xfrm>
            <a:off x="215353" y="1580225"/>
            <a:ext cx="1538499" cy="17938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t-BR" sz="1200" b="0" i="0" u="none" strike="noStrike" cap="none" baseline="0">
                <a:solidFill>
                  <a:srgbClr val="FFFFFF"/>
                </a:solidFill>
                <a:effectLst/>
                <a:uFill>
                  <a:solidFill>
                    <a:prstClr val="black">
                      <a:alpha val="0"/>
                    </a:prstClr>
                  </a:solidFill>
                </a:uFill>
                <a:latin typeface="Calibri"/>
                <a:ea typeface="Calibri"/>
                <a:cs typeface="Calibri"/>
              </a:rPr>
              <a:t>A DD de Sustentabilidade e Fornecimento Responsável será conduzida para fornecedores maiores e de maior risco juntamente com o fluxo de trabalho LSEG – isso será conduzido centralmente na RPM</a:t>
            </a:r>
          </a:p>
        </p:txBody>
      </p:sp>
    </p:spTree>
    <p:extLst>
      <p:ext uri="{BB962C8B-B14F-4D97-AF65-F5344CB8AC3E}">
        <p14:creationId val="1230720369"/>
      </p:ext>
    </p:extLst>
  </p:cSld>
  <p:clrMapOvr>
    <a:masterClrMapping/>
  </p:clrMapOvr>
  <p:transition spd="med">
    <p:fade/>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45443A7-6C0D-D617-554A-B8AD9BF896D1}"/>
              </a:ext>
            </a:extLst>
          </p:cNvPr>
          <p:cNvSpPr>
            <a:spLocks noGrp="1"/>
          </p:cNvSpPr>
          <p:nvPr>
            <p:ph type="title"/>
          </p:nvPr>
        </p:nvSpPr>
        <p:spPr>
          <a:xfrm>
            <a:off x="822960" y="182880"/>
            <a:ext cx="7358907" cy="787032"/>
          </a:xfrm>
        </p:spPr>
        <p:txBody>
          <a:bodyPr anchor="ctr">
            <a:normAutofit/>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pic>
        <p:nvPicPr>
          <p:cNvPr id="7" name="Picture 6" descr="Graphical user interface, text, application&#10;&#10;Description automatically generated">
            <a:extLst>
              <a:ext uri="{FF2B5EF4-FFF2-40B4-BE49-F238E27FC236}">
                <a16:creationId xmlns:a16="http://schemas.microsoft.com/office/drawing/2014/main" id="{F082B109-761D-7297-4B2E-C4E7D93C34DF}"/>
              </a:ext>
            </a:extLst>
          </p:cNvPr>
          <p:cNvPicPr>
            <a:picLocks noChangeAspect="1"/>
          </p:cNvPicPr>
          <p:nvPr/>
        </p:nvPicPr>
        <p:blipFill>
          <a:blip r:embed="rId2"/>
          <a:stretch>
            <a:fillRect/>
          </a:stretch>
        </p:blipFill>
        <p:spPr>
          <a:xfrm>
            <a:off x="432562" y="2880069"/>
            <a:ext cx="8074836" cy="2099456"/>
          </a:xfrm>
          <a:prstGeom prst="rect">
            <a:avLst/>
          </a:prstGeom>
          <a:noFill/>
        </p:spPr>
      </p:pic>
      <p:sp>
        <p:nvSpPr>
          <p:cNvPr id="8" name="TextBox 7">
            <a:extLst>
              <a:ext uri="{FF2B5EF4-FFF2-40B4-BE49-F238E27FC236}">
                <a16:creationId xmlns:a16="http://schemas.microsoft.com/office/drawing/2014/main" id="{FD808514-6282-5E8E-CA13-3C2FEC7E9EBF}"/>
              </a:ext>
            </a:extLst>
          </p:cNvPr>
          <p:cNvSpPr txBox="1"/>
          <p:nvPr/>
        </p:nvSpPr>
        <p:spPr>
          <a:xfrm>
            <a:off x="277402" y="1561672"/>
            <a:ext cx="8229996" cy="106680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Agora você pode ver que o status da atividade mudou para Em andamento.</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Em seguida, você precisa ir para a aba intitulada QUESTIONÁRIO, conforme destacado na captura de tela abaixo...</a:t>
            </a:r>
          </a:p>
        </p:txBody>
      </p:sp>
      <p:cxnSp>
        <p:nvCxnSpPr>
          <p:cNvPr id="10" name="Straight Arrow Connector 9">
            <a:extLst>
              <a:ext uri="{FF2B5EF4-FFF2-40B4-BE49-F238E27FC236}">
                <a16:creationId xmlns:a16="http://schemas.microsoft.com/office/drawing/2014/main" id="{A41AA4B5-56CF-B664-6AA6-8379AB242603}"/>
              </a:ext>
            </a:extLst>
          </p:cNvPr>
          <p:cNvCxnSpPr/>
          <p:nvPr/>
        </p:nvCxnSpPr>
        <p:spPr>
          <a:xfrm flipH="1">
            <a:off x="2907587" y="2455524"/>
            <a:ext cx="2013734" cy="5239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ED7AF08-4665-71F1-72C7-1718DEDB3F92}"/>
              </a:ext>
            </a:extLst>
          </p:cNvPr>
          <p:cNvSpPr txBox="1"/>
          <p:nvPr/>
        </p:nvSpPr>
        <p:spPr>
          <a:xfrm>
            <a:off x="432562" y="5404207"/>
            <a:ext cx="5906593" cy="33528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Em seguida, clique no botão que diz</a:t>
            </a:r>
          </a:p>
        </p:txBody>
      </p:sp>
      <p:pic>
        <p:nvPicPr>
          <p:cNvPr id="18" name="Picture 17">
            <a:extLst>
              <a:ext uri="{FF2B5EF4-FFF2-40B4-BE49-F238E27FC236}">
                <a16:creationId xmlns:a16="http://schemas.microsoft.com/office/drawing/2014/main" id="{EA0FD2D9-5850-DA0C-7DEF-A98BA3B136DF}"/>
              </a:ext>
            </a:extLst>
          </p:cNvPr>
          <p:cNvPicPr>
            <a:picLocks noChangeAspect="1"/>
          </p:cNvPicPr>
          <p:nvPr/>
        </p:nvPicPr>
        <p:blipFill>
          <a:blip r:embed="rId3"/>
          <a:stretch>
            <a:fillRect/>
          </a:stretch>
        </p:blipFill>
        <p:spPr>
          <a:xfrm>
            <a:off x="3914454" y="4903073"/>
            <a:ext cx="3276600" cy="1371600"/>
          </a:xfrm>
          <a:prstGeom prst="rect">
            <a:avLst/>
          </a:prstGeom>
        </p:spPr>
      </p:pic>
      <p:sp>
        <p:nvSpPr>
          <p:cNvPr id="3" name="Slide Number Placeholder 2">
            <a:extLst>
              <a:ext uri="{FF2B5EF4-FFF2-40B4-BE49-F238E27FC236}">
                <a16:creationId xmlns:a16="http://schemas.microsoft.com/office/drawing/2014/main" id="{81FDB3BA-F2FB-D177-0DCD-A99F6D0D5C79}"/>
              </a:ext>
            </a:extLst>
          </p:cNvPr>
          <p:cNvSpPr>
            <a:spLocks noGrp="1"/>
          </p:cNvSpPr>
          <p:nvPr>
            <p:ph type="sldNum" sz="quarter" idx="4"/>
          </p:nvPr>
        </p:nvSpPr>
        <p:spPr/>
        <p:txBody>
          <a:bodyPr/>
          <a:lstStyle/>
          <a:p>
            <a:fld id="{BB5FC4A1-A2DE-4EB5-9A46-57D39B4235EC}" type="slidenum">
              <a:rPr lang="en-US" smtClean="0"/>
              <a:t>50</a:t>
            </a:fld>
            <a:endParaRPr lang="en-US"/>
          </a:p>
        </p:txBody>
      </p:sp>
    </p:spTree>
    <p:extLst>
      <p:ext uri="{BB962C8B-B14F-4D97-AF65-F5344CB8AC3E}">
        <p14:creationId val="3196527249"/>
      </p:ext>
    </p:extLst>
  </p:cSld>
  <p:clrMapOvr>
    <a:masterClrMapping/>
  </p:clrMapOvr>
  <p:transition spd="med">
    <p:fade/>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C366B56-2D7F-9BB4-7481-C7C339E84DAB}"/>
              </a:ext>
            </a:extLst>
          </p:cNvPr>
          <p:cNvSpPr>
            <a:spLocks noGrp="1"/>
          </p:cNvSpPr>
          <p:nvPr>
            <p:ph type="title"/>
          </p:nvPr>
        </p:nvSpPr>
        <p:spPr>
          <a:xfrm>
            <a:off x="822960" y="182880"/>
            <a:ext cx="7358907" cy="787032"/>
          </a:xfrm>
        </p:spPr>
        <p:txBody>
          <a:bodyPr anchor="ctr">
            <a:normAutofit/>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pic>
        <p:nvPicPr>
          <p:cNvPr id="7" name="Picture 6">
            <a:extLst>
              <a:ext uri="{FF2B5EF4-FFF2-40B4-BE49-F238E27FC236}">
                <a16:creationId xmlns:a16="http://schemas.microsoft.com/office/drawing/2014/main" id="{A72D05DF-1488-122A-D2D0-1D0CB80ABBC2}"/>
              </a:ext>
            </a:extLst>
          </p:cNvPr>
          <p:cNvPicPr>
            <a:picLocks noChangeAspect="1"/>
          </p:cNvPicPr>
          <p:nvPr/>
        </p:nvPicPr>
        <p:blipFill>
          <a:blip r:embed="rId2"/>
          <a:stretch>
            <a:fillRect/>
          </a:stretch>
        </p:blipFill>
        <p:spPr>
          <a:xfrm>
            <a:off x="360643" y="2425796"/>
            <a:ext cx="8074836" cy="3270307"/>
          </a:xfrm>
          <a:prstGeom prst="rect">
            <a:avLst/>
          </a:prstGeom>
          <a:noFill/>
        </p:spPr>
      </p:pic>
      <p:sp>
        <p:nvSpPr>
          <p:cNvPr id="8" name="TextBox 7">
            <a:extLst>
              <a:ext uri="{FF2B5EF4-FFF2-40B4-BE49-F238E27FC236}">
                <a16:creationId xmlns:a16="http://schemas.microsoft.com/office/drawing/2014/main" id="{EA6434EA-CE86-E7BB-7476-FABC7DB7EAE0}"/>
              </a:ext>
            </a:extLst>
          </p:cNvPr>
          <p:cNvSpPr txBox="1"/>
          <p:nvPr/>
        </p:nvSpPr>
        <p:spPr>
          <a:xfrm>
            <a:off x="472611" y="1695236"/>
            <a:ext cx="7962868" cy="57912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Uma caixa pop-up aparecerá de acordo com a captura de tela abaixo.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Siga as etapas para atribuir um questionário interno a um usuário.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0" name="TextBox 9">
            <a:extLst>
              <a:ext uri="{FF2B5EF4-FFF2-40B4-BE49-F238E27FC236}">
                <a16:creationId xmlns:a16="http://schemas.microsoft.com/office/drawing/2014/main" id="{4B993E55-5287-405C-A6A9-AE7A6F12195A}"/>
              </a:ext>
            </a:extLst>
          </p:cNvPr>
          <p:cNvSpPr txBox="1"/>
          <p:nvPr/>
        </p:nvSpPr>
        <p:spPr>
          <a:xfrm>
            <a:off x="3842535" y="4232953"/>
            <a:ext cx="3411020" cy="822960"/>
          </a:xfrm>
          <a:prstGeom prst="rect">
            <a:avLst/>
          </a:prstGeom>
          <a:noFill/>
        </p:spPr>
        <p:txBody>
          <a:bodyPr wrap="square" rtlCol="0">
            <a:spAutoFit/>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O Designado pode ser qualquer Usuário que seja o melhor para preencher as informações solicitadas no Questionário Interno</a:t>
            </a:r>
          </a:p>
        </p:txBody>
      </p:sp>
      <p:cxnSp>
        <p:nvCxnSpPr>
          <p:cNvPr id="12" name="Straight Arrow Connector 11">
            <a:extLst>
              <a:ext uri="{FF2B5EF4-FFF2-40B4-BE49-F238E27FC236}">
                <a16:creationId xmlns:a16="http://schemas.microsoft.com/office/drawing/2014/main" id="{A8B6DFBA-2C00-AD3E-C418-5A3A09383FC5}"/>
              </a:ext>
            </a:extLst>
          </p:cNvPr>
          <p:cNvCxnSpPr/>
          <p:nvPr/>
        </p:nvCxnSpPr>
        <p:spPr>
          <a:xfrm flipH="1">
            <a:off x="1890445" y="4591607"/>
            <a:ext cx="1828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D99E4EDD-7230-E1AA-7452-C957726BC8D4}"/>
              </a:ext>
            </a:extLst>
          </p:cNvPr>
          <p:cNvSpPr txBox="1"/>
          <p:nvPr/>
        </p:nvSpPr>
        <p:spPr>
          <a:xfrm>
            <a:off x="3842534" y="5095938"/>
            <a:ext cx="3113070" cy="822960"/>
          </a:xfrm>
          <a:prstGeom prst="rect">
            <a:avLst/>
          </a:prstGeom>
          <a:noFill/>
        </p:spPr>
        <p:txBody>
          <a:bodyPr wrap="square" rtlCol="0">
            <a:spAutoFit/>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Selecione você mesmo ou deixe em branco se quiser ser capaz de ser revisado por qualquer pessoa na equipe de aprovação</a:t>
            </a:r>
          </a:p>
        </p:txBody>
      </p:sp>
      <p:cxnSp>
        <p:nvCxnSpPr>
          <p:cNvPr id="15" name="Straight Arrow Connector 14">
            <a:extLst>
              <a:ext uri="{FF2B5EF4-FFF2-40B4-BE49-F238E27FC236}">
                <a16:creationId xmlns:a16="http://schemas.microsoft.com/office/drawing/2014/main" id="{F53FBF79-B973-73FA-6A8B-06F7DB9355F4}"/>
              </a:ext>
            </a:extLst>
          </p:cNvPr>
          <p:cNvCxnSpPr/>
          <p:nvPr/>
        </p:nvCxnSpPr>
        <p:spPr>
          <a:xfrm flipH="1">
            <a:off x="2291137" y="5362080"/>
            <a:ext cx="14281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C12C1E1-19FA-6799-E076-A2E78F10671F}"/>
              </a:ext>
            </a:extLst>
          </p:cNvPr>
          <p:cNvSpPr>
            <a:spLocks noGrp="1"/>
          </p:cNvSpPr>
          <p:nvPr>
            <p:ph type="sldNum" sz="quarter" idx="4"/>
          </p:nvPr>
        </p:nvSpPr>
        <p:spPr/>
        <p:txBody>
          <a:bodyPr/>
          <a:lstStyle/>
          <a:p>
            <a:fld id="{BB5FC4A1-A2DE-4EB5-9A46-57D39B4235EC}" type="slidenum">
              <a:rPr lang="en-US" smtClean="0"/>
              <a:t>51</a:t>
            </a:fld>
            <a:endParaRPr lang="en-US"/>
          </a:p>
        </p:txBody>
      </p:sp>
      <p:sp>
        <p:nvSpPr>
          <p:cNvPr id="4" name="Oval 3">
            <a:extLst>
              <a:ext uri="{FF2B5EF4-FFF2-40B4-BE49-F238E27FC236}">
                <a16:creationId xmlns:a16="http://schemas.microsoft.com/office/drawing/2014/main" id="{C273AF76-3444-C270-B7C5-ECA1F909B707}"/>
              </a:ext>
            </a:extLst>
          </p:cNvPr>
          <p:cNvSpPr/>
          <p:nvPr/>
        </p:nvSpPr>
        <p:spPr>
          <a:xfrm>
            <a:off x="822960" y="3157870"/>
            <a:ext cx="793189" cy="361507"/>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val="2789676043"/>
      </p:ext>
    </p:extLst>
  </p:cSld>
  <p:clrMapOvr>
    <a:masterClrMapping/>
  </p:clrMapOvr>
  <p:transition spd="med">
    <p:fade/>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66B14F6D-340B-0A1B-5D17-4AFA73115923}"/>
              </a:ext>
            </a:extLst>
          </p:cNvPr>
          <p:cNvSpPr>
            <a:spLocks noGrp="1"/>
          </p:cNvSpPr>
          <p:nvPr>
            <p:ph type="title"/>
          </p:nvPr>
        </p:nvSpPr>
        <p:spPr>
          <a:xfrm>
            <a:off x="822960" y="182880"/>
            <a:ext cx="7358907" cy="787032"/>
          </a:xfrm>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pic>
        <p:nvPicPr>
          <p:cNvPr id="7" name="Picture 6">
            <a:extLst>
              <a:ext uri="{FF2B5EF4-FFF2-40B4-BE49-F238E27FC236}">
                <a16:creationId xmlns:a16="http://schemas.microsoft.com/office/drawing/2014/main" id="{EFDAFA1C-71DB-C9F4-19F8-9D105551E3F4}"/>
              </a:ext>
            </a:extLst>
          </p:cNvPr>
          <p:cNvPicPr>
            <a:picLocks noChangeAspect="1"/>
          </p:cNvPicPr>
          <p:nvPr/>
        </p:nvPicPr>
        <p:blipFill>
          <a:blip r:embed="rId2"/>
          <a:stretch>
            <a:fillRect/>
          </a:stretch>
        </p:blipFill>
        <p:spPr>
          <a:xfrm>
            <a:off x="359596" y="2402139"/>
            <a:ext cx="8074836" cy="3714425"/>
          </a:xfrm>
          <a:prstGeom prst="rect">
            <a:avLst/>
          </a:prstGeom>
          <a:noFill/>
        </p:spPr>
      </p:pic>
      <p:sp>
        <p:nvSpPr>
          <p:cNvPr id="8" name="TextBox 7">
            <a:extLst>
              <a:ext uri="{FF2B5EF4-FFF2-40B4-BE49-F238E27FC236}">
                <a16:creationId xmlns:a16="http://schemas.microsoft.com/office/drawing/2014/main" id="{92991015-F4E8-8D07-4268-6DEC79BD3087}"/>
              </a:ext>
            </a:extLst>
          </p:cNvPr>
          <p:cNvSpPr txBox="1"/>
          <p:nvPr/>
        </p:nvSpPr>
        <p:spPr>
          <a:xfrm>
            <a:off x="359596" y="1623317"/>
            <a:ext cx="8209051" cy="82296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Quando o questionário interno tiver sido atribuído, o designado receberá um e-mail para informá-lo de que um questionário foi atribuído a ele para ser preenchido.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 name="Slide Number Placeholder 1">
            <a:extLst>
              <a:ext uri="{FF2B5EF4-FFF2-40B4-BE49-F238E27FC236}">
                <a16:creationId xmlns:a16="http://schemas.microsoft.com/office/drawing/2014/main" id="{99E2E16C-FD38-38C4-FC71-BDCF8DAFC4FB}"/>
              </a:ext>
            </a:extLst>
          </p:cNvPr>
          <p:cNvSpPr>
            <a:spLocks noGrp="1"/>
          </p:cNvSpPr>
          <p:nvPr>
            <p:ph type="sldNum" sz="quarter" idx="4"/>
          </p:nvPr>
        </p:nvSpPr>
        <p:spPr/>
        <p:txBody>
          <a:bodyPr/>
          <a:lstStyle/>
          <a:p>
            <a:fld id="{BB5FC4A1-A2DE-4EB5-9A46-57D39B4235EC}" type="slidenum">
              <a:rPr lang="en-US" smtClean="0"/>
              <a:t>52</a:t>
            </a:fld>
            <a:endParaRPr lang="en-US"/>
          </a:p>
        </p:txBody>
      </p:sp>
    </p:spTree>
    <p:extLst>
      <p:ext uri="{BB962C8B-B14F-4D97-AF65-F5344CB8AC3E}">
        <p14:creationId val="3700918797"/>
      </p:ext>
    </p:extLst>
  </p:cSld>
  <p:clrMapOvr>
    <a:masterClrMapping/>
  </p:clrMapOvr>
  <p:transition spd="med">
    <p:fade/>
  </p:transition>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4858BDB-DFDB-FDC5-FB67-E11156ACE3E3}"/>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sp>
        <p:nvSpPr>
          <p:cNvPr id="3" name="Content Placeholder 2">
            <a:extLst>
              <a:ext uri="{FF2B5EF4-FFF2-40B4-BE49-F238E27FC236}">
                <a16:creationId xmlns:a16="http://schemas.microsoft.com/office/drawing/2014/main" id="{BDB2C9B8-DBCC-9625-ECE5-68BD5B43C911}"/>
              </a:ext>
            </a:extLst>
          </p:cNvPr>
          <p:cNvSpPr>
            <a:spLocks noGrp="1"/>
          </p:cNvSpPr>
          <p:nvPr>
            <p:ph idx="1"/>
          </p:nvPr>
        </p:nvSpPr>
        <p:spPr/>
        <p:txBody>
          <a:bodyPr>
            <a:normAutofit/>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Preenchimento do questionário interno</a:t>
            </a:r>
          </a:p>
        </p:txBody>
      </p:sp>
      <p:pic>
        <p:nvPicPr>
          <p:cNvPr id="7" name="Picture 6">
            <a:extLst>
              <a:ext uri="{FF2B5EF4-FFF2-40B4-BE49-F238E27FC236}">
                <a16:creationId xmlns:a16="http://schemas.microsoft.com/office/drawing/2014/main" id="{4E1EC215-A32A-6A27-CC2F-EB1B513103FD}"/>
              </a:ext>
            </a:extLst>
          </p:cNvPr>
          <p:cNvPicPr>
            <a:picLocks noChangeAspect="1"/>
          </p:cNvPicPr>
          <p:nvPr/>
        </p:nvPicPr>
        <p:blipFill>
          <a:blip r:embed="rId2"/>
          <a:stretch>
            <a:fillRect/>
          </a:stretch>
        </p:blipFill>
        <p:spPr>
          <a:xfrm>
            <a:off x="216281" y="1788991"/>
            <a:ext cx="8507398" cy="3110402"/>
          </a:xfrm>
          <a:prstGeom prst="rect">
            <a:avLst/>
          </a:prstGeom>
        </p:spPr>
      </p:pic>
      <p:sp>
        <p:nvSpPr>
          <p:cNvPr id="8" name="TextBox 7">
            <a:extLst>
              <a:ext uri="{FF2B5EF4-FFF2-40B4-BE49-F238E27FC236}">
                <a16:creationId xmlns:a16="http://schemas.microsoft.com/office/drawing/2014/main" id="{CB29044D-71BC-5FC4-FF9C-AEA3D1FD9C4D}"/>
              </a:ext>
            </a:extLst>
          </p:cNvPr>
          <p:cNvSpPr txBox="1"/>
          <p:nvPr/>
        </p:nvSpPr>
        <p:spPr>
          <a:xfrm>
            <a:off x="308225" y="5065160"/>
            <a:ext cx="8415454" cy="155448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O usuário atribuído ao questionário pode clicar no link no e-mail ou fazer login e ver as atividades atribuídas na página inicial para ser levado para a atividade do questionário.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Conforme destacado na captura de tela acima, clique em “Responder” para começar a responder às perguntas do questionário interno.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4FB1190A-1C15-ECB5-B881-69BA50C1B17E}"/>
              </a:ext>
            </a:extLst>
          </p:cNvPr>
          <p:cNvSpPr>
            <a:spLocks noGrp="1"/>
          </p:cNvSpPr>
          <p:nvPr>
            <p:ph type="sldNum" sz="quarter" idx="4"/>
          </p:nvPr>
        </p:nvSpPr>
        <p:spPr/>
        <p:txBody>
          <a:bodyPr/>
          <a:lstStyle/>
          <a:p>
            <a:fld id="{BB5FC4A1-A2DE-4EB5-9A46-57D39B4235EC}" type="slidenum">
              <a:rPr lang="en-US" smtClean="0"/>
              <a:t>53</a:t>
            </a:fld>
            <a:endParaRPr lang="en-US"/>
          </a:p>
        </p:txBody>
      </p:sp>
    </p:spTree>
    <p:extLst>
      <p:ext uri="{BB962C8B-B14F-4D97-AF65-F5344CB8AC3E}">
        <p14:creationId val="2908625174"/>
      </p:ext>
    </p:extLst>
  </p:cSld>
  <p:clrMapOvr>
    <a:masterClrMapping/>
  </p:clrMapOvr>
  <p:transition spd="med">
    <p:fade/>
  </p:transition>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C8EE290-08D0-0A96-4494-4CE3593CEB81}"/>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sp>
        <p:nvSpPr>
          <p:cNvPr id="3" name="Content Placeholder 2">
            <a:extLst>
              <a:ext uri="{FF2B5EF4-FFF2-40B4-BE49-F238E27FC236}">
                <a16:creationId xmlns:a16="http://schemas.microsoft.com/office/drawing/2014/main" id="{F49DDBD9-0B65-1510-73B9-B002E94D8F7B}"/>
              </a:ext>
            </a:extLst>
          </p:cNvPr>
          <p:cNvSpPr>
            <a:spLocks noGrp="1"/>
          </p:cNvSpPr>
          <p:nvPr>
            <p:ph idx="1"/>
          </p:nvPr>
        </p:nvSpPr>
        <p:spPr>
          <a:xfrm>
            <a:off x="432562" y="1508760"/>
            <a:ext cx="8074836" cy="3915995"/>
          </a:xfrm>
        </p:spPr>
        <p:txBody>
          <a:bodyPr>
            <a:normAutofit lnSpcReduction="20000"/>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O questionário interno pode ser preenchido na tela, mas também pode ser exportado para um PDF se uma cópia impressa for necessária (no entanto, observe que o questionário deve ser preenchido no sistema).</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Certas perguntas no Questionário interno são pontuadas para fornecer uma pontuação de risco total para o terceiro.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Nem todas as perguntas são obrigatórias, o questionário notificará você sobre quais perguntas devem ser respondidas.</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A maioria das perguntas pode ser respondida através de um menu suspenso e há lógica de pular dentro do questionário com base nas respostas fornecidas.</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pt-BR" sz="16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As dicas e orientações para preencher o questionário interno estão incluídas nas páginas a seguir:</a:t>
            </a:r>
          </a:p>
        </p:txBody>
      </p:sp>
      <p:pic>
        <p:nvPicPr>
          <p:cNvPr id="7" name="Graphic 6" descr="Flashlight outline">
            <a:extLst>
              <a:ext uri="{FF2B5EF4-FFF2-40B4-BE49-F238E27FC236}">
                <a16:creationId xmlns:a16="http://schemas.microsoft.com/office/drawing/2014/main" id="{807270C4-B889-515D-3166-3E45576A2B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6832" y="5506403"/>
            <a:ext cx="914400" cy="914400"/>
          </a:xfrm>
          <a:prstGeom prst="rect">
            <a:avLst/>
          </a:prstGeom>
          <a:scene3d>
            <a:camera prst="orthographicFront">
              <a:rot lat="0" lon="10200000" rev="0"/>
            </a:camera>
            <a:lightRig rig="threePt" dir="t"/>
          </a:scene3d>
        </p:spPr>
      </p:pic>
      <p:sp>
        <p:nvSpPr>
          <p:cNvPr id="4" name="Slide Number Placeholder 3">
            <a:extLst>
              <a:ext uri="{FF2B5EF4-FFF2-40B4-BE49-F238E27FC236}">
                <a16:creationId xmlns:a16="http://schemas.microsoft.com/office/drawing/2014/main" id="{6E650042-7BAC-8E95-517B-6A546DD16C6E}"/>
              </a:ext>
            </a:extLst>
          </p:cNvPr>
          <p:cNvSpPr>
            <a:spLocks noGrp="1"/>
          </p:cNvSpPr>
          <p:nvPr>
            <p:ph type="sldNum" sz="quarter" idx="4"/>
          </p:nvPr>
        </p:nvSpPr>
        <p:spPr/>
        <p:txBody>
          <a:bodyPr/>
          <a:lstStyle/>
          <a:p>
            <a:fld id="{BB5FC4A1-A2DE-4EB5-9A46-57D39B4235EC}" type="slidenum">
              <a:rPr lang="en-US" smtClean="0"/>
              <a:t>54</a:t>
            </a:fld>
            <a:endParaRPr lang="en-US"/>
          </a:p>
        </p:txBody>
      </p:sp>
    </p:spTree>
    <p:extLst>
      <p:ext uri="{BB962C8B-B14F-4D97-AF65-F5344CB8AC3E}">
        <p14:creationId val="1981220195"/>
      </p:ext>
    </p:extLst>
  </p:cSld>
  <p:clrMapOvr>
    <a:masterClrMapping/>
  </p:clrMapOvr>
  <p:transition spd="med">
    <p:fade/>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dos questionários</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p:txBody>
          <a:bodyPr>
            <a:normAutofit fontScale="92500" lnSpcReduction="20000"/>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Preenchimento do questionário interno (IQ):</a:t>
            </a:r>
          </a:p>
          <a:p>
            <a:pPr marL="0" indent="0">
              <a:buNone/>
            </a:pPr>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As primeiras perguntas são informações gerais sobre o terceiro, incluindo nome e localização do terceiro</a:t>
            </a:r>
          </a:p>
          <a:p>
            <a:pPr marL="0" indent="0">
              <a:buNone/>
            </a:pPr>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A próxima pergunta é sobre os países nos quais estamos prevendo transações com o terceiro.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Trata-se de perguntas com várias respostas, portanto, se esperamos receber, enviar ou transitar mercadorias por mais de um país, podemos listar isso aqui.</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Em seguida, o QI faz uma pergunta sobre o tamanho da receita de terceiros da </a:t>
            </a:r>
            <a:r>
              <a:rPr lang="pt-BR" sz="16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sua</a:t>
            </a:r>
            <a:r>
              <a:rPr lang="pt-BR" sz="1600" b="0" i="0" u="none" strike="noStrike" cap="none" baseline="0">
                <a:solidFill>
                  <a:srgbClr val="000000"/>
                </a:solidFill>
                <a:effectLst/>
                <a:uFill>
                  <a:solidFill>
                    <a:prstClr val="black">
                      <a:alpha val="0"/>
                    </a:prstClr>
                  </a:solidFill>
                </a:uFill>
                <a:latin typeface="Calibri"/>
                <a:ea typeface="Calibri"/>
                <a:cs typeface="Calibri"/>
              </a:rPr>
              <a:t> entidade (subsidiária da RPM), com um menu suspenso para selecionar sua resposta.</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Essa pergunta é feita porque o perfil de risco de uma grande organização será diferente do perfil de risco de uma organização menor.</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Portanto, a resposta fornecida permitirá que a pontuação de certas perguntas seja ajustada automaticamente de acordo com o tamanho da sua entidade.</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O QI pergunta sobre o valor transacional anual total esperado com o terceiro para medir o “tamanho”/materialidade do relacionamento</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O próximo conjunto de perguntas solicita informações sobre a pessoa que está preenchendo o QI</a:t>
            </a:r>
          </a:p>
        </p:txBody>
      </p:sp>
      <p:sp>
        <p:nvSpPr>
          <p:cNvPr id="4" name="Slide Number Placeholder 3">
            <a:extLst>
              <a:ext uri="{FF2B5EF4-FFF2-40B4-BE49-F238E27FC236}">
                <a16:creationId xmlns:a16="http://schemas.microsoft.com/office/drawing/2014/main" id="{23A02699-CC76-C6AD-5360-5051CBDB8B56}"/>
              </a:ext>
            </a:extLst>
          </p:cNvPr>
          <p:cNvSpPr>
            <a:spLocks noGrp="1"/>
          </p:cNvSpPr>
          <p:nvPr>
            <p:ph type="sldNum" sz="quarter" idx="4"/>
          </p:nvPr>
        </p:nvSpPr>
        <p:spPr/>
        <p:txBody>
          <a:bodyPr/>
          <a:lstStyle/>
          <a:p>
            <a:fld id="{BB5FC4A1-A2DE-4EB5-9A46-57D39B4235EC}" type="slidenum">
              <a:rPr lang="en-US" smtClean="0"/>
              <a:t>55</a:t>
            </a:fld>
            <a:endParaRPr lang="en-US"/>
          </a:p>
        </p:txBody>
      </p:sp>
    </p:spTree>
    <p:extLst>
      <p:ext uri="{BB962C8B-B14F-4D97-AF65-F5344CB8AC3E}">
        <p14:creationId val="628532021"/>
      </p:ext>
    </p:extLst>
  </p:cSld>
  <p:clrMapOvr>
    <a:masterClrMapping/>
  </p:clrMapOvr>
  <p:transition spd="med">
    <p:fade/>
  </p:transition>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dos questionários</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a:xfrm>
            <a:off x="329820" y="1631834"/>
            <a:ext cx="8074836" cy="2755015"/>
          </a:xfrm>
        </p:spPr>
        <p:txBody>
          <a:bodyPr>
            <a:normAutofit fontScale="92500" lnSpcReduction="20000"/>
          </a:bodyPr>
          <a:lstStyle/>
          <a:p>
            <a:pPr marL="0" indent="0">
              <a:buNone/>
            </a:pPr>
            <a:r>
              <a:rPr lang="pt-BR" sz="1500" b="1" i="0" u="none" strike="noStrike" cap="none" baseline="0">
                <a:solidFill>
                  <a:srgbClr val="000000"/>
                </a:solidFill>
                <a:effectLst/>
                <a:uFill>
                  <a:solidFill>
                    <a:prstClr val="black">
                      <a:alpha val="0"/>
                    </a:prstClr>
                  </a:solidFill>
                </a:uFill>
                <a:latin typeface="Calibri"/>
                <a:ea typeface="Calibri"/>
                <a:cs typeface="Calibri"/>
              </a:rPr>
              <a:t>Preenchimento do questionário interno (IQ):</a:t>
            </a:r>
          </a:p>
          <a:p>
            <a:pPr marL="0" indent="0">
              <a:buNone/>
            </a:pPr>
            <a:endParaRPr lang="en-GB" sz="1600"/>
          </a:p>
          <a:p>
            <a:r>
              <a:rPr lang="pt-BR" sz="1500" b="0" i="0" u="none" strike="noStrike" cap="none" baseline="0">
                <a:solidFill>
                  <a:srgbClr val="000000"/>
                </a:solidFill>
                <a:effectLst/>
                <a:uFill>
                  <a:solidFill>
                    <a:prstClr val="black">
                      <a:alpha val="0"/>
                    </a:prstClr>
                  </a:solidFill>
                </a:uFill>
                <a:latin typeface="Calibri"/>
                <a:ea typeface="Calibri"/>
                <a:cs typeface="Calibri"/>
              </a:rPr>
              <a:t>O IQ solicita o Tipo de Mercadoria ou Tipo de Terceiro.</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r>
              <a:rPr lang="pt-BR" sz="1500" b="0" i="0" u="none" strike="noStrike" cap="none" baseline="0">
                <a:solidFill>
                  <a:srgbClr val="000000"/>
                </a:solidFill>
                <a:effectLst/>
                <a:uFill>
                  <a:solidFill>
                    <a:prstClr val="black">
                      <a:alpha val="0"/>
                    </a:prstClr>
                  </a:solidFill>
                </a:uFill>
                <a:latin typeface="Calibri"/>
                <a:ea typeface="Calibri"/>
                <a:cs typeface="Calibri"/>
              </a:rPr>
              <a:t>Da mesma forma que o Analisador de Risco usa o tipo de Terceiro para determinar a pontuação de risco inicial, o tipo de terceiro também será considerado na pontuação de risco geral no QI.</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pPr marL="0" indent="0">
              <a:buNone/>
            </a:pPr>
            <a:r>
              <a:rPr lang="pt-BR" sz="1500" b="0" i="0" u="none" strike="noStrike" cap="none" baseline="0">
                <a:solidFill>
                  <a:srgbClr val="000000"/>
                </a:solidFill>
                <a:effectLst/>
                <a:uFill>
                  <a:solidFill>
                    <a:prstClr val="black">
                      <a:alpha val="0"/>
                    </a:prstClr>
                  </a:solidFill>
                </a:uFill>
                <a:latin typeface="Calibri"/>
                <a:ea typeface="Calibri"/>
                <a:cs typeface="Calibri"/>
              </a:rPr>
              <a:t>Para definições de tipos de terceiros, consulte a página 11 deste manual de treinamento.</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500" b="0" i="0" u="none" strike="noStrike" cap="none" baseline="0">
                <a:solidFill>
                  <a:srgbClr val="000000"/>
                </a:solidFill>
                <a:effectLst/>
                <a:uFill>
                  <a:solidFill>
                    <a:prstClr val="black">
                      <a:alpha val="0"/>
                    </a:prstClr>
                  </a:solidFill>
                </a:uFill>
                <a:latin typeface="Calibri"/>
                <a:ea typeface="Calibri"/>
                <a:cs typeface="Calibri"/>
              </a:rPr>
              <a:t>O QI também pergunta sobre qualquer informação que possa estar presente nos resultados da pesquisa do World-Check (se houver).</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r>
              <a:rPr lang="pt-BR" sz="1500" b="0" i="0" u="none" strike="noStrike" cap="none" baseline="0">
                <a:solidFill>
                  <a:srgbClr val="000000"/>
                </a:solidFill>
                <a:effectLst/>
                <a:uFill>
                  <a:solidFill>
                    <a:prstClr val="black">
                      <a:alpha val="0"/>
                    </a:prstClr>
                  </a:solidFill>
                </a:uFill>
                <a:latin typeface="Calibri"/>
                <a:ea typeface="Calibri"/>
                <a:cs typeface="Calibri"/>
              </a:rPr>
              <a:t>Mais de uma resposta pode ser selecionada, a captura de tela abaixo mostra todas as respostas possíveis para a pergunta:</a:t>
            </a:r>
          </a:p>
          <a:p>
            <a:pPr marL="685748" lvl="2" indent="0">
              <a:buNone/>
            </a:pPr>
            <a:endParaRPr lang="en-GB" sz="1600"/>
          </a:p>
        </p:txBody>
      </p:sp>
      <p:pic>
        <p:nvPicPr>
          <p:cNvPr id="5" name="Picture 4">
            <a:extLst>
              <a:ext uri="{FF2B5EF4-FFF2-40B4-BE49-F238E27FC236}">
                <a16:creationId xmlns:a16="http://schemas.microsoft.com/office/drawing/2014/main" id="{6AC5E585-0833-3521-4DCA-C63B2CE3B4FE}"/>
              </a:ext>
            </a:extLst>
          </p:cNvPr>
          <p:cNvPicPr>
            <a:picLocks noChangeAspect="1"/>
          </p:cNvPicPr>
          <p:nvPr/>
        </p:nvPicPr>
        <p:blipFill>
          <a:blip r:embed="rId2"/>
          <a:stretch>
            <a:fillRect/>
          </a:stretch>
        </p:blipFill>
        <p:spPr>
          <a:xfrm>
            <a:off x="113016" y="4386849"/>
            <a:ext cx="8928242" cy="1972447"/>
          </a:xfrm>
          <a:prstGeom prst="rect">
            <a:avLst/>
          </a:prstGeom>
        </p:spPr>
      </p:pic>
      <p:sp>
        <p:nvSpPr>
          <p:cNvPr id="4" name="Slide Number Placeholder 3">
            <a:extLst>
              <a:ext uri="{FF2B5EF4-FFF2-40B4-BE49-F238E27FC236}">
                <a16:creationId xmlns:a16="http://schemas.microsoft.com/office/drawing/2014/main" id="{EA4D0913-1035-01E0-2A58-D5524D4AA91E}"/>
              </a:ext>
            </a:extLst>
          </p:cNvPr>
          <p:cNvSpPr>
            <a:spLocks noGrp="1"/>
          </p:cNvSpPr>
          <p:nvPr>
            <p:ph type="sldNum" sz="quarter" idx="4"/>
          </p:nvPr>
        </p:nvSpPr>
        <p:spPr/>
        <p:txBody>
          <a:bodyPr/>
          <a:lstStyle/>
          <a:p>
            <a:fld id="{BB5FC4A1-A2DE-4EB5-9A46-57D39B4235EC}" type="slidenum">
              <a:rPr lang="en-US" smtClean="0"/>
              <a:t>56</a:t>
            </a:fld>
            <a:endParaRPr lang="en-US"/>
          </a:p>
        </p:txBody>
      </p:sp>
    </p:spTree>
    <p:extLst>
      <p:ext uri="{BB962C8B-B14F-4D97-AF65-F5344CB8AC3E}">
        <p14:creationId val="375531700"/>
      </p:ext>
    </p:extLst>
  </p:cSld>
  <p:clrMapOvr>
    <a:masterClrMapping/>
  </p:clrMapOvr>
  <p:transition spd="med">
    <p:fade/>
  </p:transition>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0D202CE-C9F0-1233-F2F5-902129A83573}"/>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sp>
        <p:nvSpPr>
          <p:cNvPr id="6" name="TextBox 5">
            <a:extLst>
              <a:ext uri="{FF2B5EF4-FFF2-40B4-BE49-F238E27FC236}">
                <a16:creationId xmlns:a16="http://schemas.microsoft.com/office/drawing/2014/main" id="{730590F0-BD83-5984-6928-8E9F53AF59BC}"/>
              </a:ext>
            </a:extLst>
          </p:cNvPr>
          <p:cNvSpPr txBox="1"/>
          <p:nvPr/>
        </p:nvSpPr>
        <p:spPr>
          <a:xfrm>
            <a:off x="417274" y="1629384"/>
            <a:ext cx="8170277" cy="1798320"/>
          </a:xfrm>
          <a:prstGeom prst="rect">
            <a:avLst/>
          </a:prstGeom>
          <a:noFill/>
        </p:spPr>
        <p:txBody>
          <a:bodyPr wrap="square" rtlCol="0">
            <a:spAutoFit/>
          </a:bodyPr>
          <a:lstStyle/>
          <a:p>
            <a:pPr marL="285750"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O QI então faz uma série de perguntas sobre tópicos importantes, como:</a:t>
            </a:r>
          </a:p>
          <a:p>
            <a:pPr marL="285750" indent="-285750">
              <a:buFont typeface="Arial" panose="020b0604020202020204" pitchFamily="34" charset="0"/>
              <a:buChar char="•"/>
            </a:pPr>
            <a:endParaRPr lang="en-GB" sz="1600"/>
          </a:p>
          <a:p>
            <a:pPr marL="742950" lvl="1"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Conflitos de interesses</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Associação governamental</a:t>
            </a:r>
          </a:p>
          <a:p>
            <a:pPr marL="742950" lvl="1"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Considerações comerciais, incluindo métodos de pagamento</a:t>
            </a:r>
          </a:p>
          <a:p>
            <a:pPr marL="742950" lvl="1"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Perguntas específicas relacionadas a quaisquer possíveis sinais de alerta, incluindo comércio, corrupção e sinais de alerta comerciais.</a:t>
            </a:r>
          </a:p>
        </p:txBody>
      </p:sp>
      <p:sp>
        <p:nvSpPr>
          <p:cNvPr id="7" name="TextBox 6">
            <a:extLst>
              <a:ext uri="{FF2B5EF4-FFF2-40B4-BE49-F238E27FC236}">
                <a16:creationId xmlns:a16="http://schemas.microsoft.com/office/drawing/2014/main" id="{7AF4141F-41DA-E14C-E5C9-850AD53C8110}"/>
              </a:ext>
            </a:extLst>
          </p:cNvPr>
          <p:cNvSpPr txBox="1"/>
          <p:nvPr/>
        </p:nvSpPr>
        <p:spPr>
          <a:xfrm>
            <a:off x="417274" y="3811712"/>
            <a:ext cx="8243841" cy="3017521"/>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Não se espera que a pessoa que preencher o questionário possa responder a todas as perguntas de uma só vez.</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É por isso que pode ser mais fácil exportar como PDF para que uma cópia de todas as perguntas seja entregue enquanto as informações são coletadas.</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Também é possível salvar o questionário como rascunho rolando para a parte inferior da tela dentro do IQ.</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Depois que o IQ tiver sido concluído, clique em ENVIAR na parte inferior da página.</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A equipe de aprovação receberá uma notificação por e-mail para informar que um IQ está pronto para revisão.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Um exemplo do e-mail está incluído na próxima página...</a:t>
            </a:r>
          </a:p>
        </p:txBody>
      </p:sp>
      <p:sp>
        <p:nvSpPr>
          <p:cNvPr id="3" name="Slide Number Placeholder 2">
            <a:extLst>
              <a:ext uri="{FF2B5EF4-FFF2-40B4-BE49-F238E27FC236}">
                <a16:creationId xmlns:a16="http://schemas.microsoft.com/office/drawing/2014/main" id="{9075D572-A42D-A3B2-42A9-61DFC7F7C0E9}"/>
              </a:ext>
            </a:extLst>
          </p:cNvPr>
          <p:cNvSpPr>
            <a:spLocks noGrp="1"/>
          </p:cNvSpPr>
          <p:nvPr>
            <p:ph type="sldNum" sz="quarter" idx="4"/>
          </p:nvPr>
        </p:nvSpPr>
        <p:spPr/>
        <p:txBody>
          <a:bodyPr/>
          <a:lstStyle/>
          <a:p>
            <a:fld id="{BB5FC4A1-A2DE-4EB5-9A46-57D39B4235EC}" type="slidenum">
              <a:rPr lang="en-US" smtClean="0"/>
              <a:t>57</a:t>
            </a:fld>
            <a:endParaRPr lang="en-US"/>
          </a:p>
        </p:txBody>
      </p:sp>
    </p:spTree>
    <p:extLst>
      <p:ext uri="{BB962C8B-B14F-4D97-AF65-F5344CB8AC3E}">
        <p14:creationId val="908528237"/>
      </p:ext>
    </p:extLst>
  </p:cSld>
  <p:clrMapOvr>
    <a:masterClrMapping/>
  </p:clrMapOvr>
  <p:transition spd="med">
    <p:fade/>
  </p:transition>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12CC49A-86F5-421A-43CF-93FFD22BE408}"/>
              </a:ext>
            </a:extLst>
          </p:cNvPr>
          <p:cNvSpPr>
            <a:spLocks noGrp="1"/>
          </p:cNvSpPr>
          <p:nvPr>
            <p:ph type="title"/>
          </p:nvPr>
        </p:nvSpPr>
        <p:spPr>
          <a:xfrm>
            <a:off x="822960" y="182880"/>
            <a:ext cx="7358907" cy="787032"/>
          </a:xfrm>
        </p:spPr>
        <p:txBody>
          <a:bodyPr anchor="ctr">
            <a:normAutofit/>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pic>
        <p:nvPicPr>
          <p:cNvPr id="7" name="Picture 6" descr="Graphical user interface, text, application, email&#10;&#10;Description automatically generated">
            <a:extLst>
              <a:ext uri="{FF2B5EF4-FFF2-40B4-BE49-F238E27FC236}">
                <a16:creationId xmlns:a16="http://schemas.microsoft.com/office/drawing/2014/main" id="{C9A922C2-C6B2-ECB3-C9B1-E832CC4A255E}"/>
              </a:ext>
            </a:extLst>
          </p:cNvPr>
          <p:cNvPicPr>
            <a:picLocks noChangeAspect="1"/>
          </p:cNvPicPr>
          <p:nvPr/>
        </p:nvPicPr>
        <p:blipFill>
          <a:blip r:embed="rId2"/>
          <a:stretch>
            <a:fillRect/>
          </a:stretch>
        </p:blipFill>
        <p:spPr>
          <a:xfrm>
            <a:off x="372527" y="1723191"/>
            <a:ext cx="8074836" cy="3411618"/>
          </a:xfrm>
          <a:prstGeom prst="rect">
            <a:avLst/>
          </a:prstGeom>
          <a:noFill/>
        </p:spPr>
      </p:pic>
      <p:sp>
        <p:nvSpPr>
          <p:cNvPr id="8" name="TextBox 7">
            <a:extLst>
              <a:ext uri="{FF2B5EF4-FFF2-40B4-BE49-F238E27FC236}">
                <a16:creationId xmlns:a16="http://schemas.microsoft.com/office/drawing/2014/main" id="{2A35776B-D21E-1C43-7943-AAF272CC9619}"/>
              </a:ext>
            </a:extLst>
          </p:cNvPr>
          <p:cNvSpPr txBox="1"/>
          <p:nvPr/>
        </p:nvSpPr>
        <p:spPr>
          <a:xfrm>
            <a:off x="493160" y="5291191"/>
            <a:ext cx="8311793" cy="106680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O usuário da equipe de aprovação pode clicar no link no e-mail ou fazer login no sistema e, na página inicial, clicar em Itens para revisão (certifique-se de que, no menu suspenso na tela, você altere de Atividade para Questionário ou não poderá ver o que é necessário revisar) para acessar o Questionário interno.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EF3196E-D7B3-C84E-8E7C-30B13E81146A}"/>
              </a:ext>
            </a:extLst>
          </p:cNvPr>
          <p:cNvSpPr>
            <a:spLocks noGrp="1"/>
          </p:cNvSpPr>
          <p:nvPr>
            <p:ph type="sldNum" sz="quarter" idx="4"/>
          </p:nvPr>
        </p:nvSpPr>
        <p:spPr/>
        <p:txBody>
          <a:bodyPr/>
          <a:lstStyle/>
          <a:p>
            <a:fld id="{BB5FC4A1-A2DE-4EB5-9A46-57D39B4235EC}" type="slidenum">
              <a:rPr lang="en-US" smtClean="0"/>
              <a:t>58</a:t>
            </a:fld>
            <a:endParaRPr lang="en-US"/>
          </a:p>
        </p:txBody>
      </p:sp>
    </p:spTree>
    <p:extLst>
      <p:ext uri="{BB962C8B-B14F-4D97-AF65-F5344CB8AC3E}">
        <p14:creationId val="1569033808"/>
      </p:ext>
    </p:extLst>
  </p:cSld>
  <p:clrMapOvr>
    <a:masterClrMapping/>
  </p:clrMapOvr>
  <p:transition spd="med">
    <p:fade/>
  </p:transition>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B14CEFA-250E-4D0F-AD7B-349BEFBBE7B6}"/>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sp>
        <p:nvSpPr>
          <p:cNvPr id="3" name="Content Placeholder 2">
            <a:extLst>
              <a:ext uri="{FF2B5EF4-FFF2-40B4-BE49-F238E27FC236}">
                <a16:creationId xmlns:a16="http://schemas.microsoft.com/office/drawing/2014/main" id="{90A283AF-2CCC-678C-0AE4-DFB8F5829D4C}"/>
              </a:ext>
            </a:extLst>
          </p:cNvPr>
          <p:cNvSpPr>
            <a:spLocks noGrp="1"/>
          </p:cNvSpPr>
          <p:nvPr>
            <p:ph idx="1"/>
          </p:nvPr>
        </p:nvSpPr>
        <p:spPr/>
        <p:txBody>
          <a:bodyPr>
            <a:normAutofit/>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do questionário interno</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Preenchido pela </a:t>
            </a:r>
            <a:r>
              <a:rPr lang="pt-BR" sz="1600" b="1" i="0" u="none" strike="noStrike" cap="none" baseline="0">
                <a:solidFill>
                  <a:srgbClr val="FF0000"/>
                </a:solidFill>
                <a:effectLst/>
                <a:uFill>
                  <a:solidFill>
                    <a:prstClr val="black">
                      <a:alpha val="0"/>
                    </a:prstClr>
                  </a:solidFill>
                </a:uFill>
                <a:latin typeface="Calibri"/>
                <a:ea typeface="Calibri"/>
                <a:cs typeface="Calibri"/>
              </a:rPr>
              <a:t>equipe de APROVAÇÃO</a:t>
            </a:r>
          </a:p>
        </p:txBody>
      </p:sp>
      <p:pic>
        <p:nvPicPr>
          <p:cNvPr id="7" name="Picture 6">
            <a:extLst>
              <a:ext uri="{FF2B5EF4-FFF2-40B4-BE49-F238E27FC236}">
                <a16:creationId xmlns:a16="http://schemas.microsoft.com/office/drawing/2014/main" id="{07970415-E10C-A233-BC42-8F9B339FF8AA}"/>
              </a:ext>
            </a:extLst>
          </p:cNvPr>
          <p:cNvPicPr>
            <a:picLocks noChangeAspect="1"/>
          </p:cNvPicPr>
          <p:nvPr/>
        </p:nvPicPr>
        <p:blipFill>
          <a:blip r:embed="rId2"/>
          <a:stretch>
            <a:fillRect/>
          </a:stretch>
        </p:blipFill>
        <p:spPr>
          <a:xfrm>
            <a:off x="341893" y="2074906"/>
            <a:ext cx="8321040" cy="3072785"/>
          </a:xfrm>
          <a:prstGeom prst="rect">
            <a:avLst/>
          </a:prstGeom>
        </p:spPr>
      </p:pic>
      <p:sp>
        <p:nvSpPr>
          <p:cNvPr id="8" name="TextBox 7">
            <a:extLst>
              <a:ext uri="{FF2B5EF4-FFF2-40B4-BE49-F238E27FC236}">
                <a16:creationId xmlns:a16="http://schemas.microsoft.com/office/drawing/2014/main" id="{AE8A8184-8087-BDAF-7C14-4ECE946D1155}"/>
              </a:ext>
            </a:extLst>
          </p:cNvPr>
          <p:cNvSpPr txBox="1"/>
          <p:nvPr/>
        </p:nvSpPr>
        <p:spPr>
          <a:xfrm>
            <a:off x="341893" y="5349240"/>
            <a:ext cx="8165505" cy="106680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Quando o usuário da equipe de aprovação acessar o item para revisão, ele poderá ver a pontuação total do IQ e da categoria de risco.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A partir daqui, eles também poderão clicar no botão Revisar para serem levados ao questionário para análise detalhada.</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7C04A430-24E6-4587-3BD1-FBAB90EF8068}"/>
              </a:ext>
            </a:extLst>
          </p:cNvPr>
          <p:cNvSpPr>
            <a:spLocks noGrp="1"/>
          </p:cNvSpPr>
          <p:nvPr>
            <p:ph type="sldNum" sz="quarter" idx="4"/>
          </p:nvPr>
        </p:nvSpPr>
        <p:spPr/>
        <p:txBody>
          <a:bodyPr/>
          <a:lstStyle/>
          <a:p>
            <a:fld id="{BB5FC4A1-A2DE-4EB5-9A46-57D39B4235EC}" type="slidenum">
              <a:rPr lang="en-US" smtClean="0"/>
              <a:t>59</a:t>
            </a:fld>
            <a:endParaRPr lang="en-US"/>
          </a:p>
        </p:txBody>
      </p:sp>
    </p:spTree>
    <p:extLst>
      <p:ext uri="{BB962C8B-B14F-4D97-AF65-F5344CB8AC3E}">
        <p14:creationId val="3921832973"/>
      </p:ext>
    </p:extLst>
  </p:cSld>
  <p:clrMapOvr>
    <a:masterClrMapping/>
  </p:clrMapOvr>
  <p:transition spd="med">
    <p:fade/>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2F2F01-FE3B-C3D2-80FD-CDA82E4C7529}"/>
              </a:ext>
            </a:extLst>
          </p:cNvPr>
          <p:cNvSpPr>
            <a:spLocks noGrp="1"/>
          </p:cNvSpPr>
          <p:nvPr>
            <p:ph type="title"/>
          </p:nvPr>
        </p:nvSpPr>
        <p:spPr>
          <a:xfrm>
            <a:off x="892546" y="182880"/>
            <a:ext cx="7358907" cy="787032"/>
          </a:xfrm>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LSEG e compras sustentáveis:</a:t>
            </a:r>
            <a:br>
              <a:rPr sz="2000"/>
            </a:b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Uma iniciativa liderada pelo centro</a:t>
            </a:r>
          </a:p>
        </p:txBody>
      </p:sp>
      <p:sp>
        <p:nvSpPr>
          <p:cNvPr id="4" name="Slide Number Placeholder 3">
            <a:extLst>
              <a:ext uri="{FF2B5EF4-FFF2-40B4-BE49-F238E27FC236}">
                <a16:creationId xmlns:a16="http://schemas.microsoft.com/office/drawing/2014/main" id="{B8085BC2-F0EF-E656-53AB-565EE6A1046E}"/>
              </a:ext>
            </a:extLst>
          </p:cNvPr>
          <p:cNvSpPr>
            <a:spLocks noGrp="1"/>
          </p:cNvSpPr>
          <p:nvPr>
            <p:ph type="sldNum" sz="quarter" idx="4"/>
          </p:nvPr>
        </p:nvSpPr>
        <p:spPr/>
        <p:txBody>
          <a:bodyPr/>
          <a:lstStyle/>
          <a:p>
            <a:fld id="{BB5FC4A1-A2DE-4EB5-9A46-57D39B4235EC}" type="slidenum">
              <a:rPr lang="en-US" smtClean="0"/>
              <a:t>6</a:t>
            </a:fld>
            <a:endParaRPr lang="en-US"/>
          </a:p>
        </p:txBody>
      </p:sp>
      <p:graphicFrame>
        <p:nvGraphicFramePr>
          <p:cNvPr id="5" name="Diagram 4">
            <a:extLst>
              <a:ext uri="{FF2B5EF4-FFF2-40B4-BE49-F238E27FC236}">
                <a16:creationId xmlns:a16="http://schemas.microsoft.com/office/drawing/2014/main" id="{B1DEB976-F467-2C11-EA72-15C0C4432AB0}"/>
              </a:ext>
            </a:extLst>
          </p:cNvPr>
          <p:cNvGraphicFramePr/>
          <p:nvPr>
            <p:extLst>
              <p:ext uri="{D42A27DB-BD31-4B8C-83A1-F6EECF244321}">
                <p14:modId val="2540236292"/>
              </p:ext>
            </p:extLst>
          </p:nvPr>
        </p:nvGraphicFramePr>
        <p:xfrm>
          <a:off x="595248" y="1222339"/>
          <a:ext cx="7953502" cy="2032000"/>
        </p:xfrm>
        <a:graphic>
          <a:graphicData uri="http://schemas.openxmlformats.org/drawingml/2006/diagram">
            <dgm:relIds xmlns:dgm="http://schemas.openxmlformats.org/drawingml/2006/diagram" r:dm="rId3" r:lo="rId4" r:qs="rId5" r:cs="rId6"/>
          </a:graphicData>
        </a:graphic>
      </p:graphicFrame>
      <p:sp>
        <p:nvSpPr>
          <p:cNvPr id="6" name="TextBox 5">
            <a:extLst>
              <a:ext uri="{FF2B5EF4-FFF2-40B4-BE49-F238E27FC236}">
                <a16:creationId xmlns:a16="http://schemas.microsoft.com/office/drawing/2014/main" id="{9AABC378-6D6E-F76E-9D57-D22EDAD14485}"/>
              </a:ext>
            </a:extLst>
          </p:cNvPr>
          <p:cNvSpPr txBox="1"/>
          <p:nvPr/>
        </p:nvSpPr>
        <p:spPr>
          <a:xfrm>
            <a:off x="318498" y="3254339"/>
            <a:ext cx="8230252" cy="423672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A LSEG fará parte de um fluxo de trabalho muito mais amplo liderado pelo centro da RPM, focado na verificação completa de todos os VENDORS de terceiros de uma perspectiva de conformidade, sustentabilidade e aquisição responsável, em linha com os objetivos de construção de um mundo melhor da RPM.</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Como tal, a gestão de clientes e fornecedores será ligeiramente diferente no LSEG.</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Os clientes serão totalmente gerenciados no nível da entidade local, enquanto a aprovação de fornecedores terceirizados será gerenciada </a:t>
            </a:r>
            <a:r>
              <a:rPr lang="pt-BR" sz="1600" b="0" i="0" u="sng" strike="noStrike" cap="none" baseline="0">
                <a:solidFill>
                  <a:srgbClr val="FF0000"/>
                </a:solidFill>
                <a:effectLst/>
                <a:uFill>
                  <a:solidFill>
                    <a:srgbClr val="FF0000"/>
                  </a:solidFill>
                </a:uFill>
                <a:latin typeface="Calibri"/>
                <a:ea typeface="Calibri"/>
                <a:cs typeface="Calibri"/>
              </a:rPr>
              <a:t>centralmente pela equipe de conformidade da RPM</a:t>
            </a:r>
            <a:r>
              <a:rPr lang="pt-BR" sz="1600" b="0" i="0" u="none" strike="noStrike" cap="none" baseline="0">
                <a:solidFill>
                  <a:srgbClr val="000000"/>
                </a:solidFill>
                <a:effectLst/>
                <a:uFill>
                  <a:solidFill>
                    <a:prstClr val="black">
                      <a:alpha val="0"/>
                    </a:prstClr>
                  </a:solidFill>
                </a:uFill>
                <a:latin typeface="Calibri"/>
                <a:ea typeface="Calibri"/>
                <a:cs typeface="Calibri"/>
              </a:rPr>
              <a:t>.</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Isso garantirá que fornecedores terceirizados grandes e de alto risco sejam enviados para avaliação de suas credenciais de sustentabilidade.</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Em caso de dúvidas sobre o impacto que isso terá em seu negócio local, entre em contato com a equipe de conformidade da RPM.</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endParaRPr lang="en-GB"/>
          </a:p>
        </p:txBody>
      </p:sp>
    </p:spTree>
    <p:extLst>
      <p:ext uri="{BB962C8B-B14F-4D97-AF65-F5344CB8AC3E}">
        <p14:creationId val="1889759054"/>
      </p:ext>
    </p:extLst>
  </p:cSld>
  <p:clrMapOvr>
    <a:masterClrMapping/>
  </p:clrMapOvr>
  <p:transition spd="med">
    <p:fade/>
  </p:transition>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DAB3448-7FA1-9897-A338-31D7DE3AED9A}"/>
              </a:ext>
            </a:extLst>
          </p:cNvPr>
          <p:cNvSpPr>
            <a:spLocks noGrp="1"/>
          </p:cNvSpPr>
          <p:nvPr>
            <p:ph type="title"/>
          </p:nvPr>
        </p:nvSpPr>
        <p:spPr>
          <a:xfrm>
            <a:off x="822960" y="182880"/>
            <a:ext cx="7358907" cy="787032"/>
          </a:xfrm>
        </p:spPr>
        <p:txBody>
          <a:bodyPr anchor="ctr">
            <a:normAutofit/>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pic>
        <p:nvPicPr>
          <p:cNvPr id="7" name="Picture 6">
            <a:extLst>
              <a:ext uri="{FF2B5EF4-FFF2-40B4-BE49-F238E27FC236}">
                <a16:creationId xmlns:a16="http://schemas.microsoft.com/office/drawing/2014/main" id="{2B13F968-339D-EDCD-22CA-9C273FE1439A}"/>
              </a:ext>
            </a:extLst>
          </p:cNvPr>
          <p:cNvPicPr>
            <a:picLocks noChangeAspect="1"/>
          </p:cNvPicPr>
          <p:nvPr/>
        </p:nvPicPr>
        <p:blipFill>
          <a:blip r:embed="rId2"/>
          <a:stretch>
            <a:fillRect/>
          </a:stretch>
        </p:blipFill>
        <p:spPr>
          <a:xfrm>
            <a:off x="360643" y="1682667"/>
            <a:ext cx="8074836" cy="1473657"/>
          </a:xfrm>
          <a:prstGeom prst="rect">
            <a:avLst/>
          </a:prstGeom>
          <a:noFill/>
        </p:spPr>
      </p:pic>
      <p:sp>
        <p:nvSpPr>
          <p:cNvPr id="8" name="TextBox 7">
            <a:extLst>
              <a:ext uri="{FF2B5EF4-FFF2-40B4-BE49-F238E27FC236}">
                <a16:creationId xmlns:a16="http://schemas.microsoft.com/office/drawing/2014/main" id="{A32C8AB1-3896-239B-38B9-B18DC80CC16F}"/>
              </a:ext>
            </a:extLst>
          </p:cNvPr>
          <p:cNvSpPr txBox="1"/>
          <p:nvPr/>
        </p:nvSpPr>
        <p:spPr>
          <a:xfrm>
            <a:off x="360643" y="3185950"/>
            <a:ext cx="8074836" cy="94488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Para cada pergunta respondida no IQ, o revisor pode ver a pontuação concedida a cada resposta e tem a opção de adicionar comentários, solicitar revisões às respostas ou fazer avaliações.</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Se você clicar em Revisão, a caixa pop-up abaixo será exibida, onde você poderá inserir a revisão que precisa que o designado faça.</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FB3C983D-3BCC-0BE2-A868-D241760D3BDD}"/>
              </a:ext>
            </a:extLst>
          </p:cNvPr>
          <p:cNvPicPr>
            <a:picLocks noChangeAspect="1"/>
          </p:cNvPicPr>
          <p:nvPr/>
        </p:nvPicPr>
        <p:blipFill>
          <a:blip r:embed="rId3"/>
          <a:stretch>
            <a:fillRect/>
          </a:stretch>
        </p:blipFill>
        <p:spPr>
          <a:xfrm>
            <a:off x="1976857" y="4078840"/>
            <a:ext cx="5051111" cy="2596280"/>
          </a:xfrm>
          <a:prstGeom prst="rect">
            <a:avLst/>
          </a:prstGeom>
        </p:spPr>
      </p:pic>
      <p:sp>
        <p:nvSpPr>
          <p:cNvPr id="3" name="Slide Number Placeholder 2">
            <a:extLst>
              <a:ext uri="{FF2B5EF4-FFF2-40B4-BE49-F238E27FC236}">
                <a16:creationId xmlns:a16="http://schemas.microsoft.com/office/drawing/2014/main" id="{84DFDF3C-27C3-DF63-249D-8259D0615D2A}"/>
              </a:ext>
            </a:extLst>
          </p:cNvPr>
          <p:cNvSpPr>
            <a:spLocks noGrp="1"/>
          </p:cNvSpPr>
          <p:nvPr>
            <p:ph type="sldNum" sz="quarter" idx="4"/>
          </p:nvPr>
        </p:nvSpPr>
        <p:spPr/>
        <p:txBody>
          <a:bodyPr/>
          <a:lstStyle/>
          <a:p>
            <a:fld id="{BB5FC4A1-A2DE-4EB5-9A46-57D39B4235EC}" type="slidenum">
              <a:rPr lang="en-US" smtClean="0"/>
              <a:t>60</a:t>
            </a:fld>
            <a:endParaRPr lang="en-US"/>
          </a:p>
        </p:txBody>
      </p:sp>
    </p:spTree>
    <p:extLst>
      <p:ext uri="{BB962C8B-B14F-4D97-AF65-F5344CB8AC3E}">
        <p14:creationId val="3269188898"/>
      </p:ext>
    </p:extLst>
  </p:cSld>
  <p:clrMapOvr>
    <a:masterClrMapping/>
  </p:clrMapOvr>
  <p:transition spd="med">
    <p:fade/>
  </p:transition>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EC42C44-8124-4583-9D86-9E805CDC1768}"/>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sp>
        <p:nvSpPr>
          <p:cNvPr id="8" name="TextBox 7">
            <a:extLst>
              <a:ext uri="{FF2B5EF4-FFF2-40B4-BE49-F238E27FC236}">
                <a16:creationId xmlns:a16="http://schemas.microsoft.com/office/drawing/2014/main" id="{01F59DA0-E083-289E-6F8A-8F6C76133120}"/>
              </a:ext>
            </a:extLst>
          </p:cNvPr>
          <p:cNvSpPr txBox="1"/>
          <p:nvPr/>
        </p:nvSpPr>
        <p:spPr>
          <a:xfrm>
            <a:off x="513708" y="1633591"/>
            <a:ext cx="8219326" cy="106680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Na base do IQ, o revisor pode procurar alterar o revisor se quiser que as informações sejam verificadas duas vezes e também pode enviar de volta ao Designado assim que todas as solicitações de revisão, comentários etc. tiverem sido feitas pelo revisor.</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8EE4DD20-7231-8A39-13AC-1DAD2C251097}"/>
              </a:ext>
            </a:extLst>
          </p:cNvPr>
          <p:cNvPicPr>
            <a:picLocks noChangeAspect="1"/>
          </p:cNvPicPr>
          <p:nvPr/>
        </p:nvPicPr>
        <p:blipFill>
          <a:blip r:embed="rId2"/>
          <a:stretch>
            <a:fillRect/>
          </a:stretch>
        </p:blipFill>
        <p:spPr>
          <a:xfrm>
            <a:off x="226032" y="2685143"/>
            <a:ext cx="8691936" cy="3104657"/>
          </a:xfrm>
          <a:prstGeom prst="rect">
            <a:avLst/>
          </a:prstGeom>
        </p:spPr>
      </p:pic>
      <p:sp>
        <p:nvSpPr>
          <p:cNvPr id="3" name="Slide Number Placeholder 2">
            <a:extLst>
              <a:ext uri="{FF2B5EF4-FFF2-40B4-BE49-F238E27FC236}">
                <a16:creationId xmlns:a16="http://schemas.microsoft.com/office/drawing/2014/main" id="{21929FC3-066C-2CD2-548A-ED6469C59FED}"/>
              </a:ext>
            </a:extLst>
          </p:cNvPr>
          <p:cNvSpPr>
            <a:spLocks noGrp="1"/>
          </p:cNvSpPr>
          <p:nvPr>
            <p:ph type="sldNum" sz="quarter" idx="4"/>
          </p:nvPr>
        </p:nvSpPr>
        <p:spPr/>
        <p:txBody>
          <a:bodyPr/>
          <a:lstStyle/>
          <a:p>
            <a:fld id="{BB5FC4A1-A2DE-4EB5-9A46-57D39B4235EC}" type="slidenum">
              <a:rPr lang="en-US" smtClean="0"/>
              <a:t>61</a:t>
            </a:fld>
            <a:endParaRPr lang="en-US"/>
          </a:p>
        </p:txBody>
      </p:sp>
    </p:spTree>
    <p:extLst>
      <p:ext uri="{BB962C8B-B14F-4D97-AF65-F5344CB8AC3E}">
        <p14:creationId val="1493833896"/>
      </p:ext>
    </p:extLst>
  </p:cSld>
  <p:clrMapOvr>
    <a:masterClrMapping/>
  </p:clrMapOvr>
  <p:transition spd="med">
    <p:fade/>
  </p:transition>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EB4CDC0D-5E5A-B405-4CB8-4404CF4E0CFC}"/>
              </a:ext>
            </a:extLst>
          </p:cNvPr>
          <p:cNvSpPr>
            <a:spLocks noGrp="1"/>
          </p:cNvSpPr>
          <p:nvPr>
            <p:ph type="title"/>
          </p:nvPr>
        </p:nvSpPr>
        <p:spPr>
          <a:xfrm>
            <a:off x="822960" y="182880"/>
            <a:ext cx="7358907" cy="787032"/>
          </a:xfrm>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pic>
        <p:nvPicPr>
          <p:cNvPr id="7" name="Picture 6">
            <a:extLst>
              <a:ext uri="{FF2B5EF4-FFF2-40B4-BE49-F238E27FC236}">
                <a16:creationId xmlns:a16="http://schemas.microsoft.com/office/drawing/2014/main" id="{86129676-1C1B-7C80-E18A-527E79FB9697}"/>
              </a:ext>
            </a:extLst>
          </p:cNvPr>
          <p:cNvPicPr>
            <a:picLocks noChangeAspect="1"/>
          </p:cNvPicPr>
          <p:nvPr/>
        </p:nvPicPr>
        <p:blipFill>
          <a:blip r:embed="rId2"/>
          <a:stretch>
            <a:fillRect/>
          </a:stretch>
        </p:blipFill>
        <p:spPr>
          <a:xfrm>
            <a:off x="464995" y="1965436"/>
            <a:ext cx="8074836" cy="2927128"/>
          </a:xfrm>
          <a:prstGeom prst="rect">
            <a:avLst/>
          </a:prstGeom>
          <a:noFill/>
        </p:spPr>
      </p:pic>
      <p:sp>
        <p:nvSpPr>
          <p:cNvPr id="8" name="TextBox 7">
            <a:extLst>
              <a:ext uri="{FF2B5EF4-FFF2-40B4-BE49-F238E27FC236}">
                <a16:creationId xmlns:a16="http://schemas.microsoft.com/office/drawing/2014/main" id="{37691D86-333C-0017-474B-7877579F37F6}"/>
              </a:ext>
            </a:extLst>
          </p:cNvPr>
          <p:cNvSpPr txBox="1"/>
          <p:nvPr/>
        </p:nvSpPr>
        <p:spPr>
          <a:xfrm>
            <a:off x="464995" y="1442216"/>
            <a:ext cx="7798085" cy="51816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O responsável que preencheu o questionário para informá-lo sobre informações/revisões adicionais é necessário.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Um exemplo está incluído abaixo:</a:t>
            </a:r>
          </a:p>
        </p:txBody>
      </p:sp>
      <p:pic>
        <p:nvPicPr>
          <p:cNvPr id="10" name="Picture 9">
            <a:extLst>
              <a:ext uri="{FF2B5EF4-FFF2-40B4-BE49-F238E27FC236}">
                <a16:creationId xmlns:a16="http://schemas.microsoft.com/office/drawing/2014/main" id="{D8F59412-9262-0595-4FF5-6459DE4AF31B}"/>
              </a:ext>
            </a:extLst>
          </p:cNvPr>
          <p:cNvPicPr>
            <a:picLocks noChangeAspect="1"/>
          </p:cNvPicPr>
          <p:nvPr/>
        </p:nvPicPr>
        <p:blipFill>
          <a:blip r:embed="rId3"/>
          <a:stretch>
            <a:fillRect/>
          </a:stretch>
        </p:blipFill>
        <p:spPr>
          <a:xfrm>
            <a:off x="464995" y="5325786"/>
            <a:ext cx="8321040" cy="1124604"/>
          </a:xfrm>
          <a:prstGeom prst="rect">
            <a:avLst/>
          </a:prstGeom>
        </p:spPr>
      </p:pic>
      <p:sp>
        <p:nvSpPr>
          <p:cNvPr id="11" name="TextBox 10">
            <a:extLst>
              <a:ext uri="{FF2B5EF4-FFF2-40B4-BE49-F238E27FC236}">
                <a16:creationId xmlns:a16="http://schemas.microsoft.com/office/drawing/2014/main" id="{0216DD9C-9CC7-019E-FD8F-127DCBFD9A05}"/>
              </a:ext>
            </a:extLst>
          </p:cNvPr>
          <p:cNvSpPr txBox="1"/>
          <p:nvPr/>
        </p:nvSpPr>
        <p:spPr>
          <a:xfrm>
            <a:off x="410966" y="4923529"/>
            <a:ext cx="8322068" cy="30480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Clicar no link levará o usuário ao questionário, onde ele poderá rever as respostas:</a:t>
            </a:r>
          </a:p>
        </p:txBody>
      </p:sp>
      <p:sp>
        <p:nvSpPr>
          <p:cNvPr id="2" name="Slide Number Placeholder 1">
            <a:extLst>
              <a:ext uri="{FF2B5EF4-FFF2-40B4-BE49-F238E27FC236}">
                <a16:creationId xmlns:a16="http://schemas.microsoft.com/office/drawing/2014/main" id="{EE5142F1-E163-763C-8BFC-47B91062F23A}"/>
              </a:ext>
            </a:extLst>
          </p:cNvPr>
          <p:cNvSpPr>
            <a:spLocks noGrp="1"/>
          </p:cNvSpPr>
          <p:nvPr>
            <p:ph type="sldNum" sz="quarter" idx="4"/>
          </p:nvPr>
        </p:nvSpPr>
        <p:spPr/>
        <p:txBody>
          <a:bodyPr/>
          <a:lstStyle/>
          <a:p>
            <a:fld id="{BB5FC4A1-A2DE-4EB5-9A46-57D39B4235EC}" type="slidenum">
              <a:rPr lang="en-US" smtClean="0"/>
              <a:t>62</a:t>
            </a:fld>
            <a:endParaRPr lang="en-US"/>
          </a:p>
        </p:txBody>
      </p:sp>
    </p:spTree>
    <p:extLst>
      <p:ext uri="{BB962C8B-B14F-4D97-AF65-F5344CB8AC3E}">
        <p14:creationId val="3004893639"/>
      </p:ext>
    </p:extLst>
  </p:cSld>
  <p:clrMapOvr>
    <a:masterClrMapping/>
  </p:clrMapOvr>
  <p:transition spd="med">
    <p:fade/>
  </p:transition>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0D3DDBE-4595-03AF-769B-03DB0482AE59}"/>
              </a:ext>
            </a:extLst>
          </p:cNvPr>
          <p:cNvSpPr>
            <a:spLocks noGrp="1"/>
          </p:cNvSpPr>
          <p:nvPr>
            <p:ph type="title"/>
          </p:nvPr>
        </p:nvSpPr>
        <p:spPr>
          <a:xfrm>
            <a:off x="822960" y="182880"/>
            <a:ext cx="7358907" cy="787032"/>
          </a:xfrm>
        </p:spPr>
        <p:txBody>
          <a:bodyPr anchor="ctr">
            <a:normAutofit/>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pic>
        <p:nvPicPr>
          <p:cNvPr id="7" name="Picture 6">
            <a:extLst>
              <a:ext uri="{FF2B5EF4-FFF2-40B4-BE49-F238E27FC236}">
                <a16:creationId xmlns:a16="http://schemas.microsoft.com/office/drawing/2014/main" id="{3397C2DE-87F3-F21F-2AAA-C367196D0BB6}"/>
              </a:ext>
            </a:extLst>
          </p:cNvPr>
          <p:cNvPicPr>
            <a:picLocks noChangeAspect="1"/>
          </p:cNvPicPr>
          <p:nvPr/>
        </p:nvPicPr>
        <p:blipFill>
          <a:blip r:embed="rId2"/>
          <a:stretch>
            <a:fillRect/>
          </a:stretch>
        </p:blipFill>
        <p:spPr>
          <a:xfrm>
            <a:off x="464995" y="2646869"/>
            <a:ext cx="8074836" cy="3451991"/>
          </a:xfrm>
          <a:prstGeom prst="rect">
            <a:avLst/>
          </a:prstGeom>
          <a:noFill/>
        </p:spPr>
      </p:pic>
      <p:sp>
        <p:nvSpPr>
          <p:cNvPr id="9" name="TextBox 8">
            <a:extLst>
              <a:ext uri="{FF2B5EF4-FFF2-40B4-BE49-F238E27FC236}">
                <a16:creationId xmlns:a16="http://schemas.microsoft.com/office/drawing/2014/main" id="{4B9B3C1E-B669-D759-6829-F30D6F025B31}"/>
              </a:ext>
            </a:extLst>
          </p:cNvPr>
          <p:cNvSpPr txBox="1"/>
          <p:nvPr/>
        </p:nvSpPr>
        <p:spPr>
          <a:xfrm>
            <a:off x="410966" y="1654139"/>
            <a:ext cx="8147407" cy="106680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O usuário que preencher o questionário pode então rolar pelo IQ e, em seguida, pode ver onde o revisor deixou uma instrução sobre como o questionário requer emenda.</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Eles podem fazer as alterações e reenviar para revisão.</a:t>
            </a:r>
          </a:p>
        </p:txBody>
      </p:sp>
      <p:sp>
        <p:nvSpPr>
          <p:cNvPr id="3" name="Slide Number Placeholder 2">
            <a:extLst>
              <a:ext uri="{FF2B5EF4-FFF2-40B4-BE49-F238E27FC236}">
                <a16:creationId xmlns:a16="http://schemas.microsoft.com/office/drawing/2014/main" id="{7755FA8A-9CA0-9FD5-76F2-E392EF5094EE}"/>
              </a:ext>
            </a:extLst>
          </p:cNvPr>
          <p:cNvSpPr>
            <a:spLocks noGrp="1"/>
          </p:cNvSpPr>
          <p:nvPr>
            <p:ph type="sldNum" sz="quarter" idx="4"/>
          </p:nvPr>
        </p:nvSpPr>
        <p:spPr/>
        <p:txBody>
          <a:bodyPr/>
          <a:lstStyle/>
          <a:p>
            <a:fld id="{BB5FC4A1-A2DE-4EB5-9A46-57D39B4235EC}" type="slidenum">
              <a:rPr lang="en-US" smtClean="0"/>
              <a:t>63</a:t>
            </a:fld>
            <a:endParaRPr lang="en-US"/>
          </a:p>
        </p:txBody>
      </p:sp>
    </p:spTree>
    <p:extLst>
      <p:ext uri="{BB962C8B-B14F-4D97-AF65-F5344CB8AC3E}">
        <p14:creationId val="1288605509"/>
      </p:ext>
    </p:extLst>
  </p:cSld>
  <p:clrMapOvr>
    <a:masterClrMapping/>
  </p:clrMapOvr>
  <p:transition spd="med">
    <p:fade/>
  </p:transition>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57B126B-6285-B189-1B31-BC9C3839DF7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sp>
        <p:nvSpPr>
          <p:cNvPr id="3" name="Content Placeholder 2">
            <a:extLst>
              <a:ext uri="{FF2B5EF4-FFF2-40B4-BE49-F238E27FC236}">
                <a16:creationId xmlns:a16="http://schemas.microsoft.com/office/drawing/2014/main" id="{043B387E-822F-1A96-67B3-6AB28C2F1D77}"/>
              </a:ext>
            </a:extLst>
          </p:cNvPr>
          <p:cNvSpPr>
            <a:spLocks noGrp="1"/>
          </p:cNvSpPr>
          <p:nvPr>
            <p:ph idx="1"/>
          </p:nvPr>
        </p:nvSpPr>
        <p:spPr>
          <a:xfrm>
            <a:off x="432562" y="1508761"/>
            <a:ext cx="8074836" cy="1470746"/>
          </a:xfrm>
        </p:spPr>
        <p:txBody>
          <a:bodyPr>
            <a:normAutofit fontScale="95000" lnSpcReduction="20000"/>
          </a:bodyPr>
          <a:lstStyle/>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Depois que todas as revisões (se houver) tiverem sido feitas no questionário interno, ele pode ser aprovado pelo revisor.</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O Revisor acessará o questionário enviado da mesma forma que quando enviado inicialmente, por meio do link no e-mail ou da seção Itens a serem revisados na página inicial.</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Na parte superior do questionário, o revisor pode então REJEITAR (o que significa que ele terá que ser preenchido novamente) ou APROVAR o questionário.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(Observação: a aprovação é apenas para aprovar o questionário como concluído – não é aprovação do terceiro a ser integrado).</a:t>
            </a:r>
          </a:p>
          <a:p>
            <a:pPr marL="0" indent="0">
              <a:buNone/>
            </a:pPr>
            <a:endParaRPr lang="en-GB"/>
          </a:p>
        </p:txBody>
      </p:sp>
      <p:pic>
        <p:nvPicPr>
          <p:cNvPr id="7" name="Picture 6">
            <a:extLst>
              <a:ext uri="{FF2B5EF4-FFF2-40B4-BE49-F238E27FC236}">
                <a16:creationId xmlns:a16="http://schemas.microsoft.com/office/drawing/2014/main" id="{763706B1-A3F4-6835-D1B2-E43B117C099D}"/>
              </a:ext>
            </a:extLst>
          </p:cNvPr>
          <p:cNvPicPr>
            <a:picLocks noChangeAspect="1"/>
          </p:cNvPicPr>
          <p:nvPr/>
        </p:nvPicPr>
        <p:blipFill>
          <a:blip r:embed="rId2"/>
          <a:stretch>
            <a:fillRect/>
          </a:stretch>
        </p:blipFill>
        <p:spPr>
          <a:xfrm>
            <a:off x="432562" y="3006714"/>
            <a:ext cx="8507398" cy="2489468"/>
          </a:xfrm>
          <a:prstGeom prst="rect">
            <a:avLst/>
          </a:prstGeom>
        </p:spPr>
      </p:pic>
      <p:sp>
        <p:nvSpPr>
          <p:cNvPr id="8" name="TextBox 7">
            <a:extLst>
              <a:ext uri="{FF2B5EF4-FFF2-40B4-BE49-F238E27FC236}">
                <a16:creationId xmlns:a16="http://schemas.microsoft.com/office/drawing/2014/main" id="{184ABE0A-A226-EEB7-D382-7D68FAFF1B4E}"/>
              </a:ext>
            </a:extLst>
          </p:cNvPr>
          <p:cNvSpPr txBox="1"/>
          <p:nvPr/>
        </p:nvSpPr>
        <p:spPr>
          <a:xfrm>
            <a:off x="248714" y="5727356"/>
            <a:ext cx="8507398" cy="82296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Assim que isso for concluído, o revisor pode retornar à atividade na seção Coleta interna de dados do fluxo de trabalho e atualizar a avaliação na atividade para os resultados do questionário interno.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DCF6BF80-6BE9-CD2A-1C50-A34609CCA69B}"/>
              </a:ext>
            </a:extLst>
          </p:cNvPr>
          <p:cNvSpPr>
            <a:spLocks noGrp="1"/>
          </p:cNvSpPr>
          <p:nvPr>
            <p:ph type="sldNum" sz="quarter" idx="4"/>
          </p:nvPr>
        </p:nvSpPr>
        <p:spPr/>
        <p:txBody>
          <a:bodyPr/>
          <a:lstStyle/>
          <a:p>
            <a:fld id="{BB5FC4A1-A2DE-4EB5-9A46-57D39B4235EC}" type="slidenum">
              <a:rPr lang="en-US" smtClean="0"/>
              <a:t>64</a:t>
            </a:fld>
            <a:endParaRPr lang="en-US"/>
          </a:p>
        </p:txBody>
      </p:sp>
    </p:spTree>
    <p:extLst>
      <p:ext uri="{BB962C8B-B14F-4D97-AF65-F5344CB8AC3E}">
        <p14:creationId val="158987418"/>
      </p:ext>
    </p:extLst>
  </p:cSld>
  <p:clrMapOvr>
    <a:masterClrMapping/>
  </p:clrMapOvr>
  <p:transition spd="med">
    <p:fade/>
  </p:transition>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B3593BE-504A-9391-95EA-6AD51D3305EF}"/>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sp>
        <p:nvSpPr>
          <p:cNvPr id="6" name="TextBox 5">
            <a:extLst>
              <a:ext uri="{FF2B5EF4-FFF2-40B4-BE49-F238E27FC236}">
                <a16:creationId xmlns:a16="http://schemas.microsoft.com/office/drawing/2014/main" id="{44104FAB-265C-0D48-C6D5-2A5ECAD8BE93}"/>
              </a:ext>
            </a:extLst>
          </p:cNvPr>
          <p:cNvSpPr txBox="1"/>
          <p:nvPr/>
        </p:nvSpPr>
        <p:spPr>
          <a:xfrm>
            <a:off x="482885" y="1674688"/>
            <a:ext cx="7921376" cy="2286001"/>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As opções de avaliação para os questionários internos dependem da pontuação total do questionário interno, como segue:</a:t>
            </a:r>
          </a:p>
          <a:p>
            <a:endParaRPr lang="en-GB" sz="1600"/>
          </a:p>
          <a:p>
            <a:pPr marL="285750"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O QI pontuou como de baixo risco – Aprovar terceiro</a:t>
            </a:r>
          </a:p>
          <a:p>
            <a:pPr marL="285750"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O QI pontuado como de médio risco – Aprovar terceiro</a:t>
            </a:r>
          </a:p>
          <a:p>
            <a:pPr marL="285750"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O QI pontuado como de médio risco – Solicitar análise de conformidade</a:t>
            </a:r>
          </a:p>
          <a:p>
            <a:pPr marL="285750"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O QI pontuado como de alto risco – Requer análise de conformidade</a:t>
            </a:r>
          </a:p>
          <a:p>
            <a:pPr marL="285750"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Recusar terceiro</a:t>
            </a:r>
          </a:p>
          <a:p>
            <a:pPr marL="285750" indent="-285750">
              <a:buFont typeface="Arial" panose="020b0604020202020204" pitchFamily="34" charset="0"/>
              <a:buChar char="•"/>
            </a:pPr>
            <a:r>
              <a:rPr lang="pt-BR" sz="1600" b="0" i="0" u="none" strike="noStrike" cap="none" baseline="0">
                <a:solidFill>
                  <a:srgbClr val="000000"/>
                </a:solidFill>
                <a:effectLst/>
                <a:uFill>
                  <a:solidFill>
                    <a:prstClr val="black">
                      <a:alpha val="0"/>
                    </a:prstClr>
                  </a:solidFill>
                </a:uFill>
                <a:latin typeface="Calibri"/>
                <a:ea typeface="Calibri"/>
                <a:cs typeface="Calibri"/>
              </a:rPr>
              <a:t>Atribuir questionário externo</a:t>
            </a:r>
          </a:p>
        </p:txBody>
      </p:sp>
      <p:sp>
        <p:nvSpPr>
          <p:cNvPr id="8" name="Right Brace 7">
            <a:extLst>
              <a:ext uri="{FF2B5EF4-FFF2-40B4-BE49-F238E27FC236}">
                <a16:creationId xmlns:a16="http://schemas.microsoft.com/office/drawing/2014/main" id="{3E32FB08-4099-6FD0-AC14-71E409344E62}"/>
              </a:ext>
            </a:extLst>
          </p:cNvPr>
          <p:cNvSpPr/>
          <p:nvPr/>
        </p:nvSpPr>
        <p:spPr>
          <a:xfrm>
            <a:off x="6626831" y="2671281"/>
            <a:ext cx="133565" cy="107878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E78DE359-4A97-6382-7285-623CD2F113A4}"/>
              </a:ext>
            </a:extLst>
          </p:cNvPr>
          <p:cNvSpPr txBox="1"/>
          <p:nvPr/>
        </p:nvSpPr>
        <p:spPr>
          <a:xfrm>
            <a:off x="6914509" y="2476072"/>
            <a:ext cx="1910993" cy="2286000"/>
          </a:xfrm>
          <a:prstGeom prst="rect">
            <a:avLst/>
          </a:prstGeom>
          <a:noFill/>
        </p:spPr>
        <p:txBody>
          <a:bodyPr wrap="square" rtlCol="0">
            <a:spAutoFit/>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Para pontuações de médio risco, a equipe local pode escolher se deve aprovar ou enviar para a equipe de conformidade.</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r>
              <a:rPr lang="pt-BR" sz="1200" b="0" i="0" u="none" strike="noStrike" cap="none" baseline="0">
                <a:solidFill>
                  <a:srgbClr val="000000"/>
                </a:solidFill>
                <a:effectLst/>
                <a:uFill>
                  <a:solidFill>
                    <a:prstClr val="black">
                      <a:alpha val="0"/>
                    </a:prstClr>
                  </a:solidFill>
                </a:uFill>
                <a:latin typeface="Calibri"/>
                <a:ea typeface="Calibri"/>
                <a:cs typeface="Calibri"/>
              </a:rPr>
              <a:t>Para pontuações de alto risco, uma análise de conformidade é obrigatória ou eles podem emitir um questionário externo</a:t>
            </a:r>
          </a:p>
        </p:txBody>
      </p:sp>
      <p:sp>
        <p:nvSpPr>
          <p:cNvPr id="10" name="TextBox 9">
            <a:extLst>
              <a:ext uri="{FF2B5EF4-FFF2-40B4-BE49-F238E27FC236}">
                <a16:creationId xmlns:a16="http://schemas.microsoft.com/office/drawing/2014/main" id="{EDCD4242-B6F0-F578-7FD1-B8801ACA3E24}"/>
              </a:ext>
            </a:extLst>
          </p:cNvPr>
          <p:cNvSpPr txBox="1"/>
          <p:nvPr/>
        </p:nvSpPr>
        <p:spPr>
          <a:xfrm>
            <a:off x="482885" y="4250029"/>
            <a:ext cx="7921376" cy="2286001"/>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A Equipe de Conformidade, após a análise, tem a opção de aprovar ou recusar o terceiro, ou solicitar o preenchimento de um questionário externo.</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A equipe de aprovação local pode decidir recusar o terceiro se tiver uma pontuação de alto risco no QI e decidir não fazer transações com ele, ou pode decidir que deseja coletar ainda mais informações sobre o terceiro, caso em que selecionaria a avaliação Atribuir questionário externo.</a:t>
            </a:r>
          </a:p>
          <a:p>
            <a:endParaRPr lang="en-GB" sz="1600"/>
          </a:p>
          <a:p>
            <a:r>
              <a:rPr lang="pt-BR" sz="1600" b="0" i="0" u="none" strike="noStrike" cap="none" baseline="0">
                <a:solidFill>
                  <a:srgbClr val="000000"/>
                </a:solidFill>
                <a:effectLst/>
                <a:uFill>
                  <a:solidFill>
                    <a:prstClr val="black">
                      <a:alpha val="0"/>
                    </a:prstClr>
                  </a:solidFill>
                </a:uFill>
                <a:latin typeface="Calibri"/>
                <a:ea typeface="Calibri"/>
                <a:cs typeface="Calibri"/>
              </a:rPr>
              <a:t>Isso será abordado nas próximas páginas...</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79DCB6BF-D6B0-492C-8A7D-6192B23CB4CC}"/>
              </a:ext>
            </a:extLst>
          </p:cNvPr>
          <p:cNvSpPr>
            <a:spLocks noGrp="1"/>
          </p:cNvSpPr>
          <p:nvPr>
            <p:ph type="sldNum" sz="quarter" idx="4"/>
          </p:nvPr>
        </p:nvSpPr>
        <p:spPr/>
        <p:txBody>
          <a:bodyPr/>
          <a:lstStyle/>
          <a:p>
            <a:fld id="{BB5FC4A1-A2DE-4EB5-9A46-57D39B4235EC}" type="slidenum">
              <a:rPr lang="en-US" smtClean="0"/>
              <a:t>65</a:t>
            </a:fld>
            <a:endParaRPr lang="en-US"/>
          </a:p>
        </p:txBody>
      </p:sp>
    </p:spTree>
    <p:extLst>
      <p:ext uri="{BB962C8B-B14F-4D97-AF65-F5344CB8AC3E}">
        <p14:creationId val="4005030428"/>
      </p:ext>
    </p:extLst>
  </p:cSld>
  <p:clrMapOvr>
    <a:masterClrMapping/>
  </p:clrMapOvr>
  <p:transition spd="med">
    <p:fade/>
  </p:transition>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1A46C9B4-65BB-72CD-43B1-B1B61F8230E8}"/>
              </a:ext>
            </a:extLst>
          </p:cNvPr>
          <p:cNvSpPr>
            <a:spLocks noGrp="1"/>
          </p:cNvSpPr>
          <p:nvPr>
            <p:ph type="title"/>
          </p:nvPr>
        </p:nvSpPr>
        <p:spPr>
          <a:xfrm>
            <a:off x="822960" y="182880"/>
            <a:ext cx="7358907" cy="787032"/>
          </a:xfrm>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pic>
        <p:nvPicPr>
          <p:cNvPr id="7" name="Picture 6">
            <a:extLst>
              <a:ext uri="{FF2B5EF4-FFF2-40B4-BE49-F238E27FC236}">
                <a16:creationId xmlns:a16="http://schemas.microsoft.com/office/drawing/2014/main" id="{BA81BC5F-418C-FF9C-A610-025B4736BD26}"/>
              </a:ext>
            </a:extLst>
          </p:cNvPr>
          <p:cNvPicPr>
            <a:picLocks noChangeAspect="1"/>
          </p:cNvPicPr>
          <p:nvPr/>
        </p:nvPicPr>
        <p:blipFill>
          <a:blip r:embed="rId2"/>
          <a:stretch>
            <a:fillRect/>
          </a:stretch>
        </p:blipFill>
        <p:spPr>
          <a:xfrm>
            <a:off x="464995" y="2375271"/>
            <a:ext cx="8074836" cy="4299849"/>
          </a:xfrm>
          <a:prstGeom prst="rect">
            <a:avLst/>
          </a:prstGeom>
          <a:noFill/>
        </p:spPr>
      </p:pic>
      <p:sp>
        <p:nvSpPr>
          <p:cNvPr id="8" name="TextBox 7">
            <a:extLst>
              <a:ext uri="{FF2B5EF4-FFF2-40B4-BE49-F238E27FC236}">
                <a16:creationId xmlns:a16="http://schemas.microsoft.com/office/drawing/2014/main" id="{4D8B26BC-32A1-9D4C-FF10-36E683031F84}"/>
              </a:ext>
            </a:extLst>
          </p:cNvPr>
          <p:cNvSpPr txBox="1"/>
          <p:nvPr/>
        </p:nvSpPr>
        <p:spPr>
          <a:xfrm>
            <a:off x="472611" y="1548516"/>
            <a:ext cx="7962472" cy="57912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Abaixo está uma captura de tela, mostrando as avaliações disponíveis para os resultados do questionário interno...</a:t>
            </a:r>
          </a:p>
        </p:txBody>
      </p:sp>
      <p:sp>
        <p:nvSpPr>
          <p:cNvPr id="2" name="Slide Number Placeholder 1">
            <a:extLst>
              <a:ext uri="{FF2B5EF4-FFF2-40B4-BE49-F238E27FC236}">
                <a16:creationId xmlns:a16="http://schemas.microsoft.com/office/drawing/2014/main" id="{E3AA6447-F06F-3038-8B27-7180F456D8AB}"/>
              </a:ext>
            </a:extLst>
          </p:cNvPr>
          <p:cNvSpPr>
            <a:spLocks noGrp="1"/>
          </p:cNvSpPr>
          <p:nvPr>
            <p:ph type="sldNum" sz="quarter" idx="4"/>
          </p:nvPr>
        </p:nvSpPr>
        <p:spPr/>
        <p:txBody>
          <a:bodyPr/>
          <a:lstStyle/>
          <a:p>
            <a:fld id="{BB5FC4A1-A2DE-4EB5-9A46-57D39B4235EC}" type="slidenum">
              <a:rPr lang="en-US" smtClean="0"/>
              <a:t>66</a:t>
            </a:fld>
            <a:endParaRPr lang="en-US"/>
          </a:p>
        </p:txBody>
      </p:sp>
    </p:spTree>
    <p:extLst>
      <p:ext uri="{BB962C8B-B14F-4D97-AF65-F5344CB8AC3E}">
        <p14:creationId val="2734572367"/>
      </p:ext>
    </p:extLst>
  </p:cSld>
  <p:clrMapOvr>
    <a:masterClrMapping/>
  </p:clrMapOvr>
  <p:transition spd="med">
    <p:fade/>
  </p:transition>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A80FD66-A65A-A411-598D-5489FAEA284C}"/>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sp>
        <p:nvSpPr>
          <p:cNvPr id="3" name="Content Placeholder 2">
            <a:extLst>
              <a:ext uri="{FF2B5EF4-FFF2-40B4-BE49-F238E27FC236}">
                <a16:creationId xmlns:a16="http://schemas.microsoft.com/office/drawing/2014/main" id="{4758D6CF-6397-79FE-F35D-EA01802CF21A}"/>
              </a:ext>
            </a:extLst>
          </p:cNvPr>
          <p:cNvSpPr>
            <a:spLocks noGrp="1"/>
          </p:cNvSpPr>
          <p:nvPr>
            <p:ph idx="1"/>
          </p:nvPr>
        </p:nvSpPr>
        <p:spPr/>
        <p:txBody>
          <a:bodyPr>
            <a:normAutofit/>
          </a:bodyPr>
          <a:lstStyle/>
          <a:p>
            <a:pPr marL="0" indent="0">
              <a:buNone/>
            </a:pPr>
            <a:r>
              <a:rPr lang="pt-BR" sz="1600" b="1" i="0" u="none" strike="noStrike" cap="none" baseline="0">
                <a:solidFill>
                  <a:srgbClr val="0070C0"/>
                </a:solidFill>
                <a:effectLst/>
                <a:uFill>
                  <a:solidFill>
                    <a:prstClr val="black">
                      <a:alpha val="0"/>
                    </a:prstClr>
                  </a:solidFill>
                </a:uFill>
                <a:latin typeface="Calibri"/>
                <a:ea typeface="Calibri"/>
                <a:cs typeface="Calibri"/>
              </a:rPr>
              <a:t>Estágio 5:</a:t>
            </a:r>
            <a:r>
              <a:rPr lang="pt-BR" sz="1600" b="1" i="0" u="none" strike="noStrike" cap="none" baseline="0">
                <a:solidFill>
                  <a:srgbClr val="0070C0"/>
                </a:solidFill>
                <a:effectLst/>
                <a:uFill>
                  <a:solidFill>
                    <a:prstClr val="black">
                      <a:alpha val="0"/>
                    </a:prstClr>
                  </a:solidFill>
                </a:uFill>
                <a:latin typeface="Calibri"/>
                <a:ea typeface="Calibri"/>
                <a:cs typeface="Calibri"/>
              </a:rPr>
              <a:t> </a:t>
            </a:r>
            <a:r>
              <a:rPr lang="pt-BR" sz="1600" b="1" i="0" u="none" strike="noStrike" cap="none" baseline="0">
                <a:solidFill>
                  <a:srgbClr val="0070C0"/>
                </a:solidFill>
                <a:effectLst/>
                <a:uFill>
                  <a:solidFill>
                    <a:prstClr val="black">
                      <a:alpha val="0"/>
                    </a:prstClr>
                  </a:solidFill>
                </a:uFill>
                <a:latin typeface="Calibri"/>
                <a:ea typeface="Calibri"/>
                <a:cs typeface="Calibri"/>
              </a:rPr>
              <a:t>Coleta de dados externos</a:t>
            </a:r>
          </a:p>
        </p:txBody>
      </p:sp>
      <p:sp>
        <p:nvSpPr>
          <p:cNvPr id="8" name="TextBox 7">
            <a:extLst>
              <a:ext uri="{FF2B5EF4-FFF2-40B4-BE49-F238E27FC236}">
                <a16:creationId xmlns:a16="http://schemas.microsoft.com/office/drawing/2014/main" id="{9F9D3529-0CE3-8CBD-E3A1-4319537D4152}"/>
              </a:ext>
            </a:extLst>
          </p:cNvPr>
          <p:cNvSpPr txBox="1"/>
          <p:nvPr/>
        </p:nvSpPr>
        <p:spPr>
          <a:xfrm>
            <a:off x="432562" y="1900719"/>
            <a:ext cx="7749305" cy="1691640"/>
          </a:xfrm>
          <a:prstGeom prst="rect">
            <a:avLst/>
          </a:prstGeom>
          <a:noFill/>
        </p:spPr>
        <p:txBody>
          <a:bodyPr wrap="square" rtlCol="0">
            <a:spAutoFit/>
          </a:bodyPr>
          <a:lstStyle/>
          <a:p>
            <a:r>
              <a:rPr lang="pt-BR" sz="1500" b="0" i="0" u="none" strike="noStrike" cap="none" baseline="0">
                <a:solidFill>
                  <a:srgbClr val="000000"/>
                </a:solidFill>
                <a:effectLst/>
                <a:uFill>
                  <a:solidFill>
                    <a:prstClr val="black">
                      <a:alpha val="0"/>
                    </a:prstClr>
                  </a:solidFill>
                </a:uFill>
                <a:latin typeface="Calibri"/>
                <a:ea typeface="Calibri"/>
                <a:cs typeface="Calibri"/>
              </a:rPr>
              <a:t>Quando a equipe de aprovação seleciona Atribuir questionário externo na avaliação (consulte a página anterior), a guia Coleta de dados externos (Estágio 3) do fluxo de trabalho é ativada.</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r>
              <a:rPr lang="pt-BR" sz="1500" b="0" i="0" u="none" strike="noStrike" cap="none" baseline="0">
                <a:solidFill>
                  <a:srgbClr val="000000"/>
                </a:solidFill>
                <a:effectLst/>
                <a:uFill>
                  <a:solidFill>
                    <a:prstClr val="black">
                      <a:alpha val="0"/>
                    </a:prstClr>
                  </a:solidFill>
                </a:uFill>
                <a:latin typeface="Calibri"/>
                <a:ea typeface="Calibri"/>
                <a:cs typeface="Calibri"/>
              </a:rPr>
              <a:t>Como você pode ver, as guias Triagem do World Check e Coleta interna de dados são coloridas em verde para mostrar que todas as atividades foram concluídas.</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1" name="Picture 10">
            <a:extLst>
              <a:ext uri="{FF2B5EF4-FFF2-40B4-BE49-F238E27FC236}">
                <a16:creationId xmlns:a16="http://schemas.microsoft.com/office/drawing/2014/main" id="{9D3D358D-9F90-8458-9F6E-BD1E9C2B7EDF}"/>
              </a:ext>
            </a:extLst>
          </p:cNvPr>
          <p:cNvPicPr>
            <a:picLocks noChangeAspect="1"/>
          </p:cNvPicPr>
          <p:nvPr/>
        </p:nvPicPr>
        <p:blipFill>
          <a:blip r:embed="rId2"/>
          <a:stretch>
            <a:fillRect/>
          </a:stretch>
        </p:blipFill>
        <p:spPr>
          <a:xfrm>
            <a:off x="340095" y="3147214"/>
            <a:ext cx="7243281" cy="2974209"/>
          </a:xfrm>
          <a:prstGeom prst="rect">
            <a:avLst/>
          </a:prstGeom>
        </p:spPr>
      </p:pic>
      <p:sp>
        <p:nvSpPr>
          <p:cNvPr id="9" name="TextBox 8">
            <a:extLst>
              <a:ext uri="{FF2B5EF4-FFF2-40B4-BE49-F238E27FC236}">
                <a16:creationId xmlns:a16="http://schemas.microsoft.com/office/drawing/2014/main" id="{7936F16E-A256-03D4-A297-28462120F258}"/>
              </a:ext>
            </a:extLst>
          </p:cNvPr>
          <p:cNvSpPr txBox="1"/>
          <p:nvPr/>
        </p:nvSpPr>
        <p:spPr>
          <a:xfrm>
            <a:off x="432562" y="6185758"/>
            <a:ext cx="8618971" cy="548640"/>
          </a:xfrm>
          <a:prstGeom prst="rect">
            <a:avLst/>
          </a:prstGeom>
          <a:noFill/>
        </p:spPr>
        <p:txBody>
          <a:bodyPr wrap="square" rtlCol="0">
            <a:spAutoFit/>
          </a:bodyPr>
          <a:lstStyle/>
          <a:p>
            <a:r>
              <a:rPr lang="pt-BR" sz="1500" b="0" i="0" u="none" strike="noStrike" cap="none" baseline="0">
                <a:solidFill>
                  <a:srgbClr val="000000"/>
                </a:solidFill>
                <a:effectLst/>
                <a:uFill>
                  <a:solidFill>
                    <a:prstClr val="black">
                      <a:alpha val="0"/>
                    </a:prstClr>
                  </a:solidFill>
                </a:uFill>
                <a:latin typeface="Calibri"/>
                <a:ea typeface="Calibri"/>
                <a:cs typeface="Calibri"/>
              </a:rPr>
              <a:t>Semelhante ao questionário interno, a primeira atividade a ser concluída é Atribuir o questionário externo.</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179B54C5-C0BB-F9C4-E625-D90A673A7584}"/>
              </a:ext>
            </a:extLst>
          </p:cNvPr>
          <p:cNvSpPr>
            <a:spLocks noGrp="1"/>
          </p:cNvSpPr>
          <p:nvPr>
            <p:ph type="sldNum" sz="quarter" idx="4"/>
          </p:nvPr>
        </p:nvSpPr>
        <p:spPr/>
        <p:txBody>
          <a:bodyPr/>
          <a:lstStyle/>
          <a:p>
            <a:fld id="{BB5FC4A1-A2DE-4EB5-9A46-57D39B4235EC}" type="slidenum">
              <a:rPr lang="en-US" smtClean="0"/>
              <a:t>67</a:t>
            </a:fld>
            <a:endParaRPr lang="en-US"/>
          </a:p>
        </p:txBody>
      </p:sp>
      <p:cxnSp>
        <p:nvCxnSpPr>
          <p:cNvPr id="6" name="Straight Arrow Connector 5">
            <a:extLst>
              <a:ext uri="{FF2B5EF4-FFF2-40B4-BE49-F238E27FC236}">
                <a16:creationId xmlns:a16="http://schemas.microsoft.com/office/drawing/2014/main" id="{03B4117E-9EBC-6917-EA21-AB6B009C6408}"/>
              </a:ext>
            </a:extLst>
          </p:cNvPr>
          <p:cNvCxnSpPr/>
          <p:nvPr/>
        </p:nvCxnSpPr>
        <p:spPr>
          <a:xfrm flipH="1">
            <a:off x="3338623" y="2413591"/>
            <a:ext cx="627321" cy="24667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2347082574"/>
      </p:ext>
    </p:extLst>
  </p:cSld>
  <p:clrMapOvr>
    <a:masterClrMapping/>
  </p:clrMapOvr>
  <p:transition spd="med">
    <p:fade/>
  </p:transition>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B5F3E3E2-0DB4-C32C-EAB2-6E8F5DBDC889}"/>
              </a:ext>
            </a:extLst>
          </p:cNvPr>
          <p:cNvSpPr>
            <a:spLocks noGrp="1"/>
          </p:cNvSpPr>
          <p:nvPr>
            <p:ph type="title"/>
          </p:nvPr>
        </p:nvSpPr>
        <p:spPr>
          <a:xfrm>
            <a:off x="822960" y="182880"/>
            <a:ext cx="7358907" cy="787032"/>
          </a:xfrm>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pic>
        <p:nvPicPr>
          <p:cNvPr id="7" name="Picture 6">
            <a:extLst>
              <a:ext uri="{FF2B5EF4-FFF2-40B4-BE49-F238E27FC236}">
                <a16:creationId xmlns:a16="http://schemas.microsoft.com/office/drawing/2014/main" id="{7DBFF5F8-CA07-C126-CDA7-B7CB00F8B61C}"/>
              </a:ext>
            </a:extLst>
          </p:cNvPr>
          <p:cNvPicPr>
            <a:picLocks noChangeAspect="1"/>
          </p:cNvPicPr>
          <p:nvPr/>
        </p:nvPicPr>
        <p:blipFill>
          <a:blip r:embed="rId3"/>
          <a:stretch>
            <a:fillRect/>
          </a:stretch>
        </p:blipFill>
        <p:spPr>
          <a:xfrm>
            <a:off x="464995" y="2087854"/>
            <a:ext cx="8074836" cy="1897586"/>
          </a:xfrm>
          <a:prstGeom prst="rect">
            <a:avLst/>
          </a:prstGeom>
          <a:noFill/>
        </p:spPr>
      </p:pic>
      <p:sp>
        <p:nvSpPr>
          <p:cNvPr id="8" name="TextBox 7">
            <a:extLst>
              <a:ext uri="{FF2B5EF4-FFF2-40B4-BE49-F238E27FC236}">
                <a16:creationId xmlns:a16="http://schemas.microsoft.com/office/drawing/2014/main" id="{162FA210-4C2F-79D6-3716-38D93510FECC}"/>
              </a:ext>
            </a:extLst>
          </p:cNvPr>
          <p:cNvSpPr txBox="1"/>
          <p:nvPr/>
        </p:nvSpPr>
        <p:spPr>
          <a:xfrm>
            <a:off x="534256" y="1530849"/>
            <a:ext cx="7859731" cy="73152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Assim como no Questionário interno, clique na atividade Atribuir questionário externo e altere o status para Em andamento e clique em SALVAR, lembrando-se de atribuir a si mesmo como proprietário da atividade.</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6" name="TextBox 15">
            <a:extLst>
              <a:ext uri="{FF2B5EF4-FFF2-40B4-BE49-F238E27FC236}">
                <a16:creationId xmlns:a16="http://schemas.microsoft.com/office/drawing/2014/main" id="{321E8824-B284-FBA1-7130-589EA23721CA}"/>
              </a:ext>
            </a:extLst>
          </p:cNvPr>
          <p:cNvSpPr txBox="1"/>
          <p:nvPr/>
        </p:nvSpPr>
        <p:spPr>
          <a:xfrm>
            <a:off x="604169" y="3967100"/>
            <a:ext cx="8074836" cy="73152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Antes de atribuir/enviar um questionário externo a um contato de terceiros, você precisa garantir que o contato correto/parte associada seja salvo no sistema e que eles sejam “Ativados como usuário” (consulte a próxima página)</a:t>
            </a:r>
          </a:p>
        </p:txBody>
      </p:sp>
      <p:sp>
        <p:nvSpPr>
          <p:cNvPr id="19" name="TextBox 18">
            <a:extLst>
              <a:ext uri="{FF2B5EF4-FFF2-40B4-BE49-F238E27FC236}">
                <a16:creationId xmlns:a16="http://schemas.microsoft.com/office/drawing/2014/main" id="{E2DB4AD4-8A64-A98E-E985-B7A26DD034FC}"/>
              </a:ext>
            </a:extLst>
          </p:cNvPr>
          <p:cNvSpPr txBox="1"/>
          <p:nvPr/>
        </p:nvSpPr>
        <p:spPr>
          <a:xfrm>
            <a:off x="7078894" y="5619552"/>
            <a:ext cx="1746607" cy="115824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Na guia Contato, selecione ADICIONAR PARTE ASSOCIADA</a:t>
            </a:r>
          </a:p>
        </p:txBody>
      </p:sp>
      <p:sp>
        <p:nvSpPr>
          <p:cNvPr id="2" name="Slide Number Placeholder 1">
            <a:extLst>
              <a:ext uri="{FF2B5EF4-FFF2-40B4-BE49-F238E27FC236}">
                <a16:creationId xmlns:a16="http://schemas.microsoft.com/office/drawing/2014/main" id="{0A169534-B562-E364-04E8-44BDF764AF71}"/>
              </a:ext>
            </a:extLst>
          </p:cNvPr>
          <p:cNvSpPr>
            <a:spLocks noGrp="1"/>
          </p:cNvSpPr>
          <p:nvPr>
            <p:ph type="sldNum" sz="quarter" idx="4"/>
          </p:nvPr>
        </p:nvSpPr>
        <p:spPr/>
        <p:txBody>
          <a:bodyPr/>
          <a:lstStyle/>
          <a:p>
            <a:fld id="{BB5FC4A1-A2DE-4EB5-9A46-57D39B4235EC}" type="slidenum">
              <a:rPr lang="en-US" smtClean="0"/>
              <a:t>68</a:t>
            </a:fld>
            <a:endParaRPr lang="en-US"/>
          </a:p>
        </p:txBody>
      </p:sp>
      <p:pic>
        <p:nvPicPr>
          <p:cNvPr id="6" name="Picture 5">
            <a:extLst>
              <a:ext uri="{FF2B5EF4-FFF2-40B4-BE49-F238E27FC236}">
                <a16:creationId xmlns:a16="http://schemas.microsoft.com/office/drawing/2014/main" id="{FA915576-7914-83E8-9FBE-51196FF7E1C5}"/>
              </a:ext>
            </a:extLst>
          </p:cNvPr>
          <p:cNvPicPr>
            <a:picLocks noChangeAspect="1"/>
          </p:cNvPicPr>
          <p:nvPr/>
        </p:nvPicPr>
        <p:blipFill>
          <a:blip r:embed="rId4"/>
          <a:stretch>
            <a:fillRect/>
          </a:stretch>
        </p:blipFill>
        <p:spPr>
          <a:xfrm>
            <a:off x="534256" y="4708135"/>
            <a:ext cx="6133672" cy="1865524"/>
          </a:xfrm>
          <a:prstGeom prst="rect">
            <a:avLst/>
          </a:prstGeom>
        </p:spPr>
      </p:pic>
    </p:spTree>
    <p:extLst>
      <p:ext uri="{BB962C8B-B14F-4D97-AF65-F5344CB8AC3E}">
        <p14:creationId val="753324614"/>
      </p:ext>
    </p:extLst>
  </p:cSld>
  <p:clrMapOvr>
    <a:masterClrMapping/>
  </p:clrMapOvr>
  <p:transition spd="med">
    <p:fade/>
  </p:transition>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F49E2A5-C405-6E74-0459-23A75204BA28}"/>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pic>
        <p:nvPicPr>
          <p:cNvPr id="12" name="Picture 11">
            <a:extLst>
              <a:ext uri="{FF2B5EF4-FFF2-40B4-BE49-F238E27FC236}">
                <a16:creationId xmlns:a16="http://schemas.microsoft.com/office/drawing/2014/main" id="{135CC1F0-4705-7D49-6E1C-28CDB0832AEB}"/>
              </a:ext>
            </a:extLst>
          </p:cNvPr>
          <p:cNvPicPr>
            <a:picLocks noChangeAspect="1"/>
          </p:cNvPicPr>
          <p:nvPr/>
        </p:nvPicPr>
        <p:blipFill>
          <a:blip r:embed="rId2"/>
          <a:stretch>
            <a:fillRect/>
          </a:stretch>
        </p:blipFill>
        <p:spPr>
          <a:xfrm>
            <a:off x="606175" y="1810764"/>
            <a:ext cx="6914507" cy="1986442"/>
          </a:xfrm>
          <a:prstGeom prst="rect">
            <a:avLst/>
          </a:prstGeom>
        </p:spPr>
      </p:pic>
      <p:sp>
        <p:nvSpPr>
          <p:cNvPr id="15" name="TextBox 14">
            <a:extLst>
              <a:ext uri="{FF2B5EF4-FFF2-40B4-BE49-F238E27FC236}">
                <a16:creationId xmlns:a16="http://schemas.microsoft.com/office/drawing/2014/main" id="{01B79478-9384-F20D-1BEC-25F2B2338DD5}"/>
              </a:ext>
            </a:extLst>
          </p:cNvPr>
          <p:cNvSpPr txBox="1"/>
          <p:nvPr/>
        </p:nvSpPr>
        <p:spPr>
          <a:xfrm>
            <a:off x="4956119" y="979767"/>
            <a:ext cx="3916776" cy="131064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Preencha as informações de contato, garantindo que um endereço de e-mail correto seja incluído e que a caixa “Habilitado como usuário” esteja marcada</a:t>
            </a:r>
          </a:p>
        </p:txBody>
      </p:sp>
      <p:cxnSp>
        <p:nvCxnSpPr>
          <p:cNvPr id="17" name="Straight Arrow Connector 16">
            <a:extLst>
              <a:ext uri="{FF2B5EF4-FFF2-40B4-BE49-F238E27FC236}">
                <a16:creationId xmlns:a16="http://schemas.microsoft.com/office/drawing/2014/main" id="{B69FE363-11EB-D7B8-ABE7-55D56EB861A9}"/>
              </a:ext>
            </a:extLst>
          </p:cNvPr>
          <p:cNvCxnSpPr/>
          <p:nvPr/>
        </p:nvCxnSpPr>
        <p:spPr>
          <a:xfrm flipH="1">
            <a:off x="6400800" y="1810764"/>
            <a:ext cx="708917" cy="12509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D5833684-D7B1-DAB2-D0E8-32C150F163FC}"/>
              </a:ext>
            </a:extLst>
          </p:cNvPr>
          <p:cNvPicPr>
            <a:picLocks noChangeAspect="1"/>
          </p:cNvPicPr>
          <p:nvPr/>
        </p:nvPicPr>
        <p:blipFill>
          <a:blip r:embed="rId3"/>
          <a:stretch>
            <a:fillRect/>
          </a:stretch>
        </p:blipFill>
        <p:spPr>
          <a:xfrm>
            <a:off x="667819" y="4511292"/>
            <a:ext cx="6791218" cy="2163828"/>
          </a:xfrm>
          <a:prstGeom prst="rect">
            <a:avLst/>
          </a:prstGeom>
        </p:spPr>
      </p:pic>
      <p:sp>
        <p:nvSpPr>
          <p:cNvPr id="20" name="TextBox 19">
            <a:extLst>
              <a:ext uri="{FF2B5EF4-FFF2-40B4-BE49-F238E27FC236}">
                <a16:creationId xmlns:a16="http://schemas.microsoft.com/office/drawing/2014/main" id="{1643AB61-6F9D-3890-4872-10128F8B8FF6}"/>
              </a:ext>
            </a:extLst>
          </p:cNvPr>
          <p:cNvSpPr txBox="1"/>
          <p:nvPr/>
        </p:nvSpPr>
        <p:spPr>
          <a:xfrm>
            <a:off x="297951" y="3934730"/>
            <a:ext cx="8126858" cy="57912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No campo Atribuir questionário externo, role até a parte inferior e selecione Atribuir questionário.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7B6B9376-C862-7C09-D396-19BB546527D5}"/>
              </a:ext>
            </a:extLst>
          </p:cNvPr>
          <p:cNvSpPr>
            <a:spLocks noGrp="1"/>
          </p:cNvSpPr>
          <p:nvPr>
            <p:ph type="sldNum" sz="quarter" idx="4"/>
          </p:nvPr>
        </p:nvSpPr>
        <p:spPr/>
        <p:txBody>
          <a:bodyPr/>
          <a:lstStyle/>
          <a:p>
            <a:fld id="{BB5FC4A1-A2DE-4EB5-9A46-57D39B4235EC}" type="slidenum">
              <a:rPr lang="en-US" smtClean="0"/>
              <a:t>69</a:t>
            </a:fld>
            <a:endParaRPr lang="en-US"/>
          </a:p>
        </p:txBody>
      </p:sp>
    </p:spTree>
    <p:extLst>
      <p:ext uri="{BB962C8B-B14F-4D97-AF65-F5344CB8AC3E}">
        <p14:creationId val="3948323762"/>
      </p:ext>
    </p:extLst>
  </p:cSld>
  <p:clrMapOvr>
    <a:masterClrMapping/>
  </p:clrMapOvr>
  <p:transition spd="med">
    <p:fade/>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8648A43-5974-A2CE-FA41-42E7E6A3A8F5}"/>
              </a:ext>
            </a:extLst>
          </p:cNvPr>
          <p:cNvSpPr>
            <a:spLocks noGrp="1"/>
          </p:cNvSpPr>
          <p:nvPr>
            <p:ph type="title"/>
          </p:nvPr>
        </p:nvSpPr>
        <p:spPr>
          <a:xfrm>
            <a:off x="822960" y="182880"/>
            <a:ext cx="7358907" cy="787032"/>
          </a:xfrm>
        </p:spPr>
        <p:txBody>
          <a:bodyPr anchor="ctr">
            <a:normAutofit/>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 plataforma LSEG:</a:t>
            </a: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 </a:t>
            </a:r>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Uma introdução</a:t>
            </a:r>
          </a:p>
        </p:txBody>
      </p:sp>
      <p:pic>
        <p:nvPicPr>
          <p:cNvPr id="6" name="Picture 5" descr="Graphical user interface, application&#10;&#10;Description automatically generated">
            <a:extLst>
              <a:ext uri="{FF2B5EF4-FFF2-40B4-BE49-F238E27FC236}">
                <a16:creationId xmlns:a16="http://schemas.microsoft.com/office/drawing/2014/main" id="{CE9143DF-D213-3ECF-AF3A-3BBD810C2C28}"/>
              </a:ext>
            </a:extLst>
          </p:cNvPr>
          <p:cNvPicPr>
            <a:picLocks noChangeAspect="1"/>
          </p:cNvPicPr>
          <p:nvPr/>
        </p:nvPicPr>
        <p:blipFill>
          <a:blip r:embed="rId2"/>
          <a:stretch>
            <a:fillRect/>
          </a:stretch>
        </p:blipFill>
        <p:spPr>
          <a:xfrm>
            <a:off x="464995" y="1561002"/>
            <a:ext cx="8074836" cy="1655341"/>
          </a:xfrm>
          <a:prstGeom prst="rect">
            <a:avLst/>
          </a:prstGeom>
          <a:noFill/>
        </p:spPr>
      </p:pic>
      <p:sp>
        <p:nvSpPr>
          <p:cNvPr id="4" name="Slide Number Placeholder 3">
            <a:extLst>
              <a:ext uri="{FF2B5EF4-FFF2-40B4-BE49-F238E27FC236}">
                <a16:creationId xmlns:a16="http://schemas.microsoft.com/office/drawing/2014/main" id="{B8D0F9F0-57EC-B3CB-B723-7D380F848587}"/>
              </a:ext>
            </a:extLst>
          </p:cNvPr>
          <p:cNvSpPr>
            <a:spLocks noGrp="1"/>
          </p:cNvSpPr>
          <p:nvPr>
            <p:ph type="sldNum" sz="quarter" idx="4"/>
          </p:nvPr>
        </p:nvSpPr>
        <p:spPr>
          <a:xfrm>
            <a:off x="8663437" y="6558353"/>
            <a:ext cx="480561" cy="365125"/>
          </a:xfrm>
        </p:spPr>
        <p:txBody>
          <a:bodyPr anchor="ctr">
            <a:normAutofit/>
          </a:bodyPr>
          <a:lstStyle/>
          <a:p>
            <a:pPr>
              <a:spcAft>
                <a:spcPts val="600"/>
              </a:spcAft>
            </a:pPr>
            <a:fld id="{BB5FC4A1-A2DE-4EB5-9A46-57D39B4235EC}" type="slidenum">
              <a:rPr lang="en-US" smtClean="0"/>
              <a:pPr>
                <a:spcAft>
                  <a:spcPts val="600"/>
                </a:spcAft>
              </a:pPr>
              <a:t>7</a:t>
            </a:fld>
            <a:endParaRPr lang="en-US"/>
          </a:p>
        </p:txBody>
      </p:sp>
      <p:sp>
        <p:nvSpPr>
          <p:cNvPr id="7" name="TextBox 6">
            <a:extLst>
              <a:ext uri="{FF2B5EF4-FFF2-40B4-BE49-F238E27FC236}">
                <a16:creationId xmlns:a16="http://schemas.microsoft.com/office/drawing/2014/main" id="{16B734ED-B220-95DB-679B-2792B9CA183C}"/>
              </a:ext>
            </a:extLst>
          </p:cNvPr>
          <p:cNvSpPr txBox="1"/>
          <p:nvPr/>
        </p:nvSpPr>
        <p:spPr>
          <a:xfrm>
            <a:off x="184934" y="3318553"/>
            <a:ext cx="8825501" cy="3505200"/>
          </a:xfrm>
          <a:prstGeom prst="rect">
            <a:avLst/>
          </a:prstGeom>
          <a:noFill/>
        </p:spPr>
        <p:txBody>
          <a:bodyPr wrap="square" rtlCol="0">
            <a:spAutoFit/>
          </a:bodyPr>
          <a:lstStyle/>
          <a:p>
            <a:r>
              <a:rPr lang="pt-BR" sz="1400" b="0" i="0" u="none" strike="noStrike" cap="none" baseline="0">
                <a:solidFill>
                  <a:srgbClr val="000000"/>
                </a:solidFill>
                <a:effectLst/>
                <a:uFill>
                  <a:solidFill>
                    <a:prstClr val="black">
                      <a:alpha val="0"/>
                    </a:prstClr>
                  </a:solidFill>
                </a:uFill>
                <a:latin typeface="Calibri"/>
                <a:ea typeface="Calibri"/>
                <a:cs typeface="Calibri"/>
              </a:rPr>
              <a:t>A tela inicial da plataforma LSEG fornece ao usuário um painel para visualizar facilmente o status atual da atividade/tarefa atribuída.</a:t>
            </a:r>
          </a:p>
          <a:p>
            <a:endParaRPr lang="en-GB" sz="1400"/>
          </a:p>
          <a:p>
            <a:r>
              <a:rPr lang="pt-BR" sz="1400" b="0" i="0" u="none" strike="noStrike" cap="none" baseline="0">
                <a:solidFill>
                  <a:srgbClr val="000000"/>
                </a:solidFill>
                <a:effectLst/>
                <a:uFill>
                  <a:solidFill>
                    <a:prstClr val="black">
                      <a:alpha val="0"/>
                    </a:prstClr>
                  </a:solidFill>
                </a:uFill>
                <a:latin typeface="Calibri"/>
                <a:ea typeface="Calibri"/>
                <a:cs typeface="Calibri"/>
              </a:rPr>
              <a:t>Cada usuário no LSEG recebe uma função, seja integração (responsável por inserir dados de terceiros) ou aprovação (responsável por aprovar terceiros no sistema).</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pt-BR" sz="1400" b="0" i="0" u="none" strike="noStrike" cap="none" baseline="0">
                <a:solidFill>
                  <a:srgbClr val="000000"/>
                </a:solidFill>
                <a:effectLst/>
                <a:uFill>
                  <a:solidFill>
                    <a:prstClr val="black">
                      <a:alpha val="0"/>
                    </a:prstClr>
                  </a:solidFill>
                </a:uFill>
                <a:latin typeface="Calibri"/>
                <a:ea typeface="Calibri"/>
                <a:cs typeface="Calibri"/>
              </a:rPr>
              <a:t>Os usuários também recebem divisões e só terão visibilidade de suas divisões específicas conforme atribuídas a eles.</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pt-BR" sz="1400" b="0" i="0" u="none" strike="noStrike" cap="none" baseline="0">
                <a:solidFill>
                  <a:srgbClr val="000000"/>
                </a:solidFill>
                <a:effectLst/>
                <a:uFill>
                  <a:solidFill>
                    <a:prstClr val="black">
                      <a:alpha val="0"/>
                    </a:prstClr>
                  </a:solidFill>
                </a:uFill>
                <a:latin typeface="Calibri"/>
                <a:ea typeface="Calibri"/>
                <a:cs typeface="Calibri"/>
              </a:rPr>
              <a:t>Em geral, as duas divisões que serão usadas no nível da entidade operacional são:</a:t>
            </a:r>
          </a:p>
          <a:p>
            <a:endParaRPr lang="en-GB" sz="1400"/>
          </a:p>
          <a:p>
            <a:pPr marL="342900" indent="-342900">
              <a:buAutoNum type="arabicPeriod"/>
            </a:pPr>
            <a:r>
              <a:rPr lang="pt-BR" sz="1400" b="0" i="0" u="none" strike="noStrike" cap="none" baseline="0">
                <a:solidFill>
                  <a:srgbClr val="000000"/>
                </a:solidFill>
                <a:effectLst/>
                <a:uFill>
                  <a:solidFill>
                    <a:prstClr val="black">
                      <a:alpha val="0"/>
                    </a:prstClr>
                  </a:solidFill>
                </a:uFill>
                <a:latin typeface="Calibri"/>
                <a:ea typeface="Calibri"/>
                <a:cs typeface="Calibri"/>
              </a:rPr>
              <a:t>A divisão específica da entidade (por exemplo, Carboline Inc, Stoncor South Africa)</a:t>
            </a:r>
          </a:p>
          <a:p>
            <a:pPr marL="342900" indent="-342900">
              <a:buAutoNum type="arabicPeriod"/>
            </a:pPr>
            <a:r>
              <a:rPr lang="pt-BR" sz="1400" b="0" i="0" u="none" strike="noStrike" cap="none" baseline="0">
                <a:solidFill>
                  <a:srgbClr val="000000"/>
                </a:solidFill>
                <a:effectLst/>
                <a:uFill>
                  <a:solidFill>
                    <a:prstClr val="black">
                      <a:alpha val="0"/>
                    </a:prstClr>
                  </a:solidFill>
                </a:uFill>
                <a:latin typeface="Calibri"/>
                <a:ea typeface="Calibri"/>
                <a:cs typeface="Calibri"/>
              </a:rPr>
              <a:t>Fornecedores RPM – Carboline Inc., etc.</a:t>
            </a:r>
          </a:p>
          <a:p>
            <a:endParaRPr lang="en-GB" sz="1400"/>
          </a:p>
          <a:p>
            <a:r>
              <a:rPr lang="pt-BR" sz="1400" b="0" i="0" u="none" strike="noStrike" cap="none" baseline="0">
                <a:solidFill>
                  <a:srgbClr val="000000"/>
                </a:solidFill>
                <a:effectLst/>
                <a:uFill>
                  <a:solidFill>
                    <a:prstClr val="black">
                      <a:alpha val="0"/>
                    </a:prstClr>
                  </a:solidFill>
                </a:uFill>
                <a:latin typeface="Calibri"/>
                <a:ea typeface="Calibri"/>
                <a:cs typeface="Calibri"/>
              </a:rPr>
              <a:t>Isso protegerá os dados de terceiros visíveis nos negócios e também permitirá a centralização dos dados do fornecedor como parte do fluxo de trabalho central da RPM (consulte o slide 6).</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2115973735"/>
      </p:ext>
    </p:extLst>
  </p:cSld>
  <p:clrMapOvr>
    <a:masterClrMapping/>
  </p:clrMapOvr>
  <p:transition spd="med">
    <p:fade/>
  </p:transition>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F1C79C-3909-3975-1EB4-8469B9C028C0}"/>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sp>
        <p:nvSpPr>
          <p:cNvPr id="3" name="Content Placeholder 2">
            <a:extLst>
              <a:ext uri="{FF2B5EF4-FFF2-40B4-BE49-F238E27FC236}">
                <a16:creationId xmlns:a16="http://schemas.microsoft.com/office/drawing/2014/main" id="{4D09D85F-7AB2-0D22-2C3E-AD6BE5930E88}"/>
              </a:ext>
            </a:extLst>
          </p:cNvPr>
          <p:cNvSpPr>
            <a:spLocks noGrp="1"/>
          </p:cNvSpPr>
          <p:nvPr>
            <p:ph idx="1"/>
          </p:nvPr>
        </p:nvSpPr>
        <p:spPr/>
        <p:txBody>
          <a:bodyPr/>
          <a:lstStyle/>
          <a:p>
            <a:pPr marL="0" indent="0">
              <a:buNone/>
            </a:pPr>
            <a:endParaRPr lang="en-GB" sz="1600"/>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Conclua as etapas na caixa pop-up e, para a etapa 3, conforme destacado abaixo, seu contato adicionado deve ser pesquisável.</a:t>
            </a:r>
          </a:p>
          <a:p>
            <a:pPr marL="0" indent="0">
              <a:buNone/>
            </a:pPr>
            <a:endParaRPr lang="en-GB" sz="1600"/>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Depois de concluir as etapas, o destinatário receberá um e-mail solicitando que ele preencha o questionário externo</a:t>
            </a:r>
          </a:p>
          <a:p>
            <a:pPr marL="0" indent="0">
              <a:buNone/>
            </a:pPr>
            <a:endParaRPr lang="en-GB"/>
          </a:p>
          <a:p>
            <a:pPr marL="0" indent="0">
              <a:buNone/>
            </a:pPr>
            <a:endParaRPr lang="en-GB"/>
          </a:p>
        </p:txBody>
      </p:sp>
      <p:pic>
        <p:nvPicPr>
          <p:cNvPr id="7" name="Picture 6">
            <a:extLst>
              <a:ext uri="{FF2B5EF4-FFF2-40B4-BE49-F238E27FC236}">
                <a16:creationId xmlns:a16="http://schemas.microsoft.com/office/drawing/2014/main" id="{FFE9B4DF-3BEA-8803-1B55-AE974221FA12}"/>
              </a:ext>
            </a:extLst>
          </p:cNvPr>
          <p:cNvPicPr>
            <a:picLocks noChangeAspect="1"/>
          </p:cNvPicPr>
          <p:nvPr/>
        </p:nvPicPr>
        <p:blipFill>
          <a:blip r:embed="rId2"/>
          <a:stretch>
            <a:fillRect/>
          </a:stretch>
        </p:blipFill>
        <p:spPr>
          <a:xfrm>
            <a:off x="1428107" y="3929797"/>
            <a:ext cx="5934047" cy="2435042"/>
          </a:xfrm>
          <a:prstGeom prst="rect">
            <a:avLst/>
          </a:prstGeom>
        </p:spPr>
      </p:pic>
      <p:sp>
        <p:nvSpPr>
          <p:cNvPr id="4" name="Slide Number Placeholder 3">
            <a:extLst>
              <a:ext uri="{FF2B5EF4-FFF2-40B4-BE49-F238E27FC236}">
                <a16:creationId xmlns:a16="http://schemas.microsoft.com/office/drawing/2014/main" id="{0F9AD905-0C6C-0BA2-183C-4DC9CE7221E3}"/>
              </a:ext>
            </a:extLst>
          </p:cNvPr>
          <p:cNvSpPr>
            <a:spLocks noGrp="1"/>
          </p:cNvSpPr>
          <p:nvPr>
            <p:ph type="sldNum" sz="quarter" idx="4"/>
          </p:nvPr>
        </p:nvSpPr>
        <p:spPr/>
        <p:txBody>
          <a:bodyPr/>
          <a:lstStyle/>
          <a:p>
            <a:fld id="{BB5FC4A1-A2DE-4EB5-9A46-57D39B4235EC}" type="slidenum">
              <a:rPr lang="en-US" smtClean="0"/>
              <a:t>70</a:t>
            </a:fld>
            <a:endParaRPr lang="en-US"/>
          </a:p>
        </p:txBody>
      </p:sp>
      <p:sp>
        <p:nvSpPr>
          <p:cNvPr id="5" name="Oval 4">
            <a:extLst>
              <a:ext uri="{FF2B5EF4-FFF2-40B4-BE49-F238E27FC236}">
                <a16:creationId xmlns:a16="http://schemas.microsoft.com/office/drawing/2014/main" id="{6EB3620D-2E61-592B-EC43-96A37714C723}"/>
              </a:ext>
            </a:extLst>
          </p:cNvPr>
          <p:cNvSpPr/>
          <p:nvPr/>
        </p:nvSpPr>
        <p:spPr>
          <a:xfrm>
            <a:off x="1637414" y="4678326"/>
            <a:ext cx="861237" cy="23391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val="124287130"/>
      </p:ext>
    </p:extLst>
  </p:cSld>
  <p:clrMapOvr>
    <a:masterClrMapping/>
  </p:clrMapOvr>
  <p:transition spd="med">
    <p:fade/>
  </p:transition>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0F3B3EF-B4AB-7791-06C5-DC78DABF000A}"/>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sp>
        <p:nvSpPr>
          <p:cNvPr id="3" name="Content Placeholder 2">
            <a:extLst>
              <a:ext uri="{FF2B5EF4-FFF2-40B4-BE49-F238E27FC236}">
                <a16:creationId xmlns:a16="http://schemas.microsoft.com/office/drawing/2014/main" id="{00C503A1-423D-8C2B-4F31-018BD5EE75D6}"/>
              </a:ext>
            </a:extLst>
          </p:cNvPr>
          <p:cNvSpPr>
            <a:spLocks noGrp="1"/>
          </p:cNvSpPr>
          <p:nvPr>
            <p:ph idx="1"/>
          </p:nvPr>
        </p:nvSpPr>
        <p:spPr>
          <a:xfrm>
            <a:off x="534582" y="1467664"/>
            <a:ext cx="8074836" cy="787032"/>
          </a:xfrm>
        </p:spPr>
        <p:txBody>
          <a:bodyPr>
            <a:normAutofit/>
          </a:bodyPr>
          <a:lstStyle/>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O Terceiro Externo receberá uma solicitação do RDDC para configurar uma senha e um e-mail convidando-o a preencher o questionário externo, uma cópia deste e-mail está incluída abaixo:</a:t>
            </a:r>
          </a:p>
        </p:txBody>
      </p:sp>
      <p:pic>
        <p:nvPicPr>
          <p:cNvPr id="7" name="Picture 6">
            <a:extLst>
              <a:ext uri="{FF2B5EF4-FFF2-40B4-BE49-F238E27FC236}">
                <a16:creationId xmlns:a16="http://schemas.microsoft.com/office/drawing/2014/main" id="{D1DF82E0-AD3B-5D32-BE43-C1A140B02F6E}"/>
              </a:ext>
            </a:extLst>
          </p:cNvPr>
          <p:cNvPicPr>
            <a:picLocks noChangeAspect="1"/>
          </p:cNvPicPr>
          <p:nvPr/>
        </p:nvPicPr>
        <p:blipFill>
          <a:blip r:embed="rId2"/>
          <a:stretch>
            <a:fillRect/>
          </a:stretch>
        </p:blipFill>
        <p:spPr>
          <a:xfrm>
            <a:off x="258498" y="2056856"/>
            <a:ext cx="8350920" cy="4374579"/>
          </a:xfrm>
          <a:prstGeom prst="rect">
            <a:avLst/>
          </a:prstGeom>
        </p:spPr>
      </p:pic>
      <p:sp>
        <p:nvSpPr>
          <p:cNvPr id="4" name="Slide Number Placeholder 3">
            <a:extLst>
              <a:ext uri="{FF2B5EF4-FFF2-40B4-BE49-F238E27FC236}">
                <a16:creationId xmlns:a16="http://schemas.microsoft.com/office/drawing/2014/main" id="{D2888E9D-26AA-DAF8-7CA8-A059877D171A}"/>
              </a:ext>
            </a:extLst>
          </p:cNvPr>
          <p:cNvSpPr>
            <a:spLocks noGrp="1"/>
          </p:cNvSpPr>
          <p:nvPr>
            <p:ph type="sldNum" sz="quarter" idx="4"/>
          </p:nvPr>
        </p:nvSpPr>
        <p:spPr/>
        <p:txBody>
          <a:bodyPr/>
          <a:lstStyle/>
          <a:p>
            <a:fld id="{BB5FC4A1-A2DE-4EB5-9A46-57D39B4235EC}" type="slidenum">
              <a:rPr lang="en-US" smtClean="0"/>
              <a:t>71</a:t>
            </a:fld>
            <a:endParaRPr lang="en-US"/>
          </a:p>
        </p:txBody>
      </p:sp>
      <p:sp>
        <p:nvSpPr>
          <p:cNvPr id="5" name="TextBox 4">
            <a:extLst>
              <a:ext uri="{FF2B5EF4-FFF2-40B4-BE49-F238E27FC236}">
                <a16:creationId xmlns:a16="http://schemas.microsoft.com/office/drawing/2014/main" id="{012EC8CD-537A-6CDA-2F30-0E1DA10373B4}"/>
              </a:ext>
            </a:extLst>
          </p:cNvPr>
          <p:cNvSpPr txBox="1"/>
          <p:nvPr/>
        </p:nvSpPr>
        <p:spPr>
          <a:xfrm>
            <a:off x="4559271" y="5197792"/>
            <a:ext cx="4091437" cy="1737360"/>
          </a:xfrm>
          <a:prstGeom prst="rect">
            <a:avLst/>
          </a:prstGeom>
          <a:noFill/>
        </p:spPr>
        <p:txBody>
          <a:bodyPr wrap="square" rtlCol="0">
            <a:spAutoFit/>
          </a:bodyPr>
          <a:lstStyle/>
          <a:p>
            <a:r>
              <a:rPr lang="pt-BR" sz="1800" b="0" i="0" u="none" strike="noStrike" cap="none" baseline="0">
                <a:solidFill>
                  <a:srgbClr val="FF0000"/>
                </a:solidFill>
                <a:effectLst/>
                <a:uFill>
                  <a:solidFill>
                    <a:prstClr val="black">
                      <a:alpha val="0"/>
                    </a:prstClr>
                  </a:solidFill>
                </a:uFill>
                <a:latin typeface="Calibri"/>
                <a:ea typeface="Calibri"/>
                <a:cs typeface="Calibri"/>
              </a:rPr>
              <a:t>Como este e-mail é um modelo definido para a RPM, recomendamos que você se comunique com seus terceiros para informá-los de que eles receberão o convite.</a:t>
            </a:r>
          </a:p>
        </p:txBody>
      </p:sp>
    </p:spTree>
    <p:extLst>
      <p:ext uri="{BB962C8B-B14F-4D97-AF65-F5344CB8AC3E}">
        <p14:creationId val="1802991318"/>
      </p:ext>
    </p:extLst>
  </p:cSld>
  <p:clrMapOvr>
    <a:masterClrMapping/>
  </p:clrMapOvr>
  <p:transition spd="med">
    <p:fade/>
  </p:transition>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75D3CAD-7AF4-3D22-8DBC-71D60588DE9E}"/>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sp>
        <p:nvSpPr>
          <p:cNvPr id="3" name="Content Placeholder 2">
            <a:extLst>
              <a:ext uri="{FF2B5EF4-FFF2-40B4-BE49-F238E27FC236}">
                <a16:creationId xmlns:a16="http://schemas.microsoft.com/office/drawing/2014/main" id="{D9E0BB40-3FD2-6A87-AAA3-ADC5ADCF45DE}"/>
              </a:ext>
            </a:extLst>
          </p:cNvPr>
          <p:cNvSpPr>
            <a:spLocks noGrp="1"/>
          </p:cNvSpPr>
          <p:nvPr>
            <p:ph idx="1"/>
          </p:nvPr>
        </p:nvSpPr>
        <p:spPr/>
        <p:txBody>
          <a:bodyPr>
            <a:normAutofit/>
          </a:bodyPr>
          <a:lstStyle/>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Quando o Terceiro fizer login, ele terá uma tela inicial semelhante à configuração do Usuário interno:</a:t>
            </a:r>
          </a:p>
        </p:txBody>
      </p:sp>
      <p:pic>
        <p:nvPicPr>
          <p:cNvPr id="7" name="Picture 6">
            <a:extLst>
              <a:ext uri="{FF2B5EF4-FFF2-40B4-BE49-F238E27FC236}">
                <a16:creationId xmlns:a16="http://schemas.microsoft.com/office/drawing/2014/main" id="{5EA030EB-EA8D-1B49-AD41-C7B49E7C22D0}"/>
              </a:ext>
            </a:extLst>
          </p:cNvPr>
          <p:cNvPicPr>
            <a:picLocks noChangeAspect="1"/>
          </p:cNvPicPr>
          <p:nvPr/>
        </p:nvPicPr>
        <p:blipFill>
          <a:blip r:embed="rId2"/>
          <a:stretch>
            <a:fillRect/>
          </a:stretch>
        </p:blipFill>
        <p:spPr>
          <a:xfrm>
            <a:off x="432562" y="2190016"/>
            <a:ext cx="8424809" cy="2776642"/>
          </a:xfrm>
          <a:prstGeom prst="rect">
            <a:avLst/>
          </a:prstGeom>
        </p:spPr>
      </p:pic>
      <p:sp>
        <p:nvSpPr>
          <p:cNvPr id="8" name="TextBox 7">
            <a:extLst>
              <a:ext uri="{FF2B5EF4-FFF2-40B4-BE49-F238E27FC236}">
                <a16:creationId xmlns:a16="http://schemas.microsoft.com/office/drawing/2014/main" id="{F934092A-EB35-C225-0A8B-3736050172C4}"/>
              </a:ext>
            </a:extLst>
          </p:cNvPr>
          <p:cNvSpPr txBox="1"/>
          <p:nvPr/>
        </p:nvSpPr>
        <p:spPr>
          <a:xfrm>
            <a:off x="525029" y="5232415"/>
            <a:ext cx="7499087" cy="106680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Assim que o terceiro tiver preenchido o questionário externo, o usuário da equipe de aprovação que atribuiu o questionário receberá uma notificação por e-mail para informá-lo de que ele foi preenchido, uma cópia está incluída na próxima página...</a:t>
            </a:r>
          </a:p>
        </p:txBody>
      </p:sp>
      <p:sp>
        <p:nvSpPr>
          <p:cNvPr id="4" name="Slide Number Placeholder 3">
            <a:extLst>
              <a:ext uri="{FF2B5EF4-FFF2-40B4-BE49-F238E27FC236}">
                <a16:creationId xmlns:a16="http://schemas.microsoft.com/office/drawing/2014/main" id="{0258D6EB-0D40-3BC9-F225-DAE9E1A69982}"/>
              </a:ext>
            </a:extLst>
          </p:cNvPr>
          <p:cNvSpPr>
            <a:spLocks noGrp="1"/>
          </p:cNvSpPr>
          <p:nvPr>
            <p:ph type="sldNum" sz="quarter" idx="4"/>
          </p:nvPr>
        </p:nvSpPr>
        <p:spPr/>
        <p:txBody>
          <a:bodyPr/>
          <a:lstStyle/>
          <a:p>
            <a:fld id="{BB5FC4A1-A2DE-4EB5-9A46-57D39B4235EC}" type="slidenum">
              <a:rPr lang="en-US" smtClean="0"/>
              <a:t>72</a:t>
            </a:fld>
            <a:endParaRPr lang="en-US"/>
          </a:p>
        </p:txBody>
      </p:sp>
    </p:spTree>
    <p:extLst>
      <p:ext uri="{BB962C8B-B14F-4D97-AF65-F5344CB8AC3E}">
        <p14:creationId val="3066262165"/>
      </p:ext>
    </p:extLst>
  </p:cSld>
  <p:clrMapOvr>
    <a:masterClrMapping/>
  </p:clrMapOvr>
  <p:transition spd="med">
    <p:fade/>
  </p:transition>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9928495-1704-9542-55DC-77444CD52C39}"/>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pic>
        <p:nvPicPr>
          <p:cNvPr id="7" name="Picture 6">
            <a:extLst>
              <a:ext uri="{FF2B5EF4-FFF2-40B4-BE49-F238E27FC236}">
                <a16:creationId xmlns:a16="http://schemas.microsoft.com/office/drawing/2014/main" id="{0655DD8A-C473-6604-544D-43085E87E2E5}"/>
              </a:ext>
            </a:extLst>
          </p:cNvPr>
          <p:cNvPicPr>
            <a:picLocks noChangeAspect="1"/>
          </p:cNvPicPr>
          <p:nvPr/>
        </p:nvPicPr>
        <p:blipFill>
          <a:blip r:embed="rId2"/>
          <a:stretch>
            <a:fillRect/>
          </a:stretch>
        </p:blipFill>
        <p:spPr>
          <a:xfrm>
            <a:off x="179798" y="1591168"/>
            <a:ext cx="8784404" cy="3853975"/>
          </a:xfrm>
          <a:prstGeom prst="rect">
            <a:avLst/>
          </a:prstGeom>
        </p:spPr>
      </p:pic>
      <p:sp>
        <p:nvSpPr>
          <p:cNvPr id="8" name="TextBox 7">
            <a:extLst>
              <a:ext uri="{FF2B5EF4-FFF2-40B4-BE49-F238E27FC236}">
                <a16:creationId xmlns:a16="http://schemas.microsoft.com/office/drawing/2014/main" id="{5ACAA329-24EE-DC4C-2395-985982630D12}"/>
              </a:ext>
            </a:extLst>
          </p:cNvPr>
          <p:cNvSpPr txBox="1"/>
          <p:nvPr/>
        </p:nvSpPr>
        <p:spPr>
          <a:xfrm>
            <a:off x="441789" y="5521869"/>
            <a:ext cx="7952198" cy="82296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O processo de revisão para questionários externos é exatamente o mesmo que para questionários internos.</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Consulte as páginas anteriores para obter informações sobre como preencher a análise de questionários externos.</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242B5119-EAC0-37AD-1DB8-AD73A2FEB24A}"/>
              </a:ext>
            </a:extLst>
          </p:cNvPr>
          <p:cNvSpPr>
            <a:spLocks noGrp="1"/>
          </p:cNvSpPr>
          <p:nvPr>
            <p:ph type="sldNum" sz="quarter" idx="4"/>
          </p:nvPr>
        </p:nvSpPr>
        <p:spPr/>
        <p:txBody>
          <a:bodyPr/>
          <a:lstStyle/>
          <a:p>
            <a:fld id="{BB5FC4A1-A2DE-4EB5-9A46-57D39B4235EC}" type="slidenum">
              <a:rPr lang="en-US" smtClean="0"/>
              <a:t>73</a:t>
            </a:fld>
            <a:endParaRPr lang="en-US"/>
          </a:p>
        </p:txBody>
      </p:sp>
    </p:spTree>
    <p:extLst>
      <p:ext uri="{BB962C8B-B14F-4D97-AF65-F5344CB8AC3E}">
        <p14:creationId val="2786071620"/>
      </p:ext>
    </p:extLst>
  </p:cSld>
  <p:clrMapOvr>
    <a:masterClrMapping/>
  </p:clrMapOvr>
  <p:transition spd="med">
    <p:fade/>
  </p:transition>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F81BA81-3530-F3CE-DB8C-E02CB2B47785}"/>
              </a:ext>
            </a:extLst>
          </p:cNvPr>
          <p:cNvSpPr>
            <a:spLocks noGrp="1"/>
          </p:cNvSpPr>
          <p:nvPr>
            <p:ph type="title"/>
          </p:nvPr>
        </p:nvSpPr>
        <p:spPr>
          <a:xfrm>
            <a:off x="892546" y="213702"/>
            <a:ext cx="7358907" cy="787032"/>
          </a:xfrm>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Atribuir questionários</a:t>
            </a:r>
          </a:p>
        </p:txBody>
      </p:sp>
      <p:pic>
        <p:nvPicPr>
          <p:cNvPr id="7" name="Content Placeholder 6">
            <a:extLst>
              <a:ext uri="{FF2B5EF4-FFF2-40B4-BE49-F238E27FC236}">
                <a16:creationId xmlns:a16="http://schemas.microsoft.com/office/drawing/2014/main" id="{CA2A30E7-70E2-C941-D382-2F1F2DDE6C34}"/>
              </a:ext>
            </a:extLst>
          </p:cNvPr>
          <p:cNvPicPr>
            <a:picLocks noGrp="1" noChangeAspect="1"/>
          </p:cNvPicPr>
          <p:nvPr>
            <p:ph idx="1"/>
          </p:nvPr>
        </p:nvPicPr>
        <p:blipFill>
          <a:blip r:embed="rId2"/>
          <a:stretch>
            <a:fillRect/>
          </a:stretch>
        </p:blipFill>
        <p:spPr>
          <a:xfrm>
            <a:off x="442074" y="1778536"/>
            <a:ext cx="7921090" cy="2489621"/>
          </a:xfrm>
        </p:spPr>
      </p:pic>
      <p:sp>
        <p:nvSpPr>
          <p:cNvPr id="8" name="TextBox 7">
            <a:extLst>
              <a:ext uri="{FF2B5EF4-FFF2-40B4-BE49-F238E27FC236}">
                <a16:creationId xmlns:a16="http://schemas.microsoft.com/office/drawing/2014/main" id="{FB0E7683-29F5-B600-8882-EECD6AA99BC9}"/>
              </a:ext>
            </a:extLst>
          </p:cNvPr>
          <p:cNvSpPr txBox="1"/>
          <p:nvPr/>
        </p:nvSpPr>
        <p:spPr>
          <a:xfrm>
            <a:off x="5982931" y="856278"/>
            <a:ext cx="2938123" cy="822960"/>
          </a:xfrm>
          <a:prstGeom prst="rect">
            <a:avLst/>
          </a:prstGeom>
          <a:noFill/>
        </p:spPr>
        <p:txBody>
          <a:bodyPr wrap="square" rtlCol="0">
            <a:spAutoFit/>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Ao clicar no link no e-mail ou fazer login no sistema e acessar a atividade, o revisor pode revisar os resultados do Questionário externo.</a:t>
            </a:r>
          </a:p>
        </p:txBody>
      </p:sp>
      <p:sp>
        <p:nvSpPr>
          <p:cNvPr id="9" name="TextBox 8">
            <a:extLst>
              <a:ext uri="{FF2B5EF4-FFF2-40B4-BE49-F238E27FC236}">
                <a16:creationId xmlns:a16="http://schemas.microsoft.com/office/drawing/2014/main" id="{EDC85CFF-31FA-F842-B3CF-7C3FA584EF7D}"/>
              </a:ext>
            </a:extLst>
          </p:cNvPr>
          <p:cNvSpPr txBox="1"/>
          <p:nvPr/>
        </p:nvSpPr>
        <p:spPr>
          <a:xfrm>
            <a:off x="442074" y="4122460"/>
            <a:ext cx="7253556" cy="640080"/>
          </a:xfrm>
          <a:prstGeom prst="rect">
            <a:avLst/>
          </a:prstGeom>
          <a:noFill/>
        </p:spPr>
        <p:txBody>
          <a:bodyPr wrap="square" rtlCol="0">
            <a:spAutoFit/>
          </a:bodyPr>
          <a:lstStyle/>
          <a:p>
            <a:r>
              <a:rPr lang="pt-BR" sz="1200" b="0" i="0" u="none" strike="noStrike" cap="none" baseline="0">
                <a:solidFill>
                  <a:srgbClr val="000000"/>
                </a:solidFill>
                <a:effectLst/>
                <a:uFill>
                  <a:solidFill>
                    <a:prstClr val="black">
                      <a:alpha val="0"/>
                    </a:prstClr>
                  </a:solidFill>
                </a:uFill>
                <a:latin typeface="Calibri"/>
                <a:ea typeface="Calibri"/>
                <a:cs typeface="Calibri"/>
              </a:rPr>
              <a:t>Depois que o questionário for revisado e quaisquer comentários ou revisões tiverem sido feitos (consulte Questionário interno para obter instruções), o questionário pode ser aprovado ou rejeitado.</a:t>
            </a:r>
            <a:r>
              <a:rPr lang="pt-BR" sz="12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27351E9E-6334-9949-FA76-9202E6F8B6F9}"/>
              </a:ext>
            </a:extLst>
          </p:cNvPr>
          <p:cNvPicPr>
            <a:picLocks noChangeAspect="1"/>
          </p:cNvPicPr>
          <p:nvPr/>
        </p:nvPicPr>
        <p:blipFill>
          <a:blip r:embed="rId3"/>
          <a:stretch>
            <a:fillRect/>
          </a:stretch>
        </p:blipFill>
        <p:spPr>
          <a:xfrm>
            <a:off x="1571339" y="4584125"/>
            <a:ext cx="6458058" cy="2166756"/>
          </a:xfrm>
          <a:prstGeom prst="rect">
            <a:avLst/>
          </a:prstGeom>
        </p:spPr>
      </p:pic>
      <p:sp>
        <p:nvSpPr>
          <p:cNvPr id="3" name="Slide Number Placeholder 2">
            <a:extLst>
              <a:ext uri="{FF2B5EF4-FFF2-40B4-BE49-F238E27FC236}">
                <a16:creationId xmlns:a16="http://schemas.microsoft.com/office/drawing/2014/main" id="{5947BC90-2583-EFA4-DE3B-36CCF877DA26}"/>
              </a:ext>
            </a:extLst>
          </p:cNvPr>
          <p:cNvSpPr>
            <a:spLocks noGrp="1"/>
          </p:cNvSpPr>
          <p:nvPr>
            <p:ph type="sldNum" sz="quarter" idx="4"/>
          </p:nvPr>
        </p:nvSpPr>
        <p:spPr/>
        <p:txBody>
          <a:bodyPr/>
          <a:lstStyle/>
          <a:p>
            <a:fld id="{BB5FC4A1-A2DE-4EB5-9A46-57D39B4235EC}" type="slidenum">
              <a:rPr lang="en-US" smtClean="0"/>
              <a:t>74</a:t>
            </a:fld>
            <a:endParaRPr lang="en-US"/>
          </a:p>
        </p:txBody>
      </p:sp>
    </p:spTree>
    <p:extLst>
      <p:ext uri="{BB962C8B-B14F-4D97-AF65-F5344CB8AC3E}">
        <p14:creationId val="805248516"/>
      </p:ext>
    </p:extLst>
  </p:cSld>
  <p:clrMapOvr>
    <a:masterClrMapping/>
  </p:clrMapOvr>
  <p:transition spd="med">
    <p:fade/>
  </p:transition>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8DE0FBE-F69C-F262-F806-59B61603FB98}"/>
              </a:ext>
            </a:extLst>
          </p:cNvPr>
          <p:cNvSpPr>
            <a:spLocks noGrp="1"/>
          </p:cNvSpPr>
          <p:nvPr>
            <p:ph type="title"/>
          </p:nvPr>
        </p:nvSpPr>
        <p:spPr>
          <a:xfrm>
            <a:off x="822960" y="182880"/>
            <a:ext cx="7358907" cy="787032"/>
          </a:xfrm>
        </p:spPr>
        <p:txBody>
          <a:bodyPr anchor="ctr">
            <a:normAutofit/>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pic>
        <p:nvPicPr>
          <p:cNvPr id="11" name="Picture 10">
            <a:extLst>
              <a:ext uri="{FF2B5EF4-FFF2-40B4-BE49-F238E27FC236}">
                <a16:creationId xmlns:a16="http://schemas.microsoft.com/office/drawing/2014/main" id="{AB5B327B-4CE5-55D1-B486-CB544F3BDC49}"/>
              </a:ext>
            </a:extLst>
          </p:cNvPr>
          <p:cNvPicPr>
            <a:picLocks noChangeAspect="1"/>
          </p:cNvPicPr>
          <p:nvPr/>
        </p:nvPicPr>
        <p:blipFill>
          <a:blip r:embed="rId2"/>
          <a:stretch>
            <a:fillRect/>
          </a:stretch>
        </p:blipFill>
        <p:spPr>
          <a:xfrm>
            <a:off x="534582" y="2180564"/>
            <a:ext cx="8074836" cy="4299849"/>
          </a:xfrm>
          <a:prstGeom prst="rect">
            <a:avLst/>
          </a:prstGeom>
          <a:noFill/>
        </p:spPr>
      </p:pic>
      <p:sp>
        <p:nvSpPr>
          <p:cNvPr id="18" name="Slide Number Placeholder 4">
            <a:extLst>
              <a:ext uri="{FF2B5EF4-FFF2-40B4-BE49-F238E27FC236}">
                <a16:creationId xmlns:a16="http://schemas.microsoft.com/office/drawing/2014/main" id="{99FB5A80-F3E7-2590-374B-F8E3C475A863}"/>
              </a:ext>
            </a:extLst>
          </p:cNvPr>
          <p:cNvSpPr>
            <a:spLocks noGrp="1"/>
          </p:cNvSpPr>
          <p:nvPr>
            <p:ph type="sldNum" sz="quarter" idx="4"/>
          </p:nvPr>
        </p:nvSpPr>
        <p:spPr>
          <a:xfrm>
            <a:off x="8663437" y="6558353"/>
            <a:ext cx="480561" cy="365125"/>
          </a:xfrm>
        </p:spPr>
        <p:txBody>
          <a:bodyPr/>
          <a:lstStyle/>
          <a:p>
            <a:pPr>
              <a:spcAft>
                <a:spcPts val="600"/>
              </a:spcAft>
            </a:pPr>
            <a:fld id="{BB5FC4A1-A2DE-4EB5-9A46-57D39B4235EC}" type="slidenum">
              <a:rPr lang="en-US" smtClean="0"/>
              <a:pPr>
                <a:spcAft>
                  <a:spcPts val="600"/>
                </a:spcAft>
              </a:pPr>
              <a:t>75</a:t>
            </a:fld>
            <a:endParaRPr lang="en-US"/>
          </a:p>
        </p:txBody>
      </p:sp>
      <p:sp>
        <p:nvSpPr>
          <p:cNvPr id="12" name="TextBox 11">
            <a:extLst>
              <a:ext uri="{FF2B5EF4-FFF2-40B4-BE49-F238E27FC236}">
                <a16:creationId xmlns:a16="http://schemas.microsoft.com/office/drawing/2014/main" id="{1C05502D-4D57-6A41-92DC-B8DB7FCCF0AE}"/>
              </a:ext>
            </a:extLst>
          </p:cNvPr>
          <p:cNvSpPr txBox="1"/>
          <p:nvPr/>
        </p:nvSpPr>
        <p:spPr>
          <a:xfrm>
            <a:off x="410966" y="1456293"/>
            <a:ext cx="7870005" cy="579120"/>
          </a:xfrm>
          <a:prstGeom prst="rect">
            <a:avLst/>
          </a:prstGeom>
          <a:noFill/>
        </p:spPr>
        <p:txBody>
          <a:bodyPr wrap="square" rtlCol="0">
            <a:spAutoFit/>
          </a:bodyPr>
          <a:lstStyle/>
          <a:p>
            <a:r>
              <a:rPr lang="pt-BR" sz="1600" b="0" i="0" u="none" strike="noStrike" cap="none" baseline="0">
                <a:solidFill>
                  <a:srgbClr val="000000"/>
                </a:solidFill>
                <a:effectLst/>
                <a:uFill>
                  <a:solidFill>
                    <a:prstClr val="black">
                      <a:alpha val="0"/>
                    </a:prstClr>
                  </a:solidFill>
                </a:uFill>
                <a:latin typeface="Calibri"/>
                <a:ea typeface="Calibri"/>
                <a:cs typeface="Calibri"/>
              </a:rPr>
              <a:t>O Revisor pode então retornar à Atividade e alterar o status para Concluído e selecionar a avaliação relevante para o Questionário Externo.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193106413"/>
      </p:ext>
    </p:extLst>
  </p:cSld>
  <p:clrMapOvr>
    <a:masterClrMapping/>
  </p:clrMapOvr>
  <p:transition spd="med">
    <p:fade/>
  </p:transition>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Atribuição de questionários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dos questionários externos continuação:</a:t>
            </a:r>
          </a:p>
          <a:p>
            <a:pPr marL="0" indent="0">
              <a:buNone/>
            </a:pPr>
            <a:endParaRPr lang="en-GB" sz="1600"/>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Assim como nos questionários internos, as avaliações na atividade são conduzidas pela pontuação de risco do questionário externo.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No exemplo de captura de tela da página anterior, o risco era alto com uma pontuação de 80.</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Em casos muito extremos em que o terceiro é considerado de alto risco, </a:t>
            </a:r>
            <a:r>
              <a:rPr lang="pt-BR" sz="1600" b="1" i="0" u="none" strike="noStrike" cap="none" baseline="0">
                <a:solidFill>
                  <a:srgbClr val="FF0000"/>
                </a:solidFill>
                <a:effectLst/>
                <a:uFill>
                  <a:solidFill>
                    <a:prstClr val="black">
                      <a:alpha val="0"/>
                    </a:prstClr>
                  </a:solidFill>
                </a:uFill>
                <a:latin typeface="Calibri"/>
                <a:ea typeface="Calibri"/>
                <a:cs typeface="Calibri"/>
              </a:rPr>
              <a:t>relatórios aprimorados de devida diligência</a:t>
            </a:r>
            <a:r>
              <a:rPr lang="pt-BR" sz="1600" b="0" i="0" u="none" strike="noStrike" cap="none" baseline="0">
                <a:solidFill>
                  <a:srgbClr val="000000"/>
                </a:solidFill>
                <a:effectLst/>
                <a:uFill>
                  <a:solidFill>
                    <a:prstClr val="black">
                      <a:alpha val="0"/>
                    </a:prstClr>
                  </a:solidFill>
                </a:uFill>
                <a:latin typeface="Calibri"/>
                <a:ea typeface="Calibri"/>
                <a:cs typeface="Calibri"/>
              </a:rPr>
              <a:t> podem ser solicitados por uma taxa adicional.</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Isso deve ser feito por meio da equipe de conformidade da RPM.</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76</a:t>
            </a:fld>
            <a:endParaRPr lang="en-US"/>
          </a:p>
        </p:txBody>
      </p:sp>
    </p:spTree>
    <p:extLst>
      <p:ext uri="{BB962C8B-B14F-4D97-AF65-F5344CB8AC3E}">
        <p14:creationId val="3027877311"/>
      </p:ext>
    </p:extLst>
  </p:cSld>
  <p:clrMapOvr>
    <a:masterClrMapping/>
  </p:clrMapOvr>
  <p:transition spd="med">
    <p:fade/>
  </p:transition>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6FB23A5-D71B-AEA7-EE7C-60A9B51253D5}"/>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Processo de revisão de atualizações do World Check</a:t>
            </a:r>
          </a:p>
        </p:txBody>
      </p:sp>
      <p:sp>
        <p:nvSpPr>
          <p:cNvPr id="3" name="Content Placeholder 2">
            <a:extLst>
              <a:ext uri="{FF2B5EF4-FFF2-40B4-BE49-F238E27FC236}">
                <a16:creationId xmlns:a16="http://schemas.microsoft.com/office/drawing/2014/main" id="{5F728539-9024-2601-AB40-05F63F802320}"/>
              </a:ext>
            </a:extLst>
          </p:cNvPr>
          <p:cNvSpPr>
            <a:spLocks noGrp="1"/>
          </p:cNvSpPr>
          <p:nvPr>
            <p:ph idx="1"/>
          </p:nvPr>
        </p:nvSpPr>
        <p:spPr/>
        <p:txBody>
          <a:bodyPr/>
          <a:lstStyle/>
          <a:p>
            <a:pPr marL="0" indent="0">
              <a:buNone/>
            </a:pPr>
            <a:r>
              <a:rPr lang="pt-BR" sz="2100" b="0" i="0" u="none" strike="noStrike" cap="none" baseline="0">
                <a:solidFill>
                  <a:srgbClr val="000000"/>
                </a:solidFill>
                <a:effectLst/>
                <a:uFill>
                  <a:solidFill>
                    <a:prstClr val="black">
                      <a:alpha val="0"/>
                    </a:prstClr>
                  </a:solidFill>
                </a:uFill>
                <a:latin typeface="Calibri"/>
                <a:ea typeface="Calibri"/>
                <a:cs typeface="Calibri"/>
              </a:rPr>
              <a:t>Quando um terceiro tem uma atualização para uma correspondência do World Check existente ou há uma possível nova correspondência, o LSEG notifica a pessoa rotulada como Parte </a:t>
            </a:r>
            <a:r>
              <a:rPr lang="pt-BR" sz="2100" b="0" i="0" u="none" strike="noStrike" cap="none" baseline="0">
                <a:solidFill>
                  <a:srgbClr val="FF0000"/>
                </a:solidFill>
                <a:effectLst/>
                <a:uFill>
                  <a:solidFill>
                    <a:prstClr val="black">
                      <a:alpha val="0"/>
                    </a:prstClr>
                  </a:solidFill>
                </a:uFill>
                <a:latin typeface="Calibri"/>
                <a:ea typeface="Calibri"/>
                <a:cs typeface="Calibri"/>
              </a:rPr>
              <a:t>Responsável</a:t>
            </a:r>
            <a:r>
              <a:rPr lang="pt-BR" sz="2100" b="0" i="0" u="none" strike="noStrike" cap="none" baseline="0">
                <a:solidFill>
                  <a:srgbClr val="000000"/>
                </a:solidFill>
                <a:effectLst/>
                <a:uFill>
                  <a:solidFill>
                    <a:prstClr val="black">
                      <a:alpha val="0"/>
                    </a:prstClr>
                  </a:solidFill>
                </a:uFill>
                <a:latin typeface="Calibri"/>
                <a:ea typeface="Calibri"/>
                <a:cs typeface="Calibri"/>
              </a:rPr>
              <a:t> sobre essas atualizações.</a:t>
            </a:r>
          </a:p>
          <a:p>
            <a:pPr marL="0" indent="0">
              <a:buNone/>
            </a:pPr>
            <a:r>
              <a:rPr lang="pt-BR" sz="2100" b="0" i="0" u="none" strike="noStrike" cap="none" baseline="0">
                <a:solidFill>
                  <a:srgbClr val="000000"/>
                </a:solidFill>
                <a:effectLst/>
                <a:uFill>
                  <a:solidFill>
                    <a:prstClr val="black">
                      <a:alpha val="0"/>
                    </a:prstClr>
                  </a:solidFill>
                </a:uFill>
                <a:latin typeface="Calibri"/>
                <a:ea typeface="Calibri"/>
                <a:cs typeface="Calibri"/>
              </a:rPr>
              <a:t>Quando essas atualizações ocorrerem, você poderá localizá-las na guia Itens para revisão e, em seguida, no menu suspenso em Triagem, conforme mostrado abaixo.</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C3225046-FC6E-F03E-190F-5FCE3A1BF198}"/>
              </a:ext>
            </a:extLst>
          </p:cNvPr>
          <p:cNvSpPr>
            <a:spLocks noGrp="1"/>
          </p:cNvSpPr>
          <p:nvPr>
            <p:ph type="sldNum" sz="quarter" idx="4"/>
          </p:nvPr>
        </p:nvSpPr>
        <p:spPr/>
        <p:txBody>
          <a:bodyPr/>
          <a:lstStyle/>
          <a:p>
            <a:fld id="{BB5FC4A1-A2DE-4EB5-9A46-57D39B4235EC}" type="slidenum">
              <a:rPr lang="en-US" smtClean="0"/>
              <a:t>77</a:t>
            </a:fld>
            <a:endParaRPr lang="en-US"/>
          </a:p>
        </p:txBody>
      </p:sp>
      <p:pic>
        <p:nvPicPr>
          <p:cNvPr id="6" name="Picture 5">
            <a:extLst>
              <a:ext uri="{FF2B5EF4-FFF2-40B4-BE49-F238E27FC236}">
                <a16:creationId xmlns:a16="http://schemas.microsoft.com/office/drawing/2014/main" id="{D274F377-B423-F3DF-3846-09226E830546}"/>
              </a:ext>
            </a:extLst>
          </p:cNvPr>
          <p:cNvPicPr>
            <a:picLocks noChangeAspect="1"/>
          </p:cNvPicPr>
          <p:nvPr/>
        </p:nvPicPr>
        <p:blipFill>
          <a:blip r:embed="rId2"/>
          <a:stretch>
            <a:fillRect/>
          </a:stretch>
        </p:blipFill>
        <p:spPr>
          <a:xfrm>
            <a:off x="310323" y="3548123"/>
            <a:ext cx="8593394" cy="3010230"/>
          </a:xfrm>
          <a:prstGeom prst="rect">
            <a:avLst/>
          </a:prstGeom>
        </p:spPr>
      </p:pic>
      <p:contentPart p14:bwMode="auto" r:id="rId3">
        <p14:nvContentPartPr>
          <p14:cNvPr id="7" name="Ink 6">
            <a:extLst>
              <a:ext uri="{FF2B5EF4-FFF2-40B4-BE49-F238E27FC236}">
                <a16:creationId xmlns:a16="http://schemas.microsoft.com/office/drawing/2014/main" id="{4E68529A-7BCA-E5CA-B8FF-D12F5A84E924}"/>
              </a:ext>
            </a:extLst>
          </p14:cNvPr>
          <p14:cNvContentPartPr/>
          <p14:nvPr/>
        </p14:nvContentPartPr>
        <p14:xfrm>
          <a:off x="470532" y="5328035"/>
          <a:ext cx="1409760" cy="317520"/>
        </p14:xfrm>
      </p:contentPart>
      <p:contentPart p14:bwMode="auto" r:id="rId4">
        <p14:nvContentPartPr>
          <p14:cNvPr id="8" name="Ink 7">
            <a:extLst>
              <a:ext uri="{FF2B5EF4-FFF2-40B4-BE49-F238E27FC236}">
                <a16:creationId xmlns:a16="http://schemas.microsoft.com/office/drawing/2014/main" id="{D56CF7B1-C612-F6A7-9182-F235A36B93BE}"/>
              </a:ext>
            </a:extLst>
          </p14:cNvPr>
          <p14:cNvContentPartPr/>
          <p14:nvPr/>
        </p14:nvContentPartPr>
        <p14:xfrm>
          <a:off x="5997612" y="4275035"/>
          <a:ext cx="2616480" cy="484920"/>
        </p14:xfrm>
      </p:contentPart>
    </p:spTree>
    <p:extLst>
      <p:ext uri="{BB962C8B-B14F-4D97-AF65-F5344CB8AC3E}">
        <p14:creationId val="3769950404"/>
      </p:ext>
    </p:extLst>
  </p:cSld>
  <p:clrMapOvr>
    <a:masterClrMapping/>
  </p:clrMapOvr>
  <p:transition spd="med">
    <p:fade/>
  </p:transition>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8E6A0BF-117E-CF6C-3B23-618766058A86}"/>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Processo de revisão de atualizações do World Check</a:t>
            </a:r>
          </a:p>
        </p:txBody>
      </p:sp>
      <p:sp>
        <p:nvSpPr>
          <p:cNvPr id="3" name="Content Placeholder 2">
            <a:extLst>
              <a:ext uri="{FF2B5EF4-FFF2-40B4-BE49-F238E27FC236}">
                <a16:creationId xmlns:a16="http://schemas.microsoft.com/office/drawing/2014/main" id="{EF25202F-B507-28A5-3F39-FFC088209D04}"/>
              </a:ext>
            </a:extLst>
          </p:cNvPr>
          <p:cNvSpPr>
            <a:spLocks noGrp="1"/>
          </p:cNvSpPr>
          <p:nvPr>
            <p:ph idx="1"/>
          </p:nvPr>
        </p:nvSpPr>
        <p:spPr/>
        <p:txBody>
          <a:bodyPr/>
          <a:lstStyle/>
          <a:p>
            <a:pPr marL="0" indent="0">
              <a:buNone/>
            </a:pPr>
            <a:r>
              <a:rPr lang="pt-BR" sz="2100" b="0" i="0" u="none" strike="noStrike" cap="none" baseline="0">
                <a:solidFill>
                  <a:srgbClr val="000000"/>
                </a:solidFill>
                <a:effectLst/>
                <a:uFill>
                  <a:solidFill>
                    <a:prstClr val="black">
                      <a:alpha val="0"/>
                    </a:prstClr>
                  </a:solidFill>
                </a:uFill>
                <a:latin typeface="Calibri"/>
                <a:ea typeface="Calibri"/>
                <a:cs typeface="Calibri"/>
              </a:rPr>
              <a:t>Ao clicar em </a:t>
            </a:r>
            <a:r>
              <a:rPr lang="pt-BR" sz="2100" b="0" i="0" u="none" strike="noStrike" cap="none" baseline="0">
                <a:solidFill>
                  <a:srgbClr val="FF0000"/>
                </a:solidFill>
                <a:effectLst/>
                <a:uFill>
                  <a:solidFill>
                    <a:prstClr val="black">
                      <a:alpha val="0"/>
                    </a:prstClr>
                  </a:solidFill>
                </a:uFill>
                <a:latin typeface="Calibri"/>
                <a:ea typeface="Calibri"/>
                <a:cs typeface="Calibri"/>
              </a:rPr>
              <a:t>Terceiro</a:t>
            </a:r>
            <a:r>
              <a:rPr lang="pt-BR" sz="2100" b="0" i="0" u="none" strike="noStrike" cap="none" baseline="0">
                <a:solidFill>
                  <a:srgbClr val="000000"/>
                </a:solidFill>
                <a:effectLst/>
                <a:uFill>
                  <a:solidFill>
                    <a:prstClr val="black">
                      <a:alpha val="0"/>
                    </a:prstClr>
                  </a:solidFill>
                </a:uFill>
                <a:latin typeface="Calibri"/>
                <a:ea typeface="Calibri"/>
                <a:cs typeface="Calibri"/>
              </a:rPr>
              <a:t>, você será levado diretamente ao registro do World Check para análise.</a:t>
            </a:r>
          </a:p>
          <a:p>
            <a:pPr marL="0" indent="0">
              <a:buNone/>
            </a:pPr>
            <a:r>
              <a:rPr lang="pt-BR" sz="2100" b="0" i="0" u="none" strike="noStrike" cap="none" baseline="0">
                <a:solidFill>
                  <a:srgbClr val="000000"/>
                </a:solidFill>
                <a:effectLst/>
                <a:uFill>
                  <a:solidFill>
                    <a:prstClr val="black">
                      <a:alpha val="0"/>
                    </a:prstClr>
                  </a:solidFill>
                </a:uFill>
                <a:latin typeface="Calibri"/>
                <a:ea typeface="Calibri"/>
                <a:cs typeface="Calibri"/>
              </a:rPr>
              <a:t>Se a atualização for uma possível nova correspondência, você precisará determinar se é a mesma empresa que seu terceiro e marcar o tipo de resolução de acordo.</a:t>
            </a:r>
          </a:p>
          <a:p>
            <a:pPr marL="0" indent="0">
              <a:buNone/>
            </a:pPr>
            <a:r>
              <a:rPr lang="pt-BR" sz="2100" b="0" i="0" u="none" strike="noStrike" cap="none" baseline="0">
                <a:solidFill>
                  <a:srgbClr val="000000"/>
                </a:solidFill>
                <a:effectLst/>
                <a:uFill>
                  <a:solidFill>
                    <a:prstClr val="black">
                      <a:alpha val="0"/>
                    </a:prstClr>
                  </a:solidFill>
                </a:uFill>
                <a:latin typeface="Calibri"/>
                <a:ea typeface="Calibri"/>
                <a:cs typeface="Calibri"/>
              </a:rPr>
              <a:t>Depois de concluído, você marcará o botão azul Revisar, conforme mostrado abaixo</a:t>
            </a:r>
          </a:p>
          <a:p>
            <a:endParaRPr lang="en-US"/>
          </a:p>
          <a:p>
            <a:endParaRPr lang="en-US"/>
          </a:p>
        </p:txBody>
      </p:sp>
      <p:sp>
        <p:nvSpPr>
          <p:cNvPr id="4" name="Slide Number Placeholder 3">
            <a:extLst>
              <a:ext uri="{FF2B5EF4-FFF2-40B4-BE49-F238E27FC236}">
                <a16:creationId xmlns:a16="http://schemas.microsoft.com/office/drawing/2014/main" id="{CC006558-5970-7A80-EE6B-B248447EC4E0}"/>
              </a:ext>
            </a:extLst>
          </p:cNvPr>
          <p:cNvSpPr>
            <a:spLocks noGrp="1"/>
          </p:cNvSpPr>
          <p:nvPr>
            <p:ph type="sldNum" sz="quarter" idx="4"/>
          </p:nvPr>
        </p:nvSpPr>
        <p:spPr/>
        <p:txBody>
          <a:bodyPr/>
          <a:lstStyle/>
          <a:p>
            <a:fld id="{BB5FC4A1-A2DE-4EB5-9A46-57D39B4235EC}" type="slidenum">
              <a:rPr lang="en-US" smtClean="0"/>
              <a:t>78</a:t>
            </a:fld>
            <a:endParaRPr lang="en-US"/>
          </a:p>
        </p:txBody>
      </p:sp>
      <p:pic>
        <p:nvPicPr>
          <p:cNvPr id="6" name="Picture 5">
            <a:extLst>
              <a:ext uri="{FF2B5EF4-FFF2-40B4-BE49-F238E27FC236}">
                <a16:creationId xmlns:a16="http://schemas.microsoft.com/office/drawing/2014/main" id="{660FB19C-0D9C-96F1-A75B-B81088171CAD}"/>
              </a:ext>
            </a:extLst>
          </p:cNvPr>
          <p:cNvPicPr>
            <a:picLocks noChangeAspect="1"/>
          </p:cNvPicPr>
          <p:nvPr/>
        </p:nvPicPr>
        <p:blipFill>
          <a:blip r:embed="rId2"/>
          <a:stretch>
            <a:fillRect/>
          </a:stretch>
        </p:blipFill>
        <p:spPr>
          <a:xfrm>
            <a:off x="525451" y="4070928"/>
            <a:ext cx="7889057" cy="2556624"/>
          </a:xfrm>
          <a:prstGeom prst="rect">
            <a:avLst/>
          </a:prstGeom>
        </p:spPr>
      </p:pic>
      <p:contentPart p14:bwMode="auto" r:id="rId3">
        <p14:nvContentPartPr>
          <p14:cNvPr id="7" name="Ink 6">
            <a:extLst>
              <a:ext uri="{FF2B5EF4-FFF2-40B4-BE49-F238E27FC236}">
                <a16:creationId xmlns:a16="http://schemas.microsoft.com/office/drawing/2014/main" id="{41207410-614C-DEA5-B38D-AEA7586EB46C}"/>
              </a:ext>
            </a:extLst>
          </p14:cNvPr>
          <p14:cNvContentPartPr/>
          <p14:nvPr/>
        </p14:nvContentPartPr>
        <p14:xfrm>
          <a:off x="4365561" y="5820515"/>
          <a:ext cx="727200" cy="10440"/>
        </p14:xfrm>
      </p:contentPart>
      <p:cxnSp>
        <p:nvCxnSpPr>
          <p:cNvPr id="8" name="Straight Arrow Connector 7">
            <a:extLst>
              <a:ext uri="{FF2B5EF4-FFF2-40B4-BE49-F238E27FC236}">
                <a16:creationId xmlns:a16="http://schemas.microsoft.com/office/drawing/2014/main" id="{0A9D2BDD-C1FB-0D0B-404C-28EF943D6DE8}"/>
              </a:ext>
            </a:extLst>
          </p:cNvPr>
          <p:cNvCxnSpPr/>
          <p:nvPr/>
        </p:nvCxnSpPr>
        <p:spPr>
          <a:xfrm>
            <a:off x="6204155" y="3519948"/>
            <a:ext cx="1632155" cy="256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325720284"/>
      </p:ext>
    </p:extLst>
  </p:cSld>
  <p:clrMapOvr>
    <a:masterClrMapping/>
  </p:clrMapOvr>
  <p:transition spd="med">
    <p:fade/>
  </p:transition>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8344389-97E9-656C-B2A7-77C2D2FD3CFC}"/>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Processo de revisão de atualizações do World Check</a:t>
            </a:r>
          </a:p>
        </p:txBody>
      </p:sp>
      <p:sp>
        <p:nvSpPr>
          <p:cNvPr id="3" name="Content Placeholder 2">
            <a:extLst>
              <a:ext uri="{FF2B5EF4-FFF2-40B4-BE49-F238E27FC236}">
                <a16:creationId xmlns:a16="http://schemas.microsoft.com/office/drawing/2014/main" id="{BC4507BE-E383-0DAE-35B9-36B0EC8CCE45}"/>
              </a:ext>
            </a:extLst>
          </p:cNvPr>
          <p:cNvSpPr>
            <a:spLocks noGrp="1"/>
          </p:cNvSpPr>
          <p:nvPr>
            <p:ph idx="1"/>
          </p:nvPr>
        </p:nvSpPr>
        <p:spPr/>
        <p:txBody>
          <a:bodyPr/>
          <a:lstStyle/>
          <a:p>
            <a:pPr marL="0" indent="0">
              <a:buNone/>
            </a:pPr>
            <a:r>
              <a:rPr lang="pt-BR" sz="2100" b="0" i="0" u="none" strike="noStrike" cap="none" baseline="0">
                <a:solidFill>
                  <a:srgbClr val="000000"/>
                </a:solidFill>
                <a:effectLst/>
                <a:uFill>
                  <a:solidFill>
                    <a:prstClr val="black">
                      <a:alpha val="0"/>
                    </a:prstClr>
                  </a:solidFill>
                </a:uFill>
                <a:latin typeface="Calibri"/>
                <a:ea typeface="Calibri"/>
                <a:cs typeface="Calibri"/>
              </a:rPr>
              <a:t>Se o novo item do World Check for uma correspondência positiva, ele </a:t>
            </a:r>
            <a:r>
              <a:rPr lang="pt-BR" sz="2100" b="1" i="0" u="none" strike="noStrike" cap="none" baseline="0">
                <a:solidFill>
                  <a:srgbClr val="000000"/>
                </a:solidFill>
                <a:effectLst/>
                <a:uFill>
                  <a:solidFill>
                    <a:prstClr val="black">
                      <a:alpha val="0"/>
                    </a:prstClr>
                  </a:solidFill>
                </a:uFill>
                <a:latin typeface="Calibri"/>
                <a:ea typeface="Calibri"/>
                <a:cs typeface="Calibri"/>
              </a:rPr>
              <a:t>deve</a:t>
            </a:r>
            <a:r>
              <a:rPr lang="pt-BR" sz="2100" b="0" i="0" u="none" strike="noStrike" cap="none" baseline="0">
                <a:solidFill>
                  <a:srgbClr val="000000"/>
                </a:solidFill>
                <a:effectLst/>
                <a:uFill>
                  <a:solidFill>
                    <a:prstClr val="black">
                      <a:alpha val="0"/>
                    </a:prstClr>
                  </a:solidFill>
                </a:uFill>
                <a:latin typeface="Calibri"/>
                <a:ea typeface="Calibri"/>
                <a:cs typeface="Calibri"/>
              </a:rPr>
              <a:t> ser encaminhado para a equipe de aprovação para análise para determinar se há algum problema de alerta que nos impeça de conduzir negócios com esse terceiro.</a:t>
            </a:r>
          </a:p>
          <a:p>
            <a:pPr marL="0" indent="0">
              <a:buNone/>
            </a:pPr>
            <a:r>
              <a:rPr lang="pt-BR" sz="2100" b="0" i="0" u="none" strike="noStrike" cap="none" baseline="0">
                <a:solidFill>
                  <a:srgbClr val="000000"/>
                </a:solidFill>
                <a:effectLst/>
                <a:uFill>
                  <a:solidFill>
                    <a:prstClr val="black">
                      <a:alpha val="0"/>
                    </a:prstClr>
                  </a:solidFill>
                </a:uFill>
                <a:latin typeface="Calibri"/>
                <a:ea typeface="Calibri"/>
                <a:cs typeface="Calibri"/>
              </a:rPr>
              <a:t>Para enviar isso para a equipe de aprovação para revisão, clique no botão azul Adicionar revisor destacado abaixo.</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155F387D-A6A3-C251-4DD7-6BBDF9954707}"/>
              </a:ext>
            </a:extLst>
          </p:cNvPr>
          <p:cNvSpPr>
            <a:spLocks noGrp="1"/>
          </p:cNvSpPr>
          <p:nvPr>
            <p:ph type="sldNum" sz="quarter" idx="4"/>
          </p:nvPr>
        </p:nvSpPr>
        <p:spPr/>
        <p:txBody>
          <a:bodyPr/>
          <a:lstStyle/>
          <a:p>
            <a:fld id="{BB5FC4A1-A2DE-4EB5-9A46-57D39B4235EC}" type="slidenum">
              <a:rPr lang="en-US" smtClean="0"/>
              <a:t>79</a:t>
            </a:fld>
            <a:endParaRPr lang="en-US"/>
          </a:p>
        </p:txBody>
      </p:sp>
      <p:pic>
        <p:nvPicPr>
          <p:cNvPr id="6" name="Picture 5">
            <a:extLst>
              <a:ext uri="{FF2B5EF4-FFF2-40B4-BE49-F238E27FC236}">
                <a16:creationId xmlns:a16="http://schemas.microsoft.com/office/drawing/2014/main" id="{0AEAB053-39D5-18C9-D7E3-24B166C08D33}"/>
              </a:ext>
            </a:extLst>
          </p:cNvPr>
          <p:cNvPicPr>
            <a:picLocks noChangeAspect="1"/>
          </p:cNvPicPr>
          <p:nvPr/>
        </p:nvPicPr>
        <p:blipFill>
          <a:blip r:embed="rId2"/>
          <a:stretch>
            <a:fillRect/>
          </a:stretch>
        </p:blipFill>
        <p:spPr>
          <a:xfrm>
            <a:off x="432562" y="3661960"/>
            <a:ext cx="7803579" cy="2688874"/>
          </a:xfrm>
          <a:prstGeom prst="rect">
            <a:avLst/>
          </a:prstGeom>
        </p:spPr>
      </p:pic>
      <p:contentPart p14:bwMode="auto" r:id="rId3">
        <p14:nvContentPartPr>
          <p14:cNvPr id="7" name="Ink 6">
            <a:extLst>
              <a:ext uri="{FF2B5EF4-FFF2-40B4-BE49-F238E27FC236}">
                <a16:creationId xmlns:a16="http://schemas.microsoft.com/office/drawing/2014/main" id="{888EBA61-2757-66C4-3F58-55919EFADF4F}"/>
              </a:ext>
            </a:extLst>
          </p14:cNvPr>
          <p14:cNvContentPartPr/>
          <p14:nvPr/>
        </p14:nvContentPartPr>
        <p14:xfrm>
          <a:off x="7433292" y="5965955"/>
          <a:ext cx="726480" cy="200520"/>
        </p14:xfrm>
      </p:contentPart>
      <p:contentPart p14:bwMode="auto" r:id="rId4">
        <p14:nvContentPartPr>
          <p14:cNvPr id="9" name="Ink 8">
            <a:extLst>
              <a:ext uri="{FF2B5EF4-FFF2-40B4-BE49-F238E27FC236}">
                <a16:creationId xmlns:a16="http://schemas.microsoft.com/office/drawing/2014/main" id="{B677E595-8F3B-09AD-6A68-B56A158F60A2}"/>
              </a:ext>
            </a:extLst>
          </p14:cNvPr>
          <p14:cNvContentPartPr/>
          <p14:nvPr/>
        </p14:nvContentPartPr>
        <p14:xfrm>
          <a:off x="4355292" y="5663195"/>
          <a:ext cx="344880" cy="49680"/>
        </p14:xfrm>
      </p:contentPart>
      <p:cxnSp>
        <p:nvCxnSpPr>
          <p:cNvPr id="8" name="Straight Arrow Connector 7">
            <a:extLst>
              <a:ext uri="{FF2B5EF4-FFF2-40B4-BE49-F238E27FC236}">
                <a16:creationId xmlns:a16="http://schemas.microsoft.com/office/drawing/2014/main" id="{79B8F354-70BF-C2D1-82E0-616116ADF288}"/>
              </a:ext>
            </a:extLst>
          </p:cNvPr>
          <p:cNvCxnSpPr/>
          <p:nvPr/>
        </p:nvCxnSpPr>
        <p:spPr>
          <a:xfrm>
            <a:off x="4788310" y="3429000"/>
            <a:ext cx="2644982" cy="2450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760091019"/>
      </p:ext>
    </p:extLst>
  </p:cSld>
  <p:clrMapOvr>
    <a:masterClrMapping/>
  </p:clrMapOvr>
  <p:transition spd="med">
    <p:fade/>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8157A81-FD22-04F6-AF9B-91065CCD6ACD}"/>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Adicionar um novo terceiro ao LSEG</a:t>
            </a:r>
          </a:p>
        </p:txBody>
      </p:sp>
      <p:cxnSp>
        <p:nvCxnSpPr>
          <p:cNvPr id="4" name="Straight Arrow Connector 3">
            <a:extLst>
              <a:ext uri="{FF2B5EF4-FFF2-40B4-BE49-F238E27FC236}">
                <a16:creationId xmlns:a16="http://schemas.microsoft.com/office/drawing/2014/main" id="{C290A64A-B1F9-2F60-C03B-EEF2DB0C4F3E}"/>
              </a:ext>
            </a:extLst>
          </p:cNvPr>
          <p:cNvCxnSpPr/>
          <p:nvPr/>
        </p:nvCxnSpPr>
        <p:spPr>
          <a:xfrm flipH="1">
            <a:off x="2178120" y="1952090"/>
            <a:ext cx="1353515" cy="17900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5F6D98F-FF91-DC6B-B387-9514562B6197}"/>
              </a:ext>
            </a:extLst>
          </p:cNvPr>
          <p:cNvPicPr>
            <a:picLocks noChangeAspect="1"/>
          </p:cNvPicPr>
          <p:nvPr/>
        </p:nvPicPr>
        <p:blipFill>
          <a:blip r:embed="rId2"/>
          <a:srcRect b="16812"/>
          <a:stretch>
            <a:fillRect/>
          </a:stretch>
        </p:blipFill>
        <p:spPr>
          <a:xfrm>
            <a:off x="335513" y="3742174"/>
            <a:ext cx="8472974" cy="2801456"/>
          </a:xfrm>
          <a:prstGeom prst="rect">
            <a:avLst/>
          </a:prstGeom>
        </p:spPr>
      </p:pic>
      <p:sp>
        <p:nvSpPr>
          <p:cNvPr id="10" name="TextBox 9">
            <a:extLst>
              <a:ext uri="{FF2B5EF4-FFF2-40B4-BE49-F238E27FC236}">
                <a16:creationId xmlns:a16="http://schemas.microsoft.com/office/drawing/2014/main" id="{8CB1070C-32ED-3EFB-34CB-4C4B60671849}"/>
              </a:ext>
            </a:extLst>
          </p:cNvPr>
          <p:cNvSpPr txBox="1"/>
          <p:nvPr/>
        </p:nvSpPr>
        <p:spPr>
          <a:xfrm>
            <a:off x="338786" y="1439225"/>
            <a:ext cx="8327254" cy="2834639"/>
          </a:xfrm>
          <a:prstGeom prst="rect">
            <a:avLst/>
          </a:prstGeom>
          <a:noFill/>
        </p:spPr>
        <p:txBody>
          <a:bodyPr wrap="square" rtlCol="0">
            <a:spAutoFit/>
          </a:bodyPr>
          <a:lstStyle/>
          <a:p>
            <a:pPr marL="285750" indent="-285750">
              <a:buFont typeface="Arial" panose="020b0604020202020204" pitchFamily="34" charset="0"/>
              <a:buChar char="•"/>
            </a:pPr>
            <a:r>
              <a:rPr lang="pt-BR" sz="1500" b="0" i="0" u="none" strike="noStrike" cap="none" baseline="0">
                <a:solidFill>
                  <a:srgbClr val="000000"/>
                </a:solidFill>
                <a:effectLst/>
                <a:uFill>
                  <a:solidFill>
                    <a:prstClr val="black">
                      <a:alpha val="0"/>
                    </a:prstClr>
                  </a:solidFill>
                </a:uFill>
                <a:latin typeface="Calibri"/>
                <a:ea typeface="Calibri"/>
                <a:cs typeface="Calibri"/>
              </a:rPr>
              <a:t>Preenchido pela </a:t>
            </a:r>
            <a:r>
              <a:rPr lang="pt-BR" sz="1500" b="1" i="0" u="none" strike="noStrike" cap="none" baseline="0">
                <a:solidFill>
                  <a:srgbClr val="FF0000"/>
                </a:solidFill>
                <a:effectLst/>
                <a:uFill>
                  <a:solidFill>
                    <a:prstClr val="black">
                      <a:alpha val="0"/>
                    </a:prstClr>
                  </a:solidFill>
                </a:uFill>
                <a:latin typeface="Calibri"/>
                <a:ea typeface="Calibri"/>
                <a:cs typeface="Calibri"/>
              </a:rPr>
              <a:t>equipe de integração </a:t>
            </a:r>
          </a:p>
          <a:p>
            <a:pPr marL="285750" indent="-285750">
              <a:buFont typeface="Arial" panose="020b0604020202020204" pitchFamily="34" charset="0"/>
              <a:buChar char="•"/>
            </a:pPr>
            <a:r>
              <a:rPr lang="pt-BR" sz="1500" b="0" i="0" u="none" strike="noStrike" cap="none" baseline="0">
                <a:solidFill>
                  <a:srgbClr val="000000"/>
                </a:solidFill>
                <a:effectLst/>
                <a:uFill>
                  <a:solidFill>
                    <a:prstClr val="black">
                      <a:alpha val="0"/>
                    </a:prstClr>
                  </a:solidFill>
                </a:uFill>
                <a:latin typeface="Calibri"/>
                <a:ea typeface="Calibri"/>
                <a:cs typeface="Calibri"/>
              </a:rPr>
              <a:t>Na Tela inicial, selecione </a:t>
            </a:r>
            <a:r>
              <a:rPr lang="pt-BR" sz="1500" b="1" i="0" u="none" strike="noStrike" cap="none" baseline="0">
                <a:solidFill>
                  <a:srgbClr val="0070C0"/>
                </a:solidFill>
                <a:effectLst/>
                <a:uFill>
                  <a:solidFill>
                    <a:prstClr val="black">
                      <a:alpha val="0"/>
                    </a:prstClr>
                  </a:solidFill>
                </a:uFill>
                <a:latin typeface="Calibri"/>
                <a:ea typeface="Calibri"/>
                <a:cs typeface="Calibri"/>
              </a:rPr>
              <a:t>TERCEIROS</a:t>
            </a:r>
            <a:r>
              <a:rPr lang="pt-BR" sz="1500" b="0" i="0" u="none" strike="noStrike" cap="none" baseline="0">
                <a:solidFill>
                  <a:srgbClr val="000000"/>
                </a:solidFill>
                <a:effectLst/>
                <a:uFill>
                  <a:solidFill>
                    <a:prstClr val="black">
                      <a:alpha val="0"/>
                    </a:prstClr>
                  </a:solidFill>
                </a:uFill>
                <a:latin typeface="Calibri"/>
                <a:ea typeface="Calibri"/>
                <a:cs typeface="Calibri"/>
              </a:rPr>
              <a:t> no Menu superior para ir para a Visão geral de terceiros da sua organização.</a:t>
            </a:r>
          </a:p>
          <a:p>
            <a:pPr marL="285750" indent="-285750">
              <a:buFont typeface="Arial" panose="020b0604020202020204" pitchFamily="34" charset="0"/>
              <a:buChar char="•"/>
            </a:pPr>
            <a:r>
              <a:rPr lang="pt-BR" sz="1500" b="0" i="0" u="none" strike="noStrike" cap="none" baseline="0">
                <a:solidFill>
                  <a:srgbClr val="000000"/>
                </a:solidFill>
                <a:effectLst/>
                <a:uFill>
                  <a:solidFill>
                    <a:prstClr val="black">
                      <a:alpha val="0"/>
                    </a:prstClr>
                  </a:solidFill>
                </a:uFill>
                <a:latin typeface="Calibri"/>
                <a:ea typeface="Calibri"/>
                <a:cs typeface="Calibri"/>
              </a:rPr>
              <a:t>Para evitar duplicação, antes de adicionar um terceiro ao sistema, você deve primeiro verificar se ele ainda não existe.</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r>
              <a:rPr lang="pt-BR" sz="1500" b="0" i="0" u="none" strike="noStrike" cap="none" baseline="0">
                <a:solidFill>
                  <a:srgbClr val="000000"/>
                </a:solidFill>
                <a:effectLst/>
                <a:uFill>
                  <a:solidFill>
                    <a:prstClr val="black">
                      <a:alpha val="0"/>
                    </a:prstClr>
                  </a:solidFill>
                </a:uFill>
                <a:latin typeface="Calibri"/>
                <a:ea typeface="Calibri"/>
                <a:cs typeface="Calibri"/>
              </a:rPr>
              <a:t>Use a </a:t>
            </a:r>
            <a:r>
              <a:rPr lang="pt-BR" sz="1500" b="1" i="0" u="none" strike="noStrike" cap="none" baseline="0">
                <a:solidFill>
                  <a:srgbClr val="0070C0"/>
                </a:solidFill>
                <a:effectLst/>
                <a:uFill>
                  <a:solidFill>
                    <a:prstClr val="black">
                      <a:alpha val="0"/>
                    </a:prstClr>
                  </a:solidFill>
                </a:uFill>
                <a:latin typeface="Calibri"/>
                <a:ea typeface="Calibri"/>
                <a:cs typeface="Calibri"/>
              </a:rPr>
              <a:t>PESQUISA AVANÇADA</a:t>
            </a:r>
            <a:r>
              <a:rPr lang="pt-BR" sz="1500" b="0" i="0" u="none" strike="noStrike" cap="none" baseline="0">
                <a:solidFill>
                  <a:srgbClr val="000000"/>
                </a:solidFill>
                <a:effectLst/>
                <a:uFill>
                  <a:solidFill>
                    <a:prstClr val="black">
                      <a:alpha val="0"/>
                    </a:prstClr>
                  </a:solidFill>
                </a:uFill>
                <a:latin typeface="Calibri"/>
                <a:ea typeface="Calibri"/>
                <a:cs typeface="Calibri"/>
              </a:rPr>
              <a:t> (a funcionalidade é muito melhor do que a caixa de pesquisa geral) para verificar a pré-existência de terceiros.</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pt-BR" sz="1500" b="0" i="0" u="none" strike="noStrike" cap="none" baseline="0">
                <a:solidFill>
                  <a:srgbClr val="000000"/>
                </a:solidFill>
                <a:effectLst/>
                <a:uFill>
                  <a:solidFill>
                    <a:prstClr val="black">
                      <a:alpha val="0"/>
                    </a:prstClr>
                  </a:solidFill>
                </a:uFill>
                <a:latin typeface="Calibri"/>
                <a:ea typeface="Calibri"/>
                <a:cs typeface="Calibri"/>
              </a:rPr>
              <a:t>Se o terceiro existir e for aprovado no sistema, você pode prosseguir com a transação com o terceiro.</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r>
              <a:rPr lang="pt-BR" sz="1500" b="0" i="0" u="none" strike="noStrike" cap="none" baseline="0">
                <a:solidFill>
                  <a:srgbClr val="000000"/>
                </a:solidFill>
                <a:effectLst/>
                <a:uFill>
                  <a:solidFill>
                    <a:prstClr val="black">
                      <a:alpha val="0"/>
                    </a:prstClr>
                  </a:solidFill>
                </a:uFill>
                <a:latin typeface="Calibri"/>
                <a:ea typeface="Calibri"/>
                <a:cs typeface="Calibri"/>
              </a:rPr>
              <a:t>Se o terceiro existir e for negado no sistema, entre em contato com a equipe de conformidade da RPM</a:t>
            </a:r>
          </a:p>
          <a:p>
            <a:pPr marL="285750" indent="-285750">
              <a:buFont typeface="Arial" panose="020b0604020202020204" pitchFamily="34" charset="0"/>
              <a:buChar char="•"/>
            </a:pPr>
            <a:r>
              <a:rPr lang="pt-BR" sz="1500" b="0" i="0" u="none" strike="noStrike" cap="none" baseline="0">
                <a:solidFill>
                  <a:srgbClr val="000000"/>
                </a:solidFill>
                <a:effectLst/>
                <a:uFill>
                  <a:solidFill>
                    <a:prstClr val="black">
                      <a:alpha val="0"/>
                    </a:prstClr>
                  </a:solidFill>
                </a:uFill>
                <a:latin typeface="Calibri"/>
                <a:ea typeface="Calibri"/>
                <a:cs typeface="Calibri"/>
              </a:rPr>
              <a:t>Se o terceiro não existir, clique em </a:t>
            </a:r>
            <a:r>
              <a:rPr lang="pt-BR" sz="1500" b="1" i="0" u="none" strike="noStrike" cap="none" baseline="0">
                <a:solidFill>
                  <a:srgbClr val="0070C0"/>
                </a:solidFill>
                <a:effectLst/>
                <a:uFill>
                  <a:solidFill>
                    <a:prstClr val="black">
                      <a:alpha val="0"/>
                    </a:prstClr>
                  </a:solidFill>
                </a:uFill>
                <a:latin typeface="Calibri"/>
                <a:ea typeface="Calibri"/>
                <a:cs typeface="Calibri"/>
              </a:rPr>
              <a:t>ADICIONAR TERCEIRO </a:t>
            </a:r>
            <a:r>
              <a:rPr lang="pt-BR" sz="1500" b="0" i="0" u="none" strike="noStrike" cap="none" baseline="0">
                <a:solidFill>
                  <a:srgbClr val="000000"/>
                </a:solidFill>
                <a:effectLst/>
                <a:uFill>
                  <a:solidFill>
                    <a:prstClr val="black">
                      <a:alpha val="0"/>
                    </a:prstClr>
                  </a:solidFill>
                </a:uFill>
                <a:latin typeface="Calibri"/>
                <a:ea typeface="Calibri"/>
                <a:cs typeface="Calibri"/>
              </a:rPr>
              <a:t>para criar um novo registro de terceiro.</a:t>
            </a:r>
            <a:r>
              <a:rPr lang="pt-BR"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612C91D1-70C9-463E-8318-27FC003F691C}"/>
              </a:ext>
            </a:extLst>
          </p:cNvPr>
          <p:cNvSpPr>
            <a:spLocks noGrp="1"/>
          </p:cNvSpPr>
          <p:nvPr>
            <p:ph type="sldNum" sz="quarter" idx="4"/>
          </p:nvPr>
        </p:nvSpPr>
        <p:spPr/>
        <p:txBody>
          <a:bodyPr/>
          <a:lstStyle/>
          <a:p>
            <a:fld id="{BB5FC4A1-A2DE-4EB5-9A46-57D39B4235EC}" type="slidenum">
              <a:rPr lang="en-US" smtClean="0"/>
              <a:t>8</a:t>
            </a:fld>
            <a:endParaRPr lang="en-US"/>
          </a:p>
        </p:txBody>
      </p:sp>
      <p:cxnSp>
        <p:nvCxnSpPr>
          <p:cNvPr id="6" name="Straight Arrow Connector 5">
            <a:extLst>
              <a:ext uri="{FF2B5EF4-FFF2-40B4-BE49-F238E27FC236}">
                <a16:creationId xmlns:a16="http://schemas.microsoft.com/office/drawing/2014/main" id="{C1286967-E9F1-3D50-F515-171B6463FFEA}"/>
              </a:ext>
            </a:extLst>
          </p:cNvPr>
          <p:cNvCxnSpPr/>
          <p:nvPr/>
        </p:nvCxnSpPr>
        <p:spPr>
          <a:xfrm flipH="1">
            <a:off x="2506894" y="2619910"/>
            <a:ext cx="1150706" cy="1746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74DCE56-528B-D842-FDA0-5BEE6FEEDAE4}"/>
              </a:ext>
            </a:extLst>
          </p:cNvPr>
          <p:cNvCxnSpPr/>
          <p:nvPr/>
        </p:nvCxnSpPr>
        <p:spPr>
          <a:xfrm>
            <a:off x="4756935" y="3609050"/>
            <a:ext cx="3256908" cy="8704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840913225"/>
      </p:ext>
    </p:extLst>
  </p:cSld>
  <p:clrMapOvr>
    <a:masterClrMapping/>
  </p:clrMapOvr>
  <p:transition spd="med">
    <p:fade/>
  </p:transition>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C237016-C1A7-984B-20C3-C973C22907C0}"/>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Processo de revisão de atualizações do World Check</a:t>
            </a:r>
          </a:p>
        </p:txBody>
      </p:sp>
      <p:sp>
        <p:nvSpPr>
          <p:cNvPr id="4" name="Slide Number Placeholder 3">
            <a:extLst>
              <a:ext uri="{FF2B5EF4-FFF2-40B4-BE49-F238E27FC236}">
                <a16:creationId xmlns:a16="http://schemas.microsoft.com/office/drawing/2014/main" id="{C5F53879-9E8C-B82A-51CC-9CBA5051087D}"/>
              </a:ext>
            </a:extLst>
          </p:cNvPr>
          <p:cNvSpPr>
            <a:spLocks noGrp="1"/>
          </p:cNvSpPr>
          <p:nvPr>
            <p:ph type="sldNum" sz="quarter" idx="4"/>
          </p:nvPr>
        </p:nvSpPr>
        <p:spPr/>
        <p:txBody>
          <a:bodyPr/>
          <a:lstStyle/>
          <a:p>
            <a:fld id="{BB5FC4A1-A2DE-4EB5-9A46-57D39B4235EC}" type="slidenum">
              <a:rPr lang="en-US" smtClean="0"/>
              <a:t>80</a:t>
            </a:fld>
            <a:endParaRPr lang="en-US"/>
          </a:p>
        </p:txBody>
      </p:sp>
      <p:pic>
        <p:nvPicPr>
          <p:cNvPr id="8" name="Picture 7">
            <a:extLst>
              <a:ext uri="{FF2B5EF4-FFF2-40B4-BE49-F238E27FC236}">
                <a16:creationId xmlns:a16="http://schemas.microsoft.com/office/drawing/2014/main" id="{F8FC6287-2289-2EE7-CD94-E76D0D34E0B7}"/>
              </a:ext>
            </a:extLst>
          </p:cNvPr>
          <p:cNvPicPr>
            <a:picLocks noChangeAspect="1"/>
          </p:cNvPicPr>
          <p:nvPr/>
        </p:nvPicPr>
        <p:blipFill>
          <a:blip r:embed="rId2"/>
          <a:stretch>
            <a:fillRect/>
          </a:stretch>
        </p:blipFill>
        <p:spPr>
          <a:xfrm>
            <a:off x="408994" y="3929797"/>
            <a:ext cx="8186838" cy="1815878"/>
          </a:xfrm>
          <a:prstGeom prst="rect">
            <a:avLst/>
          </a:prstGeom>
        </p:spPr>
      </p:pic>
      <p:sp>
        <p:nvSpPr>
          <p:cNvPr id="14" name="Content Placeholder 13">
            <a:extLst>
              <a:ext uri="{FF2B5EF4-FFF2-40B4-BE49-F238E27FC236}">
                <a16:creationId xmlns:a16="http://schemas.microsoft.com/office/drawing/2014/main" id="{F34984BA-E40C-1E55-08F6-E7E24E90BF37}"/>
              </a:ext>
            </a:extLst>
          </p:cNvPr>
          <p:cNvSpPr>
            <a:spLocks noGrp="1"/>
          </p:cNvSpPr>
          <p:nvPr>
            <p:ph idx="1"/>
          </p:nvPr>
        </p:nvSpPr>
        <p:spPr/>
        <p:txBody>
          <a:bodyPr/>
          <a:lstStyle/>
          <a:p>
            <a:pPr marL="0" indent="0">
              <a:buNone/>
            </a:pPr>
            <a:r>
              <a:rPr lang="pt-BR" sz="2100" b="0" i="0" u="none" strike="noStrike" cap="none" baseline="0">
                <a:solidFill>
                  <a:srgbClr val="000000"/>
                </a:solidFill>
                <a:effectLst/>
                <a:uFill>
                  <a:solidFill>
                    <a:prstClr val="black">
                      <a:alpha val="0"/>
                    </a:prstClr>
                  </a:solidFill>
                </a:uFill>
                <a:latin typeface="Calibri"/>
                <a:ea typeface="Calibri"/>
                <a:cs typeface="Calibri"/>
              </a:rPr>
              <a:t>O LSEG abrirá a caixa abaixo para roteamento.</a:t>
            </a:r>
            <a:r>
              <a:rPr lang="pt-BR" sz="2100" b="0" i="0" u="none" strike="noStrike" cap="none" baseline="0">
                <a:solidFill>
                  <a:srgbClr val="000000"/>
                </a:solidFill>
                <a:effectLst/>
                <a:uFill>
                  <a:solidFill>
                    <a:prstClr val="black">
                      <a:alpha val="0"/>
                    </a:prstClr>
                  </a:solidFill>
                </a:uFill>
                <a:latin typeface="Calibri"/>
                <a:ea typeface="Calibri"/>
                <a:cs typeface="Calibri"/>
              </a:rPr>
              <a:t>  </a:t>
            </a:r>
            <a:r>
              <a:rPr lang="pt-BR" sz="2100" b="0" i="0" u="none" strike="noStrike" cap="none" baseline="0">
                <a:solidFill>
                  <a:srgbClr val="000000"/>
                </a:solidFill>
                <a:effectLst/>
                <a:uFill>
                  <a:solidFill>
                    <a:prstClr val="black">
                      <a:alpha val="0"/>
                    </a:prstClr>
                  </a:solidFill>
                </a:uFill>
                <a:latin typeface="Calibri"/>
                <a:ea typeface="Calibri"/>
                <a:cs typeface="Calibri"/>
              </a:rPr>
              <a:t>Selecione Grupo de usuários, selecione Equipe de aprovação na caixa Revisores, selecione uma data de vencimento e clique em Criar atividade ad hoc.</a:t>
            </a:r>
            <a:r>
              <a:rPr lang="pt-BR" sz="21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pt-BR" sz="2100" b="0" i="0" u="none" strike="noStrike" cap="none" baseline="0">
                <a:solidFill>
                  <a:srgbClr val="000000"/>
                </a:solidFill>
                <a:effectLst/>
                <a:uFill>
                  <a:solidFill>
                    <a:prstClr val="black">
                      <a:alpha val="0"/>
                    </a:prstClr>
                  </a:solidFill>
                </a:uFill>
                <a:latin typeface="Calibri"/>
                <a:ea typeface="Calibri"/>
                <a:cs typeface="Calibri"/>
              </a:rPr>
              <a:t>O Terceiro será então encaminhado aos membros da Equipe de Aprovação para análise.</a:t>
            </a:r>
          </a:p>
        </p:txBody>
      </p:sp>
      <p:contentPart p14:bwMode="auto" r:id="rId3">
        <p14:nvContentPartPr>
          <p14:cNvPr id="15" name="Ink 14">
            <a:extLst>
              <a:ext uri="{FF2B5EF4-FFF2-40B4-BE49-F238E27FC236}">
                <a16:creationId xmlns:a16="http://schemas.microsoft.com/office/drawing/2014/main" id="{309640FE-85BC-5271-50C8-F80D8BC17130}"/>
              </a:ext>
            </a:extLst>
          </p14:cNvPr>
          <p14:cNvContentPartPr/>
          <p14:nvPr/>
        </p14:nvContentPartPr>
        <p14:xfrm>
          <a:off x="462252" y="4374755"/>
          <a:ext cx="650160" cy="11160"/>
        </p14:xfrm>
      </p:contentPart>
      <p:contentPart p14:bwMode="auto" r:id="rId4">
        <p14:nvContentPartPr>
          <p14:cNvPr id="16" name="Ink 15">
            <a:extLst>
              <a:ext uri="{FF2B5EF4-FFF2-40B4-BE49-F238E27FC236}">
                <a16:creationId xmlns:a16="http://schemas.microsoft.com/office/drawing/2014/main" id="{648B62B7-D9AC-6C8C-DD56-2ABACECE8A02}"/>
              </a:ext>
            </a:extLst>
          </p14:cNvPr>
          <p14:cNvContentPartPr/>
          <p14:nvPr/>
        </p14:nvContentPartPr>
        <p14:xfrm>
          <a:off x="511212" y="4670315"/>
          <a:ext cx="1723680" cy="49680"/>
        </p14:xfrm>
      </p:contentPart>
      <p:contentPart p14:bwMode="auto" r:id="rId5">
        <p14:nvContentPartPr>
          <p14:cNvPr id="17" name="Ink 16">
            <a:extLst>
              <a:ext uri="{FF2B5EF4-FFF2-40B4-BE49-F238E27FC236}">
                <a16:creationId xmlns:a16="http://schemas.microsoft.com/office/drawing/2014/main" id="{FF40517A-DFF8-13CA-1160-34A254549774}"/>
              </a:ext>
            </a:extLst>
          </p14:cNvPr>
          <p14:cNvContentPartPr/>
          <p14:nvPr/>
        </p14:nvContentPartPr>
        <p14:xfrm>
          <a:off x="2566092" y="4709555"/>
          <a:ext cx="1336320" cy="10080"/>
        </p14:xfrm>
      </p:contentPart>
      <p:contentPart p14:bwMode="auto" r:id="rId6">
        <p14:nvContentPartPr>
          <p14:cNvPr id="18" name="Ink 17">
            <a:extLst>
              <a:ext uri="{FF2B5EF4-FFF2-40B4-BE49-F238E27FC236}">
                <a16:creationId xmlns:a16="http://schemas.microsoft.com/office/drawing/2014/main" id="{156ECD92-59DA-3580-3CF8-27EAD8174101}"/>
              </a:ext>
            </a:extLst>
          </p14:cNvPr>
          <p14:cNvContentPartPr/>
          <p14:nvPr/>
        </p14:nvContentPartPr>
        <p14:xfrm>
          <a:off x="7423212" y="5594435"/>
          <a:ext cx="930960" cy="19800"/>
        </p14:xfrm>
      </p:contentPart>
    </p:spTree>
    <p:extLst>
      <p:ext uri="{BB962C8B-B14F-4D97-AF65-F5344CB8AC3E}">
        <p14:creationId val="1612522934"/>
      </p:ext>
    </p:extLst>
  </p:cSld>
  <p:clrMapOvr>
    <a:masterClrMapping/>
  </p:clrMapOvr>
  <p:transition spd="med">
    <p:fade/>
  </p:transition>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3FB6F9E-BC4F-FE39-6C71-05C33E54417B}"/>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Processo de revisão de atualizações do World Check</a:t>
            </a:r>
          </a:p>
        </p:txBody>
      </p:sp>
      <p:sp>
        <p:nvSpPr>
          <p:cNvPr id="3" name="Content Placeholder 2">
            <a:extLst>
              <a:ext uri="{FF2B5EF4-FFF2-40B4-BE49-F238E27FC236}">
                <a16:creationId xmlns:a16="http://schemas.microsoft.com/office/drawing/2014/main" id="{8794279C-C391-4B84-9AEE-A92A07CAFE7B}"/>
              </a:ext>
            </a:extLst>
          </p:cNvPr>
          <p:cNvSpPr>
            <a:spLocks noGrp="1"/>
          </p:cNvSpPr>
          <p:nvPr>
            <p:ph idx="1"/>
          </p:nvPr>
        </p:nvSpPr>
        <p:spPr/>
        <p:txBody>
          <a:bodyPr/>
          <a:lstStyle/>
          <a:p>
            <a:endParaRPr lang="en-US"/>
          </a:p>
          <a:p>
            <a:endParaRPr lang="en-US"/>
          </a:p>
          <a:p>
            <a:endParaRPr lang="en-US"/>
          </a:p>
          <a:p>
            <a:pPr marL="0" indent="0">
              <a:buNone/>
            </a:pPr>
            <a:r>
              <a:rPr lang="pt-BR" sz="2100" b="0" i="0" u="none" strike="noStrike" cap="none" baseline="0">
                <a:solidFill>
                  <a:srgbClr val="000000"/>
                </a:solidFill>
                <a:effectLst/>
                <a:uFill>
                  <a:solidFill>
                    <a:prstClr val="black">
                      <a:alpha val="0"/>
                    </a:prstClr>
                  </a:solidFill>
                </a:uFill>
                <a:latin typeface="Calibri"/>
                <a:ea typeface="Calibri"/>
                <a:cs typeface="Calibri"/>
              </a:rPr>
              <a:t>Se aprovado, basta pressionar o botão de revisão durante a triagem do World Check e continuar como sempre.</a:t>
            </a:r>
          </a:p>
          <a:p>
            <a:pPr marL="0" indent="0">
              <a:buNone/>
            </a:pPr>
            <a:r>
              <a:rPr lang="pt-BR" sz="2100" b="0" i="0" u="none" strike="noStrike" cap="none" baseline="0">
                <a:solidFill>
                  <a:srgbClr val="000000"/>
                </a:solidFill>
                <a:effectLst/>
                <a:uFill>
                  <a:solidFill>
                    <a:prstClr val="black">
                      <a:alpha val="0"/>
                    </a:prstClr>
                  </a:solidFill>
                </a:uFill>
                <a:latin typeface="Calibri"/>
                <a:ea typeface="Calibri"/>
                <a:cs typeface="Calibri"/>
              </a:rPr>
              <a:t>Se algum problema de alerta for detectado que nos leve a interromper as atividades de negócios, eles devem sair do terceiro e, em seguida, recusar o terceiro.</a:t>
            </a:r>
          </a:p>
        </p:txBody>
      </p:sp>
      <p:sp>
        <p:nvSpPr>
          <p:cNvPr id="4" name="Slide Number Placeholder 3">
            <a:extLst>
              <a:ext uri="{FF2B5EF4-FFF2-40B4-BE49-F238E27FC236}">
                <a16:creationId xmlns:a16="http://schemas.microsoft.com/office/drawing/2014/main" id="{BA44A8BA-5317-E93B-0E1F-BBB7B68F6AAB}"/>
              </a:ext>
            </a:extLst>
          </p:cNvPr>
          <p:cNvSpPr>
            <a:spLocks noGrp="1"/>
          </p:cNvSpPr>
          <p:nvPr>
            <p:ph type="sldNum" sz="quarter" idx="4"/>
          </p:nvPr>
        </p:nvSpPr>
        <p:spPr/>
        <p:txBody>
          <a:bodyPr/>
          <a:lstStyle/>
          <a:p>
            <a:fld id="{BB5FC4A1-A2DE-4EB5-9A46-57D39B4235EC}" type="slidenum">
              <a:rPr lang="en-US" smtClean="0"/>
              <a:t>81</a:t>
            </a:fld>
            <a:endParaRPr lang="en-US"/>
          </a:p>
        </p:txBody>
      </p:sp>
      <p:pic>
        <p:nvPicPr>
          <p:cNvPr id="5" name="Content Placeholder 5">
            <a:extLst>
              <a:ext uri="{FF2B5EF4-FFF2-40B4-BE49-F238E27FC236}">
                <a16:creationId xmlns:a16="http://schemas.microsoft.com/office/drawing/2014/main" id="{5E576CCA-83F9-8093-852B-A0357AC892D8}"/>
              </a:ext>
            </a:extLst>
          </p:cNvPr>
          <p:cNvPicPr>
            <a:picLocks noChangeAspect="1"/>
          </p:cNvPicPr>
          <p:nvPr/>
        </p:nvPicPr>
        <p:blipFill>
          <a:blip r:embed="rId2"/>
          <a:stretch>
            <a:fillRect/>
          </a:stretch>
        </p:blipFill>
        <p:spPr>
          <a:xfrm>
            <a:off x="431023" y="4113213"/>
            <a:ext cx="8075613" cy="2627702"/>
          </a:xfrm>
          <a:prstGeom prst="rect">
            <a:avLst/>
          </a:prstGeom>
        </p:spPr>
      </p:pic>
      <p:sp>
        <p:nvSpPr>
          <p:cNvPr id="6" name="TextBox 5">
            <a:extLst>
              <a:ext uri="{FF2B5EF4-FFF2-40B4-BE49-F238E27FC236}">
                <a16:creationId xmlns:a16="http://schemas.microsoft.com/office/drawing/2014/main" id="{38D7CAEC-FBC9-57B9-B876-DFC86070CF49}"/>
              </a:ext>
            </a:extLst>
          </p:cNvPr>
          <p:cNvSpPr txBox="1"/>
          <p:nvPr/>
        </p:nvSpPr>
        <p:spPr>
          <a:xfrm>
            <a:off x="431023" y="1508760"/>
            <a:ext cx="8074836" cy="1051560"/>
          </a:xfrm>
          <a:prstGeom prst="rect">
            <a:avLst/>
          </a:prstGeom>
          <a:noFill/>
        </p:spPr>
        <p:txBody>
          <a:bodyPr wrap="square" rtlCol="0">
            <a:spAutoFit/>
          </a:bodyPr>
          <a:lstStyle/>
          <a:p>
            <a:r>
              <a:rPr lang="pt-BR" sz="2100" b="0" i="0" u="none" strike="noStrike" cap="none" baseline="0">
                <a:solidFill>
                  <a:srgbClr val="000000"/>
                </a:solidFill>
                <a:effectLst/>
                <a:uFill>
                  <a:solidFill>
                    <a:prstClr val="black">
                      <a:alpha val="0"/>
                    </a:prstClr>
                  </a:solidFill>
                </a:uFill>
                <a:latin typeface="Calibri"/>
                <a:ea typeface="Calibri"/>
                <a:cs typeface="Calibri"/>
              </a:rPr>
              <a:t>A equipe de aprovação terá então o Terceiro em sua guia Itens a analisar para que ele revise e garanta que deseja continuar a conduzir negócios com o Terceiro.</a:t>
            </a:r>
            <a:r>
              <a:rPr lang="pt-BR" sz="21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2976394140"/>
      </p:ext>
    </p:extLst>
  </p:cSld>
  <p:clrMapOvr>
    <a:masterClrMapping/>
  </p:clrMapOvr>
  <p:transition spd="med">
    <p:fade/>
  </p:transition>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EF63675-DB99-CD86-87BB-4A4FBA7F1F5D}"/>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Processo de revisão de atualizações do World Check</a:t>
            </a:r>
          </a:p>
        </p:txBody>
      </p:sp>
      <p:sp>
        <p:nvSpPr>
          <p:cNvPr id="3" name="Content Placeholder 2">
            <a:extLst>
              <a:ext uri="{FF2B5EF4-FFF2-40B4-BE49-F238E27FC236}">
                <a16:creationId xmlns:a16="http://schemas.microsoft.com/office/drawing/2014/main" id="{85013548-3C01-E033-0795-857DE1E47A62}"/>
              </a:ext>
            </a:extLst>
          </p:cNvPr>
          <p:cNvSpPr>
            <a:spLocks noGrp="1"/>
          </p:cNvSpPr>
          <p:nvPr>
            <p:ph idx="1"/>
          </p:nvPr>
        </p:nvSpPr>
        <p:spPr/>
        <p:txBody>
          <a:bodyPr/>
          <a:lstStyle/>
          <a:p>
            <a:pPr marL="0" indent="0">
              <a:buNone/>
            </a:pPr>
            <a:r>
              <a:rPr lang="pt-BR" sz="2100" b="0" i="0" u="none" strike="noStrike" cap="none" baseline="0">
                <a:solidFill>
                  <a:srgbClr val="000000"/>
                </a:solidFill>
                <a:effectLst/>
                <a:uFill>
                  <a:solidFill>
                    <a:prstClr val="black">
                      <a:alpha val="0"/>
                    </a:prstClr>
                  </a:solidFill>
                </a:uFill>
                <a:latin typeface="Calibri"/>
                <a:ea typeface="Calibri"/>
                <a:cs typeface="Calibri"/>
              </a:rPr>
              <a:t>Se o hit do World Check tiver sido marcado anteriormente como uma correspondência positiva e houver novos dados na guia Informações adicionais do World Check, isso também deve ser encaminhado para a equipe de aprovação para análise, conforme acima.</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57ECA56A-EFCA-B030-184F-56E1910FAA91}"/>
              </a:ext>
            </a:extLst>
          </p:cNvPr>
          <p:cNvSpPr>
            <a:spLocks noGrp="1"/>
          </p:cNvSpPr>
          <p:nvPr>
            <p:ph type="sldNum" sz="quarter" idx="4"/>
          </p:nvPr>
        </p:nvSpPr>
        <p:spPr/>
        <p:txBody>
          <a:bodyPr/>
          <a:lstStyle/>
          <a:p>
            <a:fld id="{BB5FC4A1-A2DE-4EB5-9A46-57D39B4235EC}" type="slidenum">
              <a:rPr lang="en-US" smtClean="0"/>
              <a:t>82</a:t>
            </a:fld>
            <a:endParaRPr lang="en-US"/>
          </a:p>
        </p:txBody>
      </p:sp>
      <p:pic>
        <p:nvPicPr>
          <p:cNvPr id="6" name="Picture 5">
            <a:extLst>
              <a:ext uri="{FF2B5EF4-FFF2-40B4-BE49-F238E27FC236}">
                <a16:creationId xmlns:a16="http://schemas.microsoft.com/office/drawing/2014/main" id="{7BB49BD0-ADD4-3E13-0ED7-0B2366F2010A}"/>
              </a:ext>
            </a:extLst>
          </p:cNvPr>
          <p:cNvPicPr>
            <a:picLocks noChangeAspect="1"/>
          </p:cNvPicPr>
          <p:nvPr/>
        </p:nvPicPr>
        <p:blipFill>
          <a:blip r:embed="rId2"/>
          <a:stretch>
            <a:fillRect/>
          </a:stretch>
        </p:blipFill>
        <p:spPr>
          <a:xfrm>
            <a:off x="66462" y="2710025"/>
            <a:ext cx="8871901" cy="3965095"/>
          </a:xfrm>
          <a:prstGeom prst="rect">
            <a:avLst/>
          </a:prstGeom>
        </p:spPr>
      </p:pic>
      <p:contentPart p14:bwMode="auto" r:id="rId3">
        <p14:nvContentPartPr>
          <p14:cNvPr id="8" name="Ink 7">
            <a:extLst>
              <a:ext uri="{FF2B5EF4-FFF2-40B4-BE49-F238E27FC236}">
                <a16:creationId xmlns:a16="http://schemas.microsoft.com/office/drawing/2014/main" id="{390E1550-AEDA-E2BF-4300-6DA0EA754CE6}"/>
              </a:ext>
            </a:extLst>
          </p14:cNvPr>
          <p14:cNvContentPartPr/>
          <p14:nvPr/>
        </p14:nvContentPartPr>
        <p14:xfrm>
          <a:off x="117921" y="6499115"/>
          <a:ext cx="7040520" cy="720"/>
        </p14:xfrm>
      </p:contentPart>
    </p:spTree>
    <p:extLst>
      <p:ext uri="{BB962C8B-B14F-4D97-AF65-F5344CB8AC3E}">
        <p14:creationId val="2712981582"/>
      </p:ext>
    </p:extLst>
  </p:cSld>
  <p:clrMapOvr>
    <a:masterClrMapping/>
  </p:clrMapOvr>
  <p:transition spd="med">
    <p:fade/>
  </p:transition>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2EC42F8-0DD7-0A62-0A88-278D8F83CB68}"/>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Processo de revisão de atualizações do World Check</a:t>
            </a:r>
          </a:p>
        </p:txBody>
      </p:sp>
      <p:sp>
        <p:nvSpPr>
          <p:cNvPr id="3" name="Content Placeholder 2">
            <a:extLst>
              <a:ext uri="{FF2B5EF4-FFF2-40B4-BE49-F238E27FC236}">
                <a16:creationId xmlns:a16="http://schemas.microsoft.com/office/drawing/2014/main" id="{ED54DF17-AF07-75F9-2335-826340D7C844}"/>
              </a:ext>
            </a:extLst>
          </p:cNvPr>
          <p:cNvSpPr>
            <a:spLocks noGrp="1"/>
          </p:cNvSpPr>
          <p:nvPr>
            <p:ph idx="1"/>
          </p:nvPr>
        </p:nvSpPr>
        <p:spPr/>
        <p:txBody>
          <a:bodyPr/>
          <a:lstStyle/>
          <a:p>
            <a:pPr marL="0" indent="0">
              <a:buNone/>
            </a:pPr>
            <a:r>
              <a:rPr lang="pt-BR" sz="2100" b="0" i="0" u="none" strike="noStrike" cap="none" baseline="0">
                <a:solidFill>
                  <a:srgbClr val="000000"/>
                </a:solidFill>
                <a:effectLst/>
                <a:uFill>
                  <a:solidFill>
                    <a:prstClr val="black">
                      <a:alpha val="0"/>
                    </a:prstClr>
                  </a:solidFill>
                </a:uFill>
                <a:latin typeface="Calibri"/>
                <a:ea typeface="Calibri"/>
                <a:cs typeface="Calibri"/>
              </a:rPr>
              <a:t>Se os novos hits do World Check não forem correspondentes ou se não houver novos dados relevantes na guia Informações adicionais, a parte responsável pode simplesmente pressionar o botão Revisar para concluir a tarefa sem necessidade de revisão adicional.</a:t>
            </a:r>
          </a:p>
          <a:p>
            <a:pPr marL="0" indent="0">
              <a:buNone/>
            </a:pPr>
            <a:r>
              <a:rPr lang="pt-BR" sz="2100" b="0" i="0" u="none" strike="noStrike" cap="none" baseline="0">
                <a:solidFill>
                  <a:srgbClr val="000000"/>
                </a:solidFill>
                <a:effectLst/>
                <a:uFill>
                  <a:solidFill>
                    <a:prstClr val="black">
                      <a:alpha val="0"/>
                    </a:prstClr>
                  </a:solidFill>
                </a:uFill>
                <a:latin typeface="Calibri"/>
                <a:ea typeface="Calibri"/>
                <a:cs typeface="Calibri"/>
              </a:rPr>
              <a:t>*Observe que, a qualquer momento, os membros da equipe de aprovação podem criar outra atividade ad hoc e adicionar outro nível de análise e enviar para os departamentos de Conformidade e Jurídico na RPM para obter assistência.</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D07283C0-DE9A-BE5B-F909-D8776967C6C3}"/>
              </a:ext>
            </a:extLst>
          </p:cNvPr>
          <p:cNvSpPr>
            <a:spLocks noGrp="1"/>
          </p:cNvSpPr>
          <p:nvPr>
            <p:ph type="sldNum" sz="quarter" idx="4"/>
          </p:nvPr>
        </p:nvSpPr>
        <p:spPr/>
        <p:txBody>
          <a:bodyPr/>
          <a:lstStyle/>
          <a:p>
            <a:fld id="{BB5FC4A1-A2DE-4EB5-9A46-57D39B4235EC}" type="slidenum">
              <a:rPr lang="en-US" smtClean="0"/>
              <a:t>83</a:t>
            </a:fld>
            <a:endParaRPr lang="en-US"/>
          </a:p>
        </p:txBody>
      </p:sp>
      <p:pic>
        <p:nvPicPr>
          <p:cNvPr id="6" name="Picture 5">
            <a:extLst>
              <a:ext uri="{FF2B5EF4-FFF2-40B4-BE49-F238E27FC236}">
                <a16:creationId xmlns:a16="http://schemas.microsoft.com/office/drawing/2014/main" id="{570CEB2A-7D7D-E61A-5252-F53D4771D6F3}"/>
              </a:ext>
            </a:extLst>
          </p:cNvPr>
          <p:cNvPicPr>
            <a:picLocks noChangeAspect="1"/>
          </p:cNvPicPr>
          <p:nvPr/>
        </p:nvPicPr>
        <p:blipFill>
          <a:blip r:embed="rId2"/>
          <a:stretch>
            <a:fillRect/>
          </a:stretch>
        </p:blipFill>
        <p:spPr>
          <a:xfrm>
            <a:off x="471612" y="4108150"/>
            <a:ext cx="8074837" cy="1938926"/>
          </a:xfrm>
          <a:prstGeom prst="rect">
            <a:avLst/>
          </a:prstGeom>
        </p:spPr>
      </p:pic>
      <p:contentPart p14:bwMode="auto" r:id="rId3">
        <p14:nvContentPartPr>
          <p14:cNvPr id="7" name="Ink 6">
            <a:extLst>
              <a:ext uri="{FF2B5EF4-FFF2-40B4-BE49-F238E27FC236}">
                <a16:creationId xmlns:a16="http://schemas.microsoft.com/office/drawing/2014/main" id="{E115C564-5F87-FECC-3D7F-4A5A31B632C2}"/>
              </a:ext>
            </a:extLst>
          </p14:cNvPr>
          <p14:cNvContentPartPr/>
          <p14:nvPr/>
        </p14:nvContentPartPr>
        <p14:xfrm>
          <a:off x="471612" y="5426958"/>
          <a:ext cx="1857240" cy="21240"/>
        </p14:xfrm>
      </p:contentPart>
    </p:spTree>
    <p:extLst>
      <p:ext uri="{BB962C8B-B14F-4D97-AF65-F5344CB8AC3E}">
        <p14:creationId val="3888870378"/>
      </p:ext>
    </p:extLst>
  </p:cSld>
  <p:clrMapOvr>
    <a:masterClrMapping/>
  </p:clrMapOvr>
  <p:transition spd="med">
    <p:fade/>
  </p:transition>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Renovações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de renovações:</a:t>
            </a:r>
          </a:p>
          <a:p>
            <a:pPr marL="0" indent="0">
              <a:buNone/>
            </a:pPr>
            <a:endParaRPr lang="en-GB" sz="1600"/>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Com base no nível de risco, todos os terceiros, quando integrados, recebem uma data de renovação.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Quando essa data de renovação chegar a todos os membros da equipe de integração da divisão desse terceiro, você receberá uma tarefa para concluir na tela inicial no LSEG.</a:t>
            </a: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84</a:t>
            </a:fld>
            <a:endParaRPr lang="en-US"/>
          </a:p>
        </p:txBody>
      </p:sp>
      <p:pic>
        <p:nvPicPr>
          <p:cNvPr id="6" name="Picture 5">
            <a:extLst>
              <a:ext uri="{FF2B5EF4-FFF2-40B4-BE49-F238E27FC236}">
                <a16:creationId xmlns:a16="http://schemas.microsoft.com/office/drawing/2014/main" id="{13E6A723-23B7-AAF9-C9CE-5487D7923AF9}"/>
              </a:ext>
            </a:extLst>
          </p:cNvPr>
          <p:cNvPicPr>
            <a:picLocks noChangeAspect="1"/>
          </p:cNvPicPr>
          <p:nvPr/>
        </p:nvPicPr>
        <p:blipFill>
          <a:blip r:embed="rId2"/>
          <a:stretch>
            <a:fillRect/>
          </a:stretch>
        </p:blipFill>
        <p:spPr>
          <a:xfrm>
            <a:off x="534582" y="3109460"/>
            <a:ext cx="8074836" cy="2431823"/>
          </a:xfrm>
          <a:prstGeom prst="rect">
            <a:avLst/>
          </a:prstGeom>
        </p:spPr>
      </p:pic>
    </p:spTree>
    <p:extLst>
      <p:ext uri="{BB962C8B-B14F-4D97-AF65-F5344CB8AC3E}">
        <p14:creationId val="2960366691"/>
      </p:ext>
    </p:extLst>
  </p:cSld>
  <p:clrMapOvr>
    <a:masterClrMapping/>
  </p:clrMapOvr>
  <p:transition spd="med">
    <p:fade/>
  </p:transition>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Renovações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lnSpcReduction="10000"/>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de renovações:</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Para concluir o processo de renovação, a equipe de integração clicará no nome do terceiro fornecido que abrirá o terceiro.</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Neste momento, eles devem revisar o conteúdo do terceiro, incluindo o endereço e o valor da receita para confirmar que eles ainda estão precisos, juntamente com uma revisão dos dados do World Check/Media Check.</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Para revisar o World Check/Media Check, eles devem clicar na guia de triagem na parte superior.</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Se</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pt-BR" sz="1600" b="0" i="0" u="none" strike="noStrike" cap="none" baseline="0">
                <a:solidFill>
                  <a:srgbClr val="FF0000"/>
                </a:solidFill>
                <a:effectLst/>
                <a:uFill>
                  <a:solidFill>
                    <a:prstClr val="black">
                      <a:alpha val="0"/>
                    </a:prstClr>
                  </a:solidFill>
                </a:uFill>
                <a:latin typeface="Calibri"/>
                <a:ea typeface="Calibri"/>
                <a:cs typeface="Calibri"/>
              </a:rPr>
              <a:t>Eles estão procurando uma correspondência completamente nova ou qualquer informação nova em uma correspondência marcada anteriormente.</a:t>
            </a:r>
            <a:r>
              <a:rPr lang="pt-BR" sz="1600" b="0" i="0" u="none" strike="noStrike" cap="none" baseline="0">
                <a:solidFill>
                  <a:srgbClr val="FF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85</a:t>
            </a:fld>
            <a:endParaRPr lang="en-US"/>
          </a:p>
        </p:txBody>
      </p:sp>
      <p:pic>
        <p:nvPicPr>
          <p:cNvPr id="6" name="Picture 5">
            <a:extLst>
              <a:ext uri="{FF2B5EF4-FFF2-40B4-BE49-F238E27FC236}">
                <a16:creationId xmlns:a16="http://schemas.microsoft.com/office/drawing/2014/main" id="{7440C6FF-4E60-6C86-B636-15CDC01C3DCC}"/>
              </a:ext>
            </a:extLst>
          </p:cNvPr>
          <p:cNvPicPr>
            <a:picLocks noChangeAspect="1"/>
          </p:cNvPicPr>
          <p:nvPr/>
        </p:nvPicPr>
        <p:blipFill>
          <a:blip r:embed="rId2"/>
          <a:stretch>
            <a:fillRect/>
          </a:stretch>
        </p:blipFill>
        <p:spPr>
          <a:xfrm>
            <a:off x="539094" y="3429000"/>
            <a:ext cx="6314614" cy="2279342"/>
          </a:xfrm>
          <a:prstGeom prst="rect">
            <a:avLst/>
          </a:prstGeom>
        </p:spPr>
      </p:pic>
      <p:contentPart p14:bwMode="auto" r:id="rId3">
        <p14:nvContentPartPr>
          <p14:cNvPr id="8" name="Ink 7">
            <a:extLst>
              <a:ext uri="{FF2B5EF4-FFF2-40B4-BE49-F238E27FC236}">
                <a16:creationId xmlns:a16="http://schemas.microsoft.com/office/drawing/2014/main" id="{CAA2FCE2-7505-940D-6607-012F2A1C4C47}"/>
              </a:ext>
            </a:extLst>
          </p14:cNvPr>
          <p14:cNvContentPartPr/>
          <p14:nvPr/>
        </p14:nvContentPartPr>
        <p14:xfrm>
          <a:off x="1979325" y="4074543"/>
          <a:ext cx="363240" cy="28800"/>
        </p14:xfrm>
      </p:contentPart>
    </p:spTree>
    <p:extLst>
      <p:ext uri="{BB962C8B-B14F-4D97-AF65-F5344CB8AC3E}">
        <p14:creationId val="2137276695"/>
      </p:ext>
    </p:extLst>
  </p:cSld>
  <p:clrMapOvr>
    <a:masterClrMapping/>
  </p:clrMapOvr>
  <p:transition spd="med">
    <p:fade/>
  </p:transition>
  <p:timing/>
</p:sld>
</file>

<file path=ppt/slides/slide8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Renovações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535393"/>
            <a:ext cx="8074836" cy="4842074"/>
          </a:xfrm>
        </p:spPr>
        <p:txBody>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de renovações:</a:t>
            </a:r>
          </a:p>
          <a:p>
            <a:pPr marL="0" indent="0">
              <a:buNone/>
            </a:pPr>
            <a:endParaRPr lang="en-GB" sz="1600"/>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Depois de concluir a revisão da seção Detalhes e da Verificação Mundial/Mídia, eles podem iniciar o fluxo de trabalho de renovação clicando em Renovar.</a:t>
            </a:r>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86</a:t>
            </a:fld>
            <a:endParaRPr lang="en-US"/>
          </a:p>
        </p:txBody>
      </p:sp>
      <p:pic>
        <p:nvPicPr>
          <p:cNvPr id="7" name="Picture 6">
            <a:extLst>
              <a:ext uri="{FF2B5EF4-FFF2-40B4-BE49-F238E27FC236}">
                <a16:creationId xmlns:a16="http://schemas.microsoft.com/office/drawing/2014/main" id="{D8DDD8D6-46AC-B487-000C-52876DB25469}"/>
              </a:ext>
            </a:extLst>
          </p:cNvPr>
          <p:cNvPicPr>
            <a:picLocks noChangeAspect="1"/>
          </p:cNvPicPr>
          <p:nvPr/>
        </p:nvPicPr>
        <p:blipFill>
          <a:blip r:embed="rId2"/>
          <a:stretch>
            <a:fillRect/>
          </a:stretch>
        </p:blipFill>
        <p:spPr>
          <a:xfrm>
            <a:off x="464995" y="2810492"/>
            <a:ext cx="8074835" cy="3128670"/>
          </a:xfrm>
          <a:prstGeom prst="rect">
            <a:avLst/>
          </a:prstGeom>
        </p:spPr>
      </p:pic>
      <p:contentPart p14:bwMode="auto" r:id="rId3">
        <p14:nvContentPartPr>
          <p14:cNvPr id="8" name="Ink 7">
            <a:extLst>
              <a:ext uri="{FF2B5EF4-FFF2-40B4-BE49-F238E27FC236}">
                <a16:creationId xmlns:a16="http://schemas.microsoft.com/office/drawing/2014/main" id="{E45047BF-9BDC-97B6-5929-6CC41D130627}"/>
              </a:ext>
            </a:extLst>
          </p14:cNvPr>
          <p14:cNvContentPartPr/>
          <p14:nvPr/>
        </p14:nvContentPartPr>
        <p14:xfrm>
          <a:off x="6959205" y="4018383"/>
          <a:ext cx="1084320" cy="1042560"/>
        </p14:xfrm>
      </p:contentPart>
    </p:spTree>
    <p:extLst>
      <p:ext uri="{BB962C8B-B14F-4D97-AF65-F5344CB8AC3E}">
        <p14:creationId val="215823353"/>
      </p:ext>
    </p:extLst>
  </p:cSld>
  <p:clrMapOvr>
    <a:masterClrMapping/>
  </p:clrMapOvr>
  <p:transition spd="med">
    <p:fade/>
  </p:transition>
  <p:timing/>
</p:sld>
</file>

<file path=ppt/slides/slide8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Renovações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de renovações:</a:t>
            </a:r>
          </a:p>
          <a:p>
            <a:pPr marL="0" indent="0">
              <a:buNone/>
            </a:pPr>
            <a:endParaRPr lang="en-GB" sz="1600"/>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Depois que o botão Renovar for clicado, ele abrirá o Fluxo de trabalho de renovação, conforme mostrado abaixo.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Isso é muito semelhante ao fluxo de trabalho de integração.</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87</a:t>
            </a:fld>
            <a:endParaRPr lang="en-US"/>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3096355"/>
            <a:ext cx="7348267" cy="3108168"/>
          </a:xfrm>
          <a:prstGeom prst="rect">
            <a:avLst/>
          </a:prstGeom>
        </p:spPr>
      </p:pic>
    </p:spTree>
    <p:extLst>
      <p:ext uri="{BB962C8B-B14F-4D97-AF65-F5344CB8AC3E}">
        <p14:creationId val="338515577"/>
      </p:ext>
    </p:extLst>
  </p:cSld>
  <p:clrMapOvr>
    <a:masterClrMapping/>
  </p:clrMapOvr>
  <p:transition spd="med">
    <p:fade/>
  </p:transition>
  <p:timing/>
</p:sld>
</file>

<file path=ppt/slides/slide8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Renovações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de renovações:</a:t>
            </a:r>
          </a:p>
          <a:p>
            <a:pPr marL="0" indent="0">
              <a:buNone/>
            </a:pPr>
            <a:endParaRPr lang="en-GB" sz="1600"/>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A partir daqui, eles clicarão no ícone Lápis para concluir a primeira etapa do fluxo de trabalho.</a:t>
            </a: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88</a:t>
            </a:fld>
            <a:endParaRPr lang="en-US"/>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2812270"/>
            <a:ext cx="8074836" cy="3108168"/>
          </a:xfrm>
          <a:prstGeom prst="rect">
            <a:avLst/>
          </a:prstGeom>
        </p:spPr>
      </p:pic>
      <p:contentPart p14:bwMode="auto" r:id="rId3">
        <p14:nvContentPartPr>
          <p14:cNvPr id="5" name="Ink 4">
            <a:extLst>
              <a:ext uri="{FF2B5EF4-FFF2-40B4-BE49-F238E27FC236}">
                <a16:creationId xmlns:a16="http://schemas.microsoft.com/office/drawing/2014/main" id="{4661065C-BBAD-E009-B4CE-0264845BB8F7}"/>
              </a:ext>
            </a:extLst>
          </p14:cNvPr>
          <p14:cNvContentPartPr/>
          <p14:nvPr/>
        </p14:nvContentPartPr>
        <p14:xfrm>
          <a:off x="8069445" y="5263480"/>
          <a:ext cx="221400" cy="9720"/>
        </p14:xfrm>
      </p:contentPart>
      <p:contentPart p14:bwMode="auto" r:id="rId4">
        <p14:nvContentPartPr>
          <p14:cNvPr id="7" name="Ink 6">
            <a:extLst>
              <a:ext uri="{FF2B5EF4-FFF2-40B4-BE49-F238E27FC236}">
                <a16:creationId xmlns:a16="http://schemas.microsoft.com/office/drawing/2014/main" id="{81F8D136-5215-F739-FE84-A6522B27E997}"/>
              </a:ext>
            </a:extLst>
          </p14:cNvPr>
          <p14:cNvContentPartPr/>
          <p14:nvPr/>
        </p14:nvContentPartPr>
        <p14:xfrm>
          <a:off x="4145445" y="5264200"/>
          <a:ext cx="1517760" cy="360"/>
        </p14:xfrm>
      </p:contentPart>
    </p:spTree>
    <p:extLst>
      <p:ext uri="{BB962C8B-B14F-4D97-AF65-F5344CB8AC3E}">
        <p14:creationId val="1728937898"/>
      </p:ext>
    </p:extLst>
  </p:cSld>
  <p:clrMapOvr>
    <a:masterClrMapping/>
  </p:clrMapOvr>
  <p:transition spd="med">
    <p:fade/>
  </p:transition>
  <p:timing/>
</p:sld>
</file>

<file path=ppt/slides/slide8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Renovações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lnSpcReduction="20000"/>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de renovações:</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O primeiro passo é concluir a avaliação.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Para o processo de renovação, as opções de Avaliação são as seguintes:</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Baixo risco sem acertos</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Risco médio sem acertos</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Alto risco sem acertos</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Possível alteração de status de </a:t>
            </a:r>
            <a:r>
              <a:rPr lang="pt-BR" sz="1600" b="0" i="0" u="none" strike="noStrike" cap="none" baseline="30000">
                <a:solidFill>
                  <a:srgbClr val="000000"/>
                </a:solidFill>
                <a:effectLst/>
                <a:uFill>
                  <a:solidFill>
                    <a:prstClr val="black">
                      <a:alpha val="0"/>
                    </a:prstClr>
                  </a:solidFill>
                </a:uFill>
                <a:latin typeface="Calibri"/>
                <a:ea typeface="Calibri"/>
                <a:cs typeface="Calibri"/>
              </a:rPr>
              <a:t>terceiros</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Recusar terceiro</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Isso é um pouco diferente do processo de integração.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Se não houver dados </a:t>
            </a:r>
            <a:r>
              <a:rPr lang="pt-BR" sz="1600" b="1" i="0" u="none" strike="noStrike" cap="none" baseline="0">
                <a:solidFill>
                  <a:srgbClr val="000000"/>
                </a:solidFill>
                <a:effectLst/>
                <a:uFill>
                  <a:solidFill>
                    <a:prstClr val="black">
                      <a:alpha val="0"/>
                    </a:prstClr>
                  </a:solidFill>
                </a:uFill>
                <a:latin typeface="Calibri"/>
                <a:ea typeface="Calibri"/>
                <a:cs typeface="Calibri"/>
              </a:rPr>
              <a:t>NOVOS</a:t>
            </a:r>
            <a:r>
              <a:rPr lang="pt-BR" sz="1600" b="0" i="0" u="none" strike="noStrike" cap="none" baseline="0">
                <a:solidFill>
                  <a:srgbClr val="000000"/>
                </a:solidFill>
                <a:effectLst/>
                <a:uFill>
                  <a:solidFill>
                    <a:prstClr val="black">
                      <a:alpha val="0"/>
                    </a:prstClr>
                  </a:solidFill>
                </a:uFill>
                <a:latin typeface="Calibri"/>
                <a:ea typeface="Calibri"/>
                <a:cs typeface="Calibri"/>
              </a:rPr>
              <a:t> no World Check/Media Check ou uma mudança de status significativa que precise ir para a equipe de aprovação, a equipe de integração escolherá uma das três primeiras opções para corresponder ao nível de risco do terceiro.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Se houver uma nova Verificação do Mundo/Verificação da Mídia ou alteração de status, eles escolherão Possível Alteração de Status de </a:t>
            </a:r>
            <a:r>
              <a:rPr lang="pt-BR" sz="1600" b="0" i="0" u="none" strike="noStrike" cap="none" baseline="30000">
                <a:solidFill>
                  <a:srgbClr val="000000"/>
                </a:solidFill>
                <a:effectLst/>
                <a:uFill>
                  <a:solidFill>
                    <a:prstClr val="black">
                      <a:alpha val="0"/>
                    </a:prstClr>
                  </a:solidFill>
                </a:uFill>
                <a:latin typeface="Calibri"/>
                <a:ea typeface="Calibri"/>
                <a:cs typeface="Calibri"/>
              </a:rPr>
              <a:t>Terceiros</a:t>
            </a:r>
            <a:r>
              <a:rPr lang="pt-BR" sz="1600" b="0" i="0" u="none" strike="noStrike" cap="none" baseline="0">
                <a:solidFill>
                  <a:srgbClr val="000000"/>
                </a:solidFill>
                <a:effectLst/>
                <a:uFill>
                  <a:solidFill>
                    <a:prstClr val="black">
                      <a:alpha val="0"/>
                    </a:prstClr>
                  </a:solidFill>
                </a:uFill>
                <a:latin typeface="Calibri"/>
                <a:ea typeface="Calibri"/>
                <a:cs typeface="Calibri"/>
              </a:rPr>
              <a:t> – que, em seguida, encaminharia para o membro da Equipe de Aprovação para revisar e concluir o processo de renovação.</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E se não estivermos mais conduzindo negócios com o terceiro, sempre temos a opção de recusar o terceiro para fazê-lo sair.</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89</a:t>
            </a:fld>
            <a:endParaRPr lang="en-US"/>
          </a:p>
        </p:txBody>
      </p:sp>
    </p:spTree>
    <p:extLst>
      <p:ext uri="{BB962C8B-B14F-4D97-AF65-F5344CB8AC3E}">
        <p14:creationId val="2937781198"/>
      </p:ext>
    </p:extLst>
  </p:cSld>
  <p:clrMapOvr>
    <a:masterClrMapping/>
  </p:clrMapOvr>
  <p:transition spd="med">
    <p:fade/>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B0952209-5B6C-8144-B789-C0B37062D998}"/>
              </a:ext>
            </a:extLst>
          </p:cNvPr>
          <p:cNvSpPr>
            <a:spLocks noGrp="1"/>
          </p:cNvSpPr>
          <p:nvPr>
            <p:ph idx="1"/>
          </p:nvPr>
        </p:nvSpPr>
        <p:spPr>
          <a:xfrm>
            <a:off x="534582" y="1646983"/>
            <a:ext cx="8074836" cy="3366926"/>
          </a:xfrm>
        </p:spPr>
        <p:txBody>
          <a:bodyPr>
            <a:normAutofit/>
          </a:bodyPr>
          <a:lstStyle/>
          <a:p>
            <a:pPr>
              <a:lnSpc>
                <a:spcPct val="170000"/>
              </a:lnSpc>
            </a:pPr>
            <a:r>
              <a:rPr lang="pt-BR" sz="1400" b="0" i="0" u="none" strike="noStrike" cap="none" baseline="0">
                <a:solidFill>
                  <a:srgbClr val="000000"/>
                </a:solidFill>
                <a:effectLst/>
                <a:uFill>
                  <a:solidFill>
                    <a:prstClr val="black">
                      <a:alpha val="0"/>
                    </a:prstClr>
                  </a:solidFill>
                </a:uFill>
                <a:latin typeface="Calibri"/>
                <a:ea typeface="Calibri"/>
                <a:cs typeface="Calibri"/>
              </a:rPr>
              <a:t>Depois de clicar em ADICIONAR TERCEIRO, você será levado para uma nova tela onde será solicitado a preencher uma série de informações sobre o Terceiro.</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r>
              <a:rPr lang="pt-BR" sz="1400" b="0" i="0" u="none" strike="noStrike" cap="none" baseline="0">
                <a:solidFill>
                  <a:srgbClr val="000000"/>
                </a:solidFill>
                <a:effectLst/>
                <a:uFill>
                  <a:solidFill>
                    <a:prstClr val="black">
                      <a:alpha val="0"/>
                    </a:prstClr>
                  </a:solidFill>
                </a:uFill>
                <a:latin typeface="Calibri"/>
                <a:ea typeface="Calibri"/>
                <a:cs typeface="Calibri"/>
              </a:rPr>
              <a:t>Eles estão divididos nas seguintes categorias:</a:t>
            </a:r>
          </a:p>
          <a:p>
            <a:pPr marL="0" indent="0">
              <a:buNone/>
            </a:pPr>
            <a:endParaRPr lang="en-GB" sz="1500"/>
          </a:p>
          <a:p>
            <a:pPr lvl="1">
              <a:lnSpc>
                <a:spcPct val="150000"/>
              </a:lnSpc>
            </a:pPr>
            <a:r>
              <a:rPr lang="pt-BR" sz="1400" b="0" i="0" u="none" strike="noStrike" cap="none" baseline="0">
                <a:solidFill>
                  <a:srgbClr val="000000"/>
                </a:solidFill>
                <a:effectLst/>
                <a:uFill>
                  <a:solidFill>
                    <a:prstClr val="black">
                      <a:alpha val="0"/>
                    </a:prstClr>
                  </a:solidFill>
                </a:uFill>
                <a:latin typeface="Calibri"/>
                <a:ea typeface="Calibri"/>
                <a:cs typeface="Calibri"/>
              </a:rPr>
              <a:t>Informações gerais</a:t>
            </a:r>
          </a:p>
          <a:p>
            <a:pPr lvl="1">
              <a:lnSpc>
                <a:spcPct val="150000"/>
              </a:lnSpc>
            </a:pPr>
            <a:r>
              <a:rPr lang="pt-BR" sz="1400" b="0" i="0" u="none" strike="noStrike" cap="none" baseline="0">
                <a:solidFill>
                  <a:srgbClr val="000000"/>
                </a:solidFill>
                <a:effectLst/>
                <a:uFill>
                  <a:solidFill>
                    <a:prstClr val="black">
                      <a:alpha val="0"/>
                    </a:prstClr>
                  </a:solidFill>
                </a:uFill>
                <a:latin typeface="Calibri"/>
                <a:ea typeface="Calibri"/>
                <a:cs typeface="Calibri"/>
              </a:rPr>
              <a:t>Segmentação de terceiros</a:t>
            </a:r>
          </a:p>
          <a:p>
            <a:pPr lvl="1">
              <a:lnSpc>
                <a:spcPct val="150000"/>
              </a:lnSpc>
            </a:pPr>
            <a:r>
              <a:rPr lang="pt-BR" sz="1400" b="0" i="0" u="none" strike="noStrike" cap="none" baseline="0">
                <a:solidFill>
                  <a:srgbClr val="000000"/>
                </a:solidFill>
                <a:effectLst/>
                <a:uFill>
                  <a:solidFill>
                    <a:prstClr val="black">
                      <a:alpha val="0"/>
                    </a:prstClr>
                  </a:solidFill>
                </a:uFill>
                <a:latin typeface="Calibri"/>
                <a:ea typeface="Calibri"/>
                <a:cs typeface="Calibri"/>
              </a:rPr>
              <a:t>Endereço</a:t>
            </a:r>
          </a:p>
          <a:p>
            <a:pPr lvl="1">
              <a:lnSpc>
                <a:spcPct val="150000"/>
              </a:lnSpc>
            </a:pPr>
            <a:r>
              <a:rPr lang="pt-BR" sz="1400" b="0" i="0" u="none" strike="noStrike" cap="none" baseline="0">
                <a:solidFill>
                  <a:srgbClr val="000000"/>
                </a:solidFill>
                <a:effectLst/>
                <a:uFill>
                  <a:solidFill>
                    <a:prstClr val="black">
                      <a:alpha val="0"/>
                    </a:prstClr>
                  </a:solidFill>
                </a:uFill>
                <a:latin typeface="Calibri"/>
                <a:ea typeface="Calibri"/>
                <a:cs typeface="Calibri"/>
              </a:rPr>
              <a:t>Contato</a:t>
            </a:r>
          </a:p>
          <a:p>
            <a:pPr lvl="1">
              <a:lnSpc>
                <a:spcPct val="150000"/>
              </a:lnSpc>
            </a:pPr>
            <a:r>
              <a:rPr lang="pt-BR" sz="1400" b="0" i="0" u="none" strike="noStrike" cap="none" baseline="0">
                <a:solidFill>
                  <a:srgbClr val="000000"/>
                </a:solidFill>
                <a:effectLst/>
                <a:uFill>
                  <a:solidFill>
                    <a:prstClr val="black">
                      <a:alpha val="0"/>
                    </a:prstClr>
                  </a:solidFill>
                </a:uFill>
                <a:latin typeface="Calibri"/>
                <a:ea typeface="Calibri"/>
                <a:cs typeface="Calibri"/>
              </a:rPr>
              <a:t>Critérios de triagem</a:t>
            </a:r>
          </a:p>
          <a:p>
            <a:pPr lvl="1">
              <a:lnSpc>
                <a:spcPct val="150000"/>
              </a:lnSpc>
            </a:pPr>
            <a:r>
              <a:rPr lang="pt-BR" sz="1400" b="0" i="0" u="none" strike="noStrike" cap="none" baseline="0">
                <a:solidFill>
                  <a:srgbClr val="000000"/>
                </a:solidFill>
                <a:effectLst/>
                <a:uFill>
                  <a:solidFill>
                    <a:prstClr val="black">
                      <a:alpha val="0"/>
                    </a:prstClr>
                  </a:solidFill>
                </a:uFill>
                <a:latin typeface="Calibri"/>
                <a:ea typeface="Calibri"/>
                <a:cs typeface="Calibri"/>
              </a:rPr>
              <a:t>Descrição</a:t>
            </a:r>
          </a:p>
          <a:p>
            <a:pPr marL="342875" lvl="1" indent="0">
              <a:lnSpc>
                <a:spcPct val="150000"/>
              </a:lnSpc>
              <a:buNone/>
            </a:pPr>
            <a:endParaRPr lang="en-GB" sz="1100"/>
          </a:p>
          <a:p>
            <a:pPr marL="342875" lvl="1" indent="0">
              <a:lnSpc>
                <a:spcPct val="150000"/>
              </a:lnSpc>
              <a:buNone/>
            </a:pPr>
            <a:endParaRPr lang="en-GB" sz="1400"/>
          </a:p>
        </p:txBody>
      </p:sp>
      <p:sp>
        <p:nvSpPr>
          <p:cNvPr id="7" name="Title 1">
            <a:extLst>
              <a:ext uri="{FF2B5EF4-FFF2-40B4-BE49-F238E27FC236}">
                <a16:creationId xmlns:a16="http://schemas.microsoft.com/office/drawing/2014/main" id="{F4A4AF17-214E-199A-AB11-F3956E0988E5}"/>
              </a:ext>
            </a:extLst>
          </p:cNvPr>
          <p:cNvSpPr>
            <a:spLocks noGrp="1"/>
          </p:cNvSpPr>
          <p:nvPr>
            <p:ph type="title"/>
          </p:nvPr>
        </p:nvSpPr>
        <p:spPr>
          <a:xfrm>
            <a:off x="822960" y="182880"/>
            <a:ext cx="7358907" cy="787032"/>
          </a:xfrm>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Adicionar um novo terceiro ao LSEG</a:t>
            </a:r>
          </a:p>
        </p:txBody>
      </p:sp>
      <p:sp>
        <p:nvSpPr>
          <p:cNvPr id="10" name="TextBox 9">
            <a:extLst>
              <a:ext uri="{FF2B5EF4-FFF2-40B4-BE49-F238E27FC236}">
                <a16:creationId xmlns:a16="http://schemas.microsoft.com/office/drawing/2014/main" id="{225F7C93-04B2-453A-0BCE-D1D19AD1FF9B}"/>
              </a:ext>
            </a:extLst>
          </p:cNvPr>
          <p:cNvSpPr txBox="1"/>
          <p:nvPr/>
        </p:nvSpPr>
        <p:spPr>
          <a:xfrm>
            <a:off x="534582" y="5013909"/>
            <a:ext cx="8438605" cy="944880"/>
          </a:xfrm>
          <a:prstGeom prst="rect">
            <a:avLst/>
          </a:prstGeom>
          <a:noFill/>
        </p:spPr>
        <p:txBody>
          <a:bodyPr wrap="square" rtlCol="0">
            <a:spAutoFit/>
          </a:bodyPr>
          <a:lstStyle/>
          <a:p>
            <a:pPr marL="285750" indent="-285750">
              <a:buFont typeface="Arial" panose="020b0604020202020204" pitchFamily="34" charset="0"/>
              <a:buChar char="•"/>
            </a:pPr>
            <a:r>
              <a:rPr lang="pt-BR" sz="1400" b="0" i="0" u="none" strike="noStrike" cap="none" baseline="0">
                <a:solidFill>
                  <a:srgbClr val="000000"/>
                </a:solidFill>
                <a:effectLst/>
                <a:uFill>
                  <a:solidFill>
                    <a:prstClr val="black">
                      <a:alpha val="0"/>
                    </a:prstClr>
                  </a:solidFill>
                </a:uFill>
                <a:latin typeface="Calibri"/>
                <a:ea typeface="Calibri"/>
                <a:cs typeface="Calibri"/>
              </a:rPr>
              <a:t>Apenas alguns campos devem ser preenchidos como parte dos Procedimentos de Due Diligence de Terceiros da RPM.</a:t>
            </a:r>
            <a:r>
              <a:rPr lang="pt-BR"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pPr marL="285750" indent="-285750">
              <a:buFont typeface="Arial" panose="020b0604020202020204" pitchFamily="34" charset="0"/>
              <a:buChar char="•"/>
            </a:pPr>
            <a:r>
              <a:rPr lang="pt-BR" sz="1400" b="1" i="0" u="none" strike="noStrike" cap="none" baseline="0">
                <a:solidFill>
                  <a:srgbClr val="FF0000"/>
                </a:solidFill>
                <a:effectLst/>
                <a:uFill>
                  <a:solidFill>
                    <a:prstClr val="black">
                      <a:alpha val="0"/>
                    </a:prstClr>
                  </a:solidFill>
                </a:uFill>
                <a:latin typeface="Calibri"/>
                <a:ea typeface="Calibri"/>
                <a:cs typeface="Calibri"/>
              </a:rPr>
              <a:t>Os campos que devem ser preenchidos estão incluídos no verso:</a:t>
            </a:r>
          </a:p>
        </p:txBody>
      </p:sp>
      <p:sp>
        <p:nvSpPr>
          <p:cNvPr id="2" name="Slide Number Placeholder 1">
            <a:extLst>
              <a:ext uri="{FF2B5EF4-FFF2-40B4-BE49-F238E27FC236}">
                <a16:creationId xmlns:a16="http://schemas.microsoft.com/office/drawing/2014/main" id="{201467E5-BB7E-29DB-96BB-5F859727FD0B}"/>
              </a:ext>
            </a:extLst>
          </p:cNvPr>
          <p:cNvSpPr>
            <a:spLocks noGrp="1"/>
          </p:cNvSpPr>
          <p:nvPr>
            <p:ph type="sldNum" sz="quarter" idx="4"/>
          </p:nvPr>
        </p:nvSpPr>
        <p:spPr/>
        <p:txBody>
          <a:bodyPr/>
          <a:lstStyle/>
          <a:p>
            <a:fld id="{BB5FC4A1-A2DE-4EB5-9A46-57D39B4235EC}" type="slidenum">
              <a:rPr lang="en-US" smtClean="0"/>
              <a:t>9</a:t>
            </a:fld>
            <a:endParaRPr lang="en-US"/>
          </a:p>
        </p:txBody>
      </p:sp>
    </p:spTree>
    <p:extLst>
      <p:ext uri="{BB962C8B-B14F-4D97-AF65-F5344CB8AC3E}">
        <p14:creationId val="129005575"/>
      </p:ext>
    </p:extLst>
  </p:cSld>
  <p:clrMapOvr>
    <a:masterClrMapping/>
  </p:clrMapOvr>
  <p:transition spd="med">
    <p:fade/>
  </p:transition>
  <p:timing/>
</p:sld>
</file>

<file path=ppt/slides/slide9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Renovações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de renovações:</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Depois que eles escolherem a avaliação abaixo:</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90</a:t>
            </a:fld>
            <a:endParaRPr lang="en-US"/>
          </a:p>
        </p:txBody>
      </p:sp>
      <p:pic>
        <p:nvPicPr>
          <p:cNvPr id="9" name="Picture 8">
            <a:extLst>
              <a:ext uri="{FF2B5EF4-FFF2-40B4-BE49-F238E27FC236}">
                <a16:creationId xmlns:a16="http://schemas.microsoft.com/office/drawing/2014/main" id="{621DAFF2-6333-BF88-8A7B-FE452DB0B7AE}"/>
              </a:ext>
            </a:extLst>
          </p:cNvPr>
          <p:cNvPicPr>
            <a:picLocks noChangeAspect="1"/>
          </p:cNvPicPr>
          <p:nvPr/>
        </p:nvPicPr>
        <p:blipFill>
          <a:blip r:embed="rId2"/>
          <a:stretch>
            <a:fillRect/>
          </a:stretch>
        </p:blipFill>
        <p:spPr>
          <a:xfrm>
            <a:off x="432562" y="2088075"/>
            <a:ext cx="7641084" cy="2760068"/>
          </a:xfrm>
          <a:prstGeom prst="rect">
            <a:avLst/>
          </a:prstGeom>
        </p:spPr>
      </p:pic>
      <p:sp>
        <p:nvSpPr>
          <p:cNvPr id="5" name="TextBox 4">
            <a:extLst>
              <a:ext uri="{FF2B5EF4-FFF2-40B4-BE49-F238E27FC236}">
                <a16:creationId xmlns:a16="http://schemas.microsoft.com/office/drawing/2014/main" id="{8175374B-7C21-9253-253E-39E9E126567A}"/>
              </a:ext>
            </a:extLst>
          </p:cNvPr>
          <p:cNvSpPr txBox="1"/>
          <p:nvPr/>
        </p:nvSpPr>
        <p:spPr>
          <a:xfrm>
            <a:off x="355107" y="4942660"/>
            <a:ext cx="7631451" cy="1463040"/>
          </a:xfrm>
          <a:prstGeom prst="rect">
            <a:avLst/>
          </a:prstGeom>
          <a:noFill/>
        </p:spPr>
        <p:txBody>
          <a:bodyPr wrap="square" rtlCol="0">
            <a:spAutoFit/>
          </a:bodyPr>
          <a:lstStyle/>
          <a:p>
            <a:r>
              <a:rPr lang="pt-BR" sz="1800" b="0" i="0" u="none" strike="noStrike" cap="none" baseline="0">
                <a:solidFill>
                  <a:srgbClr val="000000"/>
                </a:solidFill>
                <a:effectLst/>
                <a:uFill>
                  <a:solidFill>
                    <a:prstClr val="black">
                      <a:alpha val="0"/>
                    </a:prstClr>
                  </a:solidFill>
                </a:uFill>
                <a:latin typeface="Calibri"/>
                <a:ea typeface="Calibri"/>
                <a:cs typeface="Calibri"/>
              </a:rPr>
              <a:t>Eles marcarão o status Concluído e clicarão em Salvar na parte inferior da página</a:t>
            </a:r>
          </a:p>
          <a:p>
            <a:endParaRPr lang="en-US"/>
          </a:p>
          <a:p>
            <a:endParaRPr lang="en-US"/>
          </a:p>
          <a:p>
            <a:endParaRPr lang="en-US"/>
          </a:p>
        </p:txBody>
      </p:sp>
      <p:pic>
        <p:nvPicPr>
          <p:cNvPr id="7" name="Picture 6">
            <a:extLst>
              <a:ext uri="{FF2B5EF4-FFF2-40B4-BE49-F238E27FC236}">
                <a16:creationId xmlns:a16="http://schemas.microsoft.com/office/drawing/2014/main" id="{891993FD-A8B3-73B4-454D-E52245A8C9D8}"/>
              </a:ext>
            </a:extLst>
          </p:cNvPr>
          <p:cNvPicPr>
            <a:picLocks noChangeAspect="1"/>
          </p:cNvPicPr>
          <p:nvPr/>
        </p:nvPicPr>
        <p:blipFill>
          <a:blip r:embed="rId3"/>
          <a:stretch>
            <a:fillRect/>
          </a:stretch>
        </p:blipFill>
        <p:spPr>
          <a:xfrm>
            <a:off x="432562" y="5366483"/>
            <a:ext cx="8288399" cy="1374432"/>
          </a:xfrm>
          <a:prstGeom prst="rect">
            <a:avLst/>
          </a:prstGeom>
        </p:spPr>
      </p:pic>
      <p:contentPart p14:bwMode="auto" r:id="rId4">
        <p14:nvContentPartPr>
          <p14:cNvPr id="8" name="Ink 7">
            <a:extLst>
              <a:ext uri="{FF2B5EF4-FFF2-40B4-BE49-F238E27FC236}">
                <a16:creationId xmlns:a16="http://schemas.microsoft.com/office/drawing/2014/main" id="{A5CC3F51-ED73-FA03-E3C4-90B950199FCD}"/>
              </a:ext>
            </a:extLst>
          </p14:cNvPr>
          <p14:cNvContentPartPr/>
          <p14:nvPr/>
        </p14:nvContentPartPr>
        <p14:xfrm>
          <a:off x="6178725" y="3932560"/>
          <a:ext cx="647640" cy="36720"/>
        </p14:xfrm>
      </p:contentPart>
      <p:contentPart p14:bwMode="auto" r:id="rId5">
        <p14:nvContentPartPr>
          <p14:cNvPr id="15" name="Ink 14">
            <a:extLst>
              <a:ext uri="{FF2B5EF4-FFF2-40B4-BE49-F238E27FC236}">
                <a16:creationId xmlns:a16="http://schemas.microsoft.com/office/drawing/2014/main" id="{470849B7-0938-319C-6BEF-AF7A570E25D3}"/>
              </a:ext>
            </a:extLst>
          </p14:cNvPr>
          <p14:cNvContentPartPr/>
          <p14:nvPr/>
        </p14:nvContentPartPr>
        <p14:xfrm>
          <a:off x="6187365" y="4065760"/>
          <a:ext cx="797760" cy="30600"/>
        </p14:xfrm>
      </p:contentPart>
      <p:contentPart p14:bwMode="auto" r:id="rId6">
        <p14:nvContentPartPr>
          <p14:cNvPr id="16" name="Ink 15">
            <a:extLst>
              <a:ext uri="{FF2B5EF4-FFF2-40B4-BE49-F238E27FC236}">
                <a16:creationId xmlns:a16="http://schemas.microsoft.com/office/drawing/2014/main" id="{66F50B25-9B41-D9A4-B9F1-92D236080207}"/>
              </a:ext>
            </a:extLst>
          </p14:cNvPr>
          <p14:cNvContentPartPr/>
          <p14:nvPr/>
        </p14:nvContentPartPr>
        <p14:xfrm>
          <a:off x="6223005" y="4233520"/>
          <a:ext cx="642240" cy="10440"/>
        </p14:xfrm>
      </p:contentPart>
      <p:contentPart p14:bwMode="auto" r:id="rId7">
        <p14:nvContentPartPr>
          <p14:cNvPr id="17" name="Ink 16">
            <a:extLst>
              <a:ext uri="{FF2B5EF4-FFF2-40B4-BE49-F238E27FC236}">
                <a16:creationId xmlns:a16="http://schemas.microsoft.com/office/drawing/2014/main" id="{F813A62B-F30E-5855-8848-8068627CFD6B}"/>
              </a:ext>
            </a:extLst>
          </p14:cNvPr>
          <p14:cNvContentPartPr/>
          <p14:nvPr/>
        </p14:nvContentPartPr>
        <p14:xfrm>
          <a:off x="6196366" y="4367440"/>
          <a:ext cx="1132200" cy="56880"/>
        </p14:xfrm>
      </p:contentPart>
      <p:contentPart p14:bwMode="auto" r:id="rId8">
        <p14:nvContentPartPr>
          <p14:cNvPr id="18" name="Ink 17">
            <a:extLst>
              <a:ext uri="{FF2B5EF4-FFF2-40B4-BE49-F238E27FC236}">
                <a16:creationId xmlns:a16="http://schemas.microsoft.com/office/drawing/2014/main" id="{59EDA3C2-8B3C-40D4-20CF-364508CDAACC}"/>
              </a:ext>
            </a:extLst>
          </p14:cNvPr>
          <p14:cNvContentPartPr/>
          <p14:nvPr/>
        </p14:nvContentPartPr>
        <p14:xfrm>
          <a:off x="6231645" y="4527280"/>
          <a:ext cx="594360" cy="9360"/>
        </p14:xfrm>
      </p:contentPart>
      <p:contentPart p14:bwMode="auto" r:id="rId9">
        <p14:nvContentPartPr>
          <p14:cNvPr id="19" name="Ink 18">
            <a:extLst>
              <a:ext uri="{FF2B5EF4-FFF2-40B4-BE49-F238E27FC236}">
                <a16:creationId xmlns:a16="http://schemas.microsoft.com/office/drawing/2014/main" id="{DA88849D-0E11-592F-1D2D-B52F38D75BA0}"/>
              </a:ext>
            </a:extLst>
          </p14:cNvPr>
          <p14:cNvContentPartPr/>
          <p14:nvPr/>
        </p14:nvContentPartPr>
        <p14:xfrm>
          <a:off x="4598325" y="5964400"/>
          <a:ext cx="674280" cy="10440"/>
        </p14:xfrm>
      </p:contentPart>
    </p:spTree>
    <p:extLst>
      <p:ext uri="{BB962C8B-B14F-4D97-AF65-F5344CB8AC3E}">
        <p14:creationId val="43637190"/>
      </p:ext>
    </p:extLst>
  </p:cSld>
  <p:clrMapOvr>
    <a:masterClrMapping/>
  </p:clrMapOvr>
  <p:transition spd="med">
    <p:fade/>
  </p:transition>
  <p:timing/>
</p:sld>
</file>

<file path=ppt/slides/slide9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Renovações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de renovações:</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Isso abrirá a segunda etapa do fluxo de trabalho, onde eles precisarão clicar no ícone de lápis para abrir.</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91</a:t>
            </a:fld>
            <a:endParaRPr lang="en-US"/>
          </a:p>
        </p:txBody>
      </p:sp>
      <p:pic>
        <p:nvPicPr>
          <p:cNvPr id="10" name="Picture 9">
            <a:extLst>
              <a:ext uri="{FF2B5EF4-FFF2-40B4-BE49-F238E27FC236}">
                <a16:creationId xmlns:a16="http://schemas.microsoft.com/office/drawing/2014/main" id="{096002BF-BCD0-D441-8C64-8CD52D93A584}"/>
              </a:ext>
            </a:extLst>
          </p:cNvPr>
          <p:cNvPicPr>
            <a:picLocks noChangeAspect="1"/>
          </p:cNvPicPr>
          <p:nvPr/>
        </p:nvPicPr>
        <p:blipFill>
          <a:blip r:embed="rId2"/>
          <a:stretch>
            <a:fillRect/>
          </a:stretch>
        </p:blipFill>
        <p:spPr>
          <a:xfrm>
            <a:off x="514597" y="2266007"/>
            <a:ext cx="8167456" cy="1721112"/>
          </a:xfrm>
          <a:prstGeom prst="rect">
            <a:avLst/>
          </a:prstGeom>
        </p:spPr>
      </p:pic>
      <p:contentPart p14:bwMode="auto" r:id="rId3">
        <p14:nvContentPartPr>
          <p14:cNvPr id="11" name="Ink 10">
            <a:extLst>
              <a:ext uri="{FF2B5EF4-FFF2-40B4-BE49-F238E27FC236}">
                <a16:creationId xmlns:a16="http://schemas.microsoft.com/office/drawing/2014/main" id="{E480B11B-33E8-CC11-1784-6BED558FDF4D}"/>
              </a:ext>
            </a:extLst>
          </p14:cNvPr>
          <p14:cNvContentPartPr/>
          <p14:nvPr/>
        </p14:nvContentPartPr>
        <p14:xfrm>
          <a:off x="6515685" y="3496960"/>
          <a:ext cx="1996920" cy="72000"/>
        </p14:xfrm>
      </p:contentPart>
      <p:pic>
        <p:nvPicPr>
          <p:cNvPr id="13" name="Picture 12">
            <a:extLst>
              <a:ext uri="{FF2B5EF4-FFF2-40B4-BE49-F238E27FC236}">
                <a16:creationId xmlns:a16="http://schemas.microsoft.com/office/drawing/2014/main" id="{E2FA7DA6-E8D3-900E-0223-FA361EB253AA}"/>
              </a:ext>
            </a:extLst>
          </p:cNvPr>
          <p:cNvPicPr>
            <a:picLocks noChangeAspect="1"/>
          </p:cNvPicPr>
          <p:nvPr/>
        </p:nvPicPr>
        <p:blipFill>
          <a:blip r:embed="rId4"/>
          <a:stretch>
            <a:fillRect/>
          </a:stretch>
        </p:blipFill>
        <p:spPr>
          <a:xfrm>
            <a:off x="514597" y="4856131"/>
            <a:ext cx="7758776" cy="1498518"/>
          </a:xfrm>
          <a:prstGeom prst="rect">
            <a:avLst/>
          </a:prstGeom>
        </p:spPr>
      </p:pic>
      <p:contentPart p14:bwMode="auto" r:id="rId5">
        <p14:nvContentPartPr>
          <p14:cNvPr id="14" name="Ink 13">
            <a:extLst>
              <a:ext uri="{FF2B5EF4-FFF2-40B4-BE49-F238E27FC236}">
                <a16:creationId xmlns:a16="http://schemas.microsoft.com/office/drawing/2014/main" id="{49D02D14-C28E-1C28-916A-78E358A2FE56}"/>
              </a:ext>
            </a:extLst>
          </p14:cNvPr>
          <p14:cNvContentPartPr/>
          <p14:nvPr/>
        </p14:nvContentPartPr>
        <p14:xfrm>
          <a:off x="4502413" y="6327429"/>
          <a:ext cx="336960" cy="36000"/>
        </p14:xfrm>
      </p:contentPart>
      <p:sp>
        <p:nvSpPr>
          <p:cNvPr id="21" name="TextBox 20">
            <a:extLst>
              <a:ext uri="{FF2B5EF4-FFF2-40B4-BE49-F238E27FC236}">
                <a16:creationId xmlns:a16="http://schemas.microsoft.com/office/drawing/2014/main" id="{4D3EBC00-8AD8-8A85-936D-204D21AFB248}"/>
              </a:ext>
            </a:extLst>
          </p:cNvPr>
          <p:cNvSpPr txBox="1"/>
          <p:nvPr/>
        </p:nvSpPr>
        <p:spPr>
          <a:xfrm>
            <a:off x="432562" y="4163627"/>
            <a:ext cx="8196841" cy="640080"/>
          </a:xfrm>
          <a:prstGeom prst="rect">
            <a:avLst/>
          </a:prstGeom>
          <a:noFill/>
        </p:spPr>
        <p:txBody>
          <a:bodyPr wrap="square" rtlCol="0">
            <a:spAutoFit/>
          </a:bodyPr>
          <a:lstStyle/>
          <a:p>
            <a:r>
              <a:rPr lang="pt-BR" sz="1800" b="0" i="0" u="none" strike="noStrike" cap="none" baseline="0">
                <a:solidFill>
                  <a:srgbClr val="000000"/>
                </a:solidFill>
                <a:effectLst/>
                <a:uFill>
                  <a:solidFill>
                    <a:prstClr val="black">
                      <a:alpha val="0"/>
                    </a:prstClr>
                  </a:solidFill>
                </a:uFill>
                <a:latin typeface="Calibri"/>
                <a:ea typeface="Calibri"/>
                <a:cs typeface="Calibri"/>
              </a:rPr>
              <a:t>Eles marcarão o status como Concluído, o que aprovará o terceiro para integração.</a:t>
            </a:r>
          </a:p>
        </p:txBody>
      </p:sp>
    </p:spTree>
    <p:extLst>
      <p:ext uri="{BB962C8B-B14F-4D97-AF65-F5344CB8AC3E}">
        <p14:creationId val="121009240"/>
      </p:ext>
    </p:extLst>
  </p:cSld>
  <p:clrMapOvr>
    <a:masterClrMapping/>
  </p:clrMapOvr>
  <p:transition spd="med">
    <p:fade/>
  </p:transition>
  <p:timing/>
</p:sld>
</file>

<file path=ppt/slides/slide9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Renovações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de renovações:</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Isso conclui o fluxo de trabalho.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Como você pode ver abaixo, o Status volta para Integrada e a data de renovação foi redefinida para o próximo horário de renovação.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92</a:t>
            </a:fld>
            <a:endParaRPr lang="en-US"/>
          </a:p>
        </p:txBody>
      </p:sp>
      <p:pic>
        <p:nvPicPr>
          <p:cNvPr id="7" name="Picture 6">
            <a:extLst>
              <a:ext uri="{FF2B5EF4-FFF2-40B4-BE49-F238E27FC236}">
                <a16:creationId xmlns:a16="http://schemas.microsoft.com/office/drawing/2014/main" id="{DB774340-30B5-1EB2-1D32-B2FE970B695A}"/>
              </a:ext>
            </a:extLst>
          </p:cNvPr>
          <p:cNvPicPr>
            <a:picLocks noChangeAspect="1"/>
          </p:cNvPicPr>
          <p:nvPr/>
        </p:nvPicPr>
        <p:blipFill>
          <a:blip r:embed="rId2"/>
          <a:stretch>
            <a:fillRect/>
          </a:stretch>
        </p:blipFill>
        <p:spPr>
          <a:xfrm>
            <a:off x="351600" y="2546735"/>
            <a:ext cx="8552117" cy="2460271"/>
          </a:xfrm>
          <a:prstGeom prst="rect">
            <a:avLst/>
          </a:prstGeom>
        </p:spPr>
      </p:pic>
      <p:contentPart p14:bwMode="auto" r:id="rId3">
        <p14:nvContentPartPr>
          <p14:cNvPr id="8" name="Ink 7">
            <a:extLst>
              <a:ext uri="{FF2B5EF4-FFF2-40B4-BE49-F238E27FC236}">
                <a16:creationId xmlns:a16="http://schemas.microsoft.com/office/drawing/2014/main" id="{C48C07A9-E255-8AE7-7CB8-5EC9E87B93A2}"/>
              </a:ext>
            </a:extLst>
          </p14:cNvPr>
          <p14:cNvContentPartPr/>
          <p14:nvPr/>
        </p14:nvContentPartPr>
        <p14:xfrm>
          <a:off x="1091565" y="2769400"/>
          <a:ext cx="425520" cy="360"/>
        </p14:xfrm>
      </p:contentPart>
      <p:contentPart p14:bwMode="auto" r:id="rId4">
        <p14:nvContentPartPr>
          <p14:cNvPr id="9" name="Ink 8">
            <a:extLst>
              <a:ext uri="{FF2B5EF4-FFF2-40B4-BE49-F238E27FC236}">
                <a16:creationId xmlns:a16="http://schemas.microsoft.com/office/drawing/2014/main" id="{BB9E6B2D-380A-DC73-AE6B-CD92459B0271}"/>
              </a:ext>
            </a:extLst>
          </p14:cNvPr>
          <p14:cNvContentPartPr/>
          <p14:nvPr/>
        </p14:nvContentPartPr>
        <p14:xfrm>
          <a:off x="6897644" y="4606840"/>
          <a:ext cx="1632960" cy="19440"/>
        </p14:xfrm>
      </p:contentPart>
    </p:spTree>
    <p:extLst>
      <p:ext uri="{BB962C8B-B14F-4D97-AF65-F5344CB8AC3E}">
        <p14:creationId val="414315898"/>
      </p:ext>
    </p:extLst>
  </p:cSld>
  <p:clrMapOvr>
    <a:masterClrMapping/>
  </p:clrMapOvr>
  <p:transition spd="med">
    <p:fade/>
  </p:transition>
  <p:timing/>
</p:sld>
</file>

<file path=ppt/slides/slide9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Renovações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lnSpcReduction="20000"/>
          </a:bodyPr>
          <a:lstStyle/>
          <a:p>
            <a:pPr marL="0" indent="0">
              <a:buNone/>
            </a:pPr>
            <a:r>
              <a:rPr lang="pt-BR" sz="1500" b="1" i="0" u="none" strike="noStrike" cap="none" baseline="0">
                <a:solidFill>
                  <a:srgbClr val="000000"/>
                </a:solidFill>
                <a:effectLst/>
                <a:uFill>
                  <a:solidFill>
                    <a:prstClr val="black">
                      <a:alpha val="0"/>
                    </a:prstClr>
                  </a:solidFill>
                </a:uFill>
                <a:latin typeface="Calibri"/>
                <a:ea typeface="Calibri"/>
                <a:cs typeface="Calibri"/>
              </a:rPr>
              <a:t>Revisão de renovações:</a:t>
            </a:r>
          </a:p>
          <a:p>
            <a:pPr marL="0" indent="0">
              <a:buNone/>
            </a:pPr>
            <a:r>
              <a:rPr lang="pt-BR" sz="1500" b="0" i="0" u="none" strike="noStrike" cap="none" baseline="0">
                <a:solidFill>
                  <a:srgbClr val="000000"/>
                </a:solidFill>
                <a:effectLst/>
                <a:uFill>
                  <a:solidFill>
                    <a:prstClr val="black">
                      <a:alpha val="0"/>
                    </a:prstClr>
                  </a:solidFill>
                </a:uFill>
                <a:latin typeface="Calibri"/>
                <a:ea typeface="Calibri"/>
                <a:cs typeface="Calibri"/>
              </a:rPr>
              <a:t>Se houve uma NOVA Verificação Mundial/Verificação de Mídia ou alteração de status e eles concluíram a Avaliação com possível alteração de status de </a:t>
            </a:r>
            <a:r>
              <a:rPr lang="pt-BR" sz="1500" b="0" i="0" u="none" strike="noStrike" cap="none" baseline="30000">
                <a:solidFill>
                  <a:srgbClr val="000000"/>
                </a:solidFill>
                <a:effectLst/>
                <a:uFill>
                  <a:solidFill>
                    <a:prstClr val="black">
                      <a:alpha val="0"/>
                    </a:prstClr>
                  </a:solidFill>
                </a:uFill>
                <a:latin typeface="Calibri"/>
                <a:ea typeface="Calibri"/>
                <a:cs typeface="Calibri"/>
              </a:rPr>
              <a:t>terceiros</a:t>
            </a:r>
            <a:r>
              <a:rPr lang="pt-BR" sz="1500" b="0" i="0" u="none" strike="noStrike" cap="none" baseline="0">
                <a:solidFill>
                  <a:srgbClr val="000000"/>
                </a:solidFill>
                <a:effectLst/>
                <a:uFill>
                  <a:solidFill>
                    <a:prstClr val="black">
                      <a:alpha val="0"/>
                    </a:prstClr>
                  </a:solidFill>
                </a:uFill>
                <a:latin typeface="Calibri"/>
                <a:ea typeface="Calibri"/>
                <a:cs typeface="Calibri"/>
              </a:rPr>
              <a:t>, ela foi transferida para a Equipe de Aprovação para revisão:</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r>
              <a:rPr lang="pt-BR" sz="1500" b="0" i="0" u="none" strike="noStrike" cap="none" baseline="0">
                <a:solidFill>
                  <a:srgbClr val="000000"/>
                </a:solidFill>
                <a:effectLst/>
                <a:uFill>
                  <a:solidFill>
                    <a:prstClr val="black">
                      <a:alpha val="0"/>
                    </a:prstClr>
                  </a:solidFill>
                </a:uFill>
                <a:latin typeface="Calibri"/>
                <a:ea typeface="Calibri"/>
                <a:cs typeface="Calibri"/>
              </a:rPr>
              <a:t>Isso estará então em suas atividades atribuídas na página inicial da equipe de aprovação.</a:t>
            </a:r>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93</a:t>
            </a:fld>
            <a:endParaRPr lang="en-US"/>
          </a:p>
        </p:txBody>
      </p:sp>
      <p:pic>
        <p:nvPicPr>
          <p:cNvPr id="6" name="Picture 5">
            <a:extLst>
              <a:ext uri="{FF2B5EF4-FFF2-40B4-BE49-F238E27FC236}">
                <a16:creationId xmlns:a16="http://schemas.microsoft.com/office/drawing/2014/main" id="{0E9A4D27-0C39-702A-9A6B-ECFE4D9682B2}"/>
              </a:ext>
            </a:extLst>
          </p:cNvPr>
          <p:cNvPicPr>
            <a:picLocks noChangeAspect="1"/>
          </p:cNvPicPr>
          <p:nvPr/>
        </p:nvPicPr>
        <p:blipFill>
          <a:blip r:embed="rId2"/>
          <a:stretch>
            <a:fillRect/>
          </a:stretch>
        </p:blipFill>
        <p:spPr>
          <a:xfrm>
            <a:off x="512485" y="2465342"/>
            <a:ext cx="7979856" cy="1492241"/>
          </a:xfrm>
          <a:prstGeom prst="rect">
            <a:avLst/>
          </a:prstGeom>
        </p:spPr>
      </p:pic>
      <p:pic>
        <p:nvPicPr>
          <p:cNvPr id="11" name="Picture 10">
            <a:extLst>
              <a:ext uri="{FF2B5EF4-FFF2-40B4-BE49-F238E27FC236}">
                <a16:creationId xmlns:a16="http://schemas.microsoft.com/office/drawing/2014/main" id="{2A65E007-4523-043B-B448-1DBB3373C716}"/>
              </a:ext>
            </a:extLst>
          </p:cNvPr>
          <p:cNvPicPr>
            <a:picLocks noChangeAspect="1"/>
          </p:cNvPicPr>
          <p:nvPr/>
        </p:nvPicPr>
        <p:blipFill>
          <a:blip r:embed="rId3"/>
          <a:stretch>
            <a:fillRect/>
          </a:stretch>
        </p:blipFill>
        <p:spPr>
          <a:xfrm>
            <a:off x="464995" y="5098409"/>
            <a:ext cx="8539831" cy="494523"/>
          </a:xfrm>
          <a:prstGeom prst="rect">
            <a:avLst/>
          </a:prstGeom>
        </p:spPr>
      </p:pic>
      <p:contentPart p14:bwMode="auto" r:id="rId4">
        <p14:nvContentPartPr>
          <p14:cNvPr id="12" name="Ink 11">
            <a:extLst>
              <a:ext uri="{FF2B5EF4-FFF2-40B4-BE49-F238E27FC236}">
                <a16:creationId xmlns:a16="http://schemas.microsoft.com/office/drawing/2014/main" id="{667F2C4C-B870-FEA0-BB6C-D4AC3B1246CE}"/>
              </a:ext>
            </a:extLst>
          </p14:cNvPr>
          <p14:cNvContentPartPr/>
          <p14:nvPr/>
        </p14:nvContentPartPr>
        <p14:xfrm>
          <a:off x="6533685" y="2698263"/>
          <a:ext cx="1436760" cy="80280"/>
        </p14:xfrm>
      </p:contentPart>
      <p:contentPart p14:bwMode="auto" r:id="rId5">
        <p14:nvContentPartPr>
          <p14:cNvPr id="13" name="Ink 12">
            <a:extLst>
              <a:ext uri="{FF2B5EF4-FFF2-40B4-BE49-F238E27FC236}">
                <a16:creationId xmlns:a16="http://schemas.microsoft.com/office/drawing/2014/main" id="{D26D15E4-812F-3ED6-76BD-B4F66B25FBFB}"/>
              </a:ext>
            </a:extLst>
          </p14:cNvPr>
          <p14:cNvContentPartPr/>
          <p14:nvPr/>
        </p14:nvContentPartPr>
        <p14:xfrm>
          <a:off x="6595605" y="5289903"/>
          <a:ext cx="851760" cy="46080"/>
        </p14:xfrm>
      </p:contentPart>
    </p:spTree>
    <p:extLst>
      <p:ext uri="{BB962C8B-B14F-4D97-AF65-F5344CB8AC3E}">
        <p14:creationId val="2683611366"/>
      </p:ext>
    </p:extLst>
  </p:cSld>
  <p:clrMapOvr>
    <a:masterClrMapping/>
  </p:clrMapOvr>
  <p:transition spd="med">
    <p:fade/>
  </p:transition>
  <p:timing/>
</p:sld>
</file>

<file path=ppt/slides/slide9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Renovações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de renovações:</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O membro da equipe de aprovação analisará a seção de triagem e detalhes para fazer uma determinação para que possa concluir a avaliação.</a:t>
            </a:r>
            <a:r>
              <a:rPr lang="pt-BR" sz="1600" b="0" i="0" u="none" strike="noStrike" cap="none" baseline="0">
                <a:solidFill>
                  <a:srgbClr val="000000"/>
                </a:solidFill>
                <a:effectLst/>
                <a:uFill>
                  <a:solidFill>
                    <a:prstClr val="black">
                      <a:alpha val="0"/>
                    </a:prstClr>
                  </a:solidFill>
                </a:uFill>
                <a:latin typeface="Calibri"/>
                <a:ea typeface="Calibri"/>
                <a:cs typeface="Calibri"/>
              </a:rPr>
              <a:t>  </a:t>
            </a:r>
            <a:r>
              <a:rPr lang="pt-BR" sz="1600" b="0" i="0" u="none" strike="noStrike" cap="none" baseline="0">
                <a:solidFill>
                  <a:srgbClr val="000000"/>
                </a:solidFill>
                <a:effectLst/>
                <a:uFill>
                  <a:solidFill>
                    <a:prstClr val="black">
                      <a:alpha val="0"/>
                    </a:prstClr>
                  </a:solidFill>
                </a:uFill>
                <a:latin typeface="Calibri"/>
                <a:ea typeface="Calibri"/>
                <a:cs typeface="Calibri"/>
              </a:rPr>
              <a:t>Para concluir a avaliação, eles clicarão no ícone de lápis, conforme destacado abaixo:</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94</a:t>
            </a:fld>
            <a:endParaRPr lang="en-US"/>
          </a:p>
        </p:txBody>
      </p:sp>
      <p:pic>
        <p:nvPicPr>
          <p:cNvPr id="7" name="Picture 6">
            <a:extLst>
              <a:ext uri="{FF2B5EF4-FFF2-40B4-BE49-F238E27FC236}">
                <a16:creationId xmlns:a16="http://schemas.microsoft.com/office/drawing/2014/main" id="{D1645AB6-90C1-F5B7-4F24-A605311AA61C}"/>
              </a:ext>
            </a:extLst>
          </p:cNvPr>
          <p:cNvPicPr>
            <a:picLocks noChangeAspect="1"/>
          </p:cNvPicPr>
          <p:nvPr/>
        </p:nvPicPr>
        <p:blipFill>
          <a:blip r:embed="rId2"/>
          <a:stretch>
            <a:fillRect/>
          </a:stretch>
        </p:blipFill>
        <p:spPr>
          <a:xfrm>
            <a:off x="511549" y="2724792"/>
            <a:ext cx="8167456" cy="3116662"/>
          </a:xfrm>
          <a:prstGeom prst="rect">
            <a:avLst/>
          </a:prstGeom>
        </p:spPr>
      </p:pic>
      <p:contentPart p14:bwMode="auto" r:id="rId3">
        <p14:nvContentPartPr>
          <p14:cNvPr id="8" name="Ink 7">
            <a:extLst>
              <a:ext uri="{FF2B5EF4-FFF2-40B4-BE49-F238E27FC236}">
                <a16:creationId xmlns:a16="http://schemas.microsoft.com/office/drawing/2014/main" id="{C1FF5BF8-268B-280D-B92D-41EBB6458CD4}"/>
              </a:ext>
            </a:extLst>
          </p14:cNvPr>
          <p14:cNvContentPartPr/>
          <p14:nvPr/>
        </p14:nvContentPartPr>
        <p14:xfrm>
          <a:off x="6498044" y="5334760"/>
          <a:ext cx="2035080" cy="45360"/>
        </p14:xfrm>
      </p:contentPart>
    </p:spTree>
    <p:extLst>
      <p:ext uri="{BB962C8B-B14F-4D97-AF65-F5344CB8AC3E}">
        <p14:creationId val="538363436"/>
      </p:ext>
    </p:extLst>
  </p:cSld>
  <p:clrMapOvr>
    <a:masterClrMapping/>
  </p:clrMapOvr>
  <p:transition spd="med">
    <p:fade/>
  </p:transition>
  <p:timing/>
</p:sld>
</file>

<file path=ppt/slides/slide9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Renovações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de renovações:</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A equipe de aprovação tem 4 opções:</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Aprovar terceiros – que conclui o processo de renovação da integração.</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Prossiga com a integração – que abre os fluxos de trabalho do questionário</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Análise de conformidade de terceiros – envia para a equipe de conformidade</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Recusar terceiro</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95</a:t>
            </a:fld>
            <a:endParaRPr lang="en-US"/>
          </a:p>
        </p:txBody>
      </p:sp>
      <p:pic>
        <p:nvPicPr>
          <p:cNvPr id="6" name="Picture 5">
            <a:extLst>
              <a:ext uri="{FF2B5EF4-FFF2-40B4-BE49-F238E27FC236}">
                <a16:creationId xmlns:a16="http://schemas.microsoft.com/office/drawing/2014/main" id="{6F6FC98D-9C49-78D2-C249-5F13CA77C9FF}"/>
              </a:ext>
            </a:extLst>
          </p:cNvPr>
          <p:cNvPicPr>
            <a:picLocks noChangeAspect="1"/>
          </p:cNvPicPr>
          <p:nvPr/>
        </p:nvPicPr>
        <p:blipFill>
          <a:blip r:embed="rId2"/>
          <a:stretch>
            <a:fillRect/>
          </a:stretch>
        </p:blipFill>
        <p:spPr>
          <a:xfrm>
            <a:off x="464995" y="3284724"/>
            <a:ext cx="7998781" cy="2539027"/>
          </a:xfrm>
          <a:prstGeom prst="rect">
            <a:avLst/>
          </a:prstGeom>
        </p:spPr>
      </p:pic>
      <p:sp>
        <p:nvSpPr>
          <p:cNvPr id="9" name="TextBox 8">
            <a:extLst>
              <a:ext uri="{FF2B5EF4-FFF2-40B4-BE49-F238E27FC236}">
                <a16:creationId xmlns:a16="http://schemas.microsoft.com/office/drawing/2014/main" id="{3FE11E1F-EDD3-561C-0F36-8DF79D540C5C}"/>
              </a:ext>
            </a:extLst>
          </p:cNvPr>
          <p:cNvSpPr txBox="1"/>
          <p:nvPr/>
        </p:nvSpPr>
        <p:spPr>
          <a:xfrm>
            <a:off x="464995" y="5885895"/>
            <a:ext cx="8110834" cy="640080"/>
          </a:xfrm>
          <a:prstGeom prst="rect">
            <a:avLst/>
          </a:prstGeom>
          <a:noFill/>
        </p:spPr>
        <p:txBody>
          <a:bodyPr wrap="square" rtlCol="0">
            <a:spAutoFit/>
          </a:bodyPr>
          <a:lstStyle/>
          <a:p>
            <a:r>
              <a:rPr lang="pt-BR" sz="1800" b="0" i="0" u="none" strike="noStrike" cap="none" baseline="0">
                <a:solidFill>
                  <a:srgbClr val="FF0000"/>
                </a:solidFill>
                <a:effectLst/>
                <a:uFill>
                  <a:solidFill>
                    <a:prstClr val="black">
                      <a:alpha val="0"/>
                    </a:prstClr>
                  </a:solidFill>
                </a:uFill>
                <a:latin typeface="Calibri"/>
                <a:ea typeface="Calibri"/>
                <a:cs typeface="Calibri"/>
              </a:rPr>
              <a:t>Essas etapas são idênticas ao processo de integração, conforme mencionado na página 40 deste manual.</a:t>
            </a:r>
            <a:r>
              <a:rPr lang="pt-BR" sz="1800" b="0" i="0" u="none" strike="noStrike" cap="none" baseline="0">
                <a:solidFill>
                  <a:srgbClr val="FF0000"/>
                </a:solidFill>
                <a:effectLst/>
                <a:uFill>
                  <a:solidFill>
                    <a:prstClr val="black">
                      <a:alpha val="0"/>
                    </a:prstClr>
                  </a:solidFill>
                </a:uFill>
                <a:latin typeface="Calibri"/>
                <a:ea typeface="Calibri"/>
                <a:cs typeface="Calibri"/>
              </a:rPr>
              <a:t>  </a:t>
            </a:r>
          </a:p>
        </p:txBody>
      </p:sp>
    </p:spTree>
    <p:extLst>
      <p:ext uri="{BB962C8B-B14F-4D97-AF65-F5344CB8AC3E}">
        <p14:creationId val="1177768444"/>
      </p:ext>
    </p:extLst>
  </p:cSld>
  <p:clrMapOvr>
    <a:masterClrMapping/>
  </p:clrMapOvr>
  <p:transition spd="med">
    <p:fade/>
  </p:transition>
  <p:timing/>
</p:sld>
</file>

<file path=ppt/slides/slide9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Renovações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5193884"/>
          </a:xfrm>
        </p:spPr>
        <p:txBody>
          <a:bodyPr>
            <a:normAutofit/>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de renovações:</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Na maioria dos casos, a equipe de aprovação aprovará o terceiro, que abrirá a última etapa do fluxo de trabalho:</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Eles marcarão o status como Concluído para aprovar o terceiro para integração e clicar em Salvar na parte inferior da página:</a:t>
            </a:r>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96</a:t>
            </a:fld>
            <a:endParaRPr lang="en-US"/>
          </a:p>
        </p:txBody>
      </p:sp>
      <p:pic>
        <p:nvPicPr>
          <p:cNvPr id="7" name="Picture 6">
            <a:extLst>
              <a:ext uri="{FF2B5EF4-FFF2-40B4-BE49-F238E27FC236}">
                <a16:creationId xmlns:a16="http://schemas.microsoft.com/office/drawing/2014/main" id="{CE560F89-CF95-7C80-C37C-251B85663A28}"/>
              </a:ext>
            </a:extLst>
          </p:cNvPr>
          <p:cNvPicPr>
            <a:picLocks noChangeAspect="1"/>
          </p:cNvPicPr>
          <p:nvPr/>
        </p:nvPicPr>
        <p:blipFill>
          <a:blip r:embed="rId2"/>
          <a:stretch>
            <a:fillRect/>
          </a:stretch>
        </p:blipFill>
        <p:spPr>
          <a:xfrm>
            <a:off x="464995" y="2293098"/>
            <a:ext cx="7767962" cy="1595074"/>
          </a:xfrm>
          <a:prstGeom prst="rect">
            <a:avLst/>
          </a:prstGeom>
        </p:spPr>
      </p:pic>
      <p:pic>
        <p:nvPicPr>
          <p:cNvPr id="10" name="Picture 9">
            <a:extLst>
              <a:ext uri="{FF2B5EF4-FFF2-40B4-BE49-F238E27FC236}">
                <a16:creationId xmlns:a16="http://schemas.microsoft.com/office/drawing/2014/main" id="{5AF357EF-A3BE-4DFE-1725-43DC8C98B95A}"/>
              </a:ext>
            </a:extLst>
          </p:cNvPr>
          <p:cNvPicPr>
            <a:picLocks noChangeAspect="1"/>
          </p:cNvPicPr>
          <p:nvPr/>
        </p:nvPicPr>
        <p:blipFill>
          <a:blip r:embed="rId3"/>
          <a:stretch>
            <a:fillRect/>
          </a:stretch>
        </p:blipFill>
        <p:spPr>
          <a:xfrm>
            <a:off x="464995" y="4816801"/>
            <a:ext cx="8232957" cy="1091864"/>
          </a:xfrm>
          <a:prstGeom prst="rect">
            <a:avLst/>
          </a:prstGeom>
        </p:spPr>
      </p:pic>
      <p:contentPart p14:bwMode="auto" r:id="rId4">
        <p14:nvContentPartPr>
          <p14:cNvPr id="11" name="Ink 10">
            <a:extLst>
              <a:ext uri="{FF2B5EF4-FFF2-40B4-BE49-F238E27FC236}">
                <a16:creationId xmlns:a16="http://schemas.microsoft.com/office/drawing/2014/main" id="{566F56D4-D0A7-FE4A-0249-DC85A75A0B5F}"/>
              </a:ext>
            </a:extLst>
          </p14:cNvPr>
          <p14:cNvContentPartPr/>
          <p14:nvPr/>
        </p14:nvContentPartPr>
        <p14:xfrm>
          <a:off x="6151725" y="3515320"/>
          <a:ext cx="1847160" cy="124920"/>
        </p14:xfrm>
      </p:contentPart>
      <p:contentPart p14:bwMode="auto" r:id="rId5">
        <p14:nvContentPartPr>
          <p14:cNvPr id="12" name="Ink 11">
            <a:extLst>
              <a:ext uri="{FF2B5EF4-FFF2-40B4-BE49-F238E27FC236}">
                <a16:creationId xmlns:a16="http://schemas.microsoft.com/office/drawing/2014/main" id="{51F52232-DABF-3463-1463-210242DF70DE}"/>
              </a:ext>
            </a:extLst>
          </p14:cNvPr>
          <p14:cNvContentPartPr/>
          <p14:nvPr/>
        </p14:nvContentPartPr>
        <p14:xfrm>
          <a:off x="4580325" y="5326120"/>
          <a:ext cx="719280" cy="9720"/>
        </p14:xfrm>
      </p:contentPart>
    </p:spTree>
    <p:extLst>
      <p:ext uri="{BB962C8B-B14F-4D97-AF65-F5344CB8AC3E}">
        <p14:creationId val="3379982976"/>
      </p:ext>
    </p:extLst>
  </p:cSld>
  <p:clrMapOvr>
    <a:masterClrMapping/>
  </p:clrMapOvr>
  <p:transition spd="med">
    <p:fade/>
  </p:transition>
  <p:timing/>
</p:sld>
</file>

<file path=ppt/slides/slide9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pt-BR" sz="2000" b="0" i="0" u="none" strike="noStrike" cap="none" baseline="0">
                <a:solidFill>
                  <a:srgbClr val="FFFFFF"/>
                </a:solidFill>
                <a:effectLst/>
                <a:uFill>
                  <a:solidFill>
                    <a:prstClr val="black">
                      <a:alpha val="0"/>
                    </a:prstClr>
                  </a:solidFill>
                </a:uFill>
                <a:latin typeface="Calibri Light"/>
                <a:ea typeface="Calibri Light"/>
                <a:cs typeface="Calibri Light"/>
              </a:rPr>
              <a:t>Renovações</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623116" y="1547031"/>
            <a:ext cx="8074836" cy="5193884"/>
          </a:xfrm>
        </p:spPr>
        <p:txBody>
          <a:bodyPr>
            <a:normAutofit/>
          </a:bodyPr>
          <a:lstStyle/>
          <a:p>
            <a:pPr marL="0" indent="0">
              <a:buNone/>
            </a:pPr>
            <a:r>
              <a:rPr lang="pt-BR" sz="1600" b="1" i="0" u="none" strike="noStrike" cap="none" baseline="0">
                <a:solidFill>
                  <a:srgbClr val="000000"/>
                </a:solidFill>
                <a:effectLst/>
                <a:uFill>
                  <a:solidFill>
                    <a:prstClr val="black">
                      <a:alpha val="0"/>
                    </a:prstClr>
                  </a:solidFill>
                </a:uFill>
                <a:latin typeface="Calibri"/>
                <a:ea typeface="Calibri"/>
                <a:cs typeface="Calibri"/>
              </a:rPr>
              <a:t>Revisão de renovações:</a:t>
            </a:r>
          </a:p>
          <a:p>
            <a:pPr marL="0" indent="0">
              <a:buNone/>
            </a:pPr>
            <a:r>
              <a:rPr lang="pt-BR" sz="1600" b="0" i="0" u="none" strike="noStrike" cap="none" baseline="0">
                <a:solidFill>
                  <a:srgbClr val="000000"/>
                </a:solidFill>
                <a:effectLst/>
                <a:uFill>
                  <a:solidFill>
                    <a:prstClr val="black">
                      <a:alpha val="0"/>
                    </a:prstClr>
                  </a:solidFill>
                </a:uFill>
                <a:latin typeface="Calibri"/>
                <a:ea typeface="Calibri"/>
                <a:cs typeface="Calibri"/>
              </a:rPr>
              <a:t>Neste ponto, o terceiro foi renovado com sucesso e o status volta para Integrado com a data de renovação atualizada.</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97</a:t>
            </a:fld>
            <a:endParaRPr lang="en-US"/>
          </a:p>
        </p:txBody>
      </p:sp>
      <p:pic>
        <p:nvPicPr>
          <p:cNvPr id="6" name="Picture 5">
            <a:extLst>
              <a:ext uri="{FF2B5EF4-FFF2-40B4-BE49-F238E27FC236}">
                <a16:creationId xmlns:a16="http://schemas.microsoft.com/office/drawing/2014/main" id="{89D68941-05CD-C995-0906-DB3DB37A28A9}"/>
              </a:ext>
            </a:extLst>
          </p:cNvPr>
          <p:cNvPicPr>
            <a:picLocks noChangeAspect="1"/>
          </p:cNvPicPr>
          <p:nvPr/>
        </p:nvPicPr>
        <p:blipFill>
          <a:blip r:embed="rId2"/>
          <a:stretch>
            <a:fillRect/>
          </a:stretch>
        </p:blipFill>
        <p:spPr>
          <a:xfrm>
            <a:off x="623116" y="2681056"/>
            <a:ext cx="8074837" cy="2629913"/>
          </a:xfrm>
          <a:prstGeom prst="rect">
            <a:avLst/>
          </a:prstGeom>
        </p:spPr>
      </p:pic>
      <p:contentPart p14:bwMode="auto" r:id="rId3">
        <p14:nvContentPartPr>
          <p14:cNvPr id="8" name="Ink 7">
            <a:extLst>
              <a:ext uri="{FF2B5EF4-FFF2-40B4-BE49-F238E27FC236}">
                <a16:creationId xmlns:a16="http://schemas.microsoft.com/office/drawing/2014/main" id="{45BF56F1-AFFC-7296-0553-9CEB2342C5AC}"/>
              </a:ext>
            </a:extLst>
          </p14:cNvPr>
          <p14:cNvContentPartPr/>
          <p14:nvPr/>
        </p14:nvContentPartPr>
        <p14:xfrm>
          <a:off x="1269045" y="2920240"/>
          <a:ext cx="358200" cy="9360"/>
        </p14:xfrm>
      </p:contentPart>
      <p:contentPart p14:bwMode="auto" r:id="rId4">
        <p14:nvContentPartPr>
          <p14:cNvPr id="9" name="Ink 8">
            <a:extLst>
              <a:ext uri="{FF2B5EF4-FFF2-40B4-BE49-F238E27FC236}">
                <a16:creationId xmlns:a16="http://schemas.microsoft.com/office/drawing/2014/main" id="{D1503BA6-4F2E-37E4-1212-C81618BF6346}"/>
              </a:ext>
            </a:extLst>
          </p14:cNvPr>
          <p14:cNvContentPartPr/>
          <p14:nvPr/>
        </p14:nvContentPartPr>
        <p14:xfrm>
          <a:off x="4757805" y="4793680"/>
          <a:ext cx="3660840" cy="97920"/>
        </p14:xfrm>
      </p:contentPart>
    </p:spTree>
    <p:extLst>
      <p:ext uri="{BB962C8B-B14F-4D97-AF65-F5344CB8AC3E}">
        <p14:creationId val="2123959723"/>
      </p:ext>
    </p:extLst>
  </p:cSld>
  <p:clrMapOvr>
    <a:masterClrMapping/>
  </p:clrMapOvr>
  <p:transition spd="med">
    <p:fade/>
  </p:transition>
  <p:timing/>
</p:sld>
</file>

<file path=ppt/slides/slide9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CCDC8861-A403-0AD4-496D-E9F70BC046EE}"/>
              </a:ext>
            </a:extLst>
          </p:cNvPr>
          <p:cNvSpPr>
            <a:spLocks noGrp="1"/>
          </p:cNvSpPr>
          <p:nvPr>
            <p:ph type="title"/>
          </p:nvPr>
        </p:nvSpPr>
        <p:spPr/>
        <p:txBody>
          <a:bodyPr/>
          <a:lstStyle/>
          <a:p>
            <a:r>
              <a:rPr lang="pt-BR" sz="2100" b="0" i="0" u="none" strike="noStrike" cap="none" baseline="0">
                <a:solidFill>
                  <a:srgbClr val="FFFFFF"/>
                </a:solidFill>
                <a:effectLst/>
                <a:uFill>
                  <a:solidFill>
                    <a:prstClr val="black">
                      <a:alpha val="0"/>
                    </a:prstClr>
                  </a:solidFill>
                </a:uFill>
                <a:latin typeface="Calibri Light"/>
                <a:ea typeface="Calibri Light"/>
                <a:cs typeface="Calibri Light"/>
              </a:rPr>
              <a:t>Fim do treinamento</a:t>
            </a:r>
          </a:p>
        </p:txBody>
      </p:sp>
      <p:sp>
        <p:nvSpPr>
          <p:cNvPr id="5" name="Slide Number Placeholder 4">
            <a:extLst>
              <a:ext uri="{FF2B5EF4-FFF2-40B4-BE49-F238E27FC236}">
                <a16:creationId xmlns:a16="http://schemas.microsoft.com/office/drawing/2014/main" id="{4721C454-5813-A54F-430C-FF7503CFE150}"/>
              </a:ext>
            </a:extLst>
          </p:cNvPr>
          <p:cNvSpPr>
            <a:spLocks noGrp="1"/>
          </p:cNvSpPr>
          <p:nvPr>
            <p:ph type="sldNum" sz="quarter" idx="4"/>
          </p:nvPr>
        </p:nvSpPr>
        <p:spPr/>
        <p:txBody>
          <a:bodyPr/>
          <a:lstStyle/>
          <a:p>
            <a:fld id="{BB5FC4A1-A2DE-4EB5-9A46-57D39B4235EC}" type="slidenum">
              <a:rPr lang="en-US" smtClean="0"/>
              <a:t>98</a:t>
            </a:fld>
            <a:endParaRPr lang="en-US"/>
          </a:p>
        </p:txBody>
      </p:sp>
    </p:spTree>
    <p:extLst>
      <p:ext uri="{BB962C8B-B14F-4D97-AF65-F5344CB8AC3E}">
        <p14:creationId val="3789168476"/>
      </p:ext>
    </p:extLst>
  </p:cSld>
  <p:clrMapOvr>
    <a:masterClrMapping/>
  </p:clrMapOvr>
  <p:transition spd="med">
    <p:fade/>
  </p:transition>
  <p:timing/>
</p:sld>
</file>

<file path=ppt/tags/tag1.xml><?xml version="1.0" encoding="utf-8"?>
<p:tagLst xmlns:p="http://schemas.openxmlformats.org/presentationml/2006/main">
  <p:tag name="THINKCELLSHAPEDONOTDELETE" val="thinkcellActiveDocDoNotDelete"/>
</p:tagLst>
</file>

<file path=ppt/tags/tag2.xml><?xml version="1.0" encoding="utf-8"?>
<p:tagLst xmlns:p="http://schemas.openxmlformats.org/presentationml/2006/main">
  <p:tag name="THINKCELLSHAPEDONOTDELETE" val="t_mcjQMEtRZ.C8u5DBhCDUA"/>
</p:tagLst>
</file>

<file path=ppt/tags/tag3.xml><?xml version="1.0" encoding="utf-8"?>
<p:tagLst xmlns:p="http://schemas.openxmlformats.org/presentationml/2006/main">
  <p:tag name="THINKCELLSHAPEDONOTDELETE" val="thinkcellActiveDocDoNotDelete"/>
</p:tagLst>
</file>

<file path=ppt/tags/tag4.xml><?xml version="1.0" encoding="utf-8"?>
<p:tagLst xmlns:p="http://schemas.openxmlformats.org/presentationml/2006/main">
  <p:tag name="THINKCELLSHAPEDONOTDELETE" val="thinkcellActiveDocDoNotDelete"/>
</p:tagLst>
</file>

<file path=ppt/tags/tag5.xml><?xml version="1.0" encoding="utf-8"?>
<p:tagLst xmlns:p="http://schemas.openxmlformats.org/presentationml/2006/main">
  <p:tag name="THINKCELLSHAPEDONOTDELETE" val="t6LIik6J0SZG7_0mBG8XgJQ"/>
</p:tagLst>
</file>

<file path=ppt/tags/tag6.xml><?xml version="1.0" encoding="utf-8"?>
<p:tagLst xmlns:p="http://schemas.openxmlformats.org/presentationml/2006/main">
  <p:tag name="AS_OS" val="Unix 5.14.0.503"/>
  <p:tag name="AS_RELEASE_DATE" val="2024.03.31"/>
  <p:tag name="AS_TITLE" val="Aspose.Slides for Java"/>
  <p:tag name="AS_VERSION" val="24.3"/>
  <p:tag name="THINKCELLPRESENTATIONDONOTDELETE" val="&lt;?xml version=&quot;1.0&quot; encoding=&quot;UTF-16&quot; standalone=&quot;yes&quot;?&gt;&lt;root reqver=&quot;24162&quot;&gt;&lt;version val=&quot;2702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3&quot;&gt;&lt;elem m_fUsage=&quot;5.94189690230814804295E+00&quot;&gt;&lt;m_msothmcolidx val=&quot;0&quot;/&gt;&lt;m_rgb r=&quot;20&quot; g=&quot;38&quot; b=&quot;64&quot;/&gt;&lt;m_nBrightness tagver0=&quot;26206&quot; tagname0=&quot;m_nBrightnessUNRECOGNIZED&quot; val=&quot;0&quot;/&gt;&lt;/elem&gt;&lt;elem m_fUsage=&quot;1.90876410999999990281E+00&quot;&gt;&lt;m_msothmcolidx val=&quot;0&quot;/&gt;&lt;m_rgb r=&quot;F6&quot; g=&quot;F3&quot; b=&quot;EB&quot;/&gt;&lt;m_nBrightness tagver0=&quot;26206&quot; tagname0=&quot;m_nBrightnessUNRECOGNIZED&quot; val=&quot;0&quot;/&gt;&lt;/elem&gt;&lt;elem m_fUsage=&quot;1.56784161766145224703E+00&quot;&gt;&lt;m_msothmcolidx val=&quot;0&quot;/&gt;&lt;m_rgb r=&quot;EB&quot; g=&quot;EE&quot; b=&quot;E6&quot;/&gt;&lt;m_nBrightness tagver0=&quot;26206&quot; tagname0=&quot;m_nBrightnessUNRECOGNIZED&quot; val=&quot;0&quot;/&gt;&lt;/elem&gt;&lt;/m_vecMRU&gt;&lt;/m_mruColor&gt;&lt;/CPresentation&gt;&lt;/root&gt;"/>
  <p:tag name="THINKCELLUNDODONOTDELETE" val="0"/>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RPM IR PPT Standard - DRAFT - 12.14.18" id="{9CE6E63C-E94D-FB46-91E7-6AA3D17BB118}" vid="{90DFF340-5132-1E4A-9E8E-B23BC845A75D}"/>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90C2D6ED61D4479406C8DA89CF0878" ma:contentTypeVersion="19" ma:contentTypeDescription="Create a new document." ma:contentTypeScope="" ma:versionID="3356f854cefd6e5c022291f3556cb126">
  <xsd:schema xmlns:xsd="http://www.w3.org/2001/XMLSchema" xmlns:xs="http://www.w3.org/2001/XMLSchema" xmlns:p="http://schemas.microsoft.com/office/2006/metadata/properties" xmlns:ns2="d7a05af7-d3ec-4963-864c-209504fa34de" xmlns:ns3="2ed82cd1-6b84-4a0b-9746-0d197a81b83d" targetNamespace="http://schemas.microsoft.com/office/2006/metadata/properties" ma:root="true" ma:fieldsID="c38e55e5a774d03a351d6963d02ce9b3" ns2:_="" ns3:_="">
    <xsd:import namespace="d7a05af7-d3ec-4963-864c-209504fa34de"/>
    <xsd:import namespace="2ed82cd1-6b84-4a0b-9746-0d197a81b8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a05af7-d3ec-4963-864c-209504fa34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43bc27-0046-4300-b48a-2db9dc89119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d82cd1-6b84-4a0b-9746-0d197a81b8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7600404-635a-4f52-8c6e-abf865231489}" ma:internalName="TaxCatchAll" ma:showField="CatchAllData" ma:web="2ed82cd1-6b84-4a0b-9746-0d197a81b8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a05af7-d3ec-4963-864c-209504fa34de">
      <Terms xmlns="http://schemas.microsoft.com/office/infopath/2007/PartnerControls"/>
    </lcf76f155ced4ddcb4097134ff3c332f>
    <TaxCatchAll xmlns="2ed82cd1-6b84-4a0b-9746-0d197a81b83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D45A66-9481-4B6F-B094-835AEA054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a05af7-d3ec-4963-864c-209504fa34de"/>
    <ds:schemaRef ds:uri="2ed82cd1-6b84-4a0b-9746-0d197a81b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6CADE9-4D3D-4C64-A002-EFFA1FA05E14}">
  <ds:schemaRefs>
    <ds:schemaRef ds:uri="http://schemas.microsoft.com/office/2006/metadata/properties"/>
    <ds:schemaRef ds:uri="f8d36d2f-c42f-4f1f-9b2f-abc69cc7a5ad"/>
    <ds:schemaRef ds:uri="2f06a283-6e2a-4468-871b-e6c63acdb121"/>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d7a05af7-d3ec-4963-864c-209504fa34de"/>
    <ds:schemaRef ds:uri="2ed82cd1-6b84-4a0b-9746-0d197a81b83d"/>
  </ds:schemaRefs>
</ds:datastoreItem>
</file>

<file path=customXml/itemProps3.xml><?xml version="1.0" encoding="utf-8"?>
<ds:datastoreItem xmlns:ds="http://schemas.openxmlformats.org/officeDocument/2006/customXml" ds:itemID="{FC480F10-BE65-4D28-A54D-405435C8ED72}">
  <ds:schemaRefs>
    <ds:schemaRef ds:uri="http://schemas.microsoft.com/sharepoint/v3/contenttype/forms"/>
  </ds:schemaRefs>
</ds:datastoreItem>
</file>

<file path=docProps/app.xml><?xml version="1.0" encoding="utf-8"?>
<Properties xmlns:vt="http://schemas.openxmlformats.org/officeDocument/2006/docPropsVTypes" xmlns="http://schemas.openxmlformats.org/officeDocument/2006/extended-properties">
  <Template>RPM IR PPT Standard - DRAFT - 12.14.18</Template>
  <Company/>
  <PresentationFormat>On-screen Show (4:3)</PresentationFormat>
  <Paragraphs>577</Paragraphs>
  <Slides>98</Slides>
  <Notes>5</Notes>
  <TotalTime>8141</TotalTime>
  <HiddenSlides>0</HiddenSlides>
  <MMClips>0</MMClips>
  <ScaleCrop>0</ScaleCrop>
  <HeadingPairs>
    <vt:vector baseType="variant" size="6">
      <vt:variant>
        <vt:lpstr>Fonts used</vt:lpstr>
      </vt:variant>
      <vt:variant>
        <vt:i4>4</vt:i4>
      </vt:variant>
      <vt:variant>
        <vt:lpstr>Theme</vt:lpstr>
      </vt:variant>
      <vt:variant>
        <vt:i4>1</vt:i4>
      </vt:variant>
      <vt:variant>
        <vt:lpstr>Slide Titles</vt:lpstr>
      </vt:variant>
      <vt:variant>
        <vt:i4>98</vt:i4>
      </vt:variant>
    </vt:vector>
  </HeadingPairs>
  <TitlesOfParts>
    <vt:vector baseType="lpstr" size="103">
      <vt:lpstr>Arial</vt:lpstr>
      <vt:lpstr>Calibri Light</vt:lpstr>
      <vt:lpstr>Calibri</vt:lpstr>
      <vt:lpstr>Segoe UI</vt:lpstr>
      <vt:lpstr>Office Theme</vt:lpstr>
      <vt:lpstr>PowerPoint Presentation</vt:lpstr>
      <vt:lpstr>Conteúdo</vt:lpstr>
      <vt:lpstr>Principais contatos</vt:lpstr>
      <vt:lpstr>O que é o Centro de Due Diligence do LSEG?</vt:lpstr>
      <vt:lpstr>Fluxo de trabalho LSEG</vt:lpstr>
      <vt:lpstr>LSEG e compras sustentáveis:Uma iniciativa liderada pelo centro</vt:lpstr>
      <vt:lpstr>A plataforma LSEG: Uma introdução</vt:lpstr>
      <vt:lpstr>Adicionar um novo terceiro ao LSEG</vt:lpstr>
      <vt:lpstr>Adicionar um novo terceiro ao LSEG</vt:lpstr>
      <vt:lpstr>Adicionar um novo terceiro ao LSEG</vt:lpstr>
      <vt:lpstr>PowerPoint Presentation</vt:lpstr>
      <vt:lpstr>O analisador de risco</vt:lpstr>
      <vt:lpstr>O analisador de risco</vt:lpstr>
      <vt:lpstr>Triagem do World-Check</vt:lpstr>
      <vt:lpstr>Triagem do World Check continuação...</vt:lpstr>
      <vt:lpstr>Triagem do World-Check</vt:lpstr>
      <vt:lpstr>Triagem do World-Check</vt:lpstr>
      <vt:lpstr>Triagem do World-Check</vt:lpstr>
      <vt:lpstr>Triagem do World-Check</vt:lpstr>
      <vt:lpstr>Triagem do World-Check</vt:lpstr>
      <vt:lpstr>Triagem do World-Check</vt:lpstr>
      <vt:lpstr>Triagem do World-Check</vt:lpstr>
      <vt:lpstr>Triagem do World-Check</vt:lpstr>
      <vt:lpstr>Triagem do World-Check</vt:lpstr>
      <vt:lpstr>Triagem do World-Check</vt:lpstr>
      <vt:lpstr>Triagem do World-Check</vt:lpstr>
      <vt:lpstr>Verificação de mídia adversa </vt:lpstr>
      <vt:lpstr>Verificação de mídia adversa </vt:lpstr>
      <vt:lpstr>Verificação de mídia adversa </vt:lpstr>
      <vt:lpstr>Verificação de mídia adversa </vt:lpstr>
      <vt:lpstr>Integração de um terceiro</vt:lpstr>
      <vt:lpstr>Integração de um terceiro</vt:lpstr>
      <vt:lpstr>Integração de um terceiro</vt:lpstr>
      <vt:lpstr>Integração de um terceiro </vt:lpstr>
      <vt:lpstr>Integração de um terceiro </vt:lpstr>
      <vt:lpstr>Integração de um terceiro</vt:lpstr>
      <vt:lpstr>Integração de um terceiro</vt:lpstr>
      <vt:lpstr>Integração de um terceiro</vt:lpstr>
      <vt:lpstr>Integração de um terceiro</vt:lpstr>
      <vt:lpstr>Integração de um terceiro </vt:lpstr>
      <vt:lpstr>Integração de um terceiro</vt:lpstr>
      <vt:lpstr>Integração de um terceiro</vt:lpstr>
      <vt:lpstr>Integração de um terceiro</vt:lpstr>
      <vt:lpstr>Integração de um terceiro</vt:lpstr>
      <vt:lpstr>Integração de um terceiro</vt:lpstr>
      <vt:lpstr>Integração de um terceiro </vt:lpstr>
      <vt:lpstr>Atribuição de questionários</vt:lpstr>
      <vt:lpstr>Atribuição de questionários</vt:lpstr>
      <vt:lpstr>Atribuição de questionários </vt:lpstr>
      <vt:lpstr>Atribuição de questionários</vt:lpstr>
      <vt:lpstr>Atribuição de questionários</vt:lpstr>
      <vt:lpstr>Atribuição de questionários</vt:lpstr>
      <vt:lpstr>Atribuição de questionários</vt:lpstr>
      <vt:lpstr>Atribuição de questionários</vt:lpstr>
      <vt:lpstr>Atribuição dos questionários</vt:lpstr>
      <vt:lpstr>Atribuição dos questionários</vt:lpstr>
      <vt:lpstr>Atribuição de questionários</vt:lpstr>
      <vt:lpstr>Atribuição de questionários</vt:lpstr>
      <vt:lpstr>Atribuição de questionários</vt:lpstr>
      <vt:lpstr>Atribuição de questionários</vt:lpstr>
      <vt:lpstr>Atribuição de questionários</vt:lpstr>
      <vt:lpstr>Atribuição de questionários</vt:lpstr>
      <vt:lpstr>Atribuição de questionários</vt:lpstr>
      <vt:lpstr>Atribuição de questionários</vt:lpstr>
      <vt:lpstr>Atribuição de questionários</vt:lpstr>
      <vt:lpstr>Atribuição de questionários</vt:lpstr>
      <vt:lpstr>Atribuição de questionários</vt:lpstr>
      <vt:lpstr>Atribuição de questionários</vt:lpstr>
      <vt:lpstr>Atribuição de questionários</vt:lpstr>
      <vt:lpstr>Atribuição de questionários</vt:lpstr>
      <vt:lpstr>Atribuição de questionários</vt:lpstr>
      <vt:lpstr>Atribuição de questionários</vt:lpstr>
      <vt:lpstr>Atribuição de questionários</vt:lpstr>
      <vt:lpstr>Atribuir questionários</vt:lpstr>
      <vt:lpstr>Atribuição de questionários</vt:lpstr>
      <vt:lpstr>Atribuição de questionários</vt:lpstr>
      <vt:lpstr>Processo de revisão de atualizações do World Check</vt:lpstr>
      <vt:lpstr>Processo de revisão de atualizações do World Check</vt:lpstr>
      <vt:lpstr>Processo de revisão de atualizações do World Check</vt:lpstr>
      <vt:lpstr>Processo de revisão de atualizações do World Check</vt:lpstr>
      <vt:lpstr>Processo de revisão de atualizações do World Check</vt:lpstr>
      <vt:lpstr>Processo de revisão de atualizações do World Check</vt:lpstr>
      <vt:lpstr>Processo de revisão de atualizações do World Check</vt:lpstr>
      <vt:lpstr>Renovações</vt:lpstr>
      <vt:lpstr>Renovações</vt:lpstr>
      <vt:lpstr>Renovações</vt:lpstr>
      <vt:lpstr>Renovações</vt:lpstr>
      <vt:lpstr>Renovações</vt:lpstr>
      <vt:lpstr>Renovações</vt:lpstr>
      <vt:lpstr>Renovações</vt:lpstr>
      <vt:lpstr>Renovações</vt:lpstr>
      <vt:lpstr>Renovações</vt:lpstr>
      <vt:lpstr>Renovações</vt:lpstr>
      <vt:lpstr>Renovações</vt:lpstr>
      <vt:lpstr>Renovações</vt:lpstr>
      <vt:lpstr>Renovações</vt:lpstr>
      <vt:lpstr>Renovações</vt:lpstr>
      <vt:lpstr>Fim do treinamento</vt:lpstr>
    </vt:vector>
  </TitlesOfParts>
  <LinksUpToDate>0</LinksUpToDate>
  <SharedDoc>0</SharedDoc>
  <HyperlinksChanged>0</HyperlinksChanged>
  <Application>Aspose.Slides for Java</Application>
  <AppVersion>24.0300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Lynn DeChant</dc:creator>
  <cp:lastModifiedBy>Shelley Earl</cp:lastModifiedBy>
  <cp:revision>41</cp:revision>
  <cp:lastPrinted>2022-09-13T14:14:49.000</cp:lastPrinted>
  <dcterms:created xsi:type="dcterms:W3CDTF">2018-12-18T18:53:57Z</dcterms:created>
  <dcterms:modified xsi:type="dcterms:W3CDTF">2026-03-10T14:36:14Z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ContentTypeId">
    <vt:lpwstr>0x010100D590C2D6ED61D4479406C8DA89CF0878</vt:lpwstr>
  </property>
  <property fmtid="{D5CDD505-2E9C-101B-9397-08002B2CF9AE}" pid="3" name="MediaServiceImageTags">
    <vt:lpwstr/>
  </property>
  <property fmtid="{D5CDD505-2E9C-101B-9397-08002B2CF9AE}" pid="4" name="MSIP_Label_5b909f2a-7c0a-4bfd-92f7-60aba1331dab_ActionId">
    <vt:lpwstr>f2d739e7-11df-48e5-8c66-9e4087b291ff</vt:lpwstr>
  </property>
  <property fmtid="{D5CDD505-2E9C-101B-9397-08002B2CF9AE}" pid="5" name="MSIP_Label_5b909f2a-7c0a-4bfd-92f7-60aba1331dab_ContentBits">
    <vt:lpwstr>0</vt:lpwstr>
  </property>
  <property fmtid="{D5CDD505-2E9C-101B-9397-08002B2CF9AE}" pid="6" name="MSIP_Label_5b909f2a-7c0a-4bfd-92f7-60aba1331dab_Enabled">
    <vt:lpwstr>true</vt:lpwstr>
  </property>
  <property fmtid="{D5CDD505-2E9C-101B-9397-08002B2CF9AE}" pid="7" name="MSIP_Label_5b909f2a-7c0a-4bfd-92f7-60aba1331dab_Method">
    <vt:lpwstr>Privileged</vt:lpwstr>
  </property>
  <property fmtid="{D5CDD505-2E9C-101B-9397-08002B2CF9AE}" pid="8" name="MSIP_Label_5b909f2a-7c0a-4bfd-92f7-60aba1331dab_Name">
    <vt:lpwstr>Confidential - Business</vt:lpwstr>
  </property>
  <property fmtid="{D5CDD505-2E9C-101B-9397-08002B2CF9AE}" pid="9" name="MSIP_Label_5b909f2a-7c0a-4bfd-92f7-60aba1331dab_SetDate">
    <vt:lpwstr>2022-09-09T13:28:31Z</vt:lpwstr>
  </property>
  <property fmtid="{D5CDD505-2E9C-101B-9397-08002B2CF9AE}" pid="10" name="MSIP_Label_5b909f2a-7c0a-4bfd-92f7-60aba1331dab_SiteId">
    <vt:lpwstr>d35f1660-aa64-4c3d-9852-eb0873f81a5d</vt:lpwstr>
  </property>
</Properties>
</file>