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emf" ContentType="image/x-emf"/>
  <Default Extension="png" ContentType="image/png"/>
  <Default Extension="svg" ContentType="image/svg"/>
  <Override PartName="/customXml/item1.xml" ContentType="application/xml"/>
  <Override PartName="/customXml/item2.xml" ContentType="application/xml"/>
  <Override PartName="/customXml/item3.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ngesInfos/changesInfo1.xml" ContentType="application/vnd.ms-powerpoint.changesinfo+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ink/ink1.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xml" ContentType="application/inkml+xml"/>
  <Override PartName="/ppt/ink/ink30.xml" ContentType="application/inkml+xml"/>
  <Override PartName="/ppt/ink/ink31.xml" ContentType="application/inkml+xml"/>
  <Override PartName="/ppt/ink/ink32.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4.3-->
<p:presentation xmlns:r="http://schemas.openxmlformats.org/officeDocument/2006/relationships" xmlns:a="http://schemas.openxmlformats.org/drawingml/2006/main" xmlns:p="http://schemas.openxmlformats.org/presentationml/2006/main" saveSubsetFonts="1" autoCompressPictures="0">
  <p:sldMasterIdLst>
    <p:sldMasterId id="2147483648" r:id="rId5"/>
  </p:sldMasterIdLst>
  <p:notesMasterIdLst>
    <p:notesMasterId r:id="rId6"/>
  </p:notesMasterIdLst>
  <p:sldIdLst>
    <p:sldId id="256" r:id="rId7"/>
    <p:sldId id="263" r:id="rId8"/>
    <p:sldId id="3153" r:id="rId9"/>
    <p:sldId id="3151" r:id="rId10"/>
    <p:sldId id="3150" r:id="rId11"/>
    <p:sldId id="3152" r:id="rId12"/>
    <p:sldId id="3154" r:id="rId13"/>
    <p:sldId id="264" r:id="rId14"/>
    <p:sldId id="265" r:id="rId15"/>
    <p:sldId id="266" r:id="rId16"/>
    <p:sldId id="269" r:id="rId17"/>
    <p:sldId id="267" r:id="rId18"/>
    <p:sldId id="268" r:id="rId19"/>
    <p:sldId id="270" r:id="rId20"/>
    <p:sldId id="3156" r:id="rId21"/>
    <p:sldId id="271" r:id="rId22"/>
    <p:sldId id="272" r:id="rId23"/>
    <p:sldId id="273" r:id="rId24"/>
    <p:sldId id="274" r:id="rId25"/>
    <p:sldId id="275" r:id="rId26"/>
    <p:sldId id="276" r:id="rId27"/>
    <p:sldId id="277" r:id="rId28"/>
    <p:sldId id="278" r:id="rId29"/>
    <p:sldId id="279" r:id="rId30"/>
    <p:sldId id="280" r:id="rId31"/>
    <p:sldId id="281" r:id="rId32"/>
    <p:sldId id="3157" r:id="rId33"/>
    <p:sldId id="3158" r:id="rId34"/>
    <p:sldId id="3159" r:id="rId35"/>
    <p:sldId id="3160" r:id="rId36"/>
    <p:sldId id="282" r:id="rId37"/>
    <p:sldId id="283" r:id="rId38"/>
    <p:sldId id="284" r:id="rId39"/>
    <p:sldId id="285" r:id="rId40"/>
    <p:sldId id="288" r:id="rId41"/>
    <p:sldId id="286" r:id="rId42"/>
    <p:sldId id="287" r:id="rId43"/>
    <p:sldId id="289" r:id="rId44"/>
    <p:sldId id="290" r:id="rId45"/>
    <p:sldId id="291" r:id="rId46"/>
    <p:sldId id="292" r:id="rId47"/>
    <p:sldId id="296" r:id="rId48"/>
    <p:sldId id="293" r:id="rId49"/>
    <p:sldId id="294" r:id="rId50"/>
    <p:sldId id="298" r:id="rId51"/>
    <p:sldId id="295" r:id="rId52"/>
    <p:sldId id="297"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6" r:id="rId80"/>
    <p:sldId id="325" r:id="rId81"/>
    <p:sldId id="327" r:id="rId82"/>
    <p:sldId id="3175" r:id="rId83"/>
    <p:sldId id="3176" r:id="rId84"/>
    <p:sldId id="3177" r:id="rId85"/>
    <p:sldId id="3178" r:id="rId86"/>
    <p:sldId id="3180" r:id="rId87"/>
    <p:sldId id="3181" r:id="rId88"/>
    <p:sldId id="3182" r:id="rId89"/>
    <p:sldId id="3161" r:id="rId90"/>
    <p:sldId id="3164" r:id="rId91"/>
    <p:sldId id="3162" r:id="rId92"/>
    <p:sldId id="3163" r:id="rId93"/>
    <p:sldId id="3165" r:id="rId94"/>
    <p:sldId id="3166" r:id="rId95"/>
    <p:sldId id="3167" r:id="rId96"/>
    <p:sldId id="3168" r:id="rId97"/>
    <p:sldId id="3169" r:id="rId98"/>
    <p:sldId id="3170" r:id="rId99"/>
    <p:sldId id="3171" r:id="rId100"/>
    <p:sldId id="3172" r:id="rId101"/>
    <p:sldId id="3173" r:id="rId102"/>
    <p:sldId id="3174" r:id="rId103"/>
    <p:sldId id="329" r:id="rId104"/>
  </p:sldIdLst>
  <p:sldSz cx="9144000" cy="6858000" type="screen4x3"/>
  <p:notesSz cx="6950075" cy="9236075"/>
  <p:custDataLst>
    <p:tags r:id="rId10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guide id="3" orient="horz" pos="4320" userDrawn="1">
          <p15:clr>
            <a:srgbClr val="A4A3A4"/>
          </p15:clr>
        </p15:guide>
        <p15:guide id="4" orient="horz"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p="http://schemas.openxmlformats.org/presentationml/2006/main">
  <p:cmAuthor id="1" name="Brad Kostka" initials="BK" lastIdx="0" clrIdx="0">
    <p:extLst>
      <p:ext uri="{19B8F6BF-5375-455C-9EA6-DF929625EA0E}">
        <p15:presenceInfo xmlns:p15="http://schemas.microsoft.com/office/powerpoint/2012/main" userId="S::bkostka@roopco.com::5bf04b9e-3f2b-4203-8d7a-b84b746d51c3" providerId="AD"/>
      </p:ext>
    </p:extLst>
  </p:cmAuthor>
  <p:cmAuthor id="2" name="Joe Toula" initials="JT" lastIdx="0" clrIdx="1">
    <p:extLst>
      <p:ext uri="{19B8F6BF-5375-455C-9EA6-DF929625EA0E}">
        <p15:presenceInfo xmlns:p15="http://schemas.microsoft.com/office/powerpoint/2012/main" userId="S::jtoula@rpminc.com::2df48d24-f262-454e-ad9c-9a6f9fc72b19" providerId="AD"/>
      </p:ext>
    </p:extLst>
  </p:cmAuthor>
  <p:cmAuthor id="3" name="Cain, Caroline" initials="CC" lastIdx="0" clrIdx="2"/>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fill>
          <a:solidFill>
            <a:schemeClr val="accent6">
              <a:tint val="40000"/>
            </a:schemeClr>
          </a:solidFill>
        </a:fill>
      </a:tcStyle>
    </a:band1H>
    <a:band1V>
      <a:tcStyle>
        <a:fill>
          <a:solidFill>
            <a:schemeClr val="accent6">
              <a:tint val="40000"/>
            </a:schemeClr>
          </a:solidFill>
        </a:fill>
      </a:tcStyle>
    </a:band1V>
    <a:lastCol>
      <a:tcTxStyle b="on">
        <a:fontRef idx="minor">
          <a:prstClr val="black"/>
        </a:fontRef>
        <a:schemeClr val="lt1"/>
      </a:tcTxStyle>
      <a:tcStyle>
        <a:fill>
          <a:solidFill>
            <a:schemeClr val="accent6"/>
          </a:solidFill>
        </a:fill>
      </a:tcStyle>
    </a:lastCol>
    <a:firstCol>
      <a:tcTxStyle b="on">
        <a:fontRef idx="minor">
          <a:prstClr val="black"/>
        </a:fontRef>
        <a:schemeClr val="lt1"/>
      </a:tcTxStyle>
      <a:tcStyle>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fill>
          <a:solidFill>
            <a:schemeClr val="accent5">
              <a:tint val="40000"/>
            </a:schemeClr>
          </a:solidFill>
        </a:fill>
      </a:tcStyle>
    </a:band1H>
    <a:band1V>
      <a:tcStyle>
        <a:fill>
          <a:solidFill>
            <a:schemeClr val="accent5">
              <a:tint val="40000"/>
            </a:schemeClr>
          </a:solidFill>
        </a:fill>
      </a:tcStyle>
    </a:band1V>
    <a:lastCol>
      <a:tcTxStyle b="on">
        <a:fontRef idx="minor">
          <a:prstClr val="black"/>
        </a:fontRef>
        <a:schemeClr val="lt1"/>
      </a:tcTxStyle>
      <a:tcStyle>
        <a:fill>
          <a:solidFill>
            <a:schemeClr val="accent5"/>
          </a:solidFill>
        </a:fill>
      </a:tcStyle>
    </a:lastCol>
    <a:firstCol>
      <a:tcTxStyle b="on">
        <a:fontRef idx="minor">
          <a:prstClr val="black"/>
        </a:fontRef>
        <a:schemeClr val="lt1"/>
      </a:tcTxStyle>
      <a:tcStyle>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fontRef idx="minor">
          <a:prstClr val="black"/>
        </a:fontRef>
        <a:schemeClr val="lt1"/>
      </a:tcTxStyle>
      <a:tcStyle>
        <a:fill>
          <a:solidFill>
            <a:schemeClr val="dk1"/>
          </a:solidFill>
        </a:fill>
      </a:tcStyle>
    </a:lastCol>
    <a:firstCol>
      <a:tcTxStyle b="on">
        <a:fontRef idx="minor">
          <a:prstClr val="black"/>
        </a:fontRef>
        <a:schemeClr val="lt1"/>
      </a:tcTxStyle>
      <a:tcStyle>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fill>
          <a:solidFill>
            <a:schemeClr val="accent3">
              <a:tint val="40000"/>
            </a:schemeClr>
          </a:solidFill>
        </a:fill>
      </a:tcStyle>
    </a:band1H>
    <a:band1V>
      <a:tcStyle>
        <a:fill>
          <a:solidFill>
            <a:schemeClr val="accent3">
              <a:tint val="40000"/>
            </a:schemeClr>
          </a:solidFill>
        </a:fill>
      </a:tcStyle>
    </a:band1V>
    <a:lastCol>
      <a:tcTxStyle b="on">
        <a:fontRef idx="minor">
          <a:prstClr val="black"/>
        </a:fontRef>
        <a:schemeClr val="lt1"/>
      </a:tcTxStyle>
      <a:tcStyle>
        <a:fill>
          <a:solidFill>
            <a:schemeClr val="accent3"/>
          </a:solidFill>
        </a:fill>
      </a:tcStyle>
    </a:lastCol>
    <a:firstCol>
      <a:tcTxStyle b="on">
        <a:fontRef idx="minor">
          <a:prstClr val="black"/>
        </a:fontRef>
        <a:schemeClr val="lt1"/>
      </a:tcTxStyle>
      <a:tcStyle>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fontRef idx="minor">
          <a:scrgbClr r="0" g="0" b="0"/>
        </a:fontRef>
        <a:schemeClr val="lt1"/>
      </a:tcTxStyle>
      <a:tcStyle>
        <a:fill>
          <a:solidFill>
            <a:schemeClr val="accent3"/>
          </a:solidFill>
        </a:fill>
      </a:tcStyle>
    </a:lastCol>
    <a:firstCol>
      <a:tcTxStyle b="on">
        <a:fontRef idx="minor">
          <a:scrgbClr r="0" g="0" b="0"/>
        </a:fontRef>
        <a:schemeClr val="lt1"/>
      </a:tcTxStyle>
      <a:tcStyle>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seCell>
    <a:swCell>
      <a:tcTxStyle b="on">
        <a:fontRef idx="minor">
          <a:scrgbClr r="0" g="0" b="0"/>
        </a:fontRef>
        <a:schemeClr val="dk1"/>
      </a:tcTx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lastCol>
    <a:firstCol>
      <a:tcTxStyle b="on"/>
    </a:firstCol>
    <a:lastRow>
      <a:tcTxStyle b="on"/>
      <a:tcStyle>
        <a:tcBdr>
          <a:top>
            <a:ln w="50800" cmpd="dbl">
              <a:solidFill>
                <a:schemeClr val="accent1"/>
              </a:solidFill>
            </a:ln>
          </a:top>
        </a:tcBdr>
      </a:tcStyle>
    </a:lastRow>
    <a:firstRow>
      <a:tcTxStyle b="on">
        <a:fontRef idx="minor">
          <a:scrgbClr r="0" g="0" b="0"/>
        </a:fontRef>
        <a:schemeClr val="bg1"/>
      </a:tcTxStyle>
      <a:tcStyle>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lastCol>
    <a:firstCol>
      <a:tcTxStyle b="on"/>
    </a:firstCol>
    <a:lastRow>
      <a:tcTxStyle b="on"/>
      <a:tcStyle>
        <a:tcBdr>
          <a:top>
            <a:ln w="50800" cmpd="dbl">
              <a:solidFill>
                <a:schemeClr val="accent3"/>
              </a:solidFill>
            </a:ln>
          </a:top>
        </a:tcBdr>
      </a:tcStyle>
    </a:lastRow>
    <a:firstRow>
      <a:tcTxStyle b="on">
        <a:fontRef idx="minor">
          <a:scrgbClr r="0" g="0" b="0"/>
        </a:fontRef>
        <a:schemeClr val="bg1"/>
      </a:tcTxStyle>
      <a:tcStyle>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fill>
          <a:solidFill>
            <a:schemeClr val="accent3">
              <a:alpha val="20000"/>
            </a:schemeClr>
          </a:solidFill>
        </a:fill>
      </a:tcStyle>
    </a:band1H>
    <a:band1V>
      <a:tcStyle>
        <a:fill>
          <a:solidFill>
            <a:schemeClr val="accent3">
              <a:alpha val="20000"/>
            </a:schemeClr>
          </a:solidFill>
        </a:fill>
      </a:tcStyle>
    </a:band1V>
    <a:lastCol>
      <a:tcTxStyle b="on"/>
    </a:lastCol>
    <a:firstCol>
      <a:tcTxStyle b="on"/>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fontRef idx="minor">
          <a:scrgbClr r="0" g="0" b="0"/>
        </a:fontRef>
        <a:schemeClr val="lt1"/>
      </a:tcTxStyle>
      <a:tcStyle>
        <a:fill>
          <a:solidFill>
            <a:schemeClr val="accent1"/>
          </a:solidFill>
        </a:fill>
      </a:tcStyle>
    </a:lastCol>
    <a:firstCol>
      <a:tcTxStyle b="on">
        <a:fontRef idx="minor">
          <a:scrgbClr r="0" g="0" b="0"/>
        </a:fontRef>
        <a:schemeClr val="lt1"/>
      </a:tcTxStyle>
      <a:tcStyle>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seCell>
    <a:swCell>
      <a:tcTxStyle b="on">
        <a:fontRef idx="minor">
          <a:scrgbClr r="0" g="0" b="0"/>
        </a:fontRef>
        <a:schemeClr val="dk1"/>
      </a:tcTx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lastCol>
    <a:firstCol>
      <a:tcTxStyle b="on"/>
    </a:firstCol>
    <a:lastRow>
      <a:tcTxStyle b="on"/>
      <a:tcStyle>
        <a:tcBdr>
          <a:top>
            <a:ln w="25400" cmpd="sng">
              <a:solidFill>
                <a:schemeClr val="dk1"/>
              </a:solidFill>
            </a:ln>
          </a:top>
        </a:tcBdr>
        <a:fill>
          <a:solidFill>
            <a:schemeClr val="dk1">
              <a:tint val="20000"/>
            </a:schemeClr>
          </a:solidFill>
        </a:fill>
      </a:tcStyle>
    </a:lastRow>
    <a:firstRow>
      <a:tcTxStyle b="on"/>
      <a:tcStyle>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lastCol>
    <a:firstCol>
      <a:tcTxStyle b="on"/>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fill>
          <a:solidFill>
            <a:schemeClr val="accent3">
              <a:tint val="20000"/>
            </a:schemeClr>
          </a:solidFill>
        </a:fill>
      </a:tcStyle>
    </a:band1H>
    <a:band1V>
      <a:tcStyle>
        <a:fill>
          <a:solidFill>
            <a:schemeClr val="accent3">
              <a:tint val="20000"/>
            </a:schemeClr>
          </a:solidFill>
        </a:fill>
      </a:tcStyle>
    </a:band1V>
    <a:lastCol>
      <a:tcTxStyle b="on"/>
    </a:lastCol>
    <a:firstCol>
      <a:tcTxStyle b="on"/>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fill>
          <a:solidFill>
            <a:schemeClr val="tx1">
              <a:alpha val="20000"/>
            </a:schemeClr>
          </a:solidFill>
        </a:fill>
      </a:tcStyle>
    </a:band1H>
    <a:band1V>
      <a:tcStyle>
        <a:fill>
          <a:solidFill>
            <a:schemeClr val="tx1">
              <a:alpha val="20000"/>
            </a:schemeClr>
          </a:solidFill>
        </a:fill>
      </a:tcStyle>
    </a:band1V>
    <a:lastCol>
      <a:tcTxStyle b="on"/>
    </a:lastCol>
    <a:firstCol>
      <a:tcTxStyle b="on"/>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fill>
          <a:solidFill>
            <a:schemeClr val="tx1">
              <a:alpha val="20000"/>
            </a:schemeClr>
          </a:solidFill>
        </a:fill>
      </a:tcStyle>
    </a:band1H>
    <a:band1V>
      <a:tcStyle>
        <a:fill>
          <a:solidFill>
            <a:schemeClr val="tx1">
              <a:alpha val="20000"/>
            </a:schemeClr>
          </a:solidFill>
        </a:fill>
      </a:tcStyle>
    </a:band1V>
    <a:lastCol>
      <a:tcTxStyle b="on"/>
    </a:lastCol>
    <a:firstCol>
      <a:tcTxStyle b="on"/>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lastCol>
    <a:firstCol>
      <a:tcTxStyle b="on"/>
    </a:firstCol>
    <a:lastRow>
      <a:tcTxStyle b="on"/>
      <a:tcStyle>
        <a:tcBdr>
          <a:top>
            <a:ln w="25400" cmpd="sng">
              <a:solidFill>
                <a:schemeClr val="accent1"/>
              </a:solidFill>
            </a:ln>
          </a:top>
        </a:tcBdr>
        <a:fill>
          <a:solidFill>
            <a:schemeClr val="accent1">
              <a:tint val="20000"/>
            </a:schemeClr>
          </a:solidFill>
        </a:fill>
      </a:tcStyle>
    </a:lastRow>
    <a:firstRow>
      <a:tcTxStyle b="on"/>
      <a:tcStyle>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95187" autoAdjust="0"/>
  </p:normalViewPr>
  <p:slideViewPr>
    <p:cSldViewPr snapToGrid="0">
      <p:cViewPr varScale="1">
        <p:scale>
          <a:sx n="139" d="100"/>
          <a:sy n="139" d="100"/>
        </p:scale>
        <p:origin x="2322" y="342"/>
      </p:cViewPr>
      <p:guideLst>
        <p:guide orient="horz" pos="2184"/>
        <p:guide pos="2880"/>
        <p:guide orient="horz" pos="4320"/>
        <p:guide orient="horz"/>
        <p:guide pos="5760"/>
      </p:guideLst>
    </p:cSldViewPr>
  </p:slideViewPr>
  <p:outlineViewPr>
    <p:cViewPr>
      <p:scale>
        <a:sx n="33" d="100"/>
        <a:sy n="33" d="100"/>
      </p:scale>
      <p:origin x="0" y="-9446"/>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1" d="100"/>
          <a:sy n="1" d="100"/>
        </p:scale>
        <p:origin x="0" y="0"/>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4.xml" /><Relationship Id="rId100" Type="http://schemas.openxmlformats.org/officeDocument/2006/relationships/slide" Target="slides/slide94.xml" /><Relationship Id="rId101" Type="http://schemas.openxmlformats.org/officeDocument/2006/relationships/slide" Target="slides/slide95.xml" /><Relationship Id="rId102" Type="http://schemas.openxmlformats.org/officeDocument/2006/relationships/slide" Target="slides/slide96.xml" /><Relationship Id="rId103" Type="http://schemas.openxmlformats.org/officeDocument/2006/relationships/slide" Target="slides/slide97.xml" /><Relationship Id="rId104" Type="http://schemas.openxmlformats.org/officeDocument/2006/relationships/slide" Target="slides/slide98.xml" /><Relationship Id="rId105" Type="http://schemas.openxmlformats.org/officeDocument/2006/relationships/tags" Target="tags/tag6.xml" /><Relationship Id="rId106" Type="http://schemas.openxmlformats.org/officeDocument/2006/relationships/presProps" Target="presProps.xml" /><Relationship Id="rId107" Type="http://schemas.openxmlformats.org/officeDocument/2006/relationships/viewProps" Target="viewProps.xml" /><Relationship Id="rId108" Type="http://schemas.openxmlformats.org/officeDocument/2006/relationships/theme" Target="theme/theme1.xml" /><Relationship Id="rId109" Type="http://schemas.openxmlformats.org/officeDocument/2006/relationships/tableStyles" Target="tableStyles.xml" /><Relationship Id="rId11" Type="http://schemas.openxmlformats.org/officeDocument/2006/relationships/slide" Target="slides/slide5.xml" /><Relationship Id="rId110" Type="http://schemas.microsoft.com/office/2016/11/relationships/changesInfo" Target="changesInfos/changesInfo1.xml" /><Relationship Id="rId12" Type="http://schemas.openxmlformats.org/officeDocument/2006/relationships/slide" Target="slides/slide6.xml" /><Relationship Id="rId13" Type="http://schemas.openxmlformats.org/officeDocument/2006/relationships/slide" Target="slides/slide7.xml" /><Relationship Id="rId14" Type="http://schemas.openxmlformats.org/officeDocument/2006/relationships/slide" Target="slides/slide8.xml" /><Relationship Id="rId15" Type="http://schemas.openxmlformats.org/officeDocument/2006/relationships/slide" Target="slides/slide9.xml" /><Relationship Id="rId16" Type="http://schemas.openxmlformats.org/officeDocument/2006/relationships/slide" Target="slides/slide10.xml" /><Relationship Id="rId17" Type="http://schemas.openxmlformats.org/officeDocument/2006/relationships/slide" Target="slides/slide11.xml" /><Relationship Id="rId18" Type="http://schemas.openxmlformats.org/officeDocument/2006/relationships/slide" Target="slides/slide12.xml" /><Relationship Id="rId19" Type="http://schemas.openxmlformats.org/officeDocument/2006/relationships/slide" Target="slides/slide13.xml" /><Relationship Id="rId2" Type="http://schemas.openxmlformats.org/officeDocument/2006/relationships/customXml" Target="../customXml/item2.xml" /><Relationship Id="rId20" Type="http://schemas.openxmlformats.org/officeDocument/2006/relationships/slide" Target="slides/slide14.xml" /><Relationship Id="rId21" Type="http://schemas.openxmlformats.org/officeDocument/2006/relationships/slide" Target="slides/slide15.xml" /><Relationship Id="rId22" Type="http://schemas.openxmlformats.org/officeDocument/2006/relationships/slide" Target="slides/slide16.xml" /><Relationship Id="rId23" Type="http://schemas.openxmlformats.org/officeDocument/2006/relationships/slide" Target="slides/slide17.xml" /><Relationship Id="rId24" Type="http://schemas.openxmlformats.org/officeDocument/2006/relationships/slide" Target="slides/slide18.xml" /><Relationship Id="rId25" Type="http://schemas.openxmlformats.org/officeDocument/2006/relationships/slide" Target="slides/slide19.xml" /><Relationship Id="rId26" Type="http://schemas.openxmlformats.org/officeDocument/2006/relationships/slide" Target="slides/slide20.xml" /><Relationship Id="rId27" Type="http://schemas.openxmlformats.org/officeDocument/2006/relationships/slide" Target="slides/slide21.xml" /><Relationship Id="rId28" Type="http://schemas.openxmlformats.org/officeDocument/2006/relationships/slide" Target="slides/slide22.xml" /><Relationship Id="rId29" Type="http://schemas.openxmlformats.org/officeDocument/2006/relationships/slide" Target="slides/slide23.xml" /><Relationship Id="rId3" Type="http://schemas.openxmlformats.org/officeDocument/2006/relationships/customXml" Target="../customXml/item3.xml" /><Relationship Id="rId30" Type="http://schemas.openxmlformats.org/officeDocument/2006/relationships/slide" Target="slides/slide24.xml" /><Relationship Id="rId31" Type="http://schemas.openxmlformats.org/officeDocument/2006/relationships/slide" Target="slides/slide25.xml" /><Relationship Id="rId32" Type="http://schemas.openxmlformats.org/officeDocument/2006/relationships/slide" Target="slides/slide26.xml" /><Relationship Id="rId33" Type="http://schemas.openxmlformats.org/officeDocument/2006/relationships/slide" Target="slides/slide27.xml" /><Relationship Id="rId34" Type="http://schemas.openxmlformats.org/officeDocument/2006/relationships/slide" Target="slides/slide28.xml" /><Relationship Id="rId35" Type="http://schemas.openxmlformats.org/officeDocument/2006/relationships/slide" Target="slides/slide29.xml" /><Relationship Id="rId36" Type="http://schemas.openxmlformats.org/officeDocument/2006/relationships/slide" Target="slides/slide30.xml" /><Relationship Id="rId37" Type="http://schemas.openxmlformats.org/officeDocument/2006/relationships/slide" Target="slides/slide31.xml" /><Relationship Id="rId38" Type="http://schemas.openxmlformats.org/officeDocument/2006/relationships/slide" Target="slides/slide32.xml" /><Relationship Id="rId39" Type="http://schemas.openxmlformats.org/officeDocument/2006/relationships/slide" Target="slides/slide33.xml" /><Relationship Id="rId4" Type="http://schemas.openxmlformats.org/officeDocument/2006/relationships/commentAuthors" Target="commentAuthors.xml" /><Relationship Id="rId40" Type="http://schemas.openxmlformats.org/officeDocument/2006/relationships/slide" Target="slides/slide34.xml" /><Relationship Id="rId41" Type="http://schemas.openxmlformats.org/officeDocument/2006/relationships/slide" Target="slides/slide35.xml" /><Relationship Id="rId42" Type="http://schemas.openxmlformats.org/officeDocument/2006/relationships/slide" Target="slides/slide36.xml" /><Relationship Id="rId43" Type="http://schemas.openxmlformats.org/officeDocument/2006/relationships/slide" Target="slides/slide37.xml" /><Relationship Id="rId44" Type="http://schemas.openxmlformats.org/officeDocument/2006/relationships/slide" Target="slides/slide38.xml" /><Relationship Id="rId45" Type="http://schemas.openxmlformats.org/officeDocument/2006/relationships/slide" Target="slides/slide39.xml" /><Relationship Id="rId46" Type="http://schemas.openxmlformats.org/officeDocument/2006/relationships/slide" Target="slides/slide40.xml" /><Relationship Id="rId47" Type="http://schemas.openxmlformats.org/officeDocument/2006/relationships/slide" Target="slides/slide41.xml" /><Relationship Id="rId48" Type="http://schemas.openxmlformats.org/officeDocument/2006/relationships/slide" Target="slides/slide42.xml" /><Relationship Id="rId49" Type="http://schemas.openxmlformats.org/officeDocument/2006/relationships/slide" Target="slides/slide43.xml" /><Relationship Id="rId5" Type="http://schemas.openxmlformats.org/officeDocument/2006/relationships/slideMaster" Target="slideMasters/slideMaster1.xml" /><Relationship Id="rId50" Type="http://schemas.openxmlformats.org/officeDocument/2006/relationships/slide" Target="slides/slide44.xml" /><Relationship Id="rId51" Type="http://schemas.openxmlformats.org/officeDocument/2006/relationships/slide" Target="slides/slide45.xml" /><Relationship Id="rId52" Type="http://schemas.openxmlformats.org/officeDocument/2006/relationships/slide" Target="slides/slide46.xml" /><Relationship Id="rId53" Type="http://schemas.openxmlformats.org/officeDocument/2006/relationships/slide" Target="slides/slide47.xml" /><Relationship Id="rId54" Type="http://schemas.openxmlformats.org/officeDocument/2006/relationships/slide" Target="slides/slide48.xml" /><Relationship Id="rId55" Type="http://schemas.openxmlformats.org/officeDocument/2006/relationships/slide" Target="slides/slide49.xml" /><Relationship Id="rId56" Type="http://schemas.openxmlformats.org/officeDocument/2006/relationships/slide" Target="slides/slide50.xml" /><Relationship Id="rId57" Type="http://schemas.openxmlformats.org/officeDocument/2006/relationships/slide" Target="slides/slide51.xml" /><Relationship Id="rId58" Type="http://schemas.openxmlformats.org/officeDocument/2006/relationships/slide" Target="slides/slide52.xml" /><Relationship Id="rId59" Type="http://schemas.openxmlformats.org/officeDocument/2006/relationships/slide" Target="slides/slide53.xml" /><Relationship Id="rId6" Type="http://schemas.openxmlformats.org/officeDocument/2006/relationships/notesMaster" Target="notesMasters/notesMaster1.xml" /><Relationship Id="rId60" Type="http://schemas.openxmlformats.org/officeDocument/2006/relationships/slide" Target="slides/slide54.xml" /><Relationship Id="rId61" Type="http://schemas.openxmlformats.org/officeDocument/2006/relationships/slide" Target="slides/slide55.xml" /><Relationship Id="rId62" Type="http://schemas.openxmlformats.org/officeDocument/2006/relationships/slide" Target="slides/slide56.xml" /><Relationship Id="rId63" Type="http://schemas.openxmlformats.org/officeDocument/2006/relationships/slide" Target="slides/slide57.xml" /><Relationship Id="rId64" Type="http://schemas.openxmlformats.org/officeDocument/2006/relationships/slide" Target="slides/slide58.xml" /><Relationship Id="rId65" Type="http://schemas.openxmlformats.org/officeDocument/2006/relationships/slide" Target="slides/slide59.xml" /><Relationship Id="rId66" Type="http://schemas.openxmlformats.org/officeDocument/2006/relationships/slide" Target="slides/slide60.xml" /><Relationship Id="rId67" Type="http://schemas.openxmlformats.org/officeDocument/2006/relationships/slide" Target="slides/slide61.xml" /><Relationship Id="rId68" Type="http://schemas.openxmlformats.org/officeDocument/2006/relationships/slide" Target="slides/slide62.xml" /><Relationship Id="rId69" Type="http://schemas.openxmlformats.org/officeDocument/2006/relationships/slide" Target="slides/slide63.xml" /><Relationship Id="rId7" Type="http://schemas.openxmlformats.org/officeDocument/2006/relationships/slide" Target="slides/slide1.xml" /><Relationship Id="rId70" Type="http://schemas.openxmlformats.org/officeDocument/2006/relationships/slide" Target="slides/slide64.xml" /><Relationship Id="rId71" Type="http://schemas.openxmlformats.org/officeDocument/2006/relationships/slide" Target="slides/slide65.xml" /><Relationship Id="rId72" Type="http://schemas.openxmlformats.org/officeDocument/2006/relationships/slide" Target="slides/slide66.xml" /><Relationship Id="rId73" Type="http://schemas.openxmlformats.org/officeDocument/2006/relationships/slide" Target="slides/slide67.xml" /><Relationship Id="rId74" Type="http://schemas.openxmlformats.org/officeDocument/2006/relationships/slide" Target="slides/slide68.xml" /><Relationship Id="rId75" Type="http://schemas.openxmlformats.org/officeDocument/2006/relationships/slide" Target="slides/slide69.xml" /><Relationship Id="rId76" Type="http://schemas.openxmlformats.org/officeDocument/2006/relationships/slide" Target="slides/slide70.xml" /><Relationship Id="rId77" Type="http://schemas.openxmlformats.org/officeDocument/2006/relationships/slide" Target="slides/slide71.xml" /><Relationship Id="rId78" Type="http://schemas.openxmlformats.org/officeDocument/2006/relationships/slide" Target="slides/slide72.xml" /><Relationship Id="rId79" Type="http://schemas.openxmlformats.org/officeDocument/2006/relationships/slide" Target="slides/slide73.xml" /><Relationship Id="rId8" Type="http://schemas.openxmlformats.org/officeDocument/2006/relationships/slide" Target="slides/slide2.xml" /><Relationship Id="rId80" Type="http://schemas.openxmlformats.org/officeDocument/2006/relationships/slide" Target="slides/slide74.xml" /><Relationship Id="rId81" Type="http://schemas.openxmlformats.org/officeDocument/2006/relationships/slide" Target="slides/slide75.xml" /><Relationship Id="rId82" Type="http://schemas.openxmlformats.org/officeDocument/2006/relationships/slide" Target="slides/slide76.xml" /><Relationship Id="rId83" Type="http://schemas.openxmlformats.org/officeDocument/2006/relationships/slide" Target="slides/slide77.xml" /><Relationship Id="rId84" Type="http://schemas.openxmlformats.org/officeDocument/2006/relationships/slide" Target="slides/slide78.xml" /><Relationship Id="rId85" Type="http://schemas.openxmlformats.org/officeDocument/2006/relationships/slide" Target="slides/slide79.xml" /><Relationship Id="rId86" Type="http://schemas.openxmlformats.org/officeDocument/2006/relationships/slide" Target="slides/slide80.xml" /><Relationship Id="rId87" Type="http://schemas.openxmlformats.org/officeDocument/2006/relationships/slide" Target="slides/slide81.xml" /><Relationship Id="rId88" Type="http://schemas.openxmlformats.org/officeDocument/2006/relationships/slide" Target="slides/slide82.xml" /><Relationship Id="rId89" Type="http://schemas.openxmlformats.org/officeDocument/2006/relationships/slide" Target="slides/slide83.xml" /><Relationship Id="rId9" Type="http://schemas.openxmlformats.org/officeDocument/2006/relationships/slide" Target="slides/slide3.xml" /><Relationship Id="rId90" Type="http://schemas.openxmlformats.org/officeDocument/2006/relationships/slide" Target="slides/slide84.xml" /><Relationship Id="rId91" Type="http://schemas.openxmlformats.org/officeDocument/2006/relationships/slide" Target="slides/slide85.xml" /><Relationship Id="rId92" Type="http://schemas.openxmlformats.org/officeDocument/2006/relationships/slide" Target="slides/slide86.xml" /><Relationship Id="rId93" Type="http://schemas.openxmlformats.org/officeDocument/2006/relationships/slide" Target="slides/slide87.xml" /><Relationship Id="rId94" Type="http://schemas.openxmlformats.org/officeDocument/2006/relationships/slide" Target="slides/slide88.xml" /><Relationship Id="rId95" Type="http://schemas.openxmlformats.org/officeDocument/2006/relationships/slide" Target="slides/slide89.xml" /><Relationship Id="rId96" Type="http://schemas.openxmlformats.org/officeDocument/2006/relationships/slide" Target="slides/slide90.xml" /><Relationship Id="rId97" Type="http://schemas.openxmlformats.org/officeDocument/2006/relationships/slide" Target="slides/slide91.xml" /><Relationship Id="rId98" Type="http://schemas.openxmlformats.org/officeDocument/2006/relationships/slide" Target="slides/slide92.xml" /><Relationship Id="rId99" Type="http://schemas.openxmlformats.org/officeDocument/2006/relationships/slide" Target="slides/slide93.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ley Earl" userId="4951d46f-b647-4b3c-b822-5808962dcca8" providerId="ADAL" clId="{C599F5F2-8DAF-453A-AE68-646301051AD8}"/>
    <pc:docChg chg="modSld">
      <pc:chgData name="Shelley Earl" userId="4951d46f-b647-4b3c-b822-5808962dcca8" providerId="ADAL" clId="{C599F5F2-8DAF-453A-AE68-646301051AD8}" dt="2026-03-10T14:26:21.444" v="0" actId="2165"/>
      <pc:docMkLst>
        <pc:docMk/>
      </pc:docMkLst>
      <pc:sldChg chg="modSp mod">
        <pc:chgData name="Shelley Earl" userId="4951d46f-b647-4b3c-b822-5808962dcca8" providerId="ADAL" clId="{C599F5F2-8DAF-453A-AE68-646301051AD8}" dt="2026-03-10T14:26:21.444" v="0" actId="2165"/>
        <pc:sldMkLst>
          <pc:docMk/>
          <pc:sldMk cId="1650885007" sldId="3153"/>
        </pc:sldMkLst>
        <pc:graphicFrameChg chg="modGraphic">
          <ac:chgData name="Shelley Earl" userId="4951d46f-b647-4b3c-b822-5808962dcca8" providerId="ADAL" clId="{C599F5F2-8DAF-453A-AE68-646301051AD8}" dt="2026-03-10T14:26:21.444" v="0" actId="2165"/>
          <ac:graphicFrameMkLst>
            <pc:docMk/>
            <pc:sldMk cId="1650885007" sldId="3153"/>
            <ac:graphicFrameMk id="6" creationId="{667958D8-2E65-2428-DC53-CE6454B89377}"/>
          </ac:graphicFrameMkLst>
        </pc:graphicFrameChg>
      </pc:sldChg>
    </pc:docChg>
  </pc:docChgLst>
</pc:chgInfo>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957D6808-13DA-4A50-B3B0-EC10C36F08E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21EB97F-3443-4A23-B4BC-CFF015FDE8DF}" type="parTrans" cxnId="{DBF6CCFB-0C46-48B8-8F09-2540545B41E6}">
      <dgm:prSet/>
      <dgm:spPr/>
      <dgm:t>
        <a:bodyPr/>
        <a:lstStyle/>
        <a:p>
          <a:endParaRPr lang="en-US"/>
        </a:p>
      </dgm:t>
    </dgm:pt>
    <dgm:pt modelId="{3897A796-8C04-483B-8CF9-EE3D24EC7177}">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l" sz="910" b="0" i="0" u="none" strike="noStrike" cap="none" baseline="0">
              <a:solidFill>
                <a:srgbClr val="FFFFFF"/>
              </a:solidFill>
              <a:effectLst/>
              <a:uFill>
                <a:solidFill>
                  <a:prstClr val="black">
                    <a:alpha val="0"/>
                  </a:prstClr>
                </a:solidFill>
              </a:uFill>
              <a:latin typeface="Calibri"/>
              <a:ea typeface="Calibri"/>
              <a:cs typeface="Calibri"/>
            </a:rPr>
            <a:t>Nowy</a:t>
          </a:r>
          <a:r>
            <a:rPr lang="pl" sz="1800" b="0" i="0" u="none" strike="noStrike" cap="none" baseline="0">
              <a:solidFill>
                <a:srgbClr val="000000"/>
              </a:solidFill>
              <a:effectLst/>
              <a:uFill>
                <a:solidFill>
                  <a:prstClr val="black">
                    <a:alpha val="0"/>
                  </a:prstClr>
                </a:solidFill>
              </a:uFill>
              <a:latin typeface="Calibri"/>
              <a:ea typeface="Calibri"/>
              <a:cs typeface="Calibri"/>
            </a:rPr>
            <a:t> podmiot zewnętrzny – wdrożenie</a:t>
          </a:r>
        </a:p>
      </dgm:t>
    </dgm:pt>
    <dgm:pt modelId="{439F34C2-E10B-44F8-95F8-49525A292A4E}" type="sibTrans" cxnId="{DBF6CCFB-0C46-48B8-8F09-2540545B41E6}">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81E60E94-C4EB-4357-B5A1-A74A9E69DCA6}" type="parTrans" cxnId="{E74AD804-B641-4DB3-A295-45DC0C01EAB4}">
      <dgm:prSet/>
      <dgm:spPr/>
      <dgm:t>
        <a:bodyPr/>
        <a:lstStyle/>
        <a:p>
          <a:endParaRPr lang="en-US"/>
        </a:p>
      </dgm:t>
    </dgm:pt>
    <dgm:pt modelId="{39F497D7-D86A-4CAD-8EA1-603654ACB951}">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l" sz="910" b="0" i="0" u="none" strike="noStrike" cap="none" baseline="0">
              <a:solidFill>
                <a:srgbClr val="FFFFFF"/>
              </a:solidFill>
              <a:effectLst/>
              <a:uFill>
                <a:solidFill>
                  <a:prstClr val="black">
                    <a:alpha val="0"/>
                  </a:prstClr>
                </a:solidFill>
              </a:uFill>
              <a:latin typeface="Calibri"/>
              <a:ea typeface="Calibri"/>
              <a:cs typeface="Calibri"/>
            </a:rPr>
            <a:t>Analizator ryzyka i raport World Check</a:t>
          </a:r>
        </a:p>
      </dgm:t>
    </dgm:pt>
    <dgm:pt modelId="{55B92F1F-5CF9-41EB-AEBA-A9C27D8C237D}" type="sibTrans" cxnId="{E74AD804-B641-4DB3-A295-45DC0C01EAB4}">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96DE2A80-DE87-4BE3-B5C6-7950F36B1BF3}" type="parTrans" cxnId="{69407CA1-1FF5-4510-BE57-BB776D267BF9}">
      <dgm:prSet/>
      <dgm:spPr/>
      <dgm:t>
        <a:bodyPr/>
        <a:lstStyle/>
        <a:p>
          <a:endParaRPr lang="en-US"/>
        </a:p>
      </dgm:t>
    </dgm:pt>
    <dgm:pt modelId="{BAB30F7A-BC5F-4224-9DFA-F29794D5077B}">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l" sz="910" b="0" i="0" u="none" strike="noStrike" cap="none" baseline="0">
              <a:solidFill>
                <a:srgbClr val="FFFFFF"/>
              </a:solidFill>
              <a:effectLst/>
              <a:uFill>
                <a:solidFill>
                  <a:prstClr val="black">
                    <a:alpha val="0"/>
                  </a:prstClr>
                </a:solidFill>
              </a:uFill>
              <a:latin typeface="Calibri"/>
              <a:ea typeface="Calibri"/>
              <a:cs typeface="Calibri"/>
            </a:rPr>
            <a:t>Przegląd wyników World Check Hits i stron średniego/wysokiego ryzyka</a:t>
          </a:r>
        </a:p>
      </dgm:t>
    </dgm:pt>
    <dgm:pt modelId="{6B05AE22-B9F0-48F3-A297-2DD75290262B}" type="sibTrans" cxnId="{69407CA1-1FF5-4510-BE57-BB776D267BF9}">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F7A908A9-BDEE-4B62-A2D6-5E62626971A2}" type="parTrans" cxnId="{CA595B72-F361-495B-8893-FF4A13D74107}">
      <dgm:prSet/>
      <dgm:spPr/>
      <dgm:t>
        <a:bodyPr/>
        <a:lstStyle/>
        <a:p>
          <a:endParaRPr lang="en-US"/>
        </a:p>
      </dgm:t>
    </dgm:pt>
    <dgm:pt modelId="{EEBA1749-5892-4D14-B3AB-0D1BAF56EEDF}">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l" sz="910" b="0" i="0" u="none" strike="noStrike" cap="none" baseline="0">
              <a:solidFill>
                <a:srgbClr val="FFFFFF"/>
              </a:solidFill>
              <a:effectLst/>
              <a:uFill>
                <a:solidFill>
                  <a:prstClr val="black">
                    <a:alpha val="0"/>
                  </a:prstClr>
                </a:solidFill>
              </a:uFill>
              <a:latin typeface="Calibri"/>
              <a:ea typeface="Calibri"/>
              <a:cs typeface="Calibri"/>
            </a:rPr>
            <a:t>Kwestionariusz wewnętrzny – ulepszona analiza due diligence</a:t>
          </a:r>
        </a:p>
      </dgm:t>
    </dgm:pt>
    <dgm:pt modelId="{8E99ED09-1027-480F-9449-A8463F13E915}" type="sibTrans" cxnId="{CA595B72-F361-495B-8893-FF4A13D74107}">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AD3798D0-0AC8-410C-B63C-87227AEEE333}" type="parTrans" cxnId="{DCF0B5FA-7A42-41D5-AB1B-C7319A117341}">
      <dgm:prSet/>
      <dgm:spPr/>
      <dgm:t>
        <a:bodyPr/>
        <a:lstStyle/>
        <a:p>
          <a:endParaRPr lang="en-US"/>
        </a:p>
      </dgm:t>
    </dgm:pt>
    <dgm:pt modelId="{0171B2EA-CD73-4D91-B5B4-0BE424FD11CC}">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l" sz="910" b="0" i="0" u="none" strike="noStrike" cap="none" baseline="0">
              <a:solidFill>
                <a:srgbClr val="FFFFFF"/>
              </a:solidFill>
              <a:effectLst/>
              <a:uFill>
                <a:solidFill>
                  <a:prstClr val="black">
                    <a:alpha val="0"/>
                  </a:prstClr>
                </a:solidFill>
              </a:uFill>
              <a:latin typeface="Calibri"/>
              <a:ea typeface="Calibri"/>
              <a:cs typeface="Calibri"/>
            </a:rPr>
            <a:t>Kwestionariusz zewnętrzny dla </a:t>
          </a:r>
          <a:r>
            <a:rPr lang="pl" sz="1800" b="0" i="0" u="none" strike="noStrike" cap="none" baseline="30000">
              <a:solidFill>
                <a:srgbClr val="000000"/>
              </a:solidFill>
              <a:effectLst/>
              <a:uFill>
                <a:solidFill>
                  <a:prstClr val="black">
                    <a:alpha val="0"/>
                  </a:prstClr>
                </a:solidFill>
              </a:uFill>
              <a:latin typeface="Calibri"/>
              <a:ea typeface="Calibri"/>
              <a:cs typeface="Calibri"/>
            </a:rPr>
            <a:t>podmiotu</a:t>
          </a:r>
          <a:r>
            <a:rPr lang="pl" sz="1800" b="0" i="0" u="none" strike="noStrike" cap="none" baseline="0">
              <a:solidFill>
                <a:srgbClr val="000000"/>
              </a:solidFill>
              <a:effectLst/>
              <a:uFill>
                <a:solidFill>
                  <a:prstClr val="black">
                    <a:alpha val="0"/>
                  </a:prstClr>
                </a:solidFill>
              </a:uFill>
              <a:latin typeface="Calibri"/>
              <a:ea typeface="Calibri"/>
              <a:cs typeface="Calibri"/>
            </a:rPr>
            <a:t> zewnętrznego – ulepszona analiza</a:t>
          </a:r>
          <a:r>
            <a:rPr lang="pl" sz="910" b="0" i="0" u="none" strike="noStrike" cap="none" baseline="0">
              <a:solidFill>
                <a:srgbClr val="FFFFFF"/>
              </a:solidFill>
              <a:effectLst/>
              <a:uFill>
                <a:solidFill>
                  <a:prstClr val="black">
                    <a:alpha val="0"/>
                  </a:prstClr>
                </a:solidFill>
              </a:uFill>
              <a:latin typeface="Calibri"/>
              <a:ea typeface="Calibri"/>
              <a:cs typeface="Calibri"/>
            </a:rPr>
            <a:t> due diligence</a:t>
          </a:r>
        </a:p>
      </dgm:t>
    </dgm:pt>
    <dgm:pt modelId="{E16439FE-02EB-4A80-979E-706BBA0B8819}" type="sibTrans" cxnId="{DCF0B5FA-7A42-41D5-AB1B-C7319A117341}">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9BE5027B-1545-4D1F-B800-D09ECCC92D75}" type="parTrans" cxnId="{E16329FD-ABB5-460D-8F40-7D308B4BDC09}">
      <dgm:prSet/>
      <dgm:spPr/>
      <dgm:t>
        <a:bodyPr/>
        <a:lstStyle/>
        <a:p>
          <a:endParaRPr lang="en-US"/>
        </a:p>
      </dgm:t>
    </dgm:pt>
    <dgm:pt modelId="{B3F907A1-3467-46CC-B2DF-F376CB3C0D75}">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l" sz="910" b="0" i="0" u="none" strike="noStrike" cap="none" baseline="0">
              <a:solidFill>
                <a:srgbClr val="FFFFFF"/>
              </a:solidFill>
              <a:effectLst/>
              <a:uFill>
                <a:solidFill>
                  <a:prstClr val="black">
                    <a:alpha val="0"/>
                  </a:prstClr>
                </a:solidFill>
              </a:uFill>
              <a:latin typeface="Calibri"/>
              <a:ea typeface="Calibri"/>
              <a:cs typeface="Calibri"/>
            </a:rPr>
            <a:t>Raporty LSEG – ulepszona analiza due diligence (DODATKOWY KOSZT)</a:t>
          </a:r>
        </a:p>
      </dgm:t>
    </dgm:pt>
    <dgm:pt modelId="{C9395636-225C-41FC-A60B-CA7441567215}" type="sibTrans" cxnId="{E16329FD-ABB5-460D-8F40-7D308B4BDC09}">
      <dgm:prSet custT="1"/>
      <dgm:spPr>
        <a:solidFill>
          <a:srgbClr val="3CA48E"/>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D0FB0BCA-AED8-478D-A980-B02EC3F5A905}" type="parTrans" cxnId="{137F9B5E-8D16-4D8D-B61B-C94C92501E66}">
      <dgm:prSet/>
      <dgm:spPr/>
      <dgm:t>
        <a:bodyPr/>
        <a:lstStyle/>
        <a:p>
          <a:endParaRPr lang="en-US"/>
        </a:p>
      </dgm:t>
    </dgm:pt>
    <dgm:pt modelId="{63905643-975D-498D-9D7D-868AB898E73A}">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l" sz="910" b="0" i="0" u="none" strike="noStrike" cap="none" baseline="0">
              <a:solidFill>
                <a:srgbClr val="FFFFFF"/>
              </a:solidFill>
              <a:effectLst/>
              <a:uFill>
                <a:solidFill>
                  <a:prstClr val="black">
                    <a:alpha val="0"/>
                  </a:prstClr>
                </a:solidFill>
              </a:uFill>
              <a:latin typeface="Calibri"/>
              <a:ea typeface="Calibri"/>
              <a:cs typeface="Calibri"/>
            </a:rPr>
            <a:t>Ciągłe monitorowanie w Worldcheck*</a:t>
          </a:r>
        </a:p>
      </dgm:t>
    </dgm:pt>
    <dgm:pt modelId="{05A29D87-E60E-41CA-A7D5-330CAE7D6762}" type="sibTrans" cxnId="{137F9B5E-8D16-4D8D-B61B-C94C92501E66}">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B87DF2C3-A296-4E33-A703-A8AE609B6E45}" type="pres">
      <dgm:prSet presAssocID="{957D6808-13DA-4A50-B3B0-EC10C36F08E9}" presName="cycle">
        <dgm:presLayoutVars>
          <dgm:dir/>
          <dgm:resizeHandles val="exact"/>
        </dgm:presLayoutVars>
      </dgm:prSet>
      <dgm:spPr/>
      <dgm:t>
        <a:bodyPr/>
        <a:lstStyle/>
        <a:p/>
      </dgm:t>
    </dgm:pt>
    <dgm:pt modelId="{B0454ADC-219C-449C-965A-45F5EC1C7D07}" type="pres">
      <dgm:prSet presAssocID="{3897A796-8C04-483B-8CF9-EE3D24EC7177}" presName="node" presStyleLbl="node1" presStyleCnt="7">
        <dgm:presLayoutVars>
          <dgm:bulletEnabled val="1"/>
        </dgm:presLayoutVars>
      </dgm:prSet>
      <dgm:spPr/>
      <dgm:t>
        <a:bodyPr/>
        <a:lstStyle/>
        <a:p/>
      </dgm:t>
    </dgm:pt>
    <dgm:pt modelId="{8027729C-CEED-4AE7-9EC9-5368444E5455}" type="pres">
      <dgm:prSet presAssocID="{439F34C2-E10B-44F8-95F8-49525A292A4E}" presName="sibTrans" presStyleLbl="sibTrans2D1" presStyleCnt="7"/>
      <dgm:spPr/>
      <dgm:t>
        <a:bodyPr/>
        <a:lstStyle/>
        <a:p/>
      </dgm:t>
    </dgm:pt>
    <dgm:pt modelId="{7892E668-5FB7-4207-8AA7-32D871C3CB36}" type="pres">
      <dgm:prSet presAssocID="{439F34C2-E10B-44F8-95F8-49525A292A4E}" presName="connectorText" presStyleLbl="sibTrans2D1" presStyleCnt="7"/>
      <dgm:spPr/>
      <dgm:t>
        <a:bodyPr/>
        <a:lstStyle/>
        <a:p/>
      </dgm:t>
    </dgm:pt>
    <dgm:pt modelId="{940F9F28-E19C-49B9-8BBE-E3CDB9080EEB}" type="pres">
      <dgm:prSet presAssocID="{39F497D7-D86A-4CAD-8EA1-603654ACB951}" presName="node" presStyleLbl="node1" presStyleIdx="1" presStyleCnt="7">
        <dgm:presLayoutVars>
          <dgm:bulletEnabled val="1"/>
        </dgm:presLayoutVars>
      </dgm:prSet>
      <dgm:spPr/>
      <dgm:t>
        <a:bodyPr/>
        <a:lstStyle/>
        <a:p/>
      </dgm:t>
    </dgm:pt>
    <dgm:pt modelId="{EA3FF6F1-063A-4849-921D-5CF5BBA160BB}" type="pres">
      <dgm:prSet presAssocID="{55B92F1F-5CF9-41EB-AEBA-A9C27D8C237D}" presName="sibTrans" presStyleLbl="sibTrans2D1" presStyleIdx="1" presStyleCnt="7"/>
      <dgm:spPr/>
      <dgm:t>
        <a:bodyPr/>
        <a:lstStyle/>
        <a:p/>
      </dgm:t>
    </dgm:pt>
    <dgm:pt modelId="{B1251106-6448-468B-A938-DA86E018BD0F}" type="pres">
      <dgm:prSet presAssocID="{55B92F1F-5CF9-41EB-AEBA-A9C27D8C237D}" presName="connectorText" presStyleLbl="sibTrans2D1" presStyleIdx="1" presStyleCnt="7"/>
      <dgm:spPr/>
      <dgm:t>
        <a:bodyPr/>
        <a:lstStyle/>
        <a:p/>
      </dgm:t>
    </dgm:pt>
    <dgm:pt modelId="{8B0652E1-2AC4-4078-91FC-52FEC5D10A1F}" type="pres">
      <dgm:prSet presAssocID="{BAB30F7A-BC5F-4224-9DFA-F29794D5077B}" presName="node" presStyleLbl="node1" presStyleIdx="2" presStyleCnt="7">
        <dgm:presLayoutVars>
          <dgm:bulletEnabled val="1"/>
        </dgm:presLayoutVars>
      </dgm:prSet>
      <dgm:spPr/>
      <dgm:t>
        <a:bodyPr/>
        <a:lstStyle/>
        <a:p/>
      </dgm:t>
    </dgm:pt>
    <dgm:pt modelId="{068879DE-0611-49DB-BBDD-C865627EBD37}" type="pres">
      <dgm:prSet presAssocID="{6B05AE22-B9F0-48F3-A297-2DD75290262B}" presName="sibTrans" presStyleLbl="sibTrans2D1" presStyleIdx="2" presStyleCnt="7"/>
      <dgm:spPr/>
      <dgm:t>
        <a:bodyPr/>
        <a:lstStyle/>
        <a:p/>
      </dgm:t>
    </dgm:pt>
    <dgm:pt modelId="{D73BFA8F-38A6-462C-B9AF-3B33A393ABDD}" type="pres">
      <dgm:prSet presAssocID="{6B05AE22-B9F0-48F3-A297-2DD75290262B}" presName="connectorText" presStyleLbl="sibTrans2D1" presStyleIdx="2" presStyleCnt="7"/>
      <dgm:spPr/>
      <dgm:t>
        <a:bodyPr/>
        <a:lstStyle/>
        <a:p/>
      </dgm:t>
    </dgm:pt>
    <dgm:pt modelId="{B59D6CC5-FACA-46B2-AEBE-1388B5447341}" type="pres">
      <dgm:prSet presAssocID="{EEBA1749-5892-4D14-B3AB-0D1BAF56EEDF}" presName="node" presStyleLbl="node1" presStyleIdx="3" presStyleCnt="7">
        <dgm:presLayoutVars>
          <dgm:bulletEnabled val="1"/>
        </dgm:presLayoutVars>
      </dgm:prSet>
      <dgm:spPr/>
      <dgm:t>
        <a:bodyPr/>
        <a:lstStyle/>
        <a:p/>
      </dgm:t>
    </dgm:pt>
    <dgm:pt modelId="{98536C1D-816B-49D7-BA76-E1294DD6DECF}" type="pres">
      <dgm:prSet presAssocID="{8E99ED09-1027-480F-9449-A8463F13E915}" presName="sibTrans" presStyleLbl="sibTrans2D1" presStyleIdx="3" presStyleCnt="7"/>
      <dgm:spPr/>
      <dgm:t>
        <a:bodyPr/>
        <a:lstStyle/>
        <a:p/>
      </dgm:t>
    </dgm:pt>
    <dgm:pt modelId="{5EA9363D-3E47-4C25-96E4-A6B2CB930DE5}" type="pres">
      <dgm:prSet presAssocID="{8E99ED09-1027-480F-9449-A8463F13E915}" presName="connectorText" presStyleLbl="sibTrans2D1" presStyleIdx="3" presStyleCnt="7"/>
      <dgm:spPr/>
      <dgm:t>
        <a:bodyPr/>
        <a:lstStyle/>
        <a:p/>
      </dgm:t>
    </dgm:pt>
    <dgm:pt modelId="{E2655CD6-FD03-401D-81D1-B6B4E00E66FC}" type="pres">
      <dgm:prSet presAssocID="{0171B2EA-CD73-4D91-B5B4-0BE424FD11CC}" presName="node" presStyleLbl="node1" presStyleIdx="4" presStyleCnt="7">
        <dgm:presLayoutVars>
          <dgm:bulletEnabled val="1"/>
        </dgm:presLayoutVars>
      </dgm:prSet>
      <dgm:spPr/>
      <dgm:t>
        <a:bodyPr/>
        <a:lstStyle/>
        <a:p/>
      </dgm:t>
    </dgm:pt>
    <dgm:pt modelId="{D2F3983D-2198-4EC7-8778-61084FCBE8F2}" type="pres">
      <dgm:prSet presAssocID="{E16439FE-02EB-4A80-979E-706BBA0B8819}" presName="sibTrans" presStyleLbl="sibTrans2D1" presStyleIdx="4" presStyleCnt="7"/>
      <dgm:spPr/>
      <dgm:t>
        <a:bodyPr/>
        <a:lstStyle/>
        <a:p/>
      </dgm:t>
    </dgm:pt>
    <dgm:pt modelId="{21A1910F-8179-4E3C-AD26-3E17E8586B25}" type="pres">
      <dgm:prSet presAssocID="{E16439FE-02EB-4A80-979E-706BBA0B8819}" presName="connectorText" presStyleLbl="sibTrans2D1" presStyleIdx="4" presStyleCnt="7"/>
      <dgm:spPr/>
      <dgm:t>
        <a:bodyPr/>
        <a:lstStyle/>
        <a:p/>
      </dgm:t>
    </dgm:pt>
    <dgm:pt modelId="{4D93A9CA-BCEE-4D6F-8767-1F396B73F9EA}" type="pres">
      <dgm:prSet presAssocID="{B3F907A1-3467-46CC-B2DF-F376CB3C0D75}" presName="node" presStyleLbl="node1" presStyleIdx="5" presStyleCnt="7">
        <dgm:presLayoutVars>
          <dgm:bulletEnabled val="1"/>
        </dgm:presLayoutVars>
      </dgm:prSet>
      <dgm:spPr/>
      <dgm:t>
        <a:bodyPr/>
        <a:lstStyle/>
        <a:p/>
      </dgm:t>
    </dgm:pt>
    <dgm:pt modelId="{2FFEB27B-9F53-4137-AB38-240D1FDC2DB0}" type="pres">
      <dgm:prSet presAssocID="{C9395636-225C-41FC-A60B-CA7441567215}" presName="sibTrans" presStyleLbl="sibTrans2D1" presStyleIdx="5" presStyleCnt="7"/>
      <dgm:spPr/>
      <dgm:t>
        <a:bodyPr/>
        <a:lstStyle/>
        <a:p/>
      </dgm:t>
    </dgm:pt>
    <dgm:pt modelId="{124A82F8-AFD8-4D5B-A3AC-D657547F917D}" type="pres">
      <dgm:prSet presAssocID="{C9395636-225C-41FC-A60B-CA7441567215}" presName="connectorText" presStyleLbl="sibTrans2D1" presStyleIdx="5" presStyleCnt="7"/>
      <dgm:spPr/>
      <dgm:t>
        <a:bodyPr/>
        <a:lstStyle/>
        <a:p/>
      </dgm:t>
    </dgm:pt>
    <dgm:pt modelId="{E80D6AAB-5531-4FB6-9176-DE99D8728D58}" type="pres">
      <dgm:prSet presAssocID="{63905643-975D-498D-9D7D-868AB898E73A}" presName="node" presStyleLbl="node1" presStyleIdx="6" presStyleCnt="7">
        <dgm:presLayoutVars>
          <dgm:bulletEnabled val="1"/>
        </dgm:presLayoutVars>
      </dgm:prSet>
      <dgm:spPr/>
      <dgm:t>
        <a:bodyPr/>
        <a:lstStyle/>
        <a:p/>
      </dgm:t>
    </dgm:pt>
    <dgm:pt modelId="{EB8F85B5-6795-4C34-8FE4-918CC51A7395}" type="pres">
      <dgm:prSet presAssocID="{05A29D87-E60E-41CA-A7D5-330CAE7D6762}" presName="sibTrans" presStyleLbl="sibTrans2D1" presStyleIdx="6" presStyleCnt="7" custAng="1542857" custScaleX="584174" custScaleY="117292" custLinFactX="100000" custLinFactY="18717" custLinFactNeighborX="156523" custLinFactNeighborY="100000"/>
      <dgm:spPr/>
      <dgm:t>
        <a:bodyPr/>
        <a:lstStyle/>
        <a:p/>
      </dgm:t>
    </dgm:pt>
    <dgm:pt modelId="{9A05DB73-5EB1-46E6-9917-C86C82502CC9}" type="pres">
      <dgm:prSet presAssocID="{05A29D87-E60E-41CA-A7D5-330CAE7D6762}" presName="connectorText" presStyleLbl="sibTrans2D1" presStyleIdx="6" presStyleCnt="7"/>
      <dgm:spPr/>
      <dgm:t>
        <a:bodyPr/>
        <a:lstStyle/>
        <a:p/>
      </dgm:t>
    </dgm:pt>
  </dgm:ptLst>
  <dgm:cxnLst>
    <dgm:cxn modelId="{DBF6CCFB-0C46-48B8-8F09-2540545B41E6}" srcId="{957D6808-13DA-4A50-B3B0-EC10C36F08E9}" destId="{3897A796-8C04-483B-8CF9-EE3D24EC7177}" srcOrd="0" destOrd="0" parTransId="{C21EB97F-3443-4A23-B4BC-CFF015FDE8DF}" sibTransId="{439F34C2-E10B-44F8-95F8-49525A292A4E}"/>
    <dgm:cxn modelId="{E74AD804-B641-4DB3-A295-45DC0C01EAB4}" srcId="{957D6808-13DA-4A50-B3B0-EC10C36F08E9}" destId="{39F497D7-D86A-4CAD-8EA1-603654ACB951}" srcOrd="1" destOrd="0" parTransId="{81E60E94-C4EB-4357-B5A1-A74A9E69DCA6}" sibTransId="{55B92F1F-5CF9-41EB-AEBA-A9C27D8C237D}"/>
    <dgm:cxn modelId="{69407CA1-1FF5-4510-BE57-BB776D267BF9}" srcId="{957D6808-13DA-4A50-B3B0-EC10C36F08E9}" destId="{BAB30F7A-BC5F-4224-9DFA-F29794D5077B}" srcOrd="2" destOrd="0" parTransId="{96DE2A80-DE87-4BE3-B5C6-7950F36B1BF3}" sibTransId="{6B05AE22-B9F0-48F3-A297-2DD75290262B}"/>
    <dgm:cxn modelId="{CA595B72-F361-495B-8893-FF4A13D74107}" srcId="{957D6808-13DA-4A50-B3B0-EC10C36F08E9}" destId="{EEBA1749-5892-4D14-B3AB-0D1BAF56EEDF}" srcOrd="3" destOrd="0" parTransId="{F7A908A9-BDEE-4B62-A2D6-5E62626971A2}" sibTransId="{8E99ED09-1027-480F-9449-A8463F13E915}"/>
    <dgm:cxn modelId="{DCF0B5FA-7A42-41D5-AB1B-C7319A117341}" srcId="{957D6808-13DA-4A50-B3B0-EC10C36F08E9}" destId="{0171B2EA-CD73-4D91-B5B4-0BE424FD11CC}" srcOrd="4" destOrd="0" parTransId="{AD3798D0-0AC8-410C-B63C-87227AEEE333}" sibTransId="{E16439FE-02EB-4A80-979E-706BBA0B8819}"/>
    <dgm:cxn modelId="{E16329FD-ABB5-460D-8F40-7D308B4BDC09}" srcId="{957D6808-13DA-4A50-B3B0-EC10C36F08E9}" destId="{B3F907A1-3467-46CC-B2DF-F376CB3C0D75}" srcOrd="5" destOrd="0" parTransId="{9BE5027B-1545-4D1F-B800-D09ECCC92D75}" sibTransId="{C9395636-225C-41FC-A60B-CA7441567215}"/>
    <dgm:cxn modelId="{137F9B5E-8D16-4D8D-B61B-C94C92501E66}" srcId="{957D6808-13DA-4A50-B3B0-EC10C36F08E9}" destId="{63905643-975D-498D-9D7D-868AB898E73A}" srcOrd="6" destOrd="0" parTransId="{D0FB0BCA-AED8-478D-A980-B02EC3F5A905}" sibTransId="{05A29D87-E60E-41CA-A7D5-330CAE7D6762}"/>
    <dgm:cxn modelId="{A1E07C6A-D038-42B7-94F2-A3509DAA9B1F}" type="presOf" srcId="{957D6808-13DA-4A50-B3B0-EC10C36F08E9}" destId="{B87DF2C3-A296-4E33-A703-A8AE609B6E45}" srcOrd="0" destOrd="0" presId="urn:microsoft.com/office/officeart/2005/8/layout/cycle2"/>
    <dgm:cxn modelId="{CC5923CF-5D90-4169-A912-DF79BF5D8FCF}" type="presParOf" srcId="{B87DF2C3-A296-4E33-A703-A8AE609B6E45}" destId="{B0454ADC-219C-449C-965A-45F5EC1C7D07}" srcOrd="0" destOrd="0" presId="urn:microsoft.com/office/officeart/2005/8/layout/cycle2"/>
    <dgm:cxn modelId="{F626F812-B9D3-4478-A3EE-4126A1B6D98C}" type="presOf" srcId="{3897A796-8C04-483B-8CF9-EE3D24EC7177}" destId="{B0454ADC-219C-449C-965A-45F5EC1C7D07}" srcOrd="0" destOrd="0" presId="urn:microsoft.com/office/officeart/2005/8/layout/cycle2"/>
    <dgm:cxn modelId="{AC1FED6A-8322-4D24-8655-A578B8515432}" type="presParOf" srcId="{B87DF2C3-A296-4E33-A703-A8AE609B6E45}" destId="{8027729C-CEED-4AE7-9EC9-5368444E5455}" srcOrd="1" destOrd="0" presId="urn:microsoft.com/office/officeart/2005/8/layout/cycle2"/>
    <dgm:cxn modelId="{B5C97798-51C6-4B77-BE38-A7EC62056ABC}" type="presOf" srcId="{439F34C2-E10B-44F8-95F8-49525A292A4E}" destId="{8027729C-CEED-4AE7-9EC9-5368444E5455}" srcOrd="0" destOrd="0" presId="urn:microsoft.com/office/officeart/2005/8/layout/cycle2"/>
    <dgm:cxn modelId="{40FE81E0-EC7A-4398-89E5-713323F8764E}" type="presParOf" srcId="{8027729C-CEED-4AE7-9EC9-5368444E5455}" destId="{7892E668-5FB7-4207-8AA7-32D871C3CB36}" srcOrd="0" destOrd="0" presId="urn:microsoft.com/office/officeart/2005/8/layout/cycle2"/>
    <dgm:cxn modelId="{64F6373D-6A60-4D76-8602-3F037603FD97}" type="presOf" srcId="{439F34C2-E10B-44F8-95F8-49525A292A4E}" destId="{7892E668-5FB7-4207-8AA7-32D871C3CB36}" srcOrd="1" destOrd="0" presId="urn:microsoft.com/office/officeart/2005/8/layout/cycle2"/>
    <dgm:cxn modelId="{A2A020EC-8391-458A-AA15-E59F61F8DE55}" type="presParOf" srcId="{B87DF2C3-A296-4E33-A703-A8AE609B6E45}" destId="{940F9F28-E19C-49B9-8BBE-E3CDB9080EEB}" srcOrd="2" destOrd="0" presId="urn:microsoft.com/office/officeart/2005/8/layout/cycle2"/>
    <dgm:cxn modelId="{07F27079-921F-4DF1-A85C-8E5DEED877E8}" type="presOf" srcId="{39F497D7-D86A-4CAD-8EA1-603654ACB951}" destId="{940F9F28-E19C-49B9-8BBE-E3CDB9080EEB}" srcOrd="0" destOrd="0" presId="urn:microsoft.com/office/officeart/2005/8/layout/cycle2"/>
    <dgm:cxn modelId="{A675BBE8-B18A-4583-965C-DD2ABAAFAD2A}" type="presParOf" srcId="{B87DF2C3-A296-4E33-A703-A8AE609B6E45}" destId="{EA3FF6F1-063A-4849-921D-5CF5BBA160BB}" srcOrd="3" destOrd="0" presId="urn:microsoft.com/office/officeart/2005/8/layout/cycle2"/>
    <dgm:cxn modelId="{7C76B14D-C623-4FF5-953C-4F0399F1FB59}" type="presOf" srcId="{55B92F1F-5CF9-41EB-AEBA-A9C27D8C237D}" destId="{EA3FF6F1-063A-4849-921D-5CF5BBA160BB}" srcOrd="0" destOrd="0" presId="urn:microsoft.com/office/officeart/2005/8/layout/cycle2"/>
    <dgm:cxn modelId="{B6D255DC-8868-4E05-A173-2CC4F153DB96}" type="presParOf" srcId="{EA3FF6F1-063A-4849-921D-5CF5BBA160BB}" destId="{B1251106-6448-468B-A938-DA86E018BD0F}" srcOrd="0" destOrd="0" presId="urn:microsoft.com/office/officeart/2005/8/layout/cycle2"/>
    <dgm:cxn modelId="{E241D67E-495D-41D3-87BA-072E7D3A1A67}" type="presOf" srcId="{55B92F1F-5CF9-41EB-AEBA-A9C27D8C237D}" destId="{B1251106-6448-468B-A938-DA86E018BD0F}" srcOrd="1" destOrd="0" presId="urn:microsoft.com/office/officeart/2005/8/layout/cycle2"/>
    <dgm:cxn modelId="{DD0DBFF4-63F7-486D-A411-D9FC342F4DD1}" type="presParOf" srcId="{B87DF2C3-A296-4E33-A703-A8AE609B6E45}" destId="{8B0652E1-2AC4-4078-91FC-52FEC5D10A1F}" srcOrd="4" destOrd="0" presId="urn:microsoft.com/office/officeart/2005/8/layout/cycle2"/>
    <dgm:cxn modelId="{F7A9272F-8137-4AEC-9327-39CD2A7A6CE3}" type="presOf" srcId="{BAB30F7A-BC5F-4224-9DFA-F29794D5077B}" destId="{8B0652E1-2AC4-4078-91FC-52FEC5D10A1F}" srcOrd="0" destOrd="0" presId="urn:microsoft.com/office/officeart/2005/8/layout/cycle2"/>
    <dgm:cxn modelId="{28FF316C-47B6-4E57-95B3-F40170C840CF}" type="presParOf" srcId="{B87DF2C3-A296-4E33-A703-A8AE609B6E45}" destId="{068879DE-0611-49DB-BBDD-C865627EBD37}" srcOrd="5" destOrd="0" presId="urn:microsoft.com/office/officeart/2005/8/layout/cycle2"/>
    <dgm:cxn modelId="{46D33662-959F-4B3C-A7DA-35414F21AFB7}" type="presOf" srcId="{6B05AE22-B9F0-48F3-A297-2DD75290262B}" destId="{068879DE-0611-49DB-BBDD-C865627EBD37}" srcOrd="0" destOrd="0" presId="urn:microsoft.com/office/officeart/2005/8/layout/cycle2"/>
    <dgm:cxn modelId="{24A5D4C6-E368-4F40-BA7A-4A839A8297E4}" type="presParOf" srcId="{068879DE-0611-49DB-BBDD-C865627EBD37}" destId="{D73BFA8F-38A6-462C-B9AF-3B33A393ABDD}" srcOrd="0" destOrd="0" presId="urn:microsoft.com/office/officeart/2005/8/layout/cycle2"/>
    <dgm:cxn modelId="{B52F4085-2E92-4AC1-BE69-57D3CC501280}" type="presOf" srcId="{6B05AE22-B9F0-48F3-A297-2DD75290262B}" destId="{D73BFA8F-38A6-462C-B9AF-3B33A393ABDD}" srcOrd="1" destOrd="0" presId="urn:microsoft.com/office/officeart/2005/8/layout/cycle2"/>
    <dgm:cxn modelId="{47A7F51A-6FBD-4958-B240-BFA24488A255}" type="presParOf" srcId="{B87DF2C3-A296-4E33-A703-A8AE609B6E45}" destId="{B59D6CC5-FACA-46B2-AEBE-1388B5447341}" srcOrd="6" destOrd="0" presId="urn:microsoft.com/office/officeart/2005/8/layout/cycle2"/>
    <dgm:cxn modelId="{285004E3-A51E-400B-AEF1-6C70528AC00D}" type="presOf" srcId="{EEBA1749-5892-4D14-B3AB-0D1BAF56EEDF}" destId="{B59D6CC5-FACA-46B2-AEBE-1388B5447341}" srcOrd="0" destOrd="0" presId="urn:microsoft.com/office/officeart/2005/8/layout/cycle2"/>
    <dgm:cxn modelId="{C93797F9-FC61-4C43-95A6-A5F2934B6DBE}" type="presParOf" srcId="{B87DF2C3-A296-4E33-A703-A8AE609B6E45}" destId="{98536C1D-816B-49D7-BA76-E1294DD6DECF}" srcOrd="7" destOrd="0" presId="urn:microsoft.com/office/officeart/2005/8/layout/cycle2"/>
    <dgm:cxn modelId="{24132B1F-553B-4BBC-92CF-408364BD1D9B}" type="presOf" srcId="{8E99ED09-1027-480F-9449-A8463F13E915}" destId="{98536C1D-816B-49D7-BA76-E1294DD6DECF}" srcOrd="0" destOrd="0" presId="urn:microsoft.com/office/officeart/2005/8/layout/cycle2"/>
    <dgm:cxn modelId="{4C572C54-5F92-449D-B6CA-476F97B4BCFC}" type="presParOf" srcId="{98536C1D-816B-49D7-BA76-E1294DD6DECF}" destId="{5EA9363D-3E47-4C25-96E4-A6B2CB930DE5}" srcOrd="0" destOrd="0" presId="urn:microsoft.com/office/officeart/2005/8/layout/cycle2"/>
    <dgm:cxn modelId="{5E6D2631-7911-401B-8999-B47B55E7D474}" type="presOf" srcId="{8E99ED09-1027-480F-9449-A8463F13E915}" destId="{5EA9363D-3E47-4C25-96E4-A6B2CB930DE5}" srcOrd="1" destOrd="0" presId="urn:microsoft.com/office/officeart/2005/8/layout/cycle2"/>
    <dgm:cxn modelId="{C1ACC600-8C6C-4D96-A2D1-F451BAC4FF27}" type="presParOf" srcId="{B87DF2C3-A296-4E33-A703-A8AE609B6E45}" destId="{E2655CD6-FD03-401D-81D1-B6B4E00E66FC}" srcOrd="8" destOrd="0" presId="urn:microsoft.com/office/officeart/2005/8/layout/cycle2"/>
    <dgm:cxn modelId="{53BD0A8D-A308-401D-A4ED-4111BC2FE385}" type="presOf" srcId="{0171B2EA-CD73-4D91-B5B4-0BE424FD11CC}" destId="{E2655CD6-FD03-401D-81D1-B6B4E00E66FC}" srcOrd="0" destOrd="0" presId="urn:microsoft.com/office/officeart/2005/8/layout/cycle2"/>
    <dgm:cxn modelId="{B0A6FF2F-ABB1-4F6B-8EEB-6122408EF962}" type="presParOf" srcId="{B87DF2C3-A296-4E33-A703-A8AE609B6E45}" destId="{D2F3983D-2198-4EC7-8778-61084FCBE8F2}" srcOrd="9" destOrd="0" presId="urn:microsoft.com/office/officeart/2005/8/layout/cycle2"/>
    <dgm:cxn modelId="{890DA7CE-3DF2-4480-8625-7D353B2B14A2}" type="presOf" srcId="{E16439FE-02EB-4A80-979E-706BBA0B8819}" destId="{D2F3983D-2198-4EC7-8778-61084FCBE8F2}" srcOrd="0" destOrd="0" presId="urn:microsoft.com/office/officeart/2005/8/layout/cycle2"/>
    <dgm:cxn modelId="{DC3647F3-A6E8-4CB6-BE7A-BE0EB3053929}" type="presParOf" srcId="{D2F3983D-2198-4EC7-8778-61084FCBE8F2}" destId="{21A1910F-8179-4E3C-AD26-3E17E8586B25}" srcOrd="0" destOrd="0" presId="urn:microsoft.com/office/officeart/2005/8/layout/cycle2"/>
    <dgm:cxn modelId="{F4279F17-8735-4F33-B34A-955BF946A604}" type="presOf" srcId="{E16439FE-02EB-4A80-979E-706BBA0B8819}" destId="{21A1910F-8179-4E3C-AD26-3E17E8586B25}" srcOrd="1" destOrd="0" presId="urn:microsoft.com/office/officeart/2005/8/layout/cycle2"/>
    <dgm:cxn modelId="{6DF59336-BA3B-4E1B-8299-7778C8D11847}" type="presParOf" srcId="{B87DF2C3-A296-4E33-A703-A8AE609B6E45}" destId="{4D93A9CA-BCEE-4D6F-8767-1F396B73F9EA}" srcOrd="10" destOrd="0" presId="urn:microsoft.com/office/officeart/2005/8/layout/cycle2"/>
    <dgm:cxn modelId="{D0D89468-E73B-4C12-BCA5-5313984854F4}" type="presOf" srcId="{B3F907A1-3467-46CC-B2DF-F376CB3C0D75}" destId="{4D93A9CA-BCEE-4D6F-8767-1F396B73F9EA}" srcOrd="0" destOrd="0" presId="urn:microsoft.com/office/officeart/2005/8/layout/cycle2"/>
    <dgm:cxn modelId="{4F47E42C-1E25-4533-B141-550EBFCE9A74}" type="presParOf" srcId="{B87DF2C3-A296-4E33-A703-A8AE609B6E45}" destId="{2FFEB27B-9F53-4137-AB38-240D1FDC2DB0}" srcOrd="11" destOrd="0" presId="urn:microsoft.com/office/officeart/2005/8/layout/cycle2"/>
    <dgm:cxn modelId="{99D041AB-E0F3-48B8-99F8-7CE2F5BAB8E1}" type="presOf" srcId="{C9395636-225C-41FC-A60B-CA7441567215}" destId="{2FFEB27B-9F53-4137-AB38-240D1FDC2DB0}" srcOrd="0" destOrd="0" presId="urn:microsoft.com/office/officeart/2005/8/layout/cycle2"/>
    <dgm:cxn modelId="{4B3493CA-4171-4136-A8F9-23E7856ECD60}" type="presParOf" srcId="{2FFEB27B-9F53-4137-AB38-240D1FDC2DB0}" destId="{124A82F8-AFD8-4D5B-A3AC-D657547F917D}" srcOrd="0" destOrd="0" presId="urn:microsoft.com/office/officeart/2005/8/layout/cycle2"/>
    <dgm:cxn modelId="{6DC4A66A-EF0E-4AD5-9BF3-514C80936D68}" type="presOf" srcId="{C9395636-225C-41FC-A60B-CA7441567215}" destId="{124A82F8-AFD8-4D5B-A3AC-D657547F917D}" srcOrd="1" destOrd="0" presId="urn:microsoft.com/office/officeart/2005/8/layout/cycle2"/>
    <dgm:cxn modelId="{ABFF74F6-0F04-4788-BC08-07AD77825B6A}" type="presParOf" srcId="{B87DF2C3-A296-4E33-A703-A8AE609B6E45}" destId="{E80D6AAB-5531-4FB6-9176-DE99D8728D58}" srcOrd="12" destOrd="0" presId="urn:microsoft.com/office/officeart/2005/8/layout/cycle2"/>
    <dgm:cxn modelId="{8C14F6C6-D552-4A14-8C0A-790850FF6A4E}" type="presOf" srcId="{63905643-975D-498D-9D7D-868AB898E73A}" destId="{E80D6AAB-5531-4FB6-9176-DE99D8728D58}" srcOrd="0" destOrd="0" presId="urn:microsoft.com/office/officeart/2005/8/layout/cycle2"/>
    <dgm:cxn modelId="{83A8CA68-4F71-4D49-A2A5-645961EEE0B9}" type="presParOf" srcId="{B87DF2C3-A296-4E33-A703-A8AE609B6E45}" destId="{EB8F85B5-6795-4C34-8FE4-918CC51A7395}" srcOrd="13" destOrd="0" presId="urn:microsoft.com/office/officeart/2005/8/layout/cycle2"/>
    <dgm:cxn modelId="{5755B3D8-01F5-4817-9F5E-3053AED85148}" type="presOf" srcId="{05A29D87-E60E-41CA-A7D5-330CAE7D6762}" destId="{EB8F85B5-6795-4C34-8FE4-918CC51A7395}" srcOrd="0" destOrd="0" presId="urn:microsoft.com/office/officeart/2005/8/layout/cycle2"/>
    <dgm:cxn modelId="{A613C63F-3593-4E64-A15F-9FCD66F1B50E}" type="presParOf" srcId="{EB8F85B5-6795-4C34-8FE4-918CC51A7395}" destId="{9A05DB73-5EB1-46E6-9917-C86C82502CC9}" srcOrd="0" destOrd="0" presId="urn:microsoft.com/office/officeart/2005/8/layout/cycle2"/>
    <dgm:cxn modelId="{185F0A4F-DC8F-4D35-9DB8-C76D0A9F982D}" type="presOf" srcId="{05A29D87-E60E-41CA-A7D5-330CAE7D6762}" destId="{9A05DB73-5EB1-46E6-9917-C86C82502CC9}" srcOrd="1" destOrd="0" presId="urn:microsoft.com/office/officeart/2005/8/layout/cycle2"/>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2.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75CDA613-0E18-4E83-ACB4-3B00E6BDCD3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151C907D-5C6C-4376-A23B-08A0DE5457B9}" type="parTrans" cxnId="{3E17CB01-A0E4-4029-AF22-FF01C377039D}">
      <dgm:prSet/>
      <dgm:spPr/>
      <dgm:t>
        <a:bodyPr/>
        <a:lstStyle/>
        <a:p>
          <a:endParaRPr lang="en-GB"/>
        </a:p>
      </dgm:t>
    </dgm:pt>
    <dgm:pt modelId="{294A8BB6-7ECA-4186-A404-313F4C2CC129}">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l" sz="1400" b="0" i="0" u="none" strike="noStrike" cap="none" baseline="0">
              <a:solidFill>
                <a:srgbClr val="FFFFFF"/>
              </a:solidFill>
              <a:effectLst/>
              <a:uFill>
                <a:solidFill>
                  <a:prstClr val="black">
                    <a:alpha val="0"/>
                  </a:prstClr>
                </a:solidFill>
              </a:uFill>
              <a:latin typeface="Calibri"/>
              <a:ea typeface="Calibri"/>
              <a:cs typeface="Calibri"/>
            </a:rPr>
            <a:t>Analiza due diligence stron trzecich</a:t>
          </a:r>
          <a:r>
            <a:rPr lang="pl" sz="1400" b="0" i="0" u="none" strike="noStrike" cap="none" baseline="0">
              <a:solidFill>
                <a:srgbClr val="FFFFFF"/>
              </a:solidFill>
              <a:effectLst/>
              <a:uFill>
                <a:solidFill>
                  <a:prstClr val="black">
                    <a:alpha val="0"/>
                  </a:prstClr>
                </a:solidFill>
              </a:uFill>
              <a:latin typeface="Calibri"/>
              <a:ea typeface="Calibri"/>
              <a:cs typeface="Calibri"/>
            </a:rPr>
            <a:t> </a:t>
          </a:r>
        </a:p>
        <a:p>
          <a:r>
            <a:rPr lang="pl" sz="1400" b="0" i="0" u="none" strike="noStrike" cap="none" baseline="0">
              <a:solidFill>
                <a:srgbClr val="FFFFFF"/>
              </a:solidFill>
              <a:effectLst/>
              <a:uFill>
                <a:solidFill>
                  <a:prstClr val="black">
                    <a:alpha val="0"/>
                  </a:prstClr>
                </a:solidFill>
              </a:uFill>
              <a:latin typeface="Calibri"/>
              <a:ea typeface="Calibri"/>
              <a:cs typeface="Calibri"/>
            </a:rPr>
            <a:t>(LSEG)</a:t>
          </a:r>
        </a:p>
      </dgm:t>
    </dgm:pt>
    <dgm:pt modelId="{3027AC08-4FC0-41EA-8A69-80C9643574D5}" type="sibTrans" cxnId="{3E17CB01-A0E4-4029-AF22-FF01C377039D}">
      <dgm:prSet/>
      <dgm:spPr/>
      <dgm:t>
        <a:bodyPr/>
        <a:lstStyle/>
        <a:p>
          <a:endParaRPr lang="en-GB"/>
        </a:p>
      </dgm:t>
    </dgm:pt>
    <dgm:pt modelId="{6214600B-2F99-4DCC-BA79-8213A29478EE}" type="parTrans" cxnId="{0A8DCC0D-F528-4335-9BE6-089F50CD42C0}">
      <dgm:prSet/>
      <dgm:spPr/>
      <dgm:t>
        <a:bodyPr/>
        <a:lstStyle/>
        <a:p>
          <a:endParaRPr lang="en-GB"/>
        </a:p>
      </dgm:t>
    </dgm:pt>
    <dgm:pt modelId="{1B17BD1C-074D-4DBB-AD57-61CC0E1091D1}">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l" sz="1400" b="0" i="0" u="none" strike="noStrike" cap="none" baseline="0">
              <a:solidFill>
                <a:srgbClr val="FFFFFF"/>
              </a:solidFill>
              <a:effectLst/>
              <a:uFill>
                <a:solidFill>
                  <a:prstClr val="black">
                    <a:alpha val="0"/>
                  </a:prstClr>
                </a:solidFill>
              </a:uFill>
              <a:latin typeface="Calibri"/>
              <a:ea typeface="Calibri"/>
              <a:cs typeface="Calibri"/>
            </a:rPr>
            <a:t>Oceny zrównoważonego rozwoju</a:t>
          </a:r>
        </a:p>
      </dgm:t>
    </dgm:pt>
    <dgm:pt modelId="{D76A4B37-42EB-4F8E-B4EB-C005BA14886D}" type="sibTrans" cxnId="{0A8DCC0D-F528-4335-9BE6-089F50CD42C0}">
      <dgm:prSet/>
      <dgm:spPr/>
      <dgm:t>
        <a:bodyPr/>
        <a:lstStyle/>
        <a:p>
          <a:endParaRPr lang="en-GB"/>
        </a:p>
      </dgm:t>
    </dgm:pt>
    <dgm:pt modelId="{9969F80F-8785-4633-B84E-3CA4E8EE8200}" type="parTrans" cxnId="{16CB665D-8045-4CA8-BA62-46A888B5044B}">
      <dgm:prSet/>
      <dgm:spPr/>
      <dgm:t>
        <a:bodyPr/>
        <a:lstStyle/>
        <a:p>
          <a:endParaRPr lang="en-GB"/>
        </a:p>
      </dgm:t>
    </dgm:pt>
    <dgm:pt modelId="{02FCB981-97C8-46E6-923D-98C21AFF76FF}">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l" sz="1400" b="0" i="0" u="none" strike="noStrike" cap="none" baseline="0">
              <a:solidFill>
                <a:srgbClr val="FFFFFF"/>
              </a:solidFill>
              <a:effectLst/>
              <a:uFill>
                <a:solidFill>
                  <a:prstClr val="black">
                    <a:alpha val="0"/>
                  </a:prstClr>
                </a:solidFill>
              </a:uFill>
              <a:latin typeface="Calibri"/>
              <a:ea typeface="Calibri"/>
              <a:cs typeface="Calibri"/>
            </a:rPr>
            <a:t>Odpowiedzialne zaopatrzenie</a:t>
          </a:r>
        </a:p>
        <a:p>
          <a:r>
            <a:rPr lang="pl" sz="1400" b="0" i="0" u="none" strike="noStrike" cap="none" baseline="0">
              <a:solidFill>
                <a:srgbClr val="FFFFFF"/>
              </a:solidFill>
              <a:effectLst/>
              <a:uFill>
                <a:solidFill>
                  <a:prstClr val="black">
                    <a:alpha val="0"/>
                  </a:prstClr>
                </a:solidFill>
              </a:uFill>
              <a:latin typeface="Calibri"/>
              <a:ea typeface="Calibri"/>
              <a:cs typeface="Calibri"/>
            </a:rPr>
            <a:t>(Zespół ds. zamówień centralnych)</a:t>
          </a:r>
        </a:p>
      </dgm:t>
    </dgm:pt>
    <dgm:pt modelId="{D787BA4F-539F-4987-BAF9-1F98068A4D26}" type="sibTrans" cxnId="{16CB665D-8045-4CA8-BA62-46A888B5044B}">
      <dgm:prSet/>
      <dgm:spPr/>
      <dgm:t>
        <a:bodyPr/>
        <a:lstStyle/>
        <a:p>
          <a:endParaRPr lang="en-GB"/>
        </a:p>
      </dgm:t>
    </dgm:pt>
    <dgm:pt modelId="{DC95862B-8FAF-4BDE-81A1-2F4ABF599E90}" type="pres">
      <dgm:prSet presAssocID="{75CDA613-0E18-4E83-ACB4-3B00E6BDCD30}" presName="CompostProcess">
        <dgm:presLayoutVars>
          <dgm:dir/>
          <dgm:resizeHandles val="exact"/>
        </dgm:presLayoutVars>
      </dgm:prSet>
      <dgm:spPr/>
      <dgm:t>
        <a:bodyPr/>
        <a:lstStyle/>
        <a:p/>
      </dgm:t>
    </dgm:pt>
    <dgm:pt modelId="{12AFE8A0-018A-40B6-A106-FCA3322EAA42}" type="pres">
      <dgm:prSet presAssocID="{75CDA613-0E18-4E83-ACB4-3B00E6BDCD30}" presName="arrow" presStyleLbl="bgShp" presStyleCnt="1" custLinFactNeighborX="28"/>
      <dgm:spPr/>
      <dgm:t>
        <a:bodyPr/>
        <a:lstStyle/>
        <a:p/>
      </dgm:t>
    </dgm:pt>
    <dgm:pt modelId="{A94D0A2B-2AD8-4B59-8BD0-99867942232C}" type="pres">
      <dgm:prSet presAssocID="{75CDA613-0E18-4E83-ACB4-3B00E6BDCD30}" presName="linearProcess"/>
      <dgm:spPr/>
      <dgm:t>
        <a:bodyPr/>
        <a:lstStyle/>
        <a:p/>
      </dgm:t>
    </dgm:pt>
    <dgm:pt modelId="{5FA0E2E7-866D-4EB3-A4E1-CB9ACB4F0F3E}" type="pres">
      <dgm:prSet presAssocID="{294A8BB6-7ECA-4186-A404-313F4C2CC129}" presName="textNode" presStyleLbl="node1" presStyleCnt="3">
        <dgm:presLayoutVars>
          <dgm:bulletEnabled val="1"/>
        </dgm:presLayoutVars>
      </dgm:prSet>
      <dgm:spPr/>
      <dgm:t>
        <a:bodyPr/>
        <a:lstStyle/>
        <a:p/>
      </dgm:t>
    </dgm:pt>
    <dgm:pt modelId="{D9A7380E-7C2A-4E31-A4E2-91B8E5E79426}" type="pres">
      <dgm:prSet presAssocID="{3027AC08-4FC0-41EA-8A69-80C9643574D5}" presName="sibTrans"/>
      <dgm:spPr/>
      <dgm:t>
        <a:bodyPr/>
        <a:lstStyle/>
        <a:p/>
      </dgm:t>
    </dgm:pt>
    <dgm:pt modelId="{07F04447-BD8B-4CD8-B124-1E4DFDB60FEC}" type="pres">
      <dgm:prSet presAssocID="{1B17BD1C-074D-4DBB-AD57-61CC0E1091D1}" presName="textNode" presStyleLbl="node1" presStyleIdx="1" presStyleCnt="3">
        <dgm:presLayoutVars>
          <dgm:bulletEnabled val="1"/>
        </dgm:presLayoutVars>
      </dgm:prSet>
      <dgm:spPr/>
      <dgm:t>
        <a:bodyPr/>
        <a:lstStyle/>
        <a:p/>
      </dgm:t>
    </dgm:pt>
    <dgm:pt modelId="{41114D6C-EE1C-46CC-8239-0045C5AF0A73}" type="pres">
      <dgm:prSet presAssocID="{D76A4B37-42EB-4F8E-B4EB-C005BA14886D}" presName="sibTrans"/>
      <dgm:spPr/>
      <dgm:t>
        <a:bodyPr/>
        <a:lstStyle/>
        <a:p/>
      </dgm:t>
    </dgm:pt>
    <dgm:pt modelId="{A25E0D73-3076-4311-9BB9-F9A99B635800}" type="pres">
      <dgm:prSet presAssocID="{02FCB981-97C8-46E6-923D-98C21AFF76FF}" presName="textNode" presStyleLbl="node1" presStyleIdx="2" presStyleCnt="3" custLinFactNeighborX="31379">
        <dgm:presLayoutVars>
          <dgm:bulletEnabled val="1"/>
        </dgm:presLayoutVars>
      </dgm:prSet>
      <dgm:spPr/>
      <dgm:t>
        <a:bodyPr/>
        <a:lstStyle/>
        <a:p/>
      </dgm:t>
    </dgm:pt>
  </dgm:ptLst>
  <dgm:cxnLst>
    <dgm:cxn modelId="{3E17CB01-A0E4-4029-AF22-FF01C377039D}" srcId="{75CDA613-0E18-4E83-ACB4-3B00E6BDCD30}" destId="{294A8BB6-7ECA-4186-A404-313F4C2CC129}" srcOrd="0" destOrd="0" parTransId="{151C907D-5C6C-4376-A23B-08A0DE5457B9}" sibTransId="{3027AC08-4FC0-41EA-8A69-80C9643574D5}"/>
    <dgm:cxn modelId="{0A8DCC0D-F528-4335-9BE6-089F50CD42C0}" srcId="{75CDA613-0E18-4E83-ACB4-3B00E6BDCD30}" destId="{1B17BD1C-074D-4DBB-AD57-61CC0E1091D1}" srcOrd="1" destOrd="0" parTransId="{6214600B-2F99-4DCC-BA79-8213A29478EE}" sibTransId="{D76A4B37-42EB-4F8E-B4EB-C005BA14886D}"/>
    <dgm:cxn modelId="{16CB665D-8045-4CA8-BA62-46A888B5044B}" srcId="{75CDA613-0E18-4E83-ACB4-3B00E6BDCD30}" destId="{02FCB981-97C8-46E6-923D-98C21AFF76FF}" srcOrd="2" destOrd="0" parTransId="{9969F80F-8785-4633-B84E-3CA4E8EE8200}" sibTransId="{D787BA4F-539F-4987-BAF9-1F98068A4D26}"/>
    <dgm:cxn modelId="{2B44ABE9-C36F-4AE9-9554-213DE1F8F8B3}" type="presOf" srcId="{75CDA613-0E18-4E83-ACB4-3B00E6BDCD30}" destId="{DC95862B-8FAF-4BDE-81A1-2F4ABF599E90}" srcOrd="0" destOrd="0" presId="urn:microsoft.com/office/officeart/2005/8/layout/hProcess9"/>
    <dgm:cxn modelId="{4B373DEB-43FD-4CED-A5D5-3A5B31DC3FB7}" type="presParOf" srcId="{DC95862B-8FAF-4BDE-81A1-2F4ABF599E90}" destId="{12AFE8A0-018A-40B6-A106-FCA3322EAA42}" srcOrd="0" destOrd="0" presId="urn:microsoft.com/office/officeart/2005/8/layout/hProcess9"/>
    <dgm:cxn modelId="{F028ED24-E648-40A7-9B04-A7E03E8F469E}" type="presParOf" srcId="{DC95862B-8FAF-4BDE-81A1-2F4ABF599E90}" destId="{A94D0A2B-2AD8-4B59-8BD0-99867942232C}" srcOrd="1" destOrd="0" presId="urn:microsoft.com/office/officeart/2005/8/layout/hProcess9"/>
    <dgm:cxn modelId="{E84A4044-1385-4C06-A1F8-E3C8DCF06CB5}" type="presParOf" srcId="{A94D0A2B-2AD8-4B59-8BD0-99867942232C}" destId="{5FA0E2E7-866D-4EB3-A4E1-CB9ACB4F0F3E}" srcOrd="0" destOrd="0" presId="urn:microsoft.com/office/officeart/2005/8/layout/hProcess9"/>
    <dgm:cxn modelId="{609F60AC-F685-483F-BEFF-89900DC6F417}" type="presOf" srcId="{294A8BB6-7ECA-4186-A404-313F4C2CC129}" destId="{5FA0E2E7-866D-4EB3-A4E1-CB9ACB4F0F3E}" srcOrd="0" destOrd="0" presId="urn:microsoft.com/office/officeart/2005/8/layout/hProcess9"/>
    <dgm:cxn modelId="{2FC8315A-CCB5-43BC-97C4-35C129CC6D80}" type="presParOf" srcId="{A94D0A2B-2AD8-4B59-8BD0-99867942232C}" destId="{D9A7380E-7C2A-4E31-A4E2-91B8E5E79426}" srcOrd="1" destOrd="0" presId="urn:microsoft.com/office/officeart/2005/8/layout/hProcess9"/>
    <dgm:cxn modelId="{E3B1EDFA-7B8F-4A77-8974-12EBA60A6A8A}" type="presParOf" srcId="{A94D0A2B-2AD8-4B59-8BD0-99867942232C}" destId="{07F04447-BD8B-4CD8-B124-1E4DFDB60FEC}" srcOrd="2" destOrd="0" presId="urn:microsoft.com/office/officeart/2005/8/layout/hProcess9"/>
    <dgm:cxn modelId="{98D3F5E4-8CFB-4EE0-B21E-ACEF9FFECE13}" type="presOf" srcId="{1B17BD1C-074D-4DBB-AD57-61CC0E1091D1}" destId="{07F04447-BD8B-4CD8-B124-1E4DFDB60FEC}" srcOrd="0" destOrd="0" presId="urn:microsoft.com/office/officeart/2005/8/layout/hProcess9"/>
    <dgm:cxn modelId="{37A1F492-4575-4E05-A47C-5DED52CD6A70}" type="presParOf" srcId="{A94D0A2B-2AD8-4B59-8BD0-99867942232C}" destId="{41114D6C-EE1C-46CC-8239-0045C5AF0A73}" srcOrd="3" destOrd="0" presId="urn:microsoft.com/office/officeart/2005/8/layout/hProcess9"/>
    <dgm:cxn modelId="{F41719C1-E9C8-4EA8-9A2F-3D75122CBE28}" type="presParOf" srcId="{A94D0A2B-2AD8-4B59-8BD0-99867942232C}" destId="{A25E0D73-3076-4311-9BB9-F9A99B635800}" srcOrd="4" destOrd="0" presId="urn:microsoft.com/office/officeart/2005/8/layout/hProcess9"/>
    <dgm:cxn modelId="{E1DB701F-0488-42D8-9E24-5C75E60C727D}" type="presOf" srcId="{02FCB981-97C8-46E6-923D-98C21AFF76FF}" destId="{A25E0D73-3076-4311-9BB9-F9A99B635800}" srcOrd="0" destOrd="0" presId="urn:microsoft.com/office/officeart/2005/8/layout/hProcess9"/>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3.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202CFC0B-B826-4EE8-8A22-0574EEF779F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7A61601D-D3EF-4FCF-A55C-164CC87BCCE6}" type="parTrans" cxnId="{475701FE-785A-4E90-906E-08E8F8C0BF33}">
      <dgm:prSet/>
      <dgm:spPr/>
      <dgm:t>
        <a:bodyPr/>
        <a:lstStyle/>
        <a:p>
          <a:endParaRPr lang="en-GB"/>
        </a:p>
      </dgm:t>
    </dgm:pt>
    <dgm:pt modelId="{3C22AC7F-0737-48BC-B577-EFFC838C1292}">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l" sz="1600" b="0" i="0" u="none" strike="noStrike" cap="none" baseline="0">
              <a:solidFill>
                <a:srgbClr val="FFFFFF"/>
              </a:solidFill>
              <a:effectLst/>
              <a:uFill>
                <a:solidFill>
                  <a:prstClr val="black">
                    <a:alpha val="0"/>
                  </a:prstClr>
                </a:solidFill>
              </a:uFill>
              <a:latin typeface="Calibri"/>
              <a:ea typeface="Calibri"/>
              <a:cs typeface="Calibri"/>
            </a:rPr>
            <a:t>Informacje ogólne</a:t>
          </a:r>
        </a:p>
      </dgm:t>
    </dgm:pt>
    <dgm:pt modelId="{16F9338C-6C38-4649-8234-F6DB703815AE}" type="parTrans" cxnId="{F0B66895-06CF-4A4A-BE3F-5EF3044B3153}">
      <dgm:prSet/>
      <dgm:spPr/>
      <dgm:t>
        <a:bodyPr/>
        <a:lstStyle/>
        <a:p>
          <a:endParaRPr lang="en-GB"/>
        </a:p>
      </dgm:t>
    </dgm:pt>
    <dgm:pt modelId="{D426C57B-8707-4715-9561-45A815A5DFF0}">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pl" sz="1200" b="0" i="0" u="none" strike="noStrike" cap="none" baseline="0">
              <a:solidFill>
                <a:srgbClr val="000000"/>
              </a:solidFill>
              <a:effectLst/>
              <a:uFill>
                <a:solidFill>
                  <a:prstClr val="black">
                    <a:alpha val="0"/>
                  </a:prstClr>
                </a:solidFill>
              </a:uFill>
              <a:latin typeface="Calibri"/>
              <a:ea typeface="Calibri"/>
              <a:cs typeface="Calibri"/>
            </a:rPr>
            <a:t>Imię i nazwisko:</a:t>
          </a:r>
          <a:r>
            <a:rPr lang="pl" sz="1200" b="0" i="0" u="none" strike="noStrike" cap="none" baseline="0">
              <a:solidFill>
                <a:srgbClr val="000000"/>
              </a:solidFill>
              <a:effectLst/>
              <a:uFill>
                <a:solidFill>
                  <a:prstClr val="black">
                    <a:alpha val="0"/>
                  </a:prstClr>
                </a:solidFill>
              </a:uFill>
              <a:latin typeface="Calibri"/>
              <a:ea typeface="Calibri"/>
              <a:cs typeface="Calibri"/>
            </a:rPr>
            <a:t> </a:t>
          </a:r>
          <a:r>
            <a:rPr lang="pl" sz="1200" b="0" i="0" u="none" strike="noStrike" cap="none" baseline="0">
              <a:solidFill>
                <a:srgbClr val="000000"/>
              </a:solidFill>
              <a:effectLst/>
              <a:uFill>
                <a:solidFill>
                  <a:prstClr val="black">
                    <a:alpha val="0"/>
                  </a:prstClr>
                </a:solidFill>
              </a:uFill>
              <a:latin typeface="Calibri"/>
              <a:ea typeface="Calibri"/>
              <a:cs typeface="Calibri"/>
            </a:rPr>
            <a:t>Wprowadź oficjalną pełną nazwę podmiotu zewnętrznego</a:t>
          </a:r>
          <a:r>
            <a:rPr lang="pl"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88CF9FF9-7532-4D9B-97E7-1A15338D5EFB}" type="sibTrans" cxnId="{F0B66895-06CF-4A4A-BE3F-5EF3044B3153}">
      <dgm:prSet/>
      <dgm:spPr/>
      <dgm:t>
        <a:bodyPr/>
        <a:lstStyle/>
        <a:p>
          <a:endParaRPr lang="en-GB"/>
        </a:p>
      </dgm:t>
    </dgm:pt>
    <dgm:pt modelId="{5763F835-C798-428D-B85C-7ABA2B5092D7}" type="parTrans" cxnId="{31454D39-00FB-42AE-80FA-08F05E64D2FF}">
      <dgm:prSet/>
      <dgm:spPr/>
      <dgm:t>
        <a:bodyPr/>
        <a:lstStyle/>
        <a:p>
          <a:endParaRPr lang="en-GB"/>
        </a:p>
      </dgm:t>
    </dgm:pt>
    <dgm:pt modelId="{75E07DDA-AB73-4754-86FB-604301FAD131}">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pl" sz="1200" b="0" i="0" u="none" strike="noStrike" cap="none" baseline="0">
              <a:solidFill>
                <a:srgbClr val="000000"/>
              </a:solidFill>
              <a:effectLst/>
              <a:uFill>
                <a:solidFill>
                  <a:prstClr val="black">
                    <a:alpha val="0"/>
                  </a:prstClr>
                </a:solidFill>
              </a:uFill>
              <a:latin typeface="Calibri"/>
              <a:ea typeface="Calibri"/>
              <a:cs typeface="Calibri"/>
            </a:rPr>
            <a:t>Numer referencyjny:</a:t>
          </a:r>
          <a:r>
            <a:rPr lang="pl" sz="1200" b="0" i="0" u="none" strike="noStrike" cap="none" baseline="0">
              <a:solidFill>
                <a:srgbClr val="000000"/>
              </a:solidFill>
              <a:effectLst/>
              <a:uFill>
                <a:solidFill>
                  <a:prstClr val="black">
                    <a:alpha val="0"/>
                  </a:prstClr>
                </a:solidFill>
              </a:uFill>
              <a:latin typeface="Calibri"/>
              <a:ea typeface="Calibri"/>
              <a:cs typeface="Calibri"/>
            </a:rPr>
            <a:t> </a:t>
          </a:r>
          <a:r>
            <a:rPr lang="pl" sz="1200" b="0" i="0" u="none" strike="noStrike" cap="none" baseline="0">
              <a:solidFill>
                <a:srgbClr val="000000"/>
              </a:solidFill>
              <a:effectLst/>
              <a:uFill>
                <a:solidFill>
                  <a:prstClr val="black">
                    <a:alpha val="0"/>
                  </a:prstClr>
                </a:solidFill>
              </a:uFill>
              <a:latin typeface="Calibri"/>
              <a:ea typeface="Calibri"/>
              <a:cs typeface="Calibri"/>
            </a:rPr>
            <a:t>Unikatowy identyfikator, zaleca się stosowanie lokalnych oznaczeń referencyjnych ERP.</a:t>
          </a:r>
          <a:r>
            <a:rPr lang="pl" sz="1200" b="0" i="0" u="none" strike="noStrike" cap="none" baseline="0">
              <a:solidFill>
                <a:srgbClr val="000000"/>
              </a:solidFill>
              <a:effectLst/>
              <a:uFill>
                <a:solidFill>
                  <a:prstClr val="black">
                    <a:alpha val="0"/>
                  </a:prstClr>
                </a:solidFill>
              </a:uFill>
              <a:latin typeface="Calibri"/>
              <a:ea typeface="Calibri"/>
              <a:cs typeface="Calibri"/>
            </a:rPr>
            <a:t> </a:t>
          </a:r>
          <a:r>
            <a:rPr lang="pl" sz="1200" b="0" i="0" u="none" strike="noStrike" cap="none" baseline="0">
              <a:solidFill>
                <a:srgbClr val="000000"/>
              </a:solidFill>
              <a:effectLst/>
              <a:uFill>
                <a:solidFill>
                  <a:prstClr val="black">
                    <a:alpha val="0"/>
                  </a:prstClr>
                </a:solidFill>
              </a:uFill>
              <a:latin typeface="Calibri"/>
              <a:ea typeface="Calibri"/>
              <a:cs typeface="Calibri"/>
            </a:rPr>
            <a:t>Jeśli numer referencyjny już istnieje, system powiadomi o tym użytkownika.</a:t>
          </a:r>
          <a:r>
            <a:rPr lang="pl"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48F126B2-4014-47BB-93B9-14C20E6151FD}" type="sibTrans" cxnId="{31454D39-00FB-42AE-80FA-08F05E64D2FF}">
      <dgm:prSet/>
      <dgm:spPr/>
      <dgm:t>
        <a:bodyPr/>
        <a:lstStyle/>
        <a:p>
          <a:endParaRPr lang="en-GB"/>
        </a:p>
      </dgm:t>
    </dgm:pt>
    <dgm:pt modelId="{32C8B817-14CC-4611-B29E-B51C35446FA8}" type="parTrans" cxnId="{9FAB20CA-317D-46A6-8BA8-BA28FE43A726}">
      <dgm:prSet/>
      <dgm:spPr/>
      <dgm:t>
        <a:bodyPr/>
        <a:lstStyle/>
        <a:p>
          <a:endParaRPr lang="en-GB"/>
        </a:p>
      </dgm:t>
    </dgm:pt>
    <dgm:pt modelId="{CDFF6EB2-1E6D-4538-9A7B-B5CB548E924E}">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pl" sz="1200" b="0" i="0" u="none" strike="noStrike" cap="none" baseline="0">
              <a:solidFill>
                <a:srgbClr val="000000"/>
              </a:solidFill>
              <a:effectLst/>
              <a:uFill>
                <a:solidFill>
                  <a:prstClr val="black">
                    <a:alpha val="0"/>
                  </a:prstClr>
                </a:solidFill>
              </a:uFill>
              <a:latin typeface="Calibri"/>
              <a:ea typeface="Calibri"/>
              <a:cs typeface="Calibri"/>
            </a:rPr>
            <a:t>Typ branży:</a:t>
          </a:r>
          <a:r>
            <a:rPr lang="pl" sz="1200" b="0" i="0" u="none" strike="noStrike" cap="none" baseline="0">
              <a:solidFill>
                <a:srgbClr val="000000"/>
              </a:solidFill>
              <a:effectLst/>
              <a:uFill>
                <a:solidFill>
                  <a:prstClr val="black">
                    <a:alpha val="0"/>
                  </a:prstClr>
                </a:solidFill>
              </a:uFill>
              <a:latin typeface="Calibri"/>
              <a:ea typeface="Calibri"/>
              <a:cs typeface="Calibri"/>
            </a:rPr>
            <a:t> </a:t>
          </a:r>
          <a:r>
            <a:rPr lang="pl" sz="1200" b="0" i="0" u="none" strike="noStrike" cap="none" baseline="0">
              <a:solidFill>
                <a:srgbClr val="000000"/>
              </a:solidFill>
              <a:effectLst/>
              <a:uFill>
                <a:solidFill>
                  <a:prstClr val="black">
                    <a:alpha val="0"/>
                  </a:prstClr>
                </a:solidFill>
              </a:uFill>
              <a:latin typeface="Calibri"/>
              <a:ea typeface="Calibri"/>
              <a:cs typeface="Calibri"/>
            </a:rPr>
            <a:t>Użyj funkcji listy rozwijanej, aby wybrać typ branży strony trzeciej</a:t>
          </a:r>
        </a:p>
      </dgm:t>
    </dgm:pt>
    <dgm:pt modelId="{C1080AC6-E338-4528-AD37-4349F391874C}" type="sibTrans" cxnId="{9FAB20CA-317D-46A6-8BA8-BA28FE43A726}">
      <dgm:prSet/>
      <dgm:spPr/>
      <dgm:t>
        <a:bodyPr/>
        <a:lstStyle/>
        <a:p>
          <a:endParaRPr lang="en-GB"/>
        </a:p>
      </dgm:t>
    </dgm:pt>
    <dgm:pt modelId="{1025E351-DC1C-47DC-852D-849FB98AF7F9}" type="parTrans" cxnId="{B81DE9D5-F049-437B-B742-AD50BF80531E}">
      <dgm:prSet/>
      <dgm:spPr/>
      <dgm:t>
        <a:bodyPr/>
        <a:lstStyle/>
        <a:p>
          <a:endParaRPr lang="en-GB"/>
        </a:p>
      </dgm:t>
    </dgm:pt>
    <dgm:pt modelId="{76B80A82-1E16-4472-9B8F-610D11567E25}">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pl" sz="1200" b="0" i="0" u="none" strike="noStrike" cap="none" baseline="0">
              <a:solidFill>
                <a:srgbClr val="000000"/>
              </a:solidFill>
              <a:effectLst/>
              <a:uFill>
                <a:solidFill>
                  <a:prstClr val="black">
                    <a:alpha val="0"/>
                  </a:prstClr>
                </a:solidFill>
              </a:uFill>
              <a:latin typeface="Calibri"/>
              <a:ea typeface="Calibri"/>
              <a:cs typeface="Calibri"/>
            </a:rPr>
            <a:t>Przychody:</a:t>
          </a:r>
          <a:r>
            <a:rPr lang="pl" sz="1200" b="0" i="0" u="none" strike="noStrike" cap="none" baseline="0">
              <a:solidFill>
                <a:srgbClr val="000000"/>
              </a:solidFill>
              <a:effectLst/>
              <a:uFill>
                <a:solidFill>
                  <a:prstClr val="black">
                    <a:alpha val="0"/>
                  </a:prstClr>
                </a:solidFill>
              </a:uFill>
              <a:latin typeface="Calibri"/>
              <a:ea typeface="Calibri"/>
              <a:cs typeface="Calibri"/>
            </a:rPr>
            <a:t> </a:t>
          </a:r>
          <a:r>
            <a:rPr lang="pl" sz="1200" b="0" i="0" u="none" strike="noStrike" cap="none" baseline="0">
              <a:solidFill>
                <a:srgbClr val="000000"/>
              </a:solidFill>
              <a:effectLst/>
              <a:uFill>
                <a:solidFill>
                  <a:prstClr val="black">
                    <a:alpha val="0"/>
                  </a:prstClr>
                </a:solidFill>
              </a:uFill>
              <a:latin typeface="Calibri"/>
              <a:ea typeface="Calibri"/>
              <a:cs typeface="Calibri"/>
            </a:rPr>
            <a:t>W przypadku klientów należy wprowadzić przewidywalną wartość sprzedaży u strony trzeciej, w przypadku dostawców wprowadzić przewidywaną wartość wydatków (</a:t>
          </a:r>
          <a:r>
            <a:rPr lang="pl" sz="1200" b="1" i="0" u="none" strike="noStrike" cap="none" baseline="0">
              <a:solidFill>
                <a:srgbClr val="000000"/>
              </a:solidFill>
              <a:effectLst/>
              <a:uFill>
                <a:solidFill>
                  <a:prstClr val="black">
                    <a:alpha val="0"/>
                  </a:prstClr>
                </a:solidFill>
              </a:uFill>
              <a:latin typeface="Calibri"/>
              <a:ea typeface="Calibri"/>
              <a:cs typeface="Calibri"/>
            </a:rPr>
            <a:t>w USD</a:t>
          </a:r>
          <a:r>
            <a:rPr lang="pl" sz="1200" b="0" i="0" u="none" strike="noStrike" cap="none" baseline="0">
              <a:solidFill>
                <a:srgbClr val="000000"/>
              </a:solidFill>
              <a:effectLst/>
              <a:uFill>
                <a:solidFill>
                  <a:prstClr val="black">
                    <a:alpha val="0"/>
                  </a:prstClr>
                </a:solidFill>
              </a:uFill>
              <a:latin typeface="Calibri"/>
              <a:ea typeface="Calibri"/>
              <a:cs typeface="Calibri"/>
            </a:rPr>
            <a:t>).</a:t>
          </a:r>
          <a:r>
            <a:rPr lang="pl"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6514E5CF-4691-45A1-9EFB-84883F09B3E3}" type="sibTrans" cxnId="{B81DE9D5-F049-437B-B742-AD50BF80531E}">
      <dgm:prSet/>
      <dgm:spPr/>
      <dgm:t>
        <a:bodyPr/>
        <a:lstStyle/>
        <a:p>
          <a:endParaRPr lang="en-GB"/>
        </a:p>
      </dgm:t>
    </dgm:pt>
    <dgm:pt modelId="{24151234-38CA-4ABB-A80D-2101EBA1095D}" type="sibTrans" cxnId="{475701FE-785A-4E90-906E-08E8F8C0BF33}">
      <dgm:prSet/>
      <dgm:spPr/>
      <dgm:t>
        <a:bodyPr/>
        <a:lstStyle/>
        <a:p>
          <a:endParaRPr lang="en-GB"/>
        </a:p>
      </dgm:t>
    </dgm:pt>
    <dgm:pt modelId="{7A58DB1A-A827-4500-A339-B746F150E6E2}" type="parTrans" cxnId="{7571BD27-CD0B-42F0-98E1-7C170DDCC3F1}">
      <dgm:prSet/>
      <dgm:spPr/>
      <dgm:t>
        <a:bodyPr/>
        <a:lstStyle/>
        <a:p>
          <a:endParaRPr lang="en-GB"/>
        </a:p>
      </dgm:t>
    </dgm:pt>
    <dgm:pt modelId="{825B433B-1005-4819-B70B-8447E735AF95}">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l" sz="1600" b="0" i="0" u="none" strike="noStrike" cap="none" baseline="0">
              <a:solidFill>
                <a:srgbClr val="FFFFFF"/>
              </a:solidFill>
              <a:effectLst/>
              <a:uFill>
                <a:solidFill>
                  <a:prstClr val="black">
                    <a:alpha val="0"/>
                  </a:prstClr>
                </a:solidFill>
              </a:uFill>
              <a:latin typeface="Calibri"/>
              <a:ea typeface="Calibri"/>
              <a:cs typeface="Calibri"/>
            </a:rPr>
            <a:t>Segmentacja stron trzecich</a:t>
          </a:r>
        </a:p>
      </dgm:t>
    </dgm:pt>
    <dgm:pt modelId="{0E2FF385-478C-4EE9-8401-BAFBD56326B9}" type="parTrans" cxnId="{A2F7FEB1-26A0-4FF8-B577-A6EF14047C14}">
      <dgm:prSet/>
      <dgm:spPr/>
      <dgm:t>
        <a:bodyPr/>
        <a:lstStyle/>
        <a:p>
          <a:endParaRPr lang="en-GB"/>
        </a:p>
      </dgm:t>
    </dgm:pt>
    <dgm:pt modelId="{C347E6BE-7E67-4480-BA16-C2F3D47773CE}">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pl" sz="1200" b="0" i="0" u="none" strike="noStrike" cap="none" baseline="0">
              <a:solidFill>
                <a:srgbClr val="000000"/>
              </a:solidFill>
              <a:effectLst/>
              <a:uFill>
                <a:solidFill>
                  <a:prstClr val="black">
                    <a:alpha val="0"/>
                  </a:prstClr>
                </a:solidFill>
              </a:uFill>
              <a:latin typeface="Calibri"/>
              <a:ea typeface="Calibri"/>
              <a:cs typeface="Calibri"/>
            </a:rPr>
            <a:t>Typ towaru:</a:t>
          </a:r>
          <a:r>
            <a:rPr lang="pl" sz="1200" b="0" i="0" u="none" strike="noStrike" cap="none" baseline="0">
              <a:solidFill>
                <a:srgbClr val="000000"/>
              </a:solidFill>
              <a:effectLst/>
              <a:uFill>
                <a:solidFill>
                  <a:prstClr val="black">
                    <a:alpha val="0"/>
                  </a:prstClr>
                </a:solidFill>
              </a:uFill>
              <a:latin typeface="Calibri"/>
              <a:ea typeface="Calibri"/>
              <a:cs typeface="Calibri"/>
            </a:rPr>
            <a:t> </a:t>
          </a:r>
          <a:r>
            <a:rPr lang="pl" sz="1200" b="0" i="0" u="none" strike="noStrike" cap="none" baseline="0">
              <a:solidFill>
                <a:srgbClr val="000000"/>
              </a:solidFill>
              <a:effectLst/>
              <a:uFill>
                <a:solidFill>
                  <a:prstClr val="black">
                    <a:alpha val="0"/>
                  </a:prstClr>
                </a:solidFill>
              </a:uFill>
              <a:latin typeface="Calibri"/>
              <a:ea typeface="Calibri"/>
              <a:cs typeface="Calibri"/>
            </a:rPr>
            <a:t>Użyj funkcji listy rozwijanej, aby wybrać charakter relacji biznesowej z podmiotem zewnętrznym (definicje </a:t>
          </a:r>
          <a:r>
            <a:rPr lang="pl" sz="1200" b="1" i="0" u="none" strike="noStrike" cap="none" baseline="0">
              <a:solidFill>
                <a:srgbClr val="FF0000"/>
              </a:solidFill>
              <a:effectLst/>
              <a:uFill>
                <a:solidFill>
                  <a:prstClr val="black">
                    <a:alpha val="0"/>
                  </a:prstClr>
                </a:solidFill>
              </a:uFill>
              <a:latin typeface="Calibri"/>
              <a:ea typeface="Calibri"/>
              <a:cs typeface="Calibri"/>
            </a:rPr>
            <a:t>typów towarów znajdują się na następnej stronie</a:t>
          </a:r>
          <a:r>
            <a:rPr lang="pl" sz="1200" b="0" i="0" u="none" strike="noStrike" cap="none" baseline="0">
              <a:solidFill>
                <a:srgbClr val="000000"/>
              </a:solidFill>
              <a:effectLst/>
              <a:uFill>
                <a:solidFill>
                  <a:prstClr val="black">
                    <a:alpha val="0"/>
                  </a:prstClr>
                </a:solidFill>
              </a:uFill>
              <a:latin typeface="Calibri"/>
              <a:ea typeface="Calibri"/>
              <a:cs typeface="Calibri"/>
            </a:rPr>
            <a:t>)</a:t>
          </a:r>
        </a:p>
      </dgm:t>
    </dgm:pt>
    <dgm:pt modelId="{8512E96B-8623-4ADE-A829-0FFADE97A1CA}" type="sibTrans" cxnId="{A2F7FEB1-26A0-4FF8-B577-A6EF14047C14}">
      <dgm:prSet/>
      <dgm:spPr/>
      <dgm:t>
        <a:bodyPr/>
        <a:lstStyle/>
        <a:p>
          <a:endParaRPr lang="en-GB"/>
        </a:p>
      </dgm:t>
    </dgm:pt>
    <dgm:pt modelId="{62D5B6A0-9439-4E31-8A4C-9E3A46D1CB1D}" type="sibTrans" cxnId="{7571BD27-CD0B-42F0-98E1-7C170DDCC3F1}">
      <dgm:prSet/>
      <dgm:spPr/>
      <dgm:t>
        <a:bodyPr/>
        <a:lstStyle/>
        <a:p>
          <a:endParaRPr lang="en-GB"/>
        </a:p>
      </dgm:t>
    </dgm:pt>
    <dgm:pt modelId="{843BF5D6-535F-4792-B587-201A123C2120}" type="parTrans" cxnId="{B2A737D6-B77A-4FBB-A98B-0CDF7A2F715D}">
      <dgm:prSet/>
      <dgm:spPr/>
      <dgm:t>
        <a:bodyPr/>
        <a:lstStyle/>
        <a:p>
          <a:endParaRPr lang="en-GB"/>
        </a:p>
      </dgm:t>
    </dgm:pt>
    <dgm:pt modelId="{A9BF9BDA-7958-4152-8A98-984313AD2BC0}">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l" sz="1600" b="0" i="0" u="none" strike="noStrike" cap="none" baseline="0">
              <a:solidFill>
                <a:srgbClr val="FFFFFF"/>
              </a:solidFill>
              <a:effectLst/>
              <a:uFill>
                <a:solidFill>
                  <a:prstClr val="black">
                    <a:alpha val="0"/>
                  </a:prstClr>
                </a:solidFill>
              </a:uFill>
              <a:latin typeface="Calibri"/>
              <a:ea typeface="Calibri"/>
              <a:cs typeface="Calibri"/>
            </a:rPr>
            <a:t>Adres</a:t>
          </a:r>
        </a:p>
      </dgm:t>
    </dgm:pt>
    <dgm:pt modelId="{EA8A525A-B606-41AD-8265-7AB0D12A7FFF}" type="parTrans" cxnId="{82FF61AB-88A0-4845-8185-1E98E6973A95}">
      <dgm:prSet/>
      <dgm:spPr/>
      <dgm:t>
        <a:bodyPr/>
        <a:lstStyle/>
        <a:p>
          <a:endParaRPr lang="en-GB"/>
        </a:p>
      </dgm:t>
    </dgm:pt>
    <dgm:pt modelId="{28D406FC-7FDF-404C-BA5D-5B487DDB790B}">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pl" sz="1200" b="0" i="0" u="none" strike="noStrike" cap="none" baseline="0">
              <a:solidFill>
                <a:srgbClr val="000000"/>
              </a:solidFill>
              <a:effectLst/>
              <a:uFill>
                <a:solidFill>
                  <a:prstClr val="black">
                    <a:alpha val="0"/>
                  </a:prstClr>
                </a:solidFill>
              </a:uFill>
              <a:latin typeface="Calibri"/>
              <a:ea typeface="Calibri"/>
              <a:cs typeface="Calibri"/>
            </a:rPr>
            <a:t>Kraj:</a:t>
          </a:r>
          <a:r>
            <a:rPr lang="pl" sz="1200" b="0" i="0" u="none" strike="noStrike" cap="none" baseline="0">
              <a:solidFill>
                <a:srgbClr val="000000"/>
              </a:solidFill>
              <a:effectLst/>
              <a:uFill>
                <a:solidFill>
                  <a:prstClr val="black">
                    <a:alpha val="0"/>
                  </a:prstClr>
                </a:solidFill>
              </a:uFill>
              <a:latin typeface="Calibri"/>
              <a:ea typeface="Calibri"/>
              <a:cs typeface="Calibri"/>
            </a:rPr>
            <a:t> </a:t>
          </a:r>
          <a:r>
            <a:rPr lang="pl" sz="1200" b="0" i="0" u="none" strike="noStrike" cap="none" baseline="0">
              <a:solidFill>
                <a:srgbClr val="000000"/>
              </a:solidFill>
              <a:effectLst/>
              <a:uFill>
                <a:solidFill>
                  <a:prstClr val="black">
                    <a:alpha val="0"/>
                  </a:prstClr>
                </a:solidFill>
              </a:uFill>
              <a:latin typeface="Calibri"/>
              <a:ea typeface="Calibri"/>
              <a:cs typeface="Calibri"/>
            </a:rPr>
            <a:t>Pełny adres strony trzeciej nie jest wymagany, choć zalecany.</a:t>
          </a:r>
          <a:r>
            <a:rPr lang="pl" sz="1200" b="0" i="0" u="none" strike="noStrike" cap="none" baseline="0">
              <a:solidFill>
                <a:srgbClr val="000000"/>
              </a:solidFill>
              <a:effectLst/>
              <a:uFill>
                <a:solidFill>
                  <a:prstClr val="black">
                    <a:alpha val="0"/>
                  </a:prstClr>
                </a:solidFill>
              </a:uFill>
              <a:latin typeface="Calibri"/>
              <a:ea typeface="Calibri"/>
              <a:cs typeface="Calibri"/>
            </a:rPr>
            <a:t> </a:t>
          </a:r>
          <a:r>
            <a:rPr lang="pl" sz="1200" b="0" i="0" u="none" strike="noStrike" cap="none" baseline="0">
              <a:solidFill>
                <a:srgbClr val="000000"/>
              </a:solidFill>
              <a:effectLst/>
              <a:uFill>
                <a:solidFill>
                  <a:prstClr val="black">
                    <a:alpha val="0"/>
                  </a:prstClr>
                </a:solidFill>
              </a:uFill>
              <a:latin typeface="Calibri"/>
              <a:ea typeface="Calibri"/>
              <a:cs typeface="Calibri"/>
            </a:rPr>
            <a:t>Kraj, w którym są zarejestrowane, jest</a:t>
          </a:r>
        </a:p>
      </dgm:t>
    </dgm:pt>
    <dgm:pt modelId="{5254C2D5-787A-4BEE-816A-8FDBC65792DA}" type="sibTrans" cxnId="{82FF61AB-88A0-4845-8185-1E98E6973A95}">
      <dgm:prSet/>
      <dgm:spPr/>
      <dgm:t>
        <a:bodyPr/>
        <a:lstStyle/>
        <a:p>
          <a:endParaRPr lang="en-GB"/>
        </a:p>
      </dgm:t>
    </dgm:pt>
    <dgm:pt modelId="{961BEC78-92B5-4DD0-A9B7-2E980121F493}" type="sibTrans" cxnId="{B2A737D6-B77A-4FBB-A98B-0CDF7A2F715D}">
      <dgm:prSet/>
      <dgm:spPr/>
      <dgm:t>
        <a:bodyPr/>
        <a:lstStyle/>
        <a:p>
          <a:endParaRPr lang="en-GB"/>
        </a:p>
      </dgm:t>
    </dgm:pt>
    <dgm:pt modelId="{4C98F7B0-7FBE-4D5F-8E7D-DFE874A1F653}" type="pres">
      <dgm:prSet presAssocID="{202CFC0B-B826-4EE8-8A22-0574EEF779F5}" presName="Name0">
        <dgm:presLayoutVars>
          <dgm:dir/>
          <dgm:animLvl val="lvl"/>
          <dgm:resizeHandles val="exact"/>
        </dgm:presLayoutVars>
      </dgm:prSet>
      <dgm:spPr/>
      <dgm:t>
        <a:bodyPr/>
        <a:lstStyle/>
        <a:p/>
      </dgm:t>
    </dgm:pt>
    <dgm:pt modelId="{4B18DDFC-A626-4A27-BD66-03EBEAF1B7E4}" type="pres">
      <dgm:prSet presAssocID="{3C22AC7F-0737-48BC-B577-EFFC838C1292}" presName="linNode"/>
      <dgm:spPr/>
      <dgm:t>
        <a:bodyPr/>
        <a:lstStyle/>
        <a:p/>
      </dgm:t>
    </dgm:pt>
    <dgm:pt modelId="{BDFA7FFA-8BE5-4641-B197-E9B6C616688D}" type="pres">
      <dgm:prSet presAssocID="{3C22AC7F-0737-48BC-B577-EFFC838C1292}" presName="parentText" presStyleLbl="node1" presStyleCnt="3" custScaleX="50489" custScaleY="75780" custLinFactNeighborX="191" custLinFactNeighborY="1150">
        <dgm:presLayoutVars>
          <dgm:chMax val="1"/>
          <dgm:bulletEnabled val="1"/>
        </dgm:presLayoutVars>
      </dgm:prSet>
      <dgm:spPr/>
      <dgm:t>
        <a:bodyPr/>
        <a:lstStyle/>
        <a:p/>
      </dgm:t>
    </dgm:pt>
    <dgm:pt modelId="{DD9FFB74-1706-4D35-97AB-B89618739394}" type="pres">
      <dgm:prSet presAssocID="{3C22AC7F-0737-48BC-B577-EFFC838C1292}" presName="descendantText" presStyleLbl="alignAccFollowNode1" presStyleCnt="3" custScaleX="126435" custScaleY="98540">
        <dgm:presLayoutVars>
          <dgm:bulletEnabled val="1"/>
        </dgm:presLayoutVars>
      </dgm:prSet>
      <dgm:spPr/>
      <dgm:t>
        <a:bodyPr/>
        <a:lstStyle/>
        <a:p/>
      </dgm:t>
    </dgm:pt>
    <dgm:pt modelId="{89C03403-6526-4364-A728-F8C07F3A0654}" type="pres">
      <dgm:prSet presAssocID="{24151234-38CA-4ABB-A80D-2101EBA1095D}" presName="sp"/>
      <dgm:spPr/>
      <dgm:t>
        <a:bodyPr/>
        <a:lstStyle/>
        <a:p/>
      </dgm:t>
    </dgm:pt>
    <dgm:pt modelId="{0CDEE715-51CF-4762-84E3-41B8E57B3871}" type="pres">
      <dgm:prSet presAssocID="{825B433B-1005-4819-B70B-8447E735AF95}" presName="linNode"/>
      <dgm:spPr/>
      <dgm:t>
        <a:bodyPr/>
        <a:lstStyle/>
        <a:p/>
      </dgm:t>
    </dgm:pt>
    <dgm:pt modelId="{D465B4BB-5197-4F24-9877-B9E860A588E8}" type="pres">
      <dgm:prSet presAssocID="{825B433B-1005-4819-B70B-8447E735AF95}" presName="parentText" presStyleLbl="node1" presStyleIdx="1" presStyleCnt="3" custScaleX="50953" custScaleY="25822" custLinFactNeighborX="-2780" custLinFactNeighborY="-3042">
        <dgm:presLayoutVars>
          <dgm:chMax val="1"/>
          <dgm:bulletEnabled val="1"/>
        </dgm:presLayoutVars>
      </dgm:prSet>
      <dgm:spPr/>
      <dgm:t>
        <a:bodyPr/>
        <a:lstStyle/>
        <a:p/>
      </dgm:t>
    </dgm:pt>
    <dgm:pt modelId="{90992074-C358-422F-A8BF-5003BD3A98B4}" type="pres">
      <dgm:prSet presAssocID="{825B433B-1005-4819-B70B-8447E735AF95}" presName="descendantText" presStyleLbl="alignAccFollowNode1" presStyleIdx="1" presStyleCnt="3" custScaleX="126939" custScaleY="37724" custLinFactNeighborX="-1074" custLinFactNeighborY="-4418">
        <dgm:presLayoutVars>
          <dgm:bulletEnabled val="1"/>
        </dgm:presLayoutVars>
      </dgm:prSet>
      <dgm:spPr/>
      <dgm:t>
        <a:bodyPr/>
        <a:lstStyle/>
        <a:p/>
      </dgm:t>
    </dgm:pt>
    <dgm:pt modelId="{4384BC29-923B-4A93-99A1-00A55918D0A4}" type="pres">
      <dgm:prSet presAssocID="{62D5B6A0-9439-4E31-8A4C-9E3A46D1CB1D}" presName="sp"/>
      <dgm:spPr/>
      <dgm:t>
        <a:bodyPr/>
        <a:lstStyle/>
        <a:p/>
      </dgm:t>
    </dgm:pt>
    <dgm:pt modelId="{6E01EACA-44FC-44B2-BF21-F02F501EE4CA}" type="pres">
      <dgm:prSet presAssocID="{A9BF9BDA-7958-4152-8A98-984313AD2BC0}" presName="linNode"/>
      <dgm:spPr/>
      <dgm:t>
        <a:bodyPr/>
        <a:lstStyle/>
        <a:p/>
      </dgm:t>
    </dgm:pt>
    <dgm:pt modelId="{64D96581-D139-4725-9E43-0FEBD75FB4A1}" type="pres">
      <dgm:prSet presAssocID="{A9BF9BDA-7958-4152-8A98-984313AD2BC0}" presName="parentText" presStyleLbl="node1" presStyleIdx="2" presStyleCnt="3" custScaleX="52107" custScaleY="27151" custLinFactNeighborX="-1" custLinFactNeighborY="-1007">
        <dgm:presLayoutVars>
          <dgm:chMax val="1"/>
          <dgm:bulletEnabled val="1"/>
        </dgm:presLayoutVars>
      </dgm:prSet>
      <dgm:spPr/>
      <dgm:t>
        <a:bodyPr/>
        <a:lstStyle/>
        <a:p/>
      </dgm:t>
    </dgm:pt>
    <dgm:pt modelId="{4BFFE993-3CCB-4F16-8F1A-ED6651C8DE71}" type="pres">
      <dgm:prSet presAssocID="{A9BF9BDA-7958-4152-8A98-984313AD2BC0}" presName="descendantText" presStyleLbl="alignAccFollowNode1" presStyleIdx="2" presStyleCnt="3" custScaleX="130369" custScaleY="38055" custLinFactNeighborX="-897" custLinFactNeighborY="-951">
        <dgm:presLayoutVars>
          <dgm:bulletEnabled val="1"/>
        </dgm:presLayoutVars>
      </dgm:prSet>
      <dgm:spPr/>
      <dgm:t>
        <a:bodyPr/>
        <a:lstStyle/>
        <a:p/>
      </dgm:t>
    </dgm:pt>
  </dgm:ptLst>
  <dgm:cxnLst>
    <dgm:cxn modelId="{475701FE-785A-4E90-906E-08E8F8C0BF33}" srcId="{202CFC0B-B826-4EE8-8A22-0574EEF779F5}" destId="{3C22AC7F-0737-48BC-B577-EFFC838C1292}" srcOrd="0" destOrd="0" parTransId="{7A61601D-D3EF-4FCF-A55C-164CC87BCCE6}" sibTransId="{24151234-38CA-4ABB-A80D-2101EBA1095D}"/>
    <dgm:cxn modelId="{F0B66895-06CF-4A4A-BE3F-5EF3044B3153}" srcId="{3C22AC7F-0737-48BC-B577-EFFC838C1292}" destId="{D426C57B-8707-4715-9561-45A815A5DFF0}" srcOrd="0" destOrd="0" parTransId="{16F9338C-6C38-4649-8234-F6DB703815AE}" sibTransId="{88CF9FF9-7532-4D9B-97E7-1A15338D5EFB}"/>
    <dgm:cxn modelId="{31454D39-00FB-42AE-80FA-08F05E64D2FF}" srcId="{3C22AC7F-0737-48BC-B577-EFFC838C1292}" destId="{75E07DDA-AB73-4754-86FB-604301FAD131}" srcOrd="1" destOrd="0" parTransId="{5763F835-C798-428D-B85C-7ABA2B5092D7}" sibTransId="{48F126B2-4014-47BB-93B9-14C20E6151FD}"/>
    <dgm:cxn modelId="{9FAB20CA-317D-46A6-8BA8-BA28FE43A726}" srcId="{3C22AC7F-0737-48BC-B577-EFFC838C1292}" destId="{CDFF6EB2-1E6D-4538-9A7B-B5CB548E924E}" srcOrd="2" destOrd="0" parTransId="{32C8B817-14CC-4611-B29E-B51C35446FA8}" sibTransId="{C1080AC6-E338-4528-AD37-4349F391874C}"/>
    <dgm:cxn modelId="{B81DE9D5-F049-437B-B742-AD50BF80531E}" srcId="{3C22AC7F-0737-48BC-B577-EFFC838C1292}" destId="{76B80A82-1E16-4472-9B8F-610D11567E25}" srcOrd="3" destOrd="0" parTransId="{1025E351-DC1C-47DC-852D-849FB98AF7F9}" sibTransId="{6514E5CF-4691-45A1-9EFB-84883F09B3E3}"/>
    <dgm:cxn modelId="{7571BD27-CD0B-42F0-98E1-7C170DDCC3F1}" srcId="{202CFC0B-B826-4EE8-8A22-0574EEF779F5}" destId="{825B433B-1005-4819-B70B-8447E735AF95}" srcOrd="1" destOrd="0" parTransId="{7A58DB1A-A827-4500-A339-B746F150E6E2}" sibTransId="{62D5B6A0-9439-4E31-8A4C-9E3A46D1CB1D}"/>
    <dgm:cxn modelId="{A2F7FEB1-26A0-4FF8-B577-A6EF14047C14}" srcId="{825B433B-1005-4819-B70B-8447E735AF95}" destId="{C347E6BE-7E67-4480-BA16-C2F3D47773CE}" srcOrd="0" destOrd="0" parTransId="{0E2FF385-478C-4EE9-8401-BAFBD56326B9}" sibTransId="{8512E96B-8623-4ADE-A829-0FFADE97A1CA}"/>
    <dgm:cxn modelId="{B2A737D6-B77A-4FBB-A98B-0CDF7A2F715D}" srcId="{202CFC0B-B826-4EE8-8A22-0574EEF779F5}" destId="{A9BF9BDA-7958-4152-8A98-984313AD2BC0}" srcOrd="2" destOrd="0" parTransId="{843BF5D6-535F-4792-B587-201A123C2120}" sibTransId="{961BEC78-92B5-4DD0-A9B7-2E980121F493}"/>
    <dgm:cxn modelId="{82FF61AB-88A0-4845-8185-1E98E6973A95}" srcId="{A9BF9BDA-7958-4152-8A98-984313AD2BC0}" destId="{28D406FC-7FDF-404C-BA5D-5B487DDB790B}" srcOrd="0" destOrd="0" parTransId="{EA8A525A-B606-41AD-8265-7AB0D12A7FFF}" sibTransId="{5254C2D5-787A-4BEE-816A-8FDBC65792DA}"/>
    <dgm:cxn modelId="{8D0A8076-2B50-4587-8692-EDDBCB038BCC}" type="presOf" srcId="{202CFC0B-B826-4EE8-8A22-0574EEF779F5}" destId="{4C98F7B0-7FBE-4D5F-8E7D-DFE874A1F653}" srcOrd="0" destOrd="0" presId="urn:microsoft.com/office/officeart/2005/8/layout/vList5"/>
    <dgm:cxn modelId="{326ACBD6-F922-430B-B0C2-F4C1050FF0B5}" type="presParOf" srcId="{4C98F7B0-7FBE-4D5F-8E7D-DFE874A1F653}" destId="{4B18DDFC-A626-4A27-BD66-03EBEAF1B7E4}" srcOrd="0" destOrd="0" presId="urn:microsoft.com/office/officeart/2005/8/layout/vList5"/>
    <dgm:cxn modelId="{1E1A2401-F600-4158-A1E8-9A8DB8B25F13}" type="presParOf" srcId="{4B18DDFC-A626-4A27-BD66-03EBEAF1B7E4}" destId="{BDFA7FFA-8BE5-4641-B197-E9B6C616688D}" srcOrd="0" destOrd="0" presId="urn:microsoft.com/office/officeart/2005/8/layout/vList5"/>
    <dgm:cxn modelId="{A59CED19-7510-428A-8C81-349020280873}" type="presOf" srcId="{3C22AC7F-0737-48BC-B577-EFFC838C1292}" destId="{BDFA7FFA-8BE5-4641-B197-E9B6C616688D}" srcOrd="0" destOrd="0" presId="urn:microsoft.com/office/officeart/2005/8/layout/vList5"/>
    <dgm:cxn modelId="{34DC8E65-B63D-4E7C-955E-F24BBAF1FD9E}" type="presParOf" srcId="{4B18DDFC-A626-4A27-BD66-03EBEAF1B7E4}" destId="{DD9FFB74-1706-4D35-97AB-B89618739394}" srcOrd="1" destOrd="0" presId="urn:microsoft.com/office/officeart/2005/8/layout/vList5"/>
    <dgm:cxn modelId="{FCD6C1A6-C6BA-4A21-8E9C-54C684A7179E}" type="presOf" srcId="{D426C57B-8707-4715-9561-45A815A5DFF0}" destId="{DD9FFB74-1706-4D35-97AB-B89618739394}" srcOrd="0" destOrd="0" presId="urn:microsoft.com/office/officeart/2005/8/layout/vList5"/>
    <dgm:cxn modelId="{084543EB-D8B1-4E4C-964B-A248EDD20F86}" type="presOf" srcId="{75E07DDA-AB73-4754-86FB-604301FAD131}" destId="{DD9FFB74-1706-4D35-97AB-B89618739394}" srcOrd="0" destOrd="1" presId="urn:microsoft.com/office/officeart/2005/8/layout/vList5"/>
    <dgm:cxn modelId="{9D077CA2-DBB8-493E-9EC3-448B43444884}" type="presOf" srcId="{CDFF6EB2-1E6D-4538-9A7B-B5CB548E924E}" destId="{DD9FFB74-1706-4D35-97AB-B89618739394}" srcOrd="0" destOrd="2" presId="urn:microsoft.com/office/officeart/2005/8/layout/vList5"/>
    <dgm:cxn modelId="{57642480-7660-42DA-9C46-AF7F48A23AC8}" type="presOf" srcId="{76B80A82-1E16-4472-9B8F-610D11567E25}" destId="{DD9FFB74-1706-4D35-97AB-B89618739394}" srcOrd="0" destOrd="3" presId="urn:microsoft.com/office/officeart/2005/8/layout/vList5"/>
    <dgm:cxn modelId="{C172F46C-83B2-4904-8E8F-A50E17CFADEA}" type="presParOf" srcId="{4C98F7B0-7FBE-4D5F-8E7D-DFE874A1F653}" destId="{89C03403-6526-4364-A728-F8C07F3A0654}" srcOrd="1" destOrd="0" presId="urn:microsoft.com/office/officeart/2005/8/layout/vList5"/>
    <dgm:cxn modelId="{D01D7CAE-A25C-4A6B-8812-BA2449ED945E}" type="presParOf" srcId="{4C98F7B0-7FBE-4D5F-8E7D-DFE874A1F653}" destId="{0CDEE715-51CF-4762-84E3-41B8E57B3871}" srcOrd="2" destOrd="0" presId="urn:microsoft.com/office/officeart/2005/8/layout/vList5"/>
    <dgm:cxn modelId="{A244F91C-01F1-4D47-BE6D-444B5E4E4C97}" type="presParOf" srcId="{0CDEE715-51CF-4762-84E3-41B8E57B3871}" destId="{D465B4BB-5197-4F24-9877-B9E860A588E8}" srcOrd="0" destOrd="0" presId="urn:microsoft.com/office/officeart/2005/8/layout/vList5"/>
    <dgm:cxn modelId="{A14E575F-6BDF-480A-A7CE-449E794AE60E}" type="presOf" srcId="{825B433B-1005-4819-B70B-8447E735AF95}" destId="{D465B4BB-5197-4F24-9877-B9E860A588E8}" srcOrd="0" destOrd="0" presId="urn:microsoft.com/office/officeart/2005/8/layout/vList5"/>
    <dgm:cxn modelId="{4225788B-CD5D-41C2-A553-E81B28376322}" type="presParOf" srcId="{0CDEE715-51CF-4762-84E3-41B8E57B3871}" destId="{90992074-C358-422F-A8BF-5003BD3A98B4}" srcOrd="1" destOrd="0" presId="urn:microsoft.com/office/officeart/2005/8/layout/vList5"/>
    <dgm:cxn modelId="{318EC6D5-56D0-44CA-95E6-1DE4ABE44A42}" type="presOf" srcId="{C347E6BE-7E67-4480-BA16-C2F3D47773CE}" destId="{90992074-C358-422F-A8BF-5003BD3A98B4}" srcOrd="0" destOrd="0" presId="urn:microsoft.com/office/officeart/2005/8/layout/vList5"/>
    <dgm:cxn modelId="{D0A56690-FEEC-43ED-BC07-6585A6FA21EC}" type="presParOf" srcId="{4C98F7B0-7FBE-4D5F-8E7D-DFE874A1F653}" destId="{4384BC29-923B-4A93-99A1-00A55918D0A4}" srcOrd="3" destOrd="0" presId="urn:microsoft.com/office/officeart/2005/8/layout/vList5"/>
    <dgm:cxn modelId="{3E14DC7D-2D8B-45B8-AF69-15B786E150D9}" type="presParOf" srcId="{4C98F7B0-7FBE-4D5F-8E7D-DFE874A1F653}" destId="{6E01EACA-44FC-44B2-BF21-F02F501EE4CA}" srcOrd="4" destOrd="0" presId="urn:microsoft.com/office/officeart/2005/8/layout/vList5"/>
    <dgm:cxn modelId="{022E7CB1-B864-458D-B338-E726B31D33AB}" type="presParOf" srcId="{6E01EACA-44FC-44B2-BF21-F02F501EE4CA}" destId="{64D96581-D139-4725-9E43-0FEBD75FB4A1}" srcOrd="0" destOrd="0" presId="urn:microsoft.com/office/officeart/2005/8/layout/vList5"/>
    <dgm:cxn modelId="{60A6BF1A-D70C-4C05-AD85-930A290C02FF}" type="presOf" srcId="{A9BF9BDA-7958-4152-8A98-984313AD2BC0}" destId="{64D96581-D139-4725-9E43-0FEBD75FB4A1}" srcOrd="0" destOrd="0" presId="urn:microsoft.com/office/officeart/2005/8/layout/vList5"/>
    <dgm:cxn modelId="{E3A3E56D-3DC5-41B3-BF3B-D00816EA8285}" type="presParOf" srcId="{6E01EACA-44FC-44B2-BF21-F02F501EE4CA}" destId="{4BFFE993-3CCB-4F16-8F1A-ED6651C8DE71}" srcOrd="1" destOrd="0" presId="urn:microsoft.com/office/officeart/2005/8/layout/vList5"/>
    <dgm:cxn modelId="{C9F82E44-7F07-4D8D-A4D5-E3EBC6009151}" type="presOf" srcId="{28D406FC-7FDF-404C-BA5D-5B487DDB790B}" destId="{4BFFE993-3CCB-4F16-8F1A-ED6651C8DE71}" srcOrd="0" destOrd="0" presId="urn:microsoft.com/office/officeart/2005/8/layout/vList5"/>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rawing1.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30" name=""/>
      <dsp:cNvGrpSpPr/>
    </dsp:nvGrpSpPr>
    <dsp:grpSpPr/>
    <dsp:sp modelId="{B0454ADC-219C-449C-965A-45F5EC1C7D07}">
      <dsp:nvSpPr>
        <dsp:cNvPr id="31" name=""/>
        <dsp:cNvSpPr/>
      </dsp:nvSpPr>
      <dsp:spPr>
        <a:xfrm>
          <a:off x="3643929" y="26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New 3</a:t>
          </a:r>
          <a:r>
            <a:rPr lang="en-US" sz="1120" kern="1200" baseline="30000"/>
            <a:t>rd</a:t>
          </a:r>
          <a:r>
            <a:rPr lang="en-US" sz="1120" kern="1200"/>
            <a:t> Party - onboarding</a:t>
          </a:r>
        </a:p>
      </dsp:txBody>
      <dsp:txXfrm>
        <a:off x="3827817" y="184153"/>
        <a:ext cx="887889" cy="887889"/>
      </dsp:txXfrm>
    </dsp:sp>
    <dsp:sp modelId="{8027729C-CEED-4AE7-9EC9-5368444E5455}">
      <dsp:nvSpPr>
        <dsp:cNvPr id="32" name=""/>
        <dsp:cNvSpPr/>
      </dsp:nvSpPr>
      <dsp:spPr>
        <a:xfrm rot="1542857">
          <a:off x="4946038" y="821523"/>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951011" y="884493"/>
        <a:ext cx="234329" cy="254272"/>
      </dsp:txXfrm>
    </dsp:sp>
    <dsp:sp modelId="{940F9F28-E19C-49B9-8BBE-E3CDB9080EEB}">
      <dsp:nvSpPr>
        <dsp:cNvPr id="33" name=""/>
        <dsp:cNvSpPr/>
      </dsp:nvSpPr>
      <dsp:spPr>
        <a:xfrm>
          <a:off x="5344311" y="81912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Risk Analyzer &amp; World Check Report</a:t>
          </a:r>
        </a:p>
      </dsp:txBody>
      <dsp:txXfrm>
        <a:off x="5528199" y="1003013"/>
        <a:ext cx="887889" cy="887889"/>
      </dsp:txXfrm>
    </dsp:sp>
    <dsp:sp modelId="{EA3FF6F1-063A-4849-921D-5CF5BBA160BB}">
      <dsp:nvSpPr>
        <dsp:cNvPr id="34" name=""/>
        <dsp:cNvSpPr/>
      </dsp:nvSpPr>
      <dsp:spPr>
        <a:xfrm rot="4628571">
          <a:off x="6012636" y="2145809"/>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051676" y="2181611"/>
        <a:ext cx="234329" cy="254272"/>
      </dsp:txXfrm>
    </dsp:sp>
    <dsp:sp modelId="{8B0652E1-2AC4-4078-91FC-52FEC5D10A1F}">
      <dsp:nvSpPr>
        <dsp:cNvPr id="35" name=""/>
        <dsp:cNvSpPr/>
      </dsp:nvSpPr>
      <dsp:spPr>
        <a:xfrm>
          <a:off x="5764270" y="2659088"/>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Review of World Check Hits and Medium/High Risk Parties</a:t>
          </a:r>
        </a:p>
      </dsp:txBody>
      <dsp:txXfrm>
        <a:off x="5948158" y="2842976"/>
        <a:ext cx="887889" cy="887889"/>
      </dsp:txXfrm>
    </dsp:sp>
    <dsp:sp modelId="{068879DE-0611-49DB-BBDD-C865627EBD37}">
      <dsp:nvSpPr>
        <dsp:cNvPr id="36" name=""/>
        <dsp:cNvSpPr/>
      </dsp:nvSpPr>
      <dsp:spPr>
        <a:xfrm rot="7714286">
          <a:off x="5642281" y="3805388"/>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5723802" y="3850887"/>
        <a:ext cx="234329" cy="254272"/>
      </dsp:txXfrm>
    </dsp:sp>
    <dsp:sp modelId="{B59D6CC5-FACA-46B2-AEBE-1388B5447341}">
      <dsp:nvSpPr>
        <dsp:cNvPr id="37" name=""/>
        <dsp:cNvSpPr/>
      </dsp:nvSpPr>
      <dsp:spPr>
        <a:xfrm>
          <a:off x="4587570" y="4134624"/>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Internal Questionnaire – enhanced DD</a:t>
          </a:r>
        </a:p>
      </dsp:txBody>
      <dsp:txXfrm>
        <a:off x="4771458" y="4318512"/>
        <a:ext cx="887889" cy="887889"/>
      </dsp:txXfrm>
    </dsp:sp>
    <dsp:sp modelId="{98536C1D-816B-49D7-BA76-E1294DD6DECF}">
      <dsp:nvSpPr>
        <dsp:cNvPr id="38" name=""/>
        <dsp:cNvSpPr/>
      </dsp:nvSpPr>
      <dsp:spPr>
        <a:xfrm rot="10800000">
          <a:off x="4113857" y="4550563"/>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4214284" y="4635320"/>
        <a:ext cx="234329" cy="254272"/>
      </dsp:txXfrm>
    </dsp:sp>
    <dsp:sp modelId="{E2655CD6-FD03-401D-81D1-B6B4E00E66FC}">
      <dsp:nvSpPr>
        <dsp:cNvPr id="39" name=""/>
        <dsp:cNvSpPr/>
      </dsp:nvSpPr>
      <dsp:spPr>
        <a:xfrm>
          <a:off x="2700289" y="4134624"/>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External Questionnaire to 3</a:t>
          </a:r>
          <a:r>
            <a:rPr lang="en-US" sz="1120" kern="1200" baseline="30000"/>
            <a:t>rd</a:t>
          </a:r>
          <a:r>
            <a:rPr lang="en-US" sz="1120" kern="1200"/>
            <a:t> Party – enhanced DD</a:t>
          </a:r>
        </a:p>
      </dsp:txBody>
      <dsp:txXfrm>
        <a:off x="2884177" y="4318512"/>
        <a:ext cx="887889" cy="887889"/>
      </dsp:txXfrm>
    </dsp:sp>
    <dsp:sp modelId="{D2F3983D-2198-4EC7-8778-61084FCBE8F2}">
      <dsp:nvSpPr>
        <dsp:cNvPr id="40" name=""/>
        <dsp:cNvSpPr/>
      </dsp:nvSpPr>
      <dsp:spPr>
        <a:xfrm rot="13885714">
          <a:off x="2578300" y="3820202"/>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659821" y="3944217"/>
        <a:ext cx="234329" cy="254272"/>
      </dsp:txXfrm>
    </dsp:sp>
    <dsp:sp modelId="{4D93A9CA-BCEE-4D6F-8767-1F396B73F9EA}">
      <dsp:nvSpPr>
        <dsp:cNvPr id="41" name=""/>
        <dsp:cNvSpPr/>
      </dsp:nvSpPr>
      <dsp:spPr>
        <a:xfrm>
          <a:off x="1523588" y="2659088"/>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LSEG Reports – enhanced DD (ADDITIONAL COST)</a:t>
          </a:r>
        </a:p>
      </dsp:txBody>
      <dsp:txXfrm>
        <a:off x="1707476" y="2842976"/>
        <a:ext cx="887889" cy="887889"/>
      </dsp:txXfrm>
    </dsp:sp>
    <dsp:sp modelId="{2FFEB27B-9F53-4137-AB38-240D1FDC2DB0}">
      <dsp:nvSpPr>
        <dsp:cNvPr id="42" name=""/>
        <dsp:cNvSpPr/>
      </dsp:nvSpPr>
      <dsp:spPr>
        <a:xfrm rot="16971428">
          <a:off x="2191914" y="2164282"/>
          <a:ext cx="334756" cy="423786"/>
        </a:xfrm>
        <a:prstGeom prst="rightArrow">
          <a:avLst>
            <a:gd name="adj1" fmla="val 60000"/>
            <a:gd name="adj2" fmla="val 50000"/>
          </a:avLst>
        </a:prstGeom>
        <a:solidFill>
          <a:srgbClr val="3CA48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30954" y="2297994"/>
        <a:ext cx="234329" cy="254272"/>
      </dsp:txXfrm>
    </dsp:sp>
    <dsp:sp modelId="{E80D6AAB-5531-4FB6-9176-DE99D8728D58}">
      <dsp:nvSpPr>
        <dsp:cNvPr id="43" name=""/>
        <dsp:cNvSpPr/>
      </dsp:nvSpPr>
      <dsp:spPr>
        <a:xfrm>
          <a:off x="1943548" y="81912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Continuous Monitoring in Worldcheck*</a:t>
          </a:r>
        </a:p>
      </dsp:txBody>
      <dsp:txXfrm>
        <a:off x="2127436" y="1003013"/>
        <a:ext cx="887889" cy="887889"/>
      </dsp:txXfrm>
    </dsp:sp>
    <dsp:sp modelId="{EB8F85B5-6795-4C34-8FE4-918CC51A7395}">
      <dsp:nvSpPr>
        <dsp:cNvPr id="44" name=""/>
        <dsp:cNvSpPr/>
      </dsp:nvSpPr>
      <dsp:spPr>
        <a:xfrm rot="21600000">
          <a:off x="3293982" y="1296211"/>
          <a:ext cx="1955561" cy="4970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21600000">
        <a:off x="3293982" y="1395624"/>
        <a:ext cx="1806441" cy="298241"/>
      </dsp:txXfrm>
    </dsp:sp>
  </dsp:spTree>
</dsp:drawing>
</file>

<file path=ppt/diagrams/drawing2.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7" name=""/>
      <dsp:cNvGrpSpPr/>
    </dsp:nvGrpSpPr>
    <dsp:grpSpPr/>
    <dsp:sp modelId="{12AFE8A0-018A-40B6-A106-FCA3322EAA42}">
      <dsp:nvSpPr>
        <dsp:cNvPr id="8" name=""/>
        <dsp:cNvSpPr/>
      </dsp:nvSpPr>
      <dsp:spPr>
        <a:xfrm>
          <a:off x="598405" y="0"/>
          <a:ext cx="6760476" cy="2032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a:lstStyle/>
        <a:p/>
      </dsp:txBody>
    </dsp:sp>
    <dsp:sp modelId="{5FA0E2E7-866D-4EB3-A4E1-CB9ACB4F0F3E}">
      <dsp:nvSpPr>
        <dsp:cNvPr id="9" name=""/>
        <dsp:cNvSpPr/>
      </dsp:nvSpPr>
      <dsp:spPr>
        <a:xfrm>
          <a:off x="8543"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Third Party Due Diligence </a:t>
          </a:r>
        </a:p>
        <a:p>
          <a:pPr marL="0" lvl="0" indent="0" algn="ctr" defTabSz="622300">
            <a:lnSpc>
              <a:spcPct val="90000"/>
            </a:lnSpc>
            <a:spcBef>
              <a:spcPct val="0"/>
            </a:spcBef>
            <a:spcAft>
              <a:spcPct val="35000"/>
            </a:spcAft>
            <a:buNone/>
          </a:pPr>
          <a:r>
            <a:rPr lang="en-GB" sz="1400" kern="1200"/>
            <a:t>(LSEG)</a:t>
          </a:r>
        </a:p>
      </dsp:txBody>
      <dsp:txXfrm>
        <a:off x="48221" y="649277"/>
        <a:ext cx="2480678" cy="733445"/>
      </dsp:txXfrm>
    </dsp:sp>
    <dsp:sp modelId="{07F04447-BD8B-4CD8-B124-1E4DFDB60FEC}">
      <dsp:nvSpPr>
        <dsp:cNvPr id="10" name=""/>
        <dsp:cNvSpPr/>
      </dsp:nvSpPr>
      <dsp:spPr>
        <a:xfrm>
          <a:off x="2696734"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Sustainability Assessments</a:t>
          </a:r>
        </a:p>
      </dsp:txBody>
      <dsp:txXfrm>
        <a:off x="2736411" y="649277"/>
        <a:ext cx="2480678" cy="733445"/>
      </dsp:txXfrm>
    </dsp:sp>
    <dsp:sp modelId="{A25E0D73-3076-4311-9BB9-F9A99B635800}">
      <dsp:nvSpPr>
        <dsp:cNvPr id="11" name=""/>
        <dsp:cNvSpPr/>
      </dsp:nvSpPr>
      <dsp:spPr>
        <a:xfrm>
          <a:off x="5393468"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Responsible Procurement</a:t>
          </a:r>
        </a:p>
        <a:p>
          <a:pPr marL="0" lvl="0" indent="0" algn="ctr" defTabSz="622300">
            <a:lnSpc>
              <a:spcPct val="90000"/>
            </a:lnSpc>
            <a:spcBef>
              <a:spcPct val="0"/>
            </a:spcBef>
            <a:spcAft>
              <a:spcPct val="35000"/>
            </a:spcAft>
            <a:buNone/>
          </a:pPr>
          <a:r>
            <a:rPr lang="en-GB" sz="1400" kern="1200"/>
            <a:t>(Centre-led Procurement Team)</a:t>
          </a:r>
        </a:p>
      </dsp:txBody>
      <dsp:txXfrm>
        <a:off x="5433145" y="649277"/>
        <a:ext cx="2480678" cy="733445"/>
      </dsp:txXfrm>
    </dsp:sp>
  </dsp:spTree>
</dsp:drawing>
</file>

<file path=ppt/diagrams/drawing3.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10" name=""/>
      <dsp:cNvGrpSpPr/>
    </dsp:nvGrpSpPr>
    <dsp:grpSpPr/>
    <dsp:sp modelId="{DD9FFB74-1706-4D35-97AB-B89618739394}">
      <dsp:nvSpPr>
        <dsp:cNvPr id="11" name=""/>
        <dsp:cNvSpPr/>
      </dsp:nvSpPr>
      <dsp:spPr>
        <a:xfrm rot="5400000">
          <a:off x="4195660" y="-2620189"/>
          <a:ext cx="1770872" cy="70120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Name: Enter the official full name of the Third-Party </a:t>
          </a:r>
        </a:p>
        <a:p>
          <a:pPr marL="114300" lvl="1" indent="-114300" algn="l" defTabSz="533400">
            <a:lnSpc>
              <a:spcPct val="90000"/>
            </a:lnSpc>
            <a:spcBef>
              <a:spcPct val="0"/>
            </a:spcBef>
            <a:spcAft>
              <a:spcPct val="15000"/>
            </a:spcAft>
            <a:buChar char="•"/>
          </a:pPr>
          <a:r>
            <a:rPr lang="en-GB" sz="1200" kern="1200"/>
            <a:t>Reference Number: Unique identifier, recommend to follow local ERP reference denotation. If the reference number already exists, you will be notified by the system. </a:t>
          </a:r>
        </a:p>
        <a:p>
          <a:pPr marL="114300" lvl="1" indent="-114300" algn="l" defTabSz="533400">
            <a:lnSpc>
              <a:spcPct val="90000"/>
            </a:lnSpc>
            <a:spcBef>
              <a:spcPct val="0"/>
            </a:spcBef>
            <a:spcAft>
              <a:spcPct val="15000"/>
            </a:spcAft>
            <a:buChar char="•"/>
          </a:pPr>
          <a:r>
            <a:rPr lang="en-GB" sz="1200" kern="1200"/>
            <a:t>Industry Type: Use drop down function to select Third-Party Industry Type</a:t>
          </a:r>
        </a:p>
        <a:p>
          <a:pPr marL="114300" lvl="1" indent="-114300" algn="l" defTabSz="533400">
            <a:lnSpc>
              <a:spcPct val="90000"/>
            </a:lnSpc>
            <a:spcBef>
              <a:spcPct val="0"/>
            </a:spcBef>
            <a:spcAft>
              <a:spcPct val="15000"/>
            </a:spcAft>
            <a:buChar char="•"/>
          </a:pPr>
          <a:r>
            <a:rPr lang="en-GB" sz="1200" kern="1200"/>
            <a:t>Revenue: For customers, enter the anticipated sales value with the third-party, for suppliers, enter the anticipated spend value (</a:t>
          </a:r>
          <a:r>
            <a:rPr lang="en-GB" sz="1200" b="1" kern="1200"/>
            <a:t>in USD</a:t>
          </a:r>
          <a:r>
            <a:rPr lang="en-GB" sz="1200" kern="1200"/>
            <a:t>). </a:t>
          </a:r>
        </a:p>
      </dsp:txBody>
      <dsp:txXfrm rot="-5400000">
        <a:off x="1575090" y="86828"/>
        <a:ext cx="6925566" cy="1597978"/>
      </dsp:txXfrm>
    </dsp:sp>
    <dsp:sp modelId="{BDFA7FFA-8BE5-4641-B197-E9B6C616688D}">
      <dsp:nvSpPr>
        <dsp:cNvPr id="12" name=""/>
        <dsp:cNvSpPr/>
      </dsp:nvSpPr>
      <dsp:spPr>
        <a:xfrm>
          <a:off x="10632" y="60493"/>
          <a:ext cx="1575051" cy="17023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General Information</a:t>
          </a:r>
        </a:p>
      </dsp:txBody>
      <dsp:txXfrm>
        <a:off x="87520" y="137381"/>
        <a:ext cx="1421276" cy="1548537"/>
      </dsp:txXfrm>
    </dsp:sp>
    <dsp:sp modelId="{90992074-C358-422F-A8BF-5003BD3A98B4}">
      <dsp:nvSpPr>
        <dsp:cNvPr id="13" name=""/>
        <dsp:cNvSpPr/>
      </dsp:nvSpPr>
      <dsp:spPr>
        <a:xfrm rot="5400000">
          <a:off x="4737072" y="-1376835"/>
          <a:ext cx="677941" cy="703996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Commodity Type: Use drop down function to choose nature of business relationship with Third-Party </a:t>
          </a:r>
          <a:r>
            <a:rPr lang="en-GB" sz="1200" b="1" kern="1200">
              <a:solidFill>
                <a:srgbClr val="FF0000"/>
              </a:solidFill>
            </a:rPr>
            <a:t>(see next page for commodity type definitions)</a:t>
          </a:r>
        </a:p>
      </dsp:txBody>
      <dsp:txXfrm rot="-5400000">
        <a:off x="1556060" y="1837270"/>
        <a:ext cx="7006869" cy="611752"/>
      </dsp:txXfrm>
    </dsp:sp>
    <dsp:sp modelId="{D465B4BB-5197-4F24-9877-B9E860A588E8}">
      <dsp:nvSpPr>
        <dsp:cNvPr id="14" name=""/>
        <dsp:cNvSpPr/>
      </dsp:nvSpPr>
      <dsp:spPr>
        <a:xfrm>
          <a:off x="0" y="1864176"/>
          <a:ext cx="1589526" cy="580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Third-Party Segmentation</a:t>
          </a:r>
        </a:p>
      </dsp:txBody>
      <dsp:txXfrm>
        <a:off x="28316" y="1892492"/>
        <a:ext cx="1532893" cy="523429"/>
      </dsp:txXfrm>
    </dsp:sp>
    <dsp:sp modelId="{4BFFE993-3CCB-4F16-8F1A-ED6651C8DE71}">
      <dsp:nvSpPr>
        <dsp:cNvPr id="15" name=""/>
        <dsp:cNvSpPr/>
      </dsp:nvSpPr>
      <dsp:spPr>
        <a:xfrm rot="5400000">
          <a:off x="4758742" y="-538739"/>
          <a:ext cx="683890" cy="707485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Country: Full address of Third-Party is not required, albeit recommended. However, the country in which they are registered is</a:t>
          </a:r>
        </a:p>
      </dsp:txBody>
      <dsp:txXfrm rot="-5400000">
        <a:off x="1563261" y="2690127"/>
        <a:ext cx="7041468" cy="617120"/>
      </dsp:txXfrm>
    </dsp:sp>
    <dsp:sp modelId="{64D96581-D139-4725-9E43-0FEBD75FB4A1}">
      <dsp:nvSpPr>
        <dsp:cNvPr id="16" name=""/>
        <dsp:cNvSpPr/>
      </dsp:nvSpPr>
      <dsp:spPr>
        <a:xfrm>
          <a:off x="0" y="2688198"/>
          <a:ext cx="1590602" cy="6099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Address</a:t>
          </a:r>
        </a:p>
      </dsp:txBody>
      <dsp:txXfrm>
        <a:off x="29774" y="2717972"/>
        <a:ext cx="1531055" cy="550369"/>
      </dsp:txXfrm>
    </dsp:sp>
  </dsp:spTree>
</dsp:drawing>
</file>

<file path=ppt/diagrams/layout1.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type="conn" r:blip="" hideGeom="1">
                  <dgm:adjLst/>
                </dgm:shape>
                <dgm:presOf axis="self"/>
                <dgm:constrLst>
                  <dgm:constr type="lMarg"/>
                  <dgm:constr type="rMarg"/>
                  <dgm:constr type="tMarg"/>
                  <dgm:constr type="bMarg"/>
                </dgm:constrLst>
                <dgm:ruleLst>
                  <dgm:rule type="primFontSz" val="5"/>
                </dgm:ruleLst>
              </dgm:layoutNode>
            </dgm:layoutNode>
          </dgm:forEach>
        </dgm:if>
        <dgm:else name="Name14"/>
      </dgm:choose>
    </dgm:forEach>
  </dgm:layoutNode>
</dgm:layoutDef>
</file>

<file path=ppt/diagrams/layout2.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type="rightArrow" r:blip="">
            <dgm:adjLst/>
          </dgm:shape>
        </dgm:if>
        <dgm:else name="Name2">
          <dgm:shape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fact="1"/>
            <dgm:rule type="primFontSz" val="5"/>
          </dgm:ruleLst>
        </dgm:layoutNode>
        <dgm:forEach name="Name7" axis="followSib" ptType="sibTrans" cnt="1">
          <dgm:layoutNode name="sibTrans">
            <dgm:alg type="sp"/>
            <dgm:shape r:blip="">
              <dgm:adjLst/>
            </dgm:shape>
            <dgm:presOf/>
            <dgm:constrLst/>
            <dgm:ruleLst/>
          </dgm:layoutNode>
        </dgm:forEach>
      </dgm:forEach>
    </dgm:layoutNode>
  </dgm:layoutNode>
</dgm:layoutDef>
</file>

<file path=ppt/diagrams/layout3.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rot="90" type="round2SameRect" r:blip="">
                    <dgm:adjLst/>
                  </dgm:shape>
                </dgm:if>
                <dgm:else name="Name12">
                  <dgm:shape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dgm:ruleLst>
            </dgm:layoutNode>
          </dgm:if>
          <dgm:else name="Name13"/>
        </dgm:choose>
      </dgm:layoutNode>
      <dgm:forEach name="Name14" axis="followSib" ptType="sibTrans" cnt="1">
        <dgm:layoutNode name="sp">
          <dgm:alg type="sp"/>
          <dgm:shape r:blip="">
            <dgm:adjLst/>
          </dgm:shape>
          <dgm:presOf/>
          <dgm:constrLst/>
          <dgm:ruleLst/>
        </dgm:layoutNode>
      </dgm:forEach>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2.e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2.emf" /></Relationships>
</file>

<file path=ppt/ink/ink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0:58.49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 3,'175'-3,"194"6,-334 1,63 16,10 2,203 31,-266-46,1-2,59-1,-63-4,0 2,0 2,46 11,-34-4,0-2,91 3,112-13,-102-2,1479 3,-1629-1,0 1,-1 0,1 1,0-1,-1 1,1 0,0 0,-1 0,0 1,1-1,-1 1,0 0,0 1,0-1,6 5,-6-3,-1 0,-1 0,1 0,0 0,-1 0,0 1,0-1,0 1,-1-1,1 1,-1 0,0 0,-1 0,1-1,-1 7,0 14,-1-1,-2 1,0-1,-2 1,0-1,-11 28,-12 61,26-108,1 1,-1-1,0 1,0-1,0 0,-1 0,1 0,-2 0,1 0,0-1,-1 1,0-1,0 0,0 0,0 0,-1-1,1 0,-1 1,0-1,0-1,0 1,-7 1,-13 5,0-2,0-1,-44 6,46-9,-132 13,-162-4,-36 3,282-9,-1 4,-70 20,71-14,-1-3,-136 7,-150-20,154-3,164 3,-27-1,0 3,-81 13,70-6,-1-3,-131-7,71-2,-389 3,522 0,-1 0,1-1,0 1,0-1,0 0,0-1,1 0,-1 0,0 0,1 0,-1-1,1 0,0 0,0-1,0 1,0-1,0 0,-4-5,0-3,0 0,1-1,1 0,0 0,0 0,-5-21,0 3,3-1,0 0,2-1,1 0,2 0,1 0,2-35,1 42,-1 16,1-1,0 1,1 0,0-1,4-12,-4 20,0 1,0-1,0 0,0 1,1-1,-1 1,1-1,0 1,-1 0,1 0,0 0,1 0,-1 0,0 0,0 0,1 1,-1-1,1 1,0 0,-1 0,1 0,0 0,4-1,28-3,1 1,-1 3,1 0,-1 2,57 10,-45-6,222 25,167 15,-319-35,200 7,-77-4,-45 0,88-15,112 5,-337 3,61 15,-67-10,89 6,-95-16,4 0,89 13,-114-9</inkml:trace>
</inkml:ink>
</file>

<file path=ppt/ink/ink1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5-12-10T17:59:19.81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0,'19556'0'0</inkml:trace>
</inkml:ink>
</file>

<file path=ppt/ink/ink1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8:02:52.07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1,'549'26,"-153"-4,987-12,-822-13,-71-24,27-1,707 28,-1186 0</inkml:trace>
</inkml:ink>
</file>

<file path=ppt/ink/ink1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55:06.29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0,'99'1,"125"18,-100-9,-89-10,-1 3,0 1,0 1,40 12,-44-10,1-2,0-1,0-1,1-1,59-6,-8 2,-62 2</inkml:trace>
</inkml:ink>
</file>

<file path=ppt/ink/ink1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4-08-15T18:56:46.8390000"/>
    </inkml:context>
    <inkml:brush xml:id="br0">
      <inkml:brushProperty name="width" value="0.05" units="cm"/>
      <inkml:brushProperty name="height" value="0.05" units="cm"/>
      <inkml:brushProperty name="color" value="#E71224"/>
    </inkml:brush>
  </inkml:definitions>
  <inkml:trace contextRef="#ctx0" brushRef="#br0">2518 206 24575,'-6'-1'0,"1"0"0,0 0 0,0 0 0,-1-1 0,1 1 0,0-1 0,1-1 0,-7-2 0,-18-8 0,-133-38 0,-222-42 0,308 80 0,-1 4 0,0 3 0,-1 3 0,1 3 0,-103 15 0,162-12 0,0 1 0,1 0 0,-1 2 0,1 0 0,0 1 0,-16 9 0,-8 8 0,-38 31 0,52-36 0,-137 92 0,-73 54 0,221-153 0,-230 191 0,205-165 0,2 2 0,3 1 0,-57 83 0,60-74 0,3 1 0,-28 66 0,48-94 0,2 0 0,0 1 0,2 1 0,1-1 0,1 1 0,1 0 0,1 0 0,1 26 0,3-24 0,2 0 0,0 0 0,2 0 0,1 0 0,16 37 0,65 124 0,-33-83 0,5-2 0,124 159 0,-119-191 0,127 107 0,-172-160 0,27 22 0,3-2 0,1-2 0,1-2 0,2-3 0,1-2 0,2-2 0,80 26 0,-42-23 0,1-3 0,2-5 0,0-3 0,2-6 0,125 3 0,-206-16 0,0 0 0,0-2 0,-1 0 0,1-1 0,0 0 0,-1-2 0,0 0 0,0-1 0,0-1 0,-1-1 0,0 0 0,0-2 0,-1 1 0,-1-2 0,1 0 0,25-26 0,366-393 0,-388 405 0,-1-1 0,-2 0 0,-1-2 0,-1 0 0,19-51 0,28-153 0,-60 228 0,33-135 0,16-80 0,-12 51 0,-21 105 0,-3-1 0,10-129 0,-23 129 0,-4 0 0,-2 0 0,-21-96 0,-17-173 0,43 326 0,0 1 0,-1-1 0,0 0 0,0 1 0,0-1 0,-1 1 0,0 0 0,0-1 0,-1 1 0,0 0 0,0 0 0,0 0 0,-1 1 0,0-1 0,0 1 0,0 0 0,0 0 0,-1 0 0,0 1 0,0 0 0,-1 0 0,1 0 0,-1 0 0,1 1 0,-1 0 0,0 0 0,-1 0 0,1 1 0,0 0 0,-10-1 0,-41-8-112,-2 3 0,1 3 0,-102 3 0,103 3-805,36-1-5909</inkml:trace>
</inkml:ink>
</file>

<file path=ppt/ink/ink1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07:19.67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27,'16'-1,"-1"-1,0 0,17-5,37-5,232 10,-156 3,-124-1</inkml:trace>
</inkml:ink>
</file>

<file path=ppt/ink/ink1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07:27.11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0,'4194'0,"-4173"0</inkml:trace>
</inkml:ink>
</file>

<file path=ppt/ink/ink1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48.68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0,'7'1,"0"0,0 1,0 0,-1 0,13 6,5 1,34 7,0-1,1-4,68 5,183-1,-275-14,671 1,-359-4,-326 2</inkml:trace>
</inkml:ink>
</file>

<file path=ppt/ink/ink1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49.98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0,'515'32,"-254"-10,831-1,-785-22,-299 1,-6-1,0 1,0 0,0 0,0 0,0 0,0 1,0-1,0 0,0 1,0 0,0-1,3 2,-1 4</inkml:trace>
</inkml:ink>
</file>

<file path=ppt/ink/ink1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1.3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27,'272'-12,"-17"-1,-108 12,398 4,-409 8,35 2,45-13,-175-1</inkml:trace>
</inkml:ink>
</file>

<file path=ppt/ink/ink1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2.36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1,'355'20,"-192"-8,177 14,421 17,-307-32,21 1,-99 1,-156-2,-253-7,9 1</inkml:trace>
</inkml:ink>
</file>

<file path=ppt/ink/ink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1:07.85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82 142,'-1'27,"-2"-1,-6 30,-4 41,14 87,-4 56,-2-202,-16 60,13-72,2 0,1 0,1 1,1-1,1 34,3-57,-1 0,1-1,0 1,0 0,0 0,0-1,0 1,0-1,1 1,0-1,-1 1,1-1,0 0,0 0,0 0,0 0,0 0,1 0,-1-1,1 1,-1-1,1 0,-1 1,1-1,0 0,0-1,-1 1,1 0,0-1,4 1,13 1,1 0,-1-2,29-2,-21 1,63-1,123-1,236-35,-310 24,273 9,-214 7,-46-3,176 3,-109 25,-136-14,104 2,-18-15,-26-1,189 22,-66 11,380-2,1189-33,-1003 5,-757 8,-62-7,-1-1,1 0,0 0,0-1,0-1,15-2,-25 1,0 0,0 0,-1 0,1 0,0-1,-1 0,1 0,-1 0,0 0,0 0,1-1,-1 0,-1 1,1-1,0 0,-1 0,0-1,1 1,-1 0,-1-1,1 1,0-1,-1 0,0 1,0-1,1-5,45-252,-31 153,-3 28,-4-1,-2 0,-6-90,-1 168,0 1,0-1,-1 0,1 0,0 1,-1-1,0 0,0 1,0-1,0 1,0-1,0 1,-1-1,1 1,-1 0,0 0,0-1,0 1,0 1,0-1,0 0,0 0,0 1,-1-1,1 1,-1 0,1 0,-1 0,1 0,-1 0,0 0,1 1,-1-1,0 1,0 0,-4 0,-10 1,-1 1,0 0,0 1,-31 11,-1-2,-196 24,-297 6,-250-38,505-6,-202-1,-752 6,935 10,-64 0,-823-13,789-29,80 2,300 25,0-1,0-2,-41-12,-20-4,47 15,-49 1,55 4,-1-2,-49-9,56 6,13 3,1 0,0 0,0-1,0-1,-13-6,23 9,-1-1,1 1,0 0,0-1,0 1,0-1,1 0,-1 0,1 0,0 0,-1-1,2 1,-1-1,0 1,1-1,-1 0,1 1,0-1,0 0,1 0,-1 0,1-5,-2-10,2 0,0 0,6-34,-6 49,1-1,0 1,0 0,1 0,-1-1,1 1,0 0,0 1,0-1,1 0,-1 0,1 1,0 0,0-1,0 1,0 0,1 1,-1-1,1 0,0 1,-1 0,7-3,16-3,1 1,0 1,1 1,45-1,117 7,-89 2,-91-3,19-1,1 2,-1 1,1 1,-1 1,29 9,-5 0,2-2,-1-3,80 3,-26-3,108 4,20 2,28 6,-122-12,669 5,-502-16,1306 3,-1380-14,-5-1,-42 3,-21-1,384 12,-286 2,-252-1,-1 1,1 1,-1 0,1 1,-1 0,0 0,0 2,-1-1,1 2,-1-1,0 2,0-1,-1 1,0 1,0 0,-1 1,0-1,8 12,13 17,-2 2,-2 1,31 63,-11-19,-44-80,4 5,-1 1,1 0,-2 0,1 0,3 16,-7-23,-1 0,0-1,1 1,-1 0,0 0,0 0,-1 0,1 0,-1 0,1 0,-1 0,0-1,0 1,0 0,0 0,-1-1,1 1,-1-1,0 1,1-1,-1 0,0 0,0 0,-1 0,-3 3,-13 8,0 0,-2-1,1-1,-1-1,-1-1,-38 10,-145 25,114-28,-68 7,-278 6,411-28,-242 4,-311 21,26 5,0-31,276-2,-2824 0,3090 3,1 0,-1 0,0 1,0 0,1 1,0 0,-1 1,1 0,0 1,-16 10,-4 5,-51 47,42-33,30-26,2 1,-1-1,1 1,0 1,1-1,0 1,1 0,0 0,0 1,1 0,0-1,1 1,1 1,0-1,0 0,1 1,0-1,1 0,1 16,0-25,-1 0,0 1,1-1,-1 0,1 0,0 0,0 0,0 0,0 1,0-2,0 1,0 0,1 0,-1 0,1 0,-1-1,1 1,0-1,2 2,0 0,1-1,-1 0,0 0,1-1,0 1,-1-1,1 0,9 1,6-1,1-2,-1 0,29-4,-41 3,166-24,-44 5,0 5,139 2,-115 16,284 14,191-2,-389-17,536 3,-568 14,-18 0,-98-13,195 8,644 11,-605-23,-303 3</inkml:trace>
</inkml:ink>
</file>

<file path=ppt/ink/ink2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4.45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25,'397'-13,"-36"1,505 13,-840-1</inkml:trace>
</inkml:ink>
</file>

<file path=ppt/ink/ink2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6.75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28,'75'0,"97"-15,-62 5,192 8,-146 4,877-2,-1008 0</inkml:trace>
</inkml:ink>
</file>

<file path=ppt/ink/ink2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3:02.77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52,'72'0,"901"34,-548-6,-295-22,29-1,125 10,249 21,-260-26,271 3,103-13,-604-3,0-1,64-15,-3 0,24-7,24-4,-113 24,0-3,41-14,9-2,-49 15,0 2,1 1,81-2,296 10,-397-1</inkml:trace>
</inkml:ink>
</file>

<file path=ppt/ink/ink2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4:22.980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1,'16'6,"0"-1,1 0,0-2,0 0,28 2,-2 0,212 22,-92-12,-97-3,-43-8,1 0,26 0,109-4,-135 0</inkml:trace>
</inkml:ink>
</file>

<file path=ppt/ink/ink2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6:49.04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1,'1159'0,"-1137"0</inkml:trace>
</inkml:ink>
</file>

<file path=ppt/ink/ink2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6:54.005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26,'1780'0,"-1733"-2,47-9,38-1,398 11,-249 2,-109 12,3 0,284 5,-345-9,152-9,-106-3,142 3,-279 0</inkml:trace>
</inkml:ink>
</file>

<file path=ppt/ink/ink2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9:01:52.371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0 173,'26'2,"49"8,8 1,1253 15,-1244-33,133-28,-72 9,-111 22,56 1,-56 3,58-8,173-26,145-26,-362 52,0 2,1 2,57 4,60-2,-76-10,-55 6,50-1,219 8,-288-1</inkml:trace>
</inkml:ink>
</file>

<file path=ppt/ink/ink2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9:01:57.8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1 126,'73'0,"29"1,145-17,-96 3,19-4,-85 4,1 4,88 2,-4-6,-6 0,89-5,-133 10,144 8,-101 3,-41-3,-101 0</inkml:trace>
</inkml:ink>
</file>

<file path=ppt/ink/ink2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37:57.65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1 100,'10'-9,"0"1,1 1,0-1,0 2,1 0,0 0,0 1,0 0,1 1,-1 1,15-3,22-1,80-2,-80 7,637-7,1 34,239 2,-597-28,804 26,193 24,-1171-49,-126 0</inkml:trace>
</inkml:ink>
</file>

<file path=ppt/ink/ink2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4:46.675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1,'4'2,"0"1,0-1,0 0,1 0,-1 0,1 0,0-1,-1 0,1 0,0 0,5 0,11 2,85 16,131 8,112-13,-128-8,978 106,-775-63,173 11,-194-27,-51-30,-193-5,-99 3,-1-3,0-3,83-18,-124 18,0-2,33-16,-34 14,1 1,29-9,83-28,-41 19,-2-4,101-49,-168 71</inkml:trace>
</inkml:ink>
</file>

<file path=ppt/ink/ink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6:17.968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28,'1341'0,"-1298"-2,56-10,24-1,268 12,-369 1</inkml:trace>
</inkml:ink>
</file>

<file path=ppt/ink/ink3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4:49.321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26,'1756'0,"-1721"-2,54-9,5-1,-71 11</inkml:trace>
</inkml:ink>
</file>

<file path=ppt/ink/ink3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6:54.66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25,'195'-12,"-29"1,243 9,-213 3,-168-1</inkml:trace>
</inkml:ink>
</file>

<file path=ppt/ink/ink3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6:57.670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1,'11'4,"0"-1,0 0,0 0,0-1,1 0,-1-1,1 0,16-2,4 1,919 23,-742-20,1189 5,211 4,-137 55,-935-53,-204-11,-109 8,110 3,56 0,-188 0,236 31,-354-34,1-2,0-5,0-3,132-16,-10-1,70-8,-63-22,4-1,-100 23,20-3,-101 23,-1-1,66-19,-84 18</inkml:trace>
</inkml:ink>
</file>

<file path=ppt/ink/ink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42:33.7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0 361,'6'-2,"1"0,-1 0,0-1,-1 0,1 0,0-1,-1 1,0-1,1 0,-2-1,9-8,7-5,27-20,122-88,-147 112,1 1,1 0,0 2,1 1,49-13,24 5,0 4,1 5,0 4,136 10,-180 1,108 27,12 1,-101-26,-32-5,0 2,0 1,0 3,-1 1,-1 2,40 17,-73-25,0 1,0-1,-1 2,1-1,-1 1,0 0,-1 0,9 12,-12-14,1 0,0-1,-1 1,0 0,0 0,0 1,0-1,-1 0,0 0,1 1,-2-1,1 1,0-1,-1 1,0 0,0-1,-1 6,0-8,0 0,0 0,0 0,0 0,-1-1,1 1,0 0,-1 0,0-1,1 1,-1-1,0 1,0-1,0 0,0 0,0 0,0 0,0 0,0 0,0-1,0 1,-4 0,-60 5,35-4,-41 8,-267 28,219-30,-166 32,157-1,93-27,0-1,-52 9,-69 2,113-16,-1-1,1-2,-74-6,27 1,67 2</inkml:trace>
</inkml:ink>
</file>

<file path=ppt/ink/ink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5-12-10T18:05:07.66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0,'957'137'0</inkml:trace>
</inkml:ink>
</file>

<file path=ppt/ink/ink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0.498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29,'267'1,"278"-3,-325-11,75-1,158 15,-428-1</inkml:trace>
</inkml:ink>
</file>

<file path=ppt/ink/ink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2.27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0,'20'2,"0"0,-1 1,33 10,2 0,106 17,0-7,223 4,3118-30,-3325 16,-28 0,-97-12,-8 0</inkml:trace>
</inkml:ink>
</file>

<file path=ppt/ink/ink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3.89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1,'1842'0,"-1511"14,-30-1,886-13,-1137 0</inkml:trace>
</inkml:ink>
</file>

<file path=ppt/ink/ink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5.643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55,'1'-1,"0"0,0-1,0 1,0 0,1 0,-1 0,0 0,0 0,1 0,-1 0,1 1,-1-1,0 0,1 1,0-1,-1 1,1-1,-1 1,1 0,-1 0,1 0,0 0,2 0,0-1,95-8,165 5,-145 5,1701 0,-1781-2,56-11,-14 1,-53 9</inkml:trace>
</inkml:ink>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4" name="Slide Image Placeholder 3"/>
          <p:cNvSpPr>
            <a:spLocks noGrp="1" noRot="1" noChangeAspect="1"/>
          </p:cNvSpPr>
          <p:nvPr>
            <p:ph type="sldImg" idx="2"/>
          </p:nvPr>
        </p:nvSpPr>
        <p:spPr>
          <a:xfrm>
            <a:off x="395288" y="169863"/>
            <a:ext cx="6159500" cy="4621212"/>
          </a:xfrm>
          <a:prstGeom prst="rect">
            <a:avLst/>
          </a:prstGeom>
          <a:noFill/>
          <a:ln w="12700">
            <a:solidFill>
              <a:prstClr val="black"/>
            </a:solidFill>
          </a:ln>
        </p:spPr>
      </p:sp>
      <p:sp>
        <p:nvSpPr>
          <p:cNvPr id="5" name="Notes Placeholder 4"/>
          <p:cNvSpPr>
            <a:spLocks noGrp="1"/>
          </p:cNvSpPr>
          <p:nvPr>
            <p:ph type="body" sz="quarter" idx="3"/>
          </p:nvPr>
        </p:nvSpPr>
        <p:spPr>
          <a:xfrm>
            <a:off x="400792" y="4940567"/>
            <a:ext cx="6148491" cy="3932540"/>
          </a:xfrm>
          <a:prstGeom prst="rect">
            <a:avLst/>
          </a:prstGeom>
        </p:spPr>
        <p:txBody>
          <a:bodyPr vert="horz" lIns="91001" tIns="45502" rIns="91001" bIns="455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1" y="8721144"/>
            <a:ext cx="3012329" cy="463695"/>
          </a:xfrm>
          <a:prstGeom prst="rect">
            <a:avLst/>
          </a:prstGeom>
        </p:spPr>
        <p:txBody>
          <a:bodyPr vert="horz" lIns="91001" tIns="45502" rIns="91001" bIns="45502" rtlCol="0" anchor="b"/>
          <a:lstStyle>
            <a:lvl1pPr algn="l">
              <a:defRPr sz="1000">
                <a:solidFill>
                  <a:srgbClr val="203864"/>
                </a:solidFill>
              </a:defRPr>
            </a:lvl1pPr>
          </a:lstStyle>
          <a:p>
            <a:r>
              <a:rPr lang="en-US"/>
              <a:t>RPM International Inc.</a:t>
            </a:r>
          </a:p>
        </p:txBody>
      </p:sp>
      <p:sp>
        <p:nvSpPr>
          <p:cNvPr id="7" name="Slide Number Placeholder 6"/>
          <p:cNvSpPr>
            <a:spLocks noGrp="1"/>
          </p:cNvSpPr>
          <p:nvPr>
            <p:ph type="sldNum" sz="quarter" idx="5"/>
          </p:nvPr>
        </p:nvSpPr>
        <p:spPr>
          <a:xfrm>
            <a:off x="3937742" y="8721144"/>
            <a:ext cx="3012329" cy="463695"/>
          </a:xfrm>
          <a:prstGeom prst="rect">
            <a:avLst/>
          </a:prstGeom>
        </p:spPr>
        <p:txBody>
          <a:bodyPr vert="horz" lIns="91001" tIns="45502" rIns="91001" bIns="45502" rtlCol="0" anchor="b"/>
          <a:lstStyle>
            <a:lvl1pPr algn="r">
              <a:defRPr sz="1000">
                <a:solidFill>
                  <a:srgbClr val="203864"/>
                </a:solidFill>
              </a:defRPr>
            </a:lvl1pPr>
          </a:lstStyle>
          <a:p>
            <a:fld id="{AA05FC04-006C-4370-AA2A-61F90C8564E7}" type="slidenum">
              <a:rPr lang="en-US" smtClean="0"/>
              <a:t>‹#›</a:t>
            </a:fld>
            <a:endParaRPr lang="en-US"/>
          </a:p>
        </p:txBody>
      </p:sp>
    </p:spTree>
    <p:extLst>
      <p:ext uri="{BB962C8B-B14F-4D97-AF65-F5344CB8AC3E}">
        <p14:creationId val="149437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68.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4" name="Slide Number Placeholder 3"/>
          <p:cNvSpPr>
            <a:spLocks noGrp="1"/>
          </p:cNvSpPr>
          <p:nvPr>
            <p:ph type="sldNum" sz="quarter" idx="10"/>
          </p:nvPr>
        </p:nvSpPr>
        <p:spPr/>
        <p:txBody>
          <a:bodyPr/>
          <a:lstStyle/>
          <a:p>
            <a:fld id="{AA05FC04-006C-4370-AA2A-61F90C8564E7}" type="slidenum">
              <a:rPr lang="en-US" smtClean="0"/>
              <a:t>1</a:t>
            </a:fld>
            <a:endParaRPr lang="en-US"/>
          </a:p>
        </p:txBody>
      </p:sp>
      <p:sp>
        <p:nvSpPr>
          <p:cNvPr id="6" name="Slide Image Placeholder 5">
            <a:extLst>
              <a:ext uri="{FF2B5EF4-FFF2-40B4-BE49-F238E27FC236}">
                <a16:creationId xmlns:a16="http://schemas.microsoft.com/office/drawing/2014/main" id="{C72E06DF-B426-4181-8E0A-454FF7736633}"/>
              </a:ext>
            </a:extLst>
          </p:cNvPr>
          <p:cNvSpPr>
            <a:spLocks noGrp="1" noRot="1" noChangeAspect="1"/>
          </p:cNvSpPr>
          <p:nvPr>
            <p:ph type="sldImg"/>
          </p:nvPr>
        </p:nvSpPr>
        <p:spPr>
          <a:xfrm>
            <a:off x="393700" y="169863"/>
            <a:ext cx="6162675" cy="4622800"/>
          </a:xfrm>
        </p:spPr>
      </p:sp>
      <p:sp>
        <p:nvSpPr>
          <p:cNvPr id="7" name="Notes Placeholder 6">
            <a:extLst>
              <a:ext uri="{FF2B5EF4-FFF2-40B4-BE49-F238E27FC236}">
                <a16:creationId xmlns:a16="http://schemas.microsoft.com/office/drawing/2014/main" id="{C2D10176-95FB-4A01-AB36-F535C89BE4A6}"/>
              </a:ext>
            </a:extLst>
          </p:cNvPr>
          <p:cNvSpPr>
            <a:spLocks noGrp="1"/>
          </p:cNvSpPr>
          <p:nvPr>
            <p:ph type="body" idx="1"/>
          </p:nvPr>
        </p:nvSpPr>
        <p:spPr/>
        <p:txBody>
          <a:bodyPr>
            <a:normAutofit/>
          </a:bodyPr>
          <a:lstStyle/>
          <a:p>
            <a:pPr>
              <a:lnSpc>
                <a:spcPct val="120000"/>
              </a:lnSpc>
            </a:pPr>
            <a:endParaRPr lang="en-US"/>
          </a:p>
        </p:txBody>
      </p:sp>
    </p:spTree>
    <p:extLst>
      <p:ext uri="{BB962C8B-B14F-4D97-AF65-F5344CB8AC3E}">
        <p14:creationId val="485763577"/>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22</a:t>
            </a:fld>
            <a:endParaRPr lang="en-US"/>
          </a:p>
        </p:txBody>
      </p:sp>
    </p:spTree>
    <p:extLst>
      <p:ext uri="{BB962C8B-B14F-4D97-AF65-F5344CB8AC3E}">
        <p14:creationId val="36985859"/>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34</a:t>
            </a:fld>
            <a:endParaRPr lang="en-US"/>
          </a:p>
        </p:txBody>
      </p:sp>
    </p:spTree>
    <p:extLst>
      <p:ext uri="{BB962C8B-B14F-4D97-AF65-F5344CB8AC3E}">
        <p14:creationId val="719209024"/>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41</a:t>
            </a:fld>
            <a:endParaRPr lang="en-US"/>
          </a:p>
        </p:txBody>
      </p:sp>
    </p:spTree>
    <p:extLst>
      <p:ext uri="{BB962C8B-B14F-4D97-AF65-F5344CB8AC3E}">
        <p14:creationId val="1981224715"/>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68</a:t>
            </a:fld>
            <a:endParaRPr lang="en-US"/>
          </a:p>
        </p:txBody>
      </p:sp>
    </p:spTree>
    <p:extLst>
      <p:ext uri="{BB962C8B-B14F-4D97-AF65-F5344CB8AC3E}">
        <p14:creationId val="1464527026"/>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oleObject" Target="../embeddings/oleObject2.bin" TargetMode="Internal" /><Relationship Id="rId3" Type="http://schemas.openxmlformats.org/officeDocument/2006/relationships/image" Target="../media/image1.emf" /><Relationship Id="rId4" Type="http://schemas.openxmlformats.org/officeDocument/2006/relationships/tags" Target="../tags/tag2.xml" /><Relationship Id="rId5" Type="http://schemas.openxmlformats.org/officeDocument/2006/relationships/vmlDrawing" Target="../drawings/vmlDrawing1.vml" /><Relationship Id="rId6"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3.xml" /><Relationship Id="rId2" Type="http://schemas.openxmlformats.org/officeDocument/2006/relationships/oleObject" Target="../embeddings/oleObject3.bin" TargetMode="Internal" /><Relationship Id="rId3" Type="http://schemas.openxmlformats.org/officeDocument/2006/relationships/image" Target="../media/image2.emf" /><Relationship Id="rId4" Type="http://schemas.openxmlformats.org/officeDocument/2006/relationships/vmlDrawing" Target="../drawings/vmlDrawing2.vml" /><Relationship Id="rId5"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openxmlformats.org/officeDocument/2006/relationships/image" Target="../media/image5.png" /><Relationship Id="rId4"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graphicFrame>
        <p:nvGraphicFramePr>
          <p:cNvPr id="9" name="Object 8" hidden="1">
            <a:extLst>
              <a:ext uri="{FF2B5EF4-FFF2-40B4-BE49-F238E27FC236}">
                <a16:creationId xmlns:a16="http://schemas.microsoft.com/office/drawing/2014/main" id="{74AFCF93-F657-4B86-AF22-65B0BC4CCAC8}"/>
              </a:ext>
            </a:extLst>
          </p:cNvPr>
          <p:cNvGraphicFramePr>
            <a:graphicFrameLocks noChangeAspect="1"/>
          </p:cNvGraphicFramePr>
          <p:nvPr userDrawn="1">
            <p:custDataLst>
              <p:tags r:id="rId1"/>
            </p:custDataLst>
            <p:extLst>
              <p:ext uri="{D42A27DB-BD31-4B8C-83A1-F6EECF244321}">
                <p14:modId val="473403509"/>
              </p:ext>
            </p:extLst>
          </p:nvPr>
        </p:nvGraphicFramePr>
        <p:xfrm>
          <a:off x="1193" y="1588"/>
          <a:ext cx="1191" cy="1588"/>
        </p:xfrm>
        <a:graphic>
          <a:graphicData uri="http://schemas.openxmlformats.org/presentationml/2006/ole">
            <mc:AlternateContent>
              <mc:Choice xmlns:v="urn:schemas-microsoft-com:vml" Requires="v">
                <p:oleObj spid="_x0000_s1038" name="think-cell Slide" r:id="rId2" imgW="424" imgH="424" progId="TCLayout.ActiveDocument.1">
                  <p:embed/>
                </p:oleObj>
              </mc:Choice>
              <mc:Fallback>
                <p:oleObj name="think-cell Slide" r:id="rId2" imgW="424" imgH="424" progId="TCLayout.ActiveDocument.1">
                  <p:embed/>
                  <p:pic>
                    <p:nvPicPr>
                      <p:cNvPr id="0" name="OLE substitute image"/>
                      <p:cNvPicPr/>
                      <p:nvPr/>
                    </p:nvPicPr>
                    <p:blipFill>
                      <a:blip r:embed="rId3"/>
                      <a:stretch>
                        <a:fillRect/>
                      </a:stretch>
                    </p:blipFill>
                    <p:spPr>
                      <a:xfrm>
                        <a:off x="1193" y="1588"/>
                        <a:ext cx="1191"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7C78A8F-C7D7-4FCD-ABDF-9F33A29FBAE3}"/>
              </a:ext>
            </a:extLst>
          </p:cNvPr>
          <p:cNvSpPr/>
          <p:nvPr userDrawn="1">
            <p:custDataLst>
              <p:tags r:id="rId4"/>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500" b="0" i="0" baseline="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ctrTitle"/>
          </p:nvPr>
        </p:nvSpPr>
        <p:spPr>
          <a:xfrm>
            <a:off x="1143000" y="1122363"/>
            <a:ext cx="6858000" cy="2387600"/>
          </a:xfrm>
        </p:spPr>
        <p:txBody>
          <a:bodyPr anchor="b"/>
          <a:lstStyle>
            <a:lvl1pPr algn="ctr">
              <a:defRPr sz="4500">
                <a:solidFill>
                  <a:schemeClr val="tx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val="3832464026"/>
      </p:ext>
    </p:extLst>
  </p:cSld>
  <p:clrMapOvr>
    <a:masterClrMapping/>
  </p:clrMapOvr>
  <p:transition spd="med">
    <p:fade/>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and Content">
    <p:spTree>
      <p:nvGrpSpPr>
        <p:cNvPr id="1" name=""/>
        <p:cNvGrpSpPr/>
        <p:nvPr/>
      </p:nvGrpSpPr>
      <p:grpSpPr>
        <a:xfrm>
          <a:off x="0" y="0"/>
          <a:ext cx="0" cy="0"/>
        </a:xfrm>
      </p:grpSpPr>
      <p:graphicFrame>
        <p:nvGraphicFramePr>
          <p:cNvPr id="4" name="Object 3" hidden="1">
            <a:extLst>
              <a:ext uri="{FF2B5EF4-FFF2-40B4-BE49-F238E27FC236}">
                <a16:creationId xmlns:a16="http://schemas.microsoft.com/office/drawing/2014/main" id="{06D9C2DC-7DD7-4CCC-9988-35B863DFA90C}"/>
              </a:ext>
            </a:extLst>
          </p:cNvPr>
          <p:cNvGraphicFramePr>
            <a:graphicFrameLocks noChangeAspect="1"/>
          </p:cNvGraphicFramePr>
          <p:nvPr userDrawn="1">
            <p:custDataLst>
              <p:tags r:id="rId1"/>
            </p:custDataLst>
            <p:extLst>
              <p:ext uri="{D42A27DB-BD31-4B8C-83A1-F6EECF244321}">
                <p14:modId val="2080291004"/>
              </p:ext>
            </p:extLst>
          </p:nvPr>
        </p:nvGraphicFramePr>
        <p:xfrm>
          <a:off x="1192" y="1593"/>
          <a:ext cx="1190" cy="1587"/>
        </p:xfrm>
        <a:graphic>
          <a:graphicData uri="http://schemas.openxmlformats.org/presentationml/2006/ole">
            <mc:AlternateContent>
              <mc:Choice xmlns:v="urn:schemas-microsoft-com:vml" Requires="v">
                <p:oleObj spid="_x0000_s1039" name="think-cell Slide" r:id="rId2" imgW="216" imgH="216" progId="TCLayout.ActiveDocument.1">
                  <p:embed/>
                </p:oleObj>
              </mc:Choice>
              <mc:Fallback>
                <p:oleObj name="think-cell Slide" r:id="rId2" imgW="216" imgH="216" progId="TCLayout.ActiveDocument.1">
                  <p:embed/>
                  <p:pic>
                    <p:nvPicPr>
                      <p:cNvPr id="0" name="OLE substitute image"/>
                      <p:cNvPicPr/>
                      <p:nvPr/>
                    </p:nvPicPr>
                    <p:blipFill>
                      <a:blip r:embed="rId3"/>
                      <a:stretch>
                        <a:fillRect/>
                      </a:stretch>
                    </p:blipFill>
                    <p:spPr>
                      <a:xfrm>
                        <a:off x="1192" y="1593"/>
                        <a:ext cx="1190" cy="1587"/>
                      </a:xfrm>
                      <a:prstGeom prst="rect">
                        <a:avLst/>
                      </a:prstGeom>
                    </p:spPr>
                  </p:pic>
                </p:oleObj>
              </mc:Fallback>
            </mc:AlternateContent>
          </a:graphicData>
        </a:graphic>
      </p:graphicFrame>
      <p:sp>
        <p:nvSpPr>
          <p:cNvPr id="6" name="Title Placeholder 1"/>
          <p:cNvSpPr>
            <a:spLocks noGrp="1"/>
          </p:cNvSpPr>
          <p:nvPr>
            <p:ph type="title" hasCustomPrompt="1"/>
          </p:nvPr>
        </p:nvSpPr>
        <p:spPr>
          <a:xfrm>
            <a:off x="822960" y="182880"/>
            <a:ext cx="7358907" cy="787032"/>
          </a:xfrm>
          <a:prstGeom prst="rect">
            <a:avLst/>
          </a:prstGeom>
        </p:spPr>
        <p:txBody>
          <a:bodyPr vert="horz" lIns="91440" tIns="45720" rIns="91440" bIns="45720" rtlCol="0" anchor="ctr">
            <a:noAutofit/>
          </a:bodyPr>
          <a:lstStyle>
            <a:lvl1pPr>
              <a:defRPr sz="2000"/>
            </a:lvl1pPr>
          </a:lstStyle>
          <a:p>
            <a:r>
              <a:rPr lang="en-US"/>
              <a:t>Click to edit </a:t>
            </a:r>
            <a:br>
              <a:rPr lang="en-US"/>
            </a:br>
            <a:r>
              <a:rPr lang="en-US"/>
              <a:t>Master title style</a:t>
            </a:r>
          </a:p>
        </p:txBody>
      </p:sp>
      <p:sp>
        <p:nvSpPr>
          <p:cNvPr id="7" name="Text Placeholder 2"/>
          <p:cNvSpPr>
            <a:spLocks noGrp="1"/>
          </p:cNvSpPr>
          <p:nvPr>
            <p:ph idx="1"/>
          </p:nvPr>
        </p:nvSpPr>
        <p:spPr>
          <a:xfrm>
            <a:off x="432562" y="1508760"/>
            <a:ext cx="8074836" cy="48420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a:extLst>
              <a:ext uri="{FF2B5EF4-FFF2-40B4-BE49-F238E27FC236}">
                <a16:creationId xmlns:a16="http://schemas.microsoft.com/office/drawing/2014/main" id="{04D026DA-6CE9-4966-BA89-38F47DC2EEFC}"/>
              </a:ext>
            </a:extLst>
          </p:cNvPr>
          <p:cNvSpPr>
            <a:spLocks noGrp="1"/>
          </p:cNvSpPr>
          <p:nvPr>
            <p:ph type="dt" sz="half" idx="2"/>
          </p:nvPr>
        </p:nvSpPr>
        <p:spPr>
          <a:xfrm>
            <a:off x="5828145" y="6558353"/>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6">
            <a:extLst>
              <a:ext uri="{FF2B5EF4-FFF2-40B4-BE49-F238E27FC236}">
                <a16:creationId xmlns:a16="http://schemas.microsoft.com/office/drawing/2014/main" id="{62C2B23F-24A9-4052-948D-555AAA1D694F}"/>
              </a:ext>
            </a:extLst>
          </p:cNvPr>
          <p:cNvSpPr>
            <a:spLocks noGrp="1"/>
          </p:cNvSpPr>
          <p:nvPr>
            <p:ph type="sldNum" sz="quarter" idx="4"/>
          </p:nvPr>
        </p:nvSpPr>
        <p:spPr>
          <a:xfrm>
            <a:off x="8663437" y="6558353"/>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val="3451003217"/>
      </p:ext>
    </p:extLst>
  </p:cSld>
  <p:clrMapOvr>
    <a:masterClrMapping/>
  </p:clrMapOvr>
  <p:transition spd="med">
    <p:fade/>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pic>
        <p:nvPicPr>
          <p:cNvPr id="4" name="Picture 3">
            <a:extLst>
              <a:ext uri="{FF2B5EF4-FFF2-40B4-BE49-F238E27FC236}">
                <a16:creationId xmlns:a16="http://schemas.microsoft.com/office/drawing/2014/main" id="{C3C20818-8DDA-3F49-982E-FE672F9E4B39}"/>
              </a:ext>
            </a:extLst>
          </p:cNvPr>
          <p:cNvPicPr>
            <a:picLocks noChangeAspect="1"/>
          </p:cNvPicPr>
          <p:nvPr userDrawn="1"/>
        </p:nvPicPr>
        <p:blipFill>
          <a:blip r:embed="rId1"/>
          <a:srcRect l="10663" t="1445" r="10663"/>
          <a:stretch>
            <a:fillRect/>
          </a:stretch>
        </p:blipFill>
        <p:spPr>
          <a:xfrm>
            <a:off x="0" y="0"/>
            <a:ext cx="9144000" cy="5150840"/>
          </a:xfrm>
          <a:prstGeom prst="rect">
            <a:avLst/>
          </a:prstGeom>
        </p:spPr>
      </p:pic>
      <p:pic>
        <p:nvPicPr>
          <p:cNvPr id="5" name="Picture 4">
            <a:extLst>
              <a:ext uri="{FF2B5EF4-FFF2-40B4-BE49-F238E27FC236}">
                <a16:creationId xmlns:a16="http://schemas.microsoft.com/office/drawing/2014/main" id="{8DEFDE6D-6AB1-134F-BF2D-97D50BB8F9C2}"/>
              </a:ext>
            </a:extLst>
          </p:cNvPr>
          <p:cNvPicPr>
            <a:picLocks noChangeAspect="1"/>
          </p:cNvPicPr>
          <p:nvPr userDrawn="1"/>
        </p:nvPicPr>
        <p:blipFill>
          <a:blip r:embed="rId2"/>
          <a:stretch>
            <a:fillRect/>
          </a:stretch>
        </p:blipFill>
        <p:spPr>
          <a:xfrm>
            <a:off x="7089924" y="1560352"/>
            <a:ext cx="1604880" cy="2806118"/>
          </a:xfrm>
          <a:prstGeom prst="rect">
            <a:avLst/>
          </a:prstGeom>
        </p:spPr>
      </p:pic>
      <p:sp>
        <p:nvSpPr>
          <p:cNvPr id="6" name="Rectangle 5">
            <a:extLst>
              <a:ext uri="{FF2B5EF4-FFF2-40B4-BE49-F238E27FC236}">
                <a16:creationId xmlns:a16="http://schemas.microsoft.com/office/drawing/2014/main" id="{E35A33B2-1602-A14D-97FA-7C12265B23CF}"/>
              </a:ext>
            </a:extLst>
          </p:cNvPr>
          <p:cNvSpPr/>
          <p:nvPr userDrawn="1"/>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FBB4451-9D41-6B4E-8FB0-339D4F654ADC}"/>
              </a:ext>
            </a:extLst>
          </p:cNvPr>
          <p:cNvSpPr/>
          <p:nvPr userDrawn="1"/>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2E489EC-E4C0-BC4F-B047-C4F8266835C7}"/>
              </a:ext>
            </a:extLst>
          </p:cNvPr>
          <p:cNvCxnSpPr/>
          <p:nvPr userDrawn="1"/>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233C4D-12E6-CD44-B89E-3C9A22EA8343}"/>
              </a:ext>
            </a:extLst>
          </p:cNvPr>
          <p:cNvCxnSpPr/>
          <p:nvPr userDrawn="1"/>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9ED571-82D2-D246-A47D-A80C822ADDD7}"/>
              </a:ext>
            </a:extLst>
          </p:cNvPr>
          <p:cNvSpPr txBox="1"/>
          <p:nvPr userDrawn="1"/>
        </p:nvSpPr>
        <p:spPr>
          <a:xfrm>
            <a:off x="394768" y="421272"/>
            <a:ext cx="3699545" cy="518160"/>
          </a:xfrm>
          <a:prstGeom prst="rect">
            <a:avLst/>
          </a:prstGeom>
          <a:noFill/>
        </p:spPr>
        <p:txBody>
          <a:bodyPr wrap="square" rtlCol="0">
            <a:spAutoFit/>
          </a:bodyPr>
          <a:lstStyle/>
          <a:p>
            <a:r>
              <a:rPr lang="pl" sz="2800" b="1" i="0" u="none" strike="noStrike" cap="none" baseline="0">
                <a:solidFill>
                  <a:srgbClr val="FFFFFF"/>
                </a:solidFill>
                <a:effectLst>
                  <a:outerShdw blurRad="50800" dist="38100" dir="2700000" algn="tl" rotWithShape="0">
                    <a:srgbClr val="000000">
                      <a:alpha val="40000"/>
                    </a:srgbClr>
                  </a:outerShdw>
                </a:effectLst>
                <a:uFill>
                  <a:solidFill>
                    <a:prstClr val="black">
                      <a:alpha val="0"/>
                    </a:prstClr>
                  </a:solidFill>
                </a:uFill>
                <a:latin typeface="Calibri"/>
                <a:ea typeface="Calibri"/>
                <a:cs typeface="Calibri"/>
              </a:rPr>
              <a:t>WARTOŚĆ 168</a:t>
            </a:r>
          </a:p>
        </p:txBody>
      </p:sp>
      <p:cxnSp>
        <p:nvCxnSpPr>
          <p:cNvPr id="11" name="Straight Connector 10">
            <a:extLst>
              <a:ext uri="{FF2B5EF4-FFF2-40B4-BE49-F238E27FC236}">
                <a16:creationId xmlns:a16="http://schemas.microsoft.com/office/drawing/2014/main" id="{A210BB95-7967-7648-835C-D3C45FEF1074}"/>
              </a:ext>
            </a:extLst>
          </p:cNvPr>
          <p:cNvCxnSpPr/>
          <p:nvPr userDrawn="1"/>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0A2122B-42C6-2540-B8D4-3C80E6EA5871}"/>
              </a:ext>
            </a:extLst>
          </p:cNvPr>
          <p:cNvPicPr>
            <a:picLocks noChangeAspect="1"/>
          </p:cNvPicPr>
          <p:nvPr userDrawn="1"/>
        </p:nvPicPr>
        <p:blipFill>
          <a:blip r:embed="rId3"/>
          <a:stretch>
            <a:fillRect/>
          </a:stretch>
        </p:blipFill>
        <p:spPr>
          <a:xfrm>
            <a:off x="7295029" y="366842"/>
            <a:ext cx="1194670" cy="574062"/>
          </a:xfrm>
          <a:prstGeom prst="rect">
            <a:avLst/>
          </a:prstGeom>
        </p:spPr>
      </p:pic>
      <p:cxnSp>
        <p:nvCxnSpPr>
          <p:cNvPr id="13" name="Straight Connector 12">
            <a:extLst>
              <a:ext uri="{FF2B5EF4-FFF2-40B4-BE49-F238E27FC236}">
                <a16:creationId xmlns:a16="http://schemas.microsoft.com/office/drawing/2014/main" id="{FC04F3EC-D42F-3844-AEEA-6508D089560E}"/>
              </a:ext>
            </a:extLst>
          </p:cNvPr>
          <p:cNvCxnSpPr>
            <a:stCxn id="7" idx="0"/>
          </p:cNvCxnSpPr>
          <p:nvPr userDrawn="1"/>
        </p:nvCxnSpPr>
        <p:spPr>
          <a:xfrm flipH="1">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888" y="5431631"/>
            <a:ext cx="7886700" cy="1019969"/>
          </a:xfrm>
        </p:spPr>
        <p:txBody>
          <a:bodyPr anchor="t"/>
          <a:lstStyle>
            <a:lvl1pPr algn="ctr">
              <a:defRPr sz="2100"/>
            </a:lvl1pPr>
          </a:lstStyle>
          <a:p>
            <a:r>
              <a:rPr lang="en-US"/>
              <a:t>CLICK TO EDIT MASTER TITLE STYLE</a:t>
            </a:r>
          </a:p>
        </p:txBody>
      </p:sp>
      <p:sp>
        <p:nvSpPr>
          <p:cNvPr id="3" name="Text Placeholder 2"/>
          <p:cNvSpPr>
            <a:spLocks noGrp="1"/>
          </p:cNvSpPr>
          <p:nvPr>
            <p:ph type="body" idx="1" hasCustomPrompt="1"/>
          </p:nvPr>
        </p:nvSpPr>
        <p:spPr>
          <a:xfrm>
            <a:off x="623888" y="5906287"/>
            <a:ext cx="7886700" cy="824714"/>
          </a:xfrm>
        </p:spPr>
        <p:txBody>
          <a:bodyPr anchor="t">
            <a:normAutofit/>
          </a:bodyPr>
          <a:lstStyle>
            <a:lvl1pPr marL="0" indent="0" algn="ctr">
              <a:buNone/>
              <a:defRPr sz="1900">
                <a:solidFill>
                  <a:schemeClr val="accent1">
                    <a:lumMod val="60000"/>
                    <a:lumOff val="40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14" name="Date Placeholder 5">
            <a:extLst>
              <a:ext uri="{FF2B5EF4-FFF2-40B4-BE49-F238E27FC236}">
                <a16:creationId xmlns:a16="http://schemas.microsoft.com/office/drawing/2014/main" id="{67379C8A-A8C7-5444-8968-BF22585B1443}"/>
              </a:ext>
            </a:extLst>
          </p:cNvPr>
          <p:cNvSpPr>
            <a:spLocks noGrp="1"/>
          </p:cNvSpPr>
          <p:nvPr>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5" name="Slide Number Placeholder 6">
            <a:extLst>
              <a:ext uri="{FF2B5EF4-FFF2-40B4-BE49-F238E27FC236}">
                <a16:creationId xmlns:a16="http://schemas.microsoft.com/office/drawing/2014/main" id="{577E463F-897D-E840-990E-1EA31520DE5D}"/>
              </a:ext>
            </a:extLst>
          </p:cNvPr>
          <p:cNvSpPr>
            <a:spLocks noGrp="1"/>
          </p:cNvSpPr>
          <p:nvPr>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val="1009462826"/>
      </p:ext>
    </p:extLst>
  </p:cSld>
  <p:clrMapOvr>
    <a:masterClrMapping/>
  </p:clrMapOvr>
  <p:transition spd="med">
    <p:fade/>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a:xfrm>
            <a:off x="822959" y="182880"/>
            <a:ext cx="7381415" cy="729882"/>
          </a:xfrm>
        </p:spPr>
        <p:txBody>
          <a:bodyPr anchor="ctr"/>
          <a:lstStyle>
            <a:lvl1pPr>
              <a:defRPr sz="2000"/>
            </a:lvl1pPr>
          </a:lstStyle>
          <a:p>
            <a:r>
              <a:rPr lang="en-US"/>
              <a:t>Click to edit Master title style</a:t>
            </a:r>
          </a:p>
        </p:txBody>
      </p:sp>
      <p:sp>
        <p:nvSpPr>
          <p:cNvPr id="3" name="Content Placeholder 2"/>
          <p:cNvSpPr>
            <a:spLocks noGrp="1"/>
          </p:cNvSpPr>
          <p:nvPr>
            <p:ph sz="half" idx="1"/>
          </p:nvPr>
        </p:nvSpPr>
        <p:spPr>
          <a:xfrm>
            <a:off x="6286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40577170"/>
      </p:ext>
    </p:extLst>
  </p:cSld>
  <p:clrMapOvr>
    <a:masterClrMapping/>
  </p:clrMapOvr>
  <p:transition spd="med">
    <p:fade/>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A82D8D2-D001-447A-9CC3-6A70A245AA9B}"/>
              </a:ext>
            </a:extLst>
          </p:cNvPr>
          <p:cNvSpPr>
            <a:spLocks noGrp="1"/>
          </p:cNvSpPr>
          <p:nvPr>
            <p:ph type="dt" sz="half" idx="10"/>
          </p:nvPr>
        </p:nvSpPr>
        <p:spPr/>
        <p:txBody>
          <a:bodyPr/>
          <a:lstStyle/>
          <a:p>
            <a:endParaRPr lang="en-US"/>
          </a:p>
        </p:txBody>
      </p:sp>
      <p:sp>
        <p:nvSpPr>
          <p:cNvPr id="3" name="Slide Number Placeholder 2">
            <a:extLst>
              <a:ext uri="{FF2B5EF4-FFF2-40B4-BE49-F238E27FC236}">
                <a16:creationId xmlns:a16="http://schemas.microsoft.com/office/drawing/2014/main" id="{F7A0836A-9EC2-4646-A6C5-9387BF5F7E7C}"/>
              </a:ext>
            </a:extLst>
          </p:cNvPr>
          <p:cNvSpPr>
            <a:spLocks noGrp="1"/>
          </p:cNvSpPr>
          <p:nvPr>
            <p:ph type="sldNum" sz="quarter" idx="11"/>
          </p:nvPr>
        </p:nvSpPr>
        <p:spPr/>
        <p:txBody>
          <a:bodyPr/>
          <a:lstStyle/>
          <a:p>
            <a:fld id="{BB5FC4A1-A2DE-4EB5-9A46-57D39B4235EC}" type="slidenum">
              <a:rPr lang="en-US" smtClean="0"/>
              <a:t>‹#›</a:t>
            </a:fld>
            <a:endParaRPr lang="en-US"/>
          </a:p>
        </p:txBody>
      </p:sp>
      <p:sp>
        <p:nvSpPr>
          <p:cNvPr id="4" name="Rectangle 3">
            <a:extLst>
              <a:ext uri="{FF2B5EF4-FFF2-40B4-BE49-F238E27FC236}">
                <a16:creationId xmlns:a16="http://schemas.microsoft.com/office/drawing/2014/main" id="{698DB757-C18B-024A-B87B-4106DB5C635E}"/>
              </a:ext>
            </a:extLst>
          </p:cNvPr>
          <p:cNvSpPr/>
          <p:nvPr userDrawn="1"/>
        </p:nvSpPr>
        <p:spPr>
          <a:xfrm>
            <a:off x="0" y="0"/>
            <a:ext cx="9144000" cy="636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val="3844744025"/>
      </p:ext>
    </p:extLst>
  </p:cSld>
  <p:clrMapOvr>
    <a:masterClrMapping/>
  </p:clrMapOvr>
  <p:transition spd="med">
    <p:fade/>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6.png" /><Relationship Id="rId11" Type="http://schemas.openxmlformats.org/officeDocument/2006/relationships/image" Target="../media/image4.png" /><Relationship Id="rId12" Type="http://schemas.openxmlformats.org/officeDocument/2006/relationships/vmlDrawing" Target="../drawings/vmlDrawing3.vml"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tags" Target="../tags/tag4.xml" /><Relationship Id="rId7" Type="http://schemas.openxmlformats.org/officeDocument/2006/relationships/oleObject" Target="../embeddings/oleObject1.bin" TargetMode="Internal" /><Relationship Id="rId8" Type="http://schemas.openxmlformats.org/officeDocument/2006/relationships/image" Target="../media/image2.emf" /><Relationship Id="rId9" Type="http://schemas.openxmlformats.org/officeDocument/2006/relationships/tags" Target="../tags/tag5.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15" name="Rectangle 14">
            <a:extLst>
              <a:ext uri="{FF2B5EF4-FFF2-40B4-BE49-F238E27FC236}">
                <a16:creationId xmlns:a16="http://schemas.microsoft.com/office/drawing/2014/main" id="{7E2D8CFC-3DEC-FD4D-96D7-7194133CD71D}"/>
              </a:ext>
            </a:extLst>
          </p:cNvPr>
          <p:cNvSpPr/>
          <p:nvPr userDrawn="1"/>
        </p:nvSpPr>
        <p:spPr>
          <a:xfrm>
            <a:off x="0" y="0"/>
            <a:ext cx="9144000" cy="47897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32B61A1D-A6C9-744B-8A85-17AC7E0D5A56}"/>
              </a:ext>
            </a:extLst>
          </p:cNvPr>
          <p:cNvSpPr/>
          <p:nvPr userDrawn="1"/>
        </p:nvSpPr>
        <p:spPr>
          <a:xfrm flipV="1">
            <a:off x="0" y="469706"/>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1FA3CD-B01F-DC44-8BC7-68255466CE53}"/>
              </a:ext>
            </a:extLst>
          </p:cNvPr>
          <p:cNvSpPr/>
          <p:nvPr userDrawn="1"/>
        </p:nvSpPr>
        <p:spPr>
          <a:xfrm>
            <a:off x="-539388" y="-127453"/>
            <a:ext cx="1288868" cy="15936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BA747609-9833-467F-ADAA-9AD838BECE59}"/>
              </a:ext>
            </a:extLst>
          </p:cNvPr>
          <p:cNvGraphicFramePr>
            <a:graphicFrameLocks noChangeAspect="1"/>
          </p:cNvGraphicFramePr>
          <p:nvPr userDrawn="1">
            <p:custDataLst>
              <p:tags r:id="rId6"/>
            </p:custDataLst>
            <p:extLst>
              <p:ext uri="{D42A27DB-BD31-4B8C-83A1-F6EECF244321}">
                <p14:modId val="2327716345"/>
              </p:ext>
            </p:extLst>
          </p:nvPr>
        </p:nvGraphicFramePr>
        <p:xfrm>
          <a:off x="1192" y="1593"/>
          <a:ext cx="1190" cy="1587"/>
        </p:xfrm>
        <a:graphic>
          <a:graphicData uri="http://schemas.openxmlformats.org/presentationml/2006/ole">
            <mc:AlternateContent>
              <mc:Choice xmlns:v="urn:schemas-microsoft-com:vml" Requires="v">
                <p:oleObj spid="_x0000_s1040" name="think-cell Slide" r:id="rId7" imgW="216" imgH="216" progId="TCLayout.ActiveDocument.1">
                  <p:embed/>
                </p:oleObj>
              </mc:Choice>
              <mc:Fallback>
                <p:oleObj name="think-cell Slide" r:id="rId7" imgW="216" imgH="216" progId="TCLayout.ActiveDocument.1">
                  <p:embed/>
                  <p:pic>
                    <p:nvPicPr>
                      <p:cNvPr id="0" name="OLE substitute image"/>
                      <p:cNvPicPr/>
                      <p:nvPr/>
                    </p:nvPicPr>
                    <p:blipFill>
                      <a:blip r:embed="rId8"/>
                      <a:stretch>
                        <a:fillRect/>
                      </a:stretch>
                    </p:blipFill>
                    <p:spPr>
                      <a:xfrm>
                        <a:off x="1192" y="1593"/>
                        <a:ext cx="1190"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ADC626B4-3FDA-42D9-90C5-C9E389B82763}"/>
              </a:ext>
            </a:extLst>
          </p:cNvPr>
          <p:cNvSpPr/>
          <p:nvPr userDrawn="1">
            <p:custDataLst>
              <p:tags r:id="rId9"/>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a:latin typeface="Calibri Light" panose="020f0302020204030204" pitchFamily="34" charset="0"/>
              <a:ea typeface="+mj-ea"/>
              <a:cs typeface="+mj-cs"/>
              <a:sym typeface="Calibri Light" panose="020f0302020204030204" pitchFamily="34" charset="0"/>
            </a:endParaRPr>
          </a:p>
        </p:txBody>
      </p:sp>
      <p:sp>
        <p:nvSpPr>
          <p:cNvPr id="3" name="Text Placeholder 2"/>
          <p:cNvSpPr>
            <a:spLocks noGrp="1"/>
          </p:cNvSpPr>
          <p:nvPr userDrawn="1">
            <p:ph type="body" idx="1"/>
          </p:nvPr>
        </p:nvSpPr>
        <p:spPr>
          <a:xfrm>
            <a:off x="440513" y="1508760"/>
            <a:ext cx="8222925" cy="495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B842DD3-1F47-49B9-8BEC-7D41C6439C24}"/>
              </a:ext>
            </a:extLst>
          </p:cNvPr>
          <p:cNvSpPr>
            <a:spLocks noGrp="1"/>
          </p:cNvSpPr>
          <p:nvPr userDrawn="1">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6">
            <a:extLst>
              <a:ext uri="{FF2B5EF4-FFF2-40B4-BE49-F238E27FC236}">
                <a16:creationId xmlns:a16="http://schemas.microsoft.com/office/drawing/2014/main" id="{D165FD2D-E7F9-42B7-BFD9-48910D97D383}"/>
              </a:ext>
            </a:extLst>
          </p:cNvPr>
          <p:cNvSpPr>
            <a:spLocks noGrp="1"/>
          </p:cNvSpPr>
          <p:nvPr userDrawn="1">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pic>
        <p:nvPicPr>
          <p:cNvPr id="11" name="Picture 10">
            <a:extLst>
              <a:ext uri="{FF2B5EF4-FFF2-40B4-BE49-F238E27FC236}">
                <a16:creationId xmlns:a16="http://schemas.microsoft.com/office/drawing/2014/main" id="{44C7278D-9D52-4F44-9B05-6B28B38BBC0A}"/>
              </a:ext>
            </a:extLst>
          </p:cNvPr>
          <p:cNvPicPr>
            <a:picLocks noChangeAspect="1"/>
          </p:cNvPicPr>
          <p:nvPr userDrawn="1"/>
        </p:nvPicPr>
        <p:blipFill>
          <a:blip r:embed="rId10"/>
          <a:stretch>
            <a:fillRect/>
          </a:stretch>
        </p:blipFill>
        <p:spPr>
          <a:xfrm>
            <a:off x="8273498" y="122216"/>
            <a:ext cx="449083" cy="215793"/>
          </a:xfrm>
          <a:prstGeom prst="rect">
            <a:avLst/>
          </a:prstGeom>
        </p:spPr>
      </p:pic>
      <p:cxnSp>
        <p:nvCxnSpPr>
          <p:cNvPr id="17" name="Straight Connector 16">
            <a:extLst>
              <a:ext uri="{FF2B5EF4-FFF2-40B4-BE49-F238E27FC236}">
                <a16:creationId xmlns:a16="http://schemas.microsoft.com/office/drawing/2014/main" id="{DE031173-76F9-0B4F-ADB8-48A4534C30F2}"/>
              </a:ext>
            </a:extLst>
          </p:cNvPr>
          <p:cNvCxnSpPr/>
          <p:nvPr userDrawn="1"/>
        </p:nvCxnSpPr>
        <p:spPr>
          <a:xfrm flipV="1">
            <a:off x="0" y="412750"/>
            <a:ext cx="9144000" cy="990786"/>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C55FC23-F9BC-A94F-8AD6-09F5A1F6773C}"/>
              </a:ext>
            </a:extLst>
          </p:cNvPr>
          <p:cNvPicPr>
            <a:picLocks noChangeAspect="1"/>
          </p:cNvPicPr>
          <p:nvPr userDrawn="1"/>
        </p:nvPicPr>
        <p:blipFill>
          <a:blip r:embed="rId11"/>
          <a:stretch>
            <a:fillRect/>
          </a:stretch>
        </p:blipFill>
        <p:spPr>
          <a:xfrm>
            <a:off x="69330" y="431503"/>
            <a:ext cx="565670" cy="989068"/>
          </a:xfrm>
          <a:prstGeom prst="rect">
            <a:avLst/>
          </a:prstGeom>
        </p:spPr>
      </p:pic>
      <p:cxnSp>
        <p:nvCxnSpPr>
          <p:cNvPr id="14" name="Straight Connector 13">
            <a:extLst>
              <a:ext uri="{FF2B5EF4-FFF2-40B4-BE49-F238E27FC236}">
                <a16:creationId xmlns:a16="http://schemas.microsoft.com/office/drawing/2014/main" id="{483A96E6-6F6D-8449-930B-00072C356C7C}"/>
              </a:ext>
            </a:extLst>
          </p:cNvPr>
          <p:cNvCxnSpPr>
            <a:stCxn id="8" idx="0"/>
          </p:cNvCxnSpPr>
          <p:nvPr userDrawn="1"/>
        </p:nvCxnSpPr>
        <p:spPr>
          <a:xfrm flipV="1">
            <a:off x="0" y="473075"/>
            <a:ext cx="9144000" cy="995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userDrawn="1">
            <p:ph type="title"/>
          </p:nvPr>
        </p:nvSpPr>
        <p:spPr>
          <a:xfrm>
            <a:off x="819807" y="208455"/>
            <a:ext cx="7371956" cy="76798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val="268088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transition spd="med">
    <p:fade/>
  </p:transition>
  <p:timing/>
  <p:hf hdr="0" ftr="0" dt="0"/>
  <p:txStyles>
    <p:titleStyle>
      <a:lvl1pPr algn="l" defTabSz="685749" rtl="0" eaLnBrk="1" latinLnBrk="0" hangingPunct="1">
        <a:lnSpc>
          <a:spcPct val="90000"/>
        </a:lnSpc>
        <a:spcBef>
          <a:spcPct val="0"/>
        </a:spcBef>
        <a:buNone/>
        <a:defRPr sz="2000" kern="1200">
          <a:solidFill>
            <a:schemeClr val="bg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image" Target="../media/image5.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3.xml" /><Relationship Id="rId3" Type="http://schemas.openxmlformats.org/officeDocument/2006/relationships/diagramData" Target="../diagrams/data3.xml" /><Relationship Id="rId4" Type="http://schemas.openxmlformats.org/officeDocument/2006/relationships/diagramLayout" Target="../diagrams/layout3.xml" /><Relationship Id="rId5" Type="http://schemas.openxmlformats.org/officeDocument/2006/relationships/diagramQuickStyle" Target="../diagrams/quickStyle3.xml" /><Relationship Id="rId6" Type="http://schemas.openxmlformats.org/officeDocument/2006/relationships/diagramColors" Target="../diagrams/colors3.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png" /><Relationship Id="rId3" Type="http://schemas.openxmlformats.org/officeDocument/2006/relationships/image" Target="../media/image13.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4.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5.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6.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7.png" /><Relationship Id="rId3" Type="http://schemas.openxmlformats.org/officeDocument/2006/relationships/image" Target="../media/image18.svg" /><Relationship Id="rId4" Type="http://schemas.openxmlformats.org/officeDocument/2006/relationships/image" Target="../media/image19.png" /><Relationship Id="rId5" Type="http://schemas.openxmlformats.org/officeDocument/2006/relationships/image" Target="../media/image20.svg" /><Relationship Id="rId6" Type="http://schemas.openxmlformats.org/officeDocument/2006/relationships/image" Target="../media/image21.png" /><Relationship Id="rId7" Type="http://schemas.openxmlformats.org/officeDocument/2006/relationships/image" Target="../media/image22.sv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3.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4.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5.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7.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6.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7.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28.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9.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0.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1.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2.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3.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4.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hyperlink" Target="mailto:searl@rpminc.com" TargetMode="External" /><Relationship Id="rId3" Type="http://schemas.openxmlformats.org/officeDocument/2006/relationships/hyperlink" Target="mailto:cwatson@rpminc.com" TargetMode="External" /><Relationship Id="rId4" Type="http://schemas.openxmlformats.org/officeDocument/2006/relationships/hyperlink" Target="mailto:hdillon@rpminc.com" TargetMode="External" /><Relationship Id="rId5" Type="http://schemas.openxmlformats.org/officeDocument/2006/relationships/image" Target="../media/image8.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5.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7.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38.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0.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1.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2.png" /><Relationship Id="rId3" Type="http://schemas.openxmlformats.org/officeDocument/2006/relationships/image" Target="../media/image43.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4.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9.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5.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6.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7.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8.pn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9.pn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0.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1.xml" /><Relationship Id="rId3" Type="http://schemas.openxmlformats.org/officeDocument/2006/relationships/diagramData" Target="../diagrams/data1.xml" /><Relationship Id="rId4" Type="http://schemas.openxmlformats.org/officeDocument/2006/relationships/diagramLayout" Target="../diagrams/layout1.xml" /><Relationship Id="rId5" Type="http://schemas.openxmlformats.org/officeDocument/2006/relationships/diagramQuickStyle" Target="../diagrams/quickStyle1.xml" /><Relationship Id="rId6" Type="http://schemas.openxmlformats.org/officeDocument/2006/relationships/diagramColors" Target="../diagrams/colors1.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1.png" /><Relationship Id="rId3" Type="http://schemas.openxmlformats.org/officeDocument/2006/relationships/image" Target="../media/image52.pn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3.pn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4.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5.pn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6.png" /><Relationship Id="rId3" Type="http://schemas.openxmlformats.org/officeDocument/2006/relationships/image" Target="../media/image57.sv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8.pn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9.pn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0.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2.xml" /><Relationship Id="rId3" Type="http://schemas.openxmlformats.org/officeDocument/2006/relationships/diagramData" Target="../diagrams/data2.xml" /><Relationship Id="rId4" Type="http://schemas.openxmlformats.org/officeDocument/2006/relationships/diagramLayout" Target="../diagrams/layout2.xml" /><Relationship Id="rId5" Type="http://schemas.openxmlformats.org/officeDocument/2006/relationships/diagramQuickStyle" Target="../diagrams/quickStyle2.xml" /><Relationship Id="rId6" Type="http://schemas.openxmlformats.org/officeDocument/2006/relationships/diagramColors" Target="../diagrams/colors2.xml"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1.png" /><Relationship Id="rId3" Type="http://schemas.openxmlformats.org/officeDocument/2006/relationships/image" Target="../media/image62.pn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3.png"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4.png" /><Relationship Id="rId3" Type="http://schemas.openxmlformats.org/officeDocument/2006/relationships/image" Target="../media/image65.png"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6.png"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7.png"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8.png"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9.png"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image" Target="../media/image70.png" /><Relationship Id="rId4" Type="http://schemas.openxmlformats.org/officeDocument/2006/relationships/image" Target="../media/image71.png"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2.png" /><Relationship Id="rId3" Type="http://schemas.openxmlformats.org/officeDocument/2006/relationships/image" Target="../media/image73.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png"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4.png"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5.png"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6.png"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7.png"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8.png" /><Relationship Id="rId3" Type="http://schemas.openxmlformats.org/officeDocument/2006/relationships/image" Target="../media/image79.png"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0.png"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1.png" /><Relationship Id="rId3" Type="http://schemas.openxmlformats.org/officeDocument/2006/relationships/customXml" Target="../ink/ink1.xml" /><Relationship Id="rId4" Type="http://schemas.openxmlformats.org/officeDocument/2006/relationships/customXml" Target="../ink/ink2.xml"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2.png" /><Relationship Id="rId3" Type="http://schemas.openxmlformats.org/officeDocument/2006/relationships/customXml" Target="../ink/ink3.xm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3.png" /><Relationship Id="rId3" Type="http://schemas.openxmlformats.org/officeDocument/2006/relationships/customXml" Target="../ink/ink4.xml" /><Relationship Id="rId4" Type="http://schemas.openxmlformats.org/officeDocument/2006/relationships/customXml" Target="../ink/ink5.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png"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4.png" /><Relationship Id="rId3" Type="http://schemas.openxmlformats.org/officeDocument/2006/relationships/customXml" Target="../ink/ink6.xml" /><Relationship Id="rId4" Type="http://schemas.openxmlformats.org/officeDocument/2006/relationships/customXml" Target="../ink/ink7.xml" /><Relationship Id="rId5" Type="http://schemas.openxmlformats.org/officeDocument/2006/relationships/customXml" Target="../ink/ink8.xml" /><Relationship Id="rId6" Type="http://schemas.openxmlformats.org/officeDocument/2006/relationships/customXml" Target="../ink/ink9.xml"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5.png"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6.png" /><Relationship Id="rId3" Type="http://schemas.openxmlformats.org/officeDocument/2006/relationships/customXml" Target="../ink/ink10.xml"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7.png" /><Relationship Id="rId3" Type="http://schemas.openxmlformats.org/officeDocument/2006/relationships/customXml" Target="../ink/ink11.xml"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8.png"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9.png" /><Relationship Id="rId3" Type="http://schemas.openxmlformats.org/officeDocument/2006/relationships/customXml" Target="../ink/ink12.xml"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0.png" /><Relationship Id="rId3" Type="http://schemas.openxmlformats.org/officeDocument/2006/relationships/customXml" Target="../ink/ink13.xml"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1.png"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1.png" /><Relationship Id="rId3" Type="http://schemas.openxmlformats.org/officeDocument/2006/relationships/customXml" Target="../ink/ink14.xml" /><Relationship Id="rId4" Type="http://schemas.openxmlformats.org/officeDocument/2006/relationships/customXml" Target="../ink/ink15.xml"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2.png" /><Relationship Id="rId3" Type="http://schemas.openxmlformats.org/officeDocument/2006/relationships/image" Target="../media/image93.png" /><Relationship Id="rId4" Type="http://schemas.openxmlformats.org/officeDocument/2006/relationships/customXml" Target="../ink/ink16.xml" /><Relationship Id="rId5" Type="http://schemas.openxmlformats.org/officeDocument/2006/relationships/customXml" Target="../ink/ink17.xml" /><Relationship Id="rId6" Type="http://schemas.openxmlformats.org/officeDocument/2006/relationships/customXml" Target="../ink/ink18.xml" /><Relationship Id="rId7" Type="http://schemas.openxmlformats.org/officeDocument/2006/relationships/customXml" Target="../ink/ink19.xml" /><Relationship Id="rId8" Type="http://schemas.openxmlformats.org/officeDocument/2006/relationships/customXml" Target="../ink/ink20.xml" /><Relationship Id="rId9" Type="http://schemas.openxmlformats.org/officeDocument/2006/relationships/customXml" Target="../ink/ink21.xml"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4.png" /><Relationship Id="rId3" Type="http://schemas.openxmlformats.org/officeDocument/2006/relationships/customXml" Target="../ink/ink22.xml" /><Relationship Id="rId4" Type="http://schemas.openxmlformats.org/officeDocument/2006/relationships/image" Target="../media/image95.png" /><Relationship Id="rId5" Type="http://schemas.openxmlformats.org/officeDocument/2006/relationships/customXml" Target="../ink/ink23.xml"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6.png" /><Relationship Id="rId3" Type="http://schemas.openxmlformats.org/officeDocument/2006/relationships/customXml" Target="../ink/ink24.xml" /><Relationship Id="rId4" Type="http://schemas.openxmlformats.org/officeDocument/2006/relationships/customXml" Target="../ink/ink25.xml"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7.png" /><Relationship Id="rId3" Type="http://schemas.openxmlformats.org/officeDocument/2006/relationships/image" Target="../media/image98.png" /><Relationship Id="rId4" Type="http://schemas.openxmlformats.org/officeDocument/2006/relationships/customXml" Target="../ink/ink26.xml" /><Relationship Id="rId5" Type="http://schemas.openxmlformats.org/officeDocument/2006/relationships/customXml" Target="../ink/ink27.xml"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9.png" /><Relationship Id="rId3" Type="http://schemas.openxmlformats.org/officeDocument/2006/relationships/customXml" Target="../ink/ink28.xml"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0.png" /></Relationships>
</file>

<file path=ppt/slides/_rels/slide9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1.png" /><Relationship Id="rId3" Type="http://schemas.openxmlformats.org/officeDocument/2006/relationships/image" Target="../media/image102.png" /><Relationship Id="rId4" Type="http://schemas.openxmlformats.org/officeDocument/2006/relationships/customXml" Target="../ink/ink29.xml" /><Relationship Id="rId5" Type="http://schemas.openxmlformats.org/officeDocument/2006/relationships/customXml" Target="../ink/ink30.xml" /></Relationships>
</file>

<file path=ppt/slides/_rels/slide9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3.png" /><Relationship Id="rId3" Type="http://schemas.openxmlformats.org/officeDocument/2006/relationships/customXml" Target="../ink/ink31.xml" /><Relationship Id="rId4" Type="http://schemas.openxmlformats.org/officeDocument/2006/relationships/customXml" Target="../ink/ink32.xml" /></Relationships>
</file>

<file path=ppt/slides/_rels/slide98.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8" name="Picture 7">
            <a:extLst>
              <a:ext uri="{FF2B5EF4-FFF2-40B4-BE49-F238E27FC236}">
                <a16:creationId xmlns:a16="http://schemas.microsoft.com/office/drawing/2014/main" id="{6C812F8B-2EF6-0C48-B62F-F33EBB9687F0}"/>
              </a:ext>
            </a:extLst>
          </p:cNvPr>
          <p:cNvPicPr>
            <a:picLocks noChangeAspect="1"/>
          </p:cNvPicPr>
          <p:nvPr/>
        </p:nvPicPr>
        <p:blipFill>
          <a:blip r:embed="rId3"/>
          <a:srcRect l="10663" t="1445" r="10663"/>
          <a:stretch>
            <a:fillRect/>
          </a:stretch>
        </p:blipFill>
        <p:spPr>
          <a:xfrm>
            <a:off x="0" y="0"/>
            <a:ext cx="9144000" cy="5150840"/>
          </a:xfrm>
          <a:prstGeom prst="rect">
            <a:avLst/>
          </a:prstGeom>
        </p:spPr>
      </p:pic>
      <p:pic>
        <p:nvPicPr>
          <p:cNvPr id="14" name="Picture 13">
            <a:extLst>
              <a:ext uri="{FF2B5EF4-FFF2-40B4-BE49-F238E27FC236}">
                <a16:creationId xmlns:a16="http://schemas.microsoft.com/office/drawing/2014/main" id="{804C59E1-3B19-0D40-B987-2944D4246FE0}"/>
              </a:ext>
            </a:extLst>
          </p:cNvPr>
          <p:cNvPicPr>
            <a:picLocks noChangeAspect="1"/>
          </p:cNvPicPr>
          <p:nvPr/>
        </p:nvPicPr>
        <p:blipFill>
          <a:blip r:embed="rId4"/>
          <a:stretch>
            <a:fillRect/>
          </a:stretch>
        </p:blipFill>
        <p:spPr>
          <a:xfrm>
            <a:off x="7089924" y="1560352"/>
            <a:ext cx="1604880" cy="2806118"/>
          </a:xfrm>
          <a:prstGeom prst="rect">
            <a:avLst/>
          </a:prstGeom>
        </p:spPr>
      </p:pic>
      <p:sp>
        <p:nvSpPr>
          <p:cNvPr id="12" name="Rectangle 11">
            <a:extLst>
              <a:ext uri="{FF2B5EF4-FFF2-40B4-BE49-F238E27FC236}">
                <a16:creationId xmlns:a16="http://schemas.microsoft.com/office/drawing/2014/main" id="{CD1A6E58-379A-954B-8D70-B060637170A2}"/>
              </a:ext>
            </a:extLst>
          </p:cNvPr>
          <p:cNvSpPr/>
          <p:nvPr/>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7DFF0CA6-E303-2348-B796-6D178EB6E4D3}"/>
              </a:ext>
            </a:extLst>
          </p:cNvPr>
          <p:cNvSpPr/>
          <p:nvPr/>
        </p:nvSpPr>
        <p:spPr>
          <a:xfrm flipH="1">
            <a:off x="0" y="4152463"/>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F7D5242-B4D2-1646-89B9-3E03D1D54BCE}"/>
              </a:ext>
            </a:extLst>
          </p:cNvPr>
          <p:cNvCxnSpPr/>
          <p:nvPr/>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150B4-CE81-B645-B8DD-D661ADB3040F}"/>
              </a:ext>
            </a:extLst>
          </p:cNvPr>
          <p:cNvCxnSpPr/>
          <p:nvPr/>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48790" y="5615189"/>
            <a:ext cx="5853227" cy="1077159"/>
          </a:xfrm>
        </p:spPr>
        <p:txBody>
          <a:bodyPr>
            <a:noAutofit/>
          </a:bodyPr>
          <a:lstStyle/>
          <a:p>
            <a:pPr algn="l">
              <a:lnSpc>
                <a:spcPct val="100000"/>
              </a:lnSpc>
              <a:spcBef>
                <a:spcPct val="0"/>
              </a:spcBef>
            </a:pPr>
            <a:r>
              <a:rPr lang="pl" sz="1800" b="1" i="0" u="none" strike="noStrike" cap="none" baseline="0">
                <a:solidFill>
                  <a:srgbClr val="FFFFFF"/>
                </a:solidFill>
                <a:effectLst/>
                <a:uFill>
                  <a:solidFill>
                    <a:prstClr val="black">
                      <a:alpha val="0"/>
                    </a:prstClr>
                  </a:solidFill>
                </a:uFill>
                <a:latin typeface="Calibri"/>
                <a:ea typeface="Calibri"/>
                <a:cs typeface="Calibri"/>
              </a:rPr>
              <a:t>Centrum analizy prawnej LSEG (dawniej Refinitiv)</a:t>
            </a:r>
          </a:p>
          <a:p>
            <a:pPr algn="l">
              <a:lnSpc>
                <a:spcPct val="100000"/>
              </a:lnSpc>
              <a:spcBef>
                <a:spcPct val="0"/>
              </a:spcBef>
            </a:pPr>
            <a:r>
              <a:rPr lang="pl" sz="1800" b="1" i="0" u="none" strike="noStrike" cap="none" baseline="0">
                <a:solidFill>
                  <a:srgbClr val="FFFFFF"/>
                </a:solidFill>
                <a:effectLst/>
                <a:uFill>
                  <a:solidFill>
                    <a:prstClr val="black">
                      <a:alpha val="0"/>
                    </a:prstClr>
                  </a:solidFill>
                </a:uFill>
                <a:latin typeface="Calibri"/>
                <a:ea typeface="Calibri"/>
                <a:cs typeface="Calibri"/>
              </a:rPr>
              <a:t>Podręcznik szkoleniowy</a:t>
            </a:r>
            <a:endParaRPr lang="en-US">
              <a:solidFill>
                <a:schemeClr val="bg1"/>
              </a:solidFill>
            </a:endParaRPr>
          </a:p>
        </p:txBody>
      </p:sp>
      <p:sp>
        <p:nvSpPr>
          <p:cNvPr id="2" name="TextBox 1">
            <a:extLst>
              <a:ext uri="{FF2B5EF4-FFF2-40B4-BE49-F238E27FC236}">
                <a16:creationId xmlns:a16="http://schemas.microsoft.com/office/drawing/2014/main" id="{6E42425E-A48E-8D44-A86D-85D3E13207A7}"/>
              </a:ext>
            </a:extLst>
          </p:cNvPr>
          <p:cNvSpPr txBox="1"/>
          <p:nvPr/>
        </p:nvSpPr>
        <p:spPr>
          <a:xfrm>
            <a:off x="394768" y="421272"/>
            <a:ext cx="3699545" cy="518160"/>
          </a:xfrm>
          <a:prstGeom prst="rect">
            <a:avLst/>
          </a:prstGeom>
          <a:noFill/>
        </p:spPr>
        <p:txBody>
          <a:bodyPr wrap="square" rtlCol="0">
            <a:spAutoFit/>
          </a:bodyPr>
          <a:lstStyle/>
          <a:p>
            <a:r>
              <a:rPr lang="pl" sz="2800" b="1" i="0" u="none" strike="noStrike" cap="none" baseline="0">
                <a:solidFill>
                  <a:srgbClr val="FFFFFF"/>
                </a:solidFill>
                <a:effectLst>
                  <a:outerShdw blurRad="50800" dist="38100" dir="2700000" algn="tl" rotWithShape="0">
                    <a:srgbClr val="000000">
                      <a:alpha val="40000"/>
                    </a:srgbClr>
                  </a:outerShdw>
                </a:effectLst>
                <a:uFill>
                  <a:solidFill>
                    <a:prstClr val="black">
                      <a:alpha val="0"/>
                    </a:prstClr>
                  </a:solidFill>
                </a:uFill>
                <a:latin typeface="Calibri"/>
                <a:ea typeface="Calibri"/>
                <a:cs typeface="Calibri"/>
              </a:rPr>
              <a:t>WARTOŚĆ 168</a:t>
            </a:r>
          </a:p>
        </p:txBody>
      </p:sp>
      <p:cxnSp>
        <p:nvCxnSpPr>
          <p:cNvPr id="10" name="Straight Connector 9">
            <a:extLst>
              <a:ext uri="{FF2B5EF4-FFF2-40B4-BE49-F238E27FC236}">
                <a16:creationId xmlns:a16="http://schemas.microsoft.com/office/drawing/2014/main" id="{D81D68DD-7A28-DF47-ABBD-D69140B4E63D}"/>
              </a:ext>
            </a:extLst>
          </p:cNvPr>
          <p:cNvCxnSpPr/>
          <p:nvPr/>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9E664D-F33C-9D48-8022-9E0FE5BA7636}"/>
              </a:ext>
            </a:extLst>
          </p:cNvPr>
          <p:cNvPicPr>
            <a:picLocks noChangeAspect="1"/>
          </p:cNvPicPr>
          <p:nvPr/>
        </p:nvPicPr>
        <p:blipFill>
          <a:blip r:embed="rId5"/>
          <a:stretch>
            <a:fillRect/>
          </a:stretch>
        </p:blipFill>
        <p:spPr>
          <a:xfrm>
            <a:off x="7295029" y="366842"/>
            <a:ext cx="1194670" cy="574062"/>
          </a:xfrm>
          <a:prstGeom prst="rect">
            <a:avLst/>
          </a:prstGeom>
        </p:spPr>
      </p:pic>
      <p:cxnSp>
        <p:nvCxnSpPr>
          <p:cNvPr id="20" name="Straight Connector 19">
            <a:extLst>
              <a:ext uri="{FF2B5EF4-FFF2-40B4-BE49-F238E27FC236}">
                <a16:creationId xmlns:a16="http://schemas.microsoft.com/office/drawing/2014/main" id="{8B091654-56DC-5146-B9A1-A4907B645E15}"/>
              </a:ext>
            </a:extLst>
          </p:cNvPr>
          <p:cNvCxnSpPr>
            <a:stCxn id="15" idx="0"/>
          </p:cNvCxnSpPr>
          <p:nvPr/>
        </p:nvCxnSpPr>
        <p:spPr>
          <a:xfrm flipH="1">
            <a:off x="9144000" y="4152463"/>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1300867260"/>
      </p:ext>
    </p:extLst>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65D2B7D4-0C1F-5CF0-05AE-98E3EA066CE5}"/>
              </a:ext>
            </a:extLst>
          </p:cNvPr>
          <p:cNvSpPr>
            <a:spLocks noGrp="1"/>
          </p:cNvSpPr>
          <p:nvPr>
            <p:ph idx="1"/>
          </p:nvPr>
        </p:nvSpPr>
        <p:spPr>
          <a:xfrm>
            <a:off x="432562" y="1467392"/>
            <a:ext cx="8074836" cy="1199606"/>
          </a:xfrm>
        </p:spPr>
        <p:txBody>
          <a:bodyPr>
            <a:normAutofit lnSpcReduction="20000"/>
          </a:bodyPr>
          <a:lstStyle/>
          <a:p>
            <a:r>
              <a:rPr lang="pl" sz="1200" b="0" i="0" u="none" strike="noStrike" cap="none" baseline="0">
                <a:solidFill>
                  <a:srgbClr val="000000"/>
                </a:solidFill>
                <a:effectLst/>
                <a:uFill>
                  <a:solidFill>
                    <a:prstClr val="black">
                      <a:alpha val="0"/>
                    </a:prstClr>
                  </a:solidFill>
                </a:uFill>
                <a:latin typeface="Calibri"/>
                <a:ea typeface="Calibri"/>
                <a:cs typeface="Calibri"/>
              </a:rPr>
              <a:t>Wypełnienie pewnych informacji w sekcji DODAJ PODMIOT ZEWNĘTRZNY jest wymagane do przeprowadzenia weryfikacji World Check dla podmiotu zewnętrznego, a także do prowadzenia analizy ryzyka, która jest używana w połączeniu z wyszukiwaniem World-Check w celu oceny ogólnego profilu ryzyka podmiotu zewnętrznego.</a:t>
            </a:r>
            <a:r>
              <a:rPr lang="pl" sz="1200" b="0" i="0" u="none" strike="noStrike" cap="none" baseline="0">
                <a:solidFill>
                  <a:srgbClr val="000000"/>
                </a:solidFill>
                <a:effectLst/>
                <a:uFill>
                  <a:solidFill>
                    <a:prstClr val="black">
                      <a:alpha val="0"/>
                    </a:prstClr>
                  </a:solidFill>
                </a:uFill>
                <a:latin typeface="Calibri"/>
                <a:ea typeface="Calibri"/>
                <a:cs typeface="Calibri"/>
              </a:rPr>
              <a:t> </a:t>
            </a:r>
            <a:r>
              <a:rPr lang="pl" sz="1200" b="0" i="0" u="none" strike="noStrike" cap="none" baseline="0">
                <a:solidFill>
                  <a:srgbClr val="000000"/>
                </a:solidFill>
                <a:effectLst/>
                <a:uFill>
                  <a:solidFill>
                    <a:prstClr val="black">
                      <a:alpha val="0"/>
                    </a:prstClr>
                  </a:solidFill>
                </a:uFill>
                <a:latin typeface="Calibri"/>
                <a:ea typeface="Calibri"/>
                <a:cs typeface="Calibri"/>
              </a:rPr>
              <a:t>Wyszukiwanie w systemie World-Check oraz Analizator ryzyka zostaną omówione w kolejnych częściach niniejszego Podręcznika szkoleniowego.</a:t>
            </a:r>
            <a:r>
              <a:rPr lang="pl" sz="1200" b="0" i="0" u="none" strike="noStrike" cap="none" baseline="0">
                <a:solidFill>
                  <a:srgbClr val="000000"/>
                </a:solidFill>
                <a:effectLst/>
                <a:uFill>
                  <a:solidFill>
                    <a:prstClr val="black">
                      <a:alpha val="0"/>
                    </a:prstClr>
                  </a:solidFill>
                </a:uFill>
                <a:latin typeface="Calibri"/>
                <a:ea typeface="Calibri"/>
                <a:cs typeface="Calibri"/>
              </a:rPr>
              <a:t> </a:t>
            </a:r>
          </a:p>
          <a:p>
            <a:r>
              <a:rPr lang="pl" sz="1200" b="0" i="0" u="none" strike="noStrike" cap="none" baseline="0">
                <a:solidFill>
                  <a:srgbClr val="000000"/>
                </a:solidFill>
                <a:effectLst/>
                <a:uFill>
                  <a:solidFill>
                    <a:prstClr val="black">
                      <a:alpha val="0"/>
                    </a:prstClr>
                  </a:solidFill>
                </a:uFill>
                <a:latin typeface="Calibri"/>
                <a:ea typeface="Calibri"/>
                <a:cs typeface="Calibri"/>
              </a:rPr>
              <a:t>Informacje, które mają </a:t>
            </a:r>
            <a:r>
              <a:rPr lang="pl" sz="1200" b="1" i="0" u="none" strike="noStrike" cap="none" baseline="0">
                <a:solidFill>
                  <a:srgbClr val="FF0000"/>
                </a:solidFill>
                <a:effectLst/>
                <a:uFill>
                  <a:solidFill>
                    <a:prstClr val="black">
                      <a:alpha val="0"/>
                    </a:prstClr>
                  </a:solidFill>
                </a:uFill>
                <a:latin typeface="Calibri"/>
                <a:ea typeface="Calibri"/>
                <a:cs typeface="Calibri"/>
              </a:rPr>
              <a:t>kluczowe znaczenie</a:t>
            </a:r>
            <a:r>
              <a:rPr lang="pl" sz="1200" b="0" i="0" u="none" strike="noStrike" cap="none" baseline="0">
                <a:solidFill>
                  <a:srgbClr val="000000"/>
                </a:solidFill>
                <a:effectLst/>
                <a:uFill>
                  <a:solidFill>
                    <a:prstClr val="black">
                      <a:alpha val="0"/>
                    </a:prstClr>
                  </a:solidFill>
                </a:uFill>
                <a:latin typeface="Calibri"/>
                <a:ea typeface="Calibri"/>
                <a:cs typeface="Calibri"/>
              </a:rPr>
              <a:t> dla efektywnego korzystania z narzędzia LSEG i </a:t>
            </a:r>
            <a:r>
              <a:rPr lang="pl" sz="1200" b="0" i="0" u="sng" strike="noStrike" cap="none" baseline="0">
                <a:solidFill>
                  <a:srgbClr val="000000"/>
                </a:solidFill>
                <a:effectLst/>
                <a:uFill>
                  <a:solidFill>
                    <a:srgbClr val="000000"/>
                  </a:solidFill>
                </a:uFill>
                <a:latin typeface="Calibri"/>
                <a:ea typeface="Calibri"/>
                <a:cs typeface="Calibri"/>
              </a:rPr>
              <a:t>które należy wprowadzić</a:t>
            </a:r>
            <a:r>
              <a:rPr lang="pl" sz="1200" b="0" i="0" u="none" strike="noStrike" cap="none" baseline="0">
                <a:solidFill>
                  <a:srgbClr val="000000"/>
                </a:solidFill>
                <a:effectLst/>
                <a:uFill>
                  <a:solidFill>
                    <a:prstClr val="black">
                      <a:alpha val="0"/>
                    </a:prstClr>
                  </a:solidFill>
                </a:uFill>
                <a:latin typeface="Calibri"/>
                <a:ea typeface="Calibri"/>
                <a:cs typeface="Calibri"/>
              </a:rPr>
              <a:t>, to:</a:t>
            </a:r>
          </a:p>
          <a:p>
            <a:pPr marL="0" indent="0">
              <a:buNone/>
            </a:pPr>
            <a:endParaRPr lang="en-GB" sz="1100"/>
          </a:p>
          <a:p>
            <a:pPr marL="342875" lvl="1" indent="0">
              <a:buNone/>
            </a:pPr>
            <a:endParaRPr lang="en-GB" sz="1100"/>
          </a:p>
          <a:p>
            <a:pPr lvl="1"/>
            <a:endParaRPr lang="en-GB" sz="1100"/>
          </a:p>
        </p:txBody>
      </p:sp>
      <p:sp>
        <p:nvSpPr>
          <p:cNvPr id="6" name="Title 1">
            <a:extLst>
              <a:ext uri="{FF2B5EF4-FFF2-40B4-BE49-F238E27FC236}">
                <a16:creationId xmlns:a16="http://schemas.microsoft.com/office/drawing/2014/main" id="{DEA3DDD2-E217-C3CF-90C3-26C970BDD630}"/>
              </a:ext>
            </a:extLst>
          </p:cNvPr>
          <p:cNvSpPr>
            <a:spLocks noGrp="1"/>
          </p:cNvSpPr>
          <p:nvPr>
            <p:ph type="title"/>
          </p:nvPr>
        </p:nvSpPr>
        <p:spPr>
          <a:xfrm>
            <a:off x="822960" y="182880"/>
            <a:ext cx="7358907" cy="787032"/>
          </a:xfrm>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Dodawanie nowej strony trzeciej do LSEG</a:t>
            </a:r>
          </a:p>
        </p:txBody>
      </p:sp>
      <p:graphicFrame>
        <p:nvGraphicFramePr>
          <p:cNvPr id="8" name="Diagram 7">
            <a:extLst>
              <a:ext uri="{FF2B5EF4-FFF2-40B4-BE49-F238E27FC236}">
                <a16:creationId xmlns:a16="http://schemas.microsoft.com/office/drawing/2014/main" id="{92062F17-EC6D-E024-910E-73CDB476EFBC}"/>
              </a:ext>
            </a:extLst>
          </p:cNvPr>
          <p:cNvGraphicFramePr/>
          <p:nvPr>
            <p:extLst>
              <p:ext uri="{D42A27DB-BD31-4B8C-83A1-F6EECF244321}">
                <p14:modId val="623276629"/>
              </p:ext>
            </p:extLst>
          </p:nvPr>
        </p:nvGraphicFramePr>
        <p:xfrm>
          <a:off x="169645" y="2533780"/>
          <a:ext cx="8665535" cy="3358103"/>
        </p:xfrm>
        <a:graphic>
          <a:graphicData uri="http://schemas.openxmlformats.org/drawingml/2006/diagram">
            <dgm:relIds xmlns:dgm="http://schemas.openxmlformats.org/drawingml/2006/diagram" r:dm="rId3" r:lo="rId4" r:qs="rId5" r:cs="rId6"/>
          </a:graphicData>
        </a:graphic>
      </p:graphicFrame>
      <p:sp>
        <p:nvSpPr>
          <p:cNvPr id="9" name="TextBox 8">
            <a:extLst>
              <a:ext uri="{FF2B5EF4-FFF2-40B4-BE49-F238E27FC236}">
                <a16:creationId xmlns:a16="http://schemas.microsoft.com/office/drawing/2014/main" id="{710755EC-5E18-2736-2EB9-127BAE548059}"/>
              </a:ext>
            </a:extLst>
          </p:cNvPr>
          <p:cNvSpPr txBox="1"/>
          <p:nvPr/>
        </p:nvSpPr>
        <p:spPr>
          <a:xfrm>
            <a:off x="432562" y="5961081"/>
            <a:ext cx="7737730" cy="822960"/>
          </a:xfrm>
          <a:prstGeom prst="rect">
            <a:avLst/>
          </a:prstGeom>
          <a:noFill/>
        </p:spPr>
        <p:txBody>
          <a:bodyPr wrap="square" rtlCol="0">
            <a:spAutoFit/>
          </a:bodyPr>
          <a:lstStyle/>
          <a:p>
            <a:pPr marL="285750" indent="-285750">
              <a:buFont typeface="Arial" panose="020b0604020202020204" pitchFamily="34" charset="0"/>
              <a:buChar char="•"/>
            </a:pPr>
            <a:r>
              <a:rPr lang="pl" sz="1200" b="0" i="0" u="none" strike="noStrike" cap="none" baseline="0">
                <a:solidFill>
                  <a:srgbClr val="000000"/>
                </a:solidFill>
                <a:effectLst/>
                <a:uFill>
                  <a:solidFill>
                    <a:prstClr val="black">
                      <a:alpha val="0"/>
                    </a:prstClr>
                  </a:solidFill>
                </a:uFill>
                <a:latin typeface="Calibri"/>
                <a:ea typeface="Calibri"/>
                <a:cs typeface="Calibri"/>
              </a:rPr>
              <a:t>Po wypełnieniu wymaganych pól przewiń do dołu ekranu i kliknij </a:t>
            </a:r>
            <a:r>
              <a:rPr lang="pl" sz="1200" b="1" i="0" u="none" strike="noStrike" cap="none" baseline="0">
                <a:solidFill>
                  <a:srgbClr val="0070C0"/>
                </a:solidFill>
                <a:effectLst/>
                <a:uFill>
                  <a:solidFill>
                    <a:prstClr val="black">
                      <a:alpha val="0"/>
                    </a:prstClr>
                  </a:solidFill>
                </a:uFill>
                <a:latin typeface="Calibri"/>
                <a:ea typeface="Calibri"/>
                <a:cs typeface="Calibri"/>
              </a:rPr>
              <a:t>ZAPISZ</a:t>
            </a:r>
            <a:r>
              <a:rPr lang="pl" sz="1200" b="0" i="0" u="none" strike="noStrike" cap="none" baseline="0">
                <a:solidFill>
                  <a:srgbClr val="000000"/>
                </a:solidFill>
                <a:effectLst/>
                <a:uFill>
                  <a:solidFill>
                    <a:prstClr val="black">
                      <a:alpha val="0"/>
                    </a:prstClr>
                  </a:solidFill>
                </a:uFill>
                <a:latin typeface="Calibri"/>
                <a:ea typeface="Calibri"/>
                <a:cs typeface="Calibri"/>
              </a:rPr>
              <a:t>.</a:t>
            </a:r>
            <a:r>
              <a:rPr lang="pl" sz="12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l" sz="1200" b="0" i="0" u="none" strike="noStrike" cap="none" baseline="0">
                <a:solidFill>
                  <a:srgbClr val="000000"/>
                </a:solidFill>
                <a:effectLst/>
                <a:uFill>
                  <a:solidFill>
                    <a:prstClr val="black">
                      <a:alpha val="0"/>
                    </a:prstClr>
                  </a:solidFill>
                </a:uFill>
                <a:latin typeface="Calibri"/>
                <a:ea typeface="Calibri"/>
                <a:cs typeface="Calibri"/>
              </a:rPr>
              <a:t>Po kliknięciu </a:t>
            </a:r>
            <a:r>
              <a:rPr lang="pl" sz="1200" b="1" i="0" u="none" strike="noStrike" cap="none" baseline="0">
                <a:solidFill>
                  <a:srgbClr val="0070C0"/>
                </a:solidFill>
                <a:effectLst/>
                <a:uFill>
                  <a:solidFill>
                    <a:prstClr val="black">
                      <a:alpha val="0"/>
                    </a:prstClr>
                  </a:solidFill>
                </a:uFill>
                <a:latin typeface="Calibri"/>
                <a:ea typeface="Calibri"/>
                <a:cs typeface="Calibri"/>
              </a:rPr>
              <a:t>przycisku ZAPISZ</a:t>
            </a:r>
            <a:r>
              <a:rPr lang="pl" sz="1200" b="0" i="0" u="none" strike="noStrike" cap="none" baseline="0">
                <a:solidFill>
                  <a:srgbClr val="000000"/>
                </a:solidFill>
                <a:effectLst/>
                <a:uFill>
                  <a:solidFill>
                    <a:prstClr val="black">
                      <a:alpha val="0"/>
                    </a:prstClr>
                  </a:solidFill>
                </a:uFill>
                <a:latin typeface="Calibri"/>
                <a:ea typeface="Calibri"/>
                <a:cs typeface="Calibri"/>
              </a:rPr>
              <a:t> system LSEG wykonuje 2 czynności:</a:t>
            </a:r>
            <a:r>
              <a:rPr lang="pl" sz="12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pl" sz="1200" b="0" i="0" u="none" strike="noStrike" cap="none" baseline="0">
                <a:solidFill>
                  <a:srgbClr val="000000"/>
                </a:solidFill>
                <a:effectLst/>
                <a:uFill>
                  <a:solidFill>
                    <a:prstClr val="black">
                      <a:alpha val="0"/>
                    </a:prstClr>
                  </a:solidFill>
                </a:uFill>
                <a:latin typeface="Calibri"/>
                <a:ea typeface="Calibri"/>
                <a:cs typeface="Calibri"/>
              </a:rPr>
              <a:t>Przeprowadza wyszukiwanie kontroli World-Check/Media Check względem strony trzeciej</a:t>
            </a:r>
          </a:p>
          <a:p>
            <a:pPr marL="742950" lvl="1" indent="-285750">
              <a:buFont typeface="Arial" panose="020b0604020202020204" pitchFamily="34" charset="0"/>
              <a:buChar char="•"/>
            </a:pPr>
            <a:r>
              <a:rPr lang="pl" sz="1200" b="0" i="0" u="none" strike="noStrike" cap="none" baseline="0">
                <a:solidFill>
                  <a:srgbClr val="000000"/>
                </a:solidFill>
                <a:effectLst/>
                <a:uFill>
                  <a:solidFill>
                    <a:prstClr val="black">
                      <a:alpha val="0"/>
                    </a:prstClr>
                  </a:solidFill>
                </a:uFill>
                <a:latin typeface="Calibri"/>
                <a:ea typeface="Calibri"/>
                <a:cs typeface="Calibri"/>
              </a:rPr>
              <a:t>Zapewnia ocenę ryzyka strony trzeciej przy użyciu narzędzia do analizy ryzyka</a:t>
            </a:r>
          </a:p>
        </p:txBody>
      </p:sp>
      <p:sp>
        <p:nvSpPr>
          <p:cNvPr id="2" name="Slide Number Placeholder 1">
            <a:extLst>
              <a:ext uri="{FF2B5EF4-FFF2-40B4-BE49-F238E27FC236}">
                <a16:creationId xmlns:a16="http://schemas.microsoft.com/office/drawing/2014/main" id="{137A7E1E-65CA-23A0-B3DB-EBFFF8598089}"/>
              </a:ext>
            </a:extLst>
          </p:cNvPr>
          <p:cNvSpPr>
            <a:spLocks noGrp="1"/>
          </p:cNvSpPr>
          <p:nvPr>
            <p:ph type="sldNum" sz="quarter" idx="4"/>
          </p:nvPr>
        </p:nvSpPr>
        <p:spPr/>
        <p:txBody>
          <a:bodyPr/>
          <a:lstStyle/>
          <a:p>
            <a:fld id="{BB5FC4A1-A2DE-4EB5-9A46-57D39B4235EC}" type="slidenum">
              <a:rPr lang="en-US" smtClean="0"/>
              <a:t>10</a:t>
            </a:fld>
            <a:endParaRPr lang="en-US"/>
          </a:p>
        </p:txBody>
      </p:sp>
    </p:spTree>
    <p:extLst>
      <p:ext uri="{BB962C8B-B14F-4D97-AF65-F5344CB8AC3E}">
        <p14:creationId val="2515683113"/>
      </p:ext>
    </p:extLst>
  </p:cSld>
  <p:clrMapOvr>
    <a:masterClrMapping/>
  </p:clrMapOvr>
  <p:transition spd="med">
    <p:fade/>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548476BA-210A-D52A-1867-3E1F20278F41}"/>
              </a:ext>
            </a:extLst>
          </p:cNvPr>
          <p:cNvSpPr txBox="1"/>
          <p:nvPr/>
        </p:nvSpPr>
        <p:spPr>
          <a:xfrm>
            <a:off x="822960" y="182880"/>
            <a:ext cx="7358907" cy="787032"/>
          </a:xfrm>
          <a:prstGeom prst="rect">
            <a:avLst/>
          </a:prstGeom>
        </p:spPr>
        <p:txBody>
          <a:bodyPr vert="horz" lIns="91440" tIns="45720" rIns="91440" bIns="45720" rtlCol="0" anchor="ctr">
            <a:normAutofit/>
          </a:bodyPr>
          <a:lstStyle>
            <a:lvl1pPr algn="l" defTabSz="685749" rtl="0" eaLnBrk="1" latinLnBrk="0" hangingPunct="1">
              <a:lnSpc>
                <a:spcPct val="90000"/>
              </a:lnSpc>
              <a:spcBef>
                <a:spcPct val="0"/>
              </a:spcBef>
              <a:buNone/>
              <a:defRPr sz="2000" kern="1200">
                <a:solidFill>
                  <a:schemeClr val="bg1"/>
                </a:solidFill>
                <a:latin typeface="+mj-lt"/>
                <a:ea typeface="+mj-ea"/>
                <a:cs typeface="+mj-cs"/>
              </a:defRPr>
            </a:lvl1pPr>
          </a:lstStyle>
          <a:p>
            <a:pPr>
              <a:spcAft>
                <a:spcPts val="600"/>
              </a:spcAft>
            </a:pPr>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Dodawanie nowej strony trzeciej do LSEG</a:t>
            </a:r>
          </a:p>
        </p:txBody>
      </p:sp>
      <p:graphicFrame>
        <p:nvGraphicFramePr>
          <p:cNvPr id="7" name="Table 6">
            <a:extLst>
              <a:ext uri="{FF2B5EF4-FFF2-40B4-BE49-F238E27FC236}">
                <a16:creationId xmlns:a16="http://schemas.microsoft.com/office/drawing/2014/main" id="{A186BB4C-E9BF-4D02-C083-79BC4504F25E}"/>
              </a:ext>
            </a:extLst>
          </p:cNvPr>
          <p:cNvGraphicFramePr>
            <a:graphicFrameLocks noGrp="1"/>
          </p:cNvGraphicFramePr>
          <p:nvPr>
            <p:extLst>
              <p:ext uri="{D42A27DB-BD31-4B8C-83A1-F6EECF244321}">
                <p14:modId val="184446514"/>
              </p:ext>
            </p:extLst>
          </p:nvPr>
        </p:nvGraphicFramePr>
        <p:xfrm>
          <a:off x="276447" y="1508759"/>
          <a:ext cx="8654902" cy="5542140"/>
        </p:xfrm>
        <a:graphic>
          <a:graphicData uri="http://schemas.openxmlformats.org/drawingml/2006/table">
            <a:tbl>
              <a:tblPr firstRow="1" bandRow="1">
                <a:tableStyleId>{5C22544A-7EE6-4342-B048-85BDC9FD1C3A}</a:tableStyleId>
              </a:tblPr>
              <a:tblGrid>
                <a:gridCol w="8654902">
                  <a:extLst>
                    <a:ext uri="{9D8B030D-6E8A-4147-A177-3AD203B41FA5}">
                      <a16:colId xmlns:a16="http://schemas.microsoft.com/office/drawing/2014/main" val="3119443852"/>
                    </a:ext>
                  </a:extLst>
                </a:gridCol>
              </a:tblGrid>
              <a:tr h="182479">
                <a:tc>
                  <a:txBody>
                    <a:bodyPr vert="horz" wrap="square"/>
                    <a:lstStyle/>
                    <a:p>
                      <a:pPr algn="ctr" fontAlgn="b"/>
                      <a:r>
                        <a:rPr lang="pl" sz="1100" b="1" i="0" u="none" strike="noStrike" cap="none" baseline="0">
                          <a:solidFill>
                            <a:srgbClr val="FFFFFF"/>
                          </a:solidFill>
                          <a:effectLst/>
                          <a:uFill>
                            <a:solidFill>
                              <a:prstClr val="black">
                                <a:alpha val="0"/>
                              </a:prstClr>
                            </a:solidFill>
                          </a:uFill>
                          <a:latin typeface="Calibri"/>
                          <a:ea typeface="Calibri"/>
                          <a:cs typeface="Calibri"/>
                        </a:rPr>
                        <a:t>Typ towaru RPM</a:t>
                      </a:r>
                      <a:endParaRPr lang="en-GB" sz="1100" b="0" i="0" u="none" strike="noStrike">
                        <a:solidFill>
                          <a:srgbClr val="000000"/>
                        </a:solidFill>
                        <a:effectLst/>
                        <a:latin typeface="Calibri" panose="020f0502020204030204" pitchFamily="34" charset="0"/>
                      </a:endParaRPr>
                    </a:p>
                  </a:txBody>
                  <a:tcPr marL="6122" marR="6122" marT="6122" marB="0" anchor="b"/>
                </a:tc>
                <a:extLst>
                  <a:ext uri="{0D108BD9-81ED-4DB2-BD59-A6C34878D82A}">
                    <a16:rowId xmlns:a16="http://schemas.microsoft.com/office/drawing/2014/main" val="4124271881"/>
                  </a:ext>
                </a:extLst>
              </a:tr>
              <a:tr h="371336">
                <a:tc>
                  <a:txBody>
                    <a:bodyPr vert="horz" wrap="square"/>
                    <a:lstStyle/>
                    <a:p>
                      <a:pPr algn="l" fontAlgn="ctr"/>
                      <a:r>
                        <a:rPr lang="pl" sz="1100" b="1" i="0" u="none" strike="noStrike" cap="none" baseline="0">
                          <a:solidFill>
                            <a:srgbClr val="000000"/>
                          </a:solidFill>
                          <a:effectLst/>
                          <a:uFill>
                            <a:solidFill>
                              <a:prstClr val="black">
                                <a:alpha val="0"/>
                              </a:prstClr>
                            </a:solidFill>
                          </a:uFill>
                          <a:latin typeface="Calibri"/>
                          <a:ea typeface="Calibri"/>
                          <a:cs typeface="Calibri"/>
                        </a:rPr>
                        <a:t>Podmiot rządowy (bezpośredni/pośredni): </a:t>
                      </a:r>
                      <a:r>
                        <a:rPr lang="pl" sz="1100" b="0" i="0" u="none" strike="noStrike" cap="none" baseline="0">
                          <a:solidFill>
                            <a:srgbClr val="000000"/>
                          </a:solidFill>
                          <a:effectLst/>
                          <a:uFill>
                            <a:solidFill>
                              <a:prstClr val="black">
                                <a:alpha val="0"/>
                              </a:prstClr>
                            </a:solidFill>
                          </a:uFill>
                          <a:latin typeface="Calibri"/>
                          <a:ea typeface="Calibri"/>
                          <a:cs typeface="Calibri"/>
                        </a:rPr>
                        <a:t>Ostatecznym użytkownikiem końcowym produktu(-ów) jest podmiot będący własnością rządu lub będący jego częścią.</a:t>
                      </a:r>
                      <a:r>
                        <a:rPr lang="pl" sz="1100" b="0" i="0" u="none" strike="noStrike" cap="none" baseline="0">
                          <a:solidFill>
                            <a:srgbClr val="000000"/>
                          </a:solidFill>
                          <a:effectLst/>
                          <a:uFill>
                            <a:solidFill>
                              <a:prstClr val="black">
                                <a:alpha val="0"/>
                              </a:prstClr>
                            </a:solidFill>
                          </a:uFill>
                          <a:latin typeface="Calibri"/>
                          <a:ea typeface="Calibri"/>
                          <a:cs typeface="Calibri"/>
                        </a:rPr>
                        <a:t> </a:t>
                      </a:r>
                      <a:r>
                        <a:rPr lang="pl" sz="1100" b="0" i="0" u="none" strike="noStrike" cap="none" baseline="0">
                          <a:solidFill>
                            <a:srgbClr val="000000"/>
                          </a:solidFill>
                          <a:effectLst/>
                          <a:uFill>
                            <a:solidFill>
                              <a:prstClr val="black">
                                <a:alpha val="0"/>
                              </a:prstClr>
                            </a:solidFill>
                          </a:uFill>
                          <a:latin typeface="Calibri"/>
                          <a:ea typeface="Calibri"/>
                          <a:cs typeface="Calibri"/>
                        </a:rPr>
                        <a:t>Może to nastąpić poprzez zakup bezpośredni lub pośrednio za pośrednictwem dystrybutora lub instalatora/aplikatora.</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615754342"/>
                  </a:ext>
                </a:extLst>
              </a:tr>
              <a:tr h="217871">
                <a:tc>
                  <a:txBody>
                    <a:bodyPr vert="horz" wrap="square"/>
                    <a:lstStyle/>
                    <a:p>
                      <a:pPr algn="l" fontAlgn="ctr"/>
                      <a:r>
                        <a:rPr lang="pl" sz="1100" b="1" i="0" u="none" strike="noStrike" cap="none" baseline="0">
                          <a:solidFill>
                            <a:srgbClr val="000000"/>
                          </a:solidFill>
                          <a:effectLst/>
                          <a:uFill>
                            <a:solidFill>
                              <a:prstClr val="black">
                                <a:alpha val="0"/>
                              </a:prstClr>
                            </a:solidFill>
                          </a:uFill>
                          <a:latin typeface="Calibri"/>
                          <a:ea typeface="Calibri"/>
                          <a:cs typeface="Calibri"/>
                        </a:rPr>
                        <a:t>Użytkownik końcowy klienta:</a:t>
                      </a:r>
                      <a:r>
                        <a:rPr lang="pl" sz="1100" b="0" i="0" u="none" strike="noStrike" cap="none" baseline="0">
                          <a:solidFill>
                            <a:srgbClr val="000000"/>
                          </a:solidFill>
                          <a:effectLst/>
                          <a:uFill>
                            <a:solidFill>
                              <a:prstClr val="black">
                                <a:alpha val="0"/>
                              </a:prstClr>
                            </a:solidFill>
                          </a:uFill>
                          <a:latin typeface="Calibri"/>
                          <a:ea typeface="Calibri"/>
                          <a:cs typeface="Calibri"/>
                        </a:rPr>
                        <a:t>  </a:t>
                      </a:r>
                      <a:r>
                        <a:rPr lang="pl" sz="1100" b="0" i="0" u="none" strike="noStrike" cap="none" baseline="0">
                          <a:solidFill>
                            <a:srgbClr val="000000"/>
                          </a:solidFill>
                          <a:effectLst/>
                          <a:uFill>
                            <a:solidFill>
                              <a:prstClr val="black">
                                <a:alpha val="0"/>
                              </a:prstClr>
                            </a:solidFill>
                          </a:uFill>
                          <a:latin typeface="Calibri"/>
                          <a:ea typeface="Calibri"/>
                          <a:cs typeface="Calibri"/>
                        </a:rPr>
                        <a:t>Odbiorca lub nabywca produktów Spółki, który ostatecznie korzysta z produktu i nie odsprzedaje produktu</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75733646"/>
                  </a:ext>
                </a:extLst>
              </a:tr>
              <a:tr h="371336">
                <a:tc>
                  <a:txBody>
                    <a:bodyPr vert="horz" wrap="square"/>
                    <a:lstStyle/>
                    <a:p>
                      <a:pPr algn="l" fontAlgn="ctr"/>
                      <a:r>
                        <a:rPr lang="pl" sz="1100" b="1" i="0" u="none" strike="noStrike" cap="none" baseline="0">
                          <a:solidFill>
                            <a:srgbClr val="000000"/>
                          </a:solidFill>
                          <a:effectLst/>
                          <a:uFill>
                            <a:solidFill>
                              <a:prstClr val="black">
                                <a:alpha val="0"/>
                              </a:prstClr>
                            </a:solidFill>
                          </a:uFill>
                          <a:latin typeface="Calibri"/>
                          <a:ea typeface="Calibri"/>
                          <a:cs typeface="Calibri"/>
                        </a:rPr>
                        <a:t>Eksportuj dystrybutorów klientów: </a:t>
                      </a:r>
                      <a:r>
                        <a:rPr lang="pl" sz="1100" b="0" i="0" u="none" strike="noStrike" cap="none" baseline="0">
                          <a:solidFill>
                            <a:srgbClr val="000000"/>
                          </a:solidFill>
                          <a:effectLst/>
                          <a:uFill>
                            <a:solidFill>
                              <a:prstClr val="black">
                                <a:alpha val="0"/>
                              </a:prstClr>
                            </a:solidFill>
                          </a:uFill>
                          <a:latin typeface="Calibri"/>
                          <a:ea typeface="Calibri"/>
                          <a:cs typeface="Calibri"/>
                        </a:rPr>
                        <a:t>Nabywca produktu, który zamierza odsprzedać klientowi spoza kraju, w którym się znajdujesz, np. firma US RPM Company sprzedaje dystrybutorowi z siedzibą w Meksyku, który sprzedaje użytkownikom końcowym z siedzibą poza USA.</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97352756"/>
                  </a:ext>
                </a:extLst>
              </a:tr>
              <a:tr h="217871">
                <a:tc>
                  <a:txBody>
                    <a:bodyPr vert="horz" wrap="square"/>
                    <a:lstStyle/>
                    <a:p>
                      <a:pPr algn="l" fontAlgn="ctr"/>
                      <a:r>
                        <a:rPr lang="pl" sz="1100" b="1" i="0" u="none" strike="noStrike" cap="none" baseline="0">
                          <a:solidFill>
                            <a:srgbClr val="000000"/>
                          </a:solidFill>
                          <a:effectLst/>
                          <a:uFill>
                            <a:solidFill>
                              <a:prstClr val="black">
                                <a:alpha val="0"/>
                              </a:prstClr>
                            </a:solidFill>
                          </a:uFill>
                          <a:latin typeface="Calibri"/>
                          <a:ea typeface="Calibri"/>
                          <a:cs typeface="Calibri"/>
                        </a:rPr>
                        <a:t>Instalatorzy/aplikatory: </a:t>
                      </a:r>
                      <a:r>
                        <a:rPr lang="pl" sz="1100" b="0" i="0" u="none" strike="noStrike" cap="none" baseline="0">
                          <a:solidFill>
                            <a:srgbClr val="000000"/>
                          </a:solidFill>
                          <a:effectLst/>
                          <a:uFill>
                            <a:solidFill>
                              <a:prstClr val="black">
                                <a:alpha val="0"/>
                              </a:prstClr>
                            </a:solidFill>
                          </a:uFill>
                          <a:latin typeface="Calibri"/>
                          <a:ea typeface="Calibri"/>
                          <a:cs typeface="Calibri"/>
                        </a:rPr>
                        <a:t>Nabywca produktu, który zamierza zainstalować w imieniu użytkownika końcowego</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330046113"/>
                  </a:ext>
                </a:extLst>
              </a:tr>
              <a:tr h="309483">
                <a:tc>
                  <a:txBody>
                    <a:bodyPr vert="horz" wrap="square"/>
                    <a:lstStyle/>
                    <a:p>
                      <a:pPr algn="l" fontAlgn="ctr"/>
                      <a:r>
                        <a:rPr lang="pl" sz="1100" b="1" i="0" u="none" strike="noStrike" cap="none" baseline="0">
                          <a:solidFill>
                            <a:srgbClr val="000000"/>
                          </a:solidFill>
                          <a:effectLst/>
                          <a:uFill>
                            <a:solidFill>
                              <a:prstClr val="black">
                                <a:alpha val="0"/>
                              </a:prstClr>
                            </a:solidFill>
                          </a:uFill>
                          <a:latin typeface="Calibri"/>
                          <a:ea typeface="Calibri"/>
                          <a:cs typeface="Calibri"/>
                        </a:rPr>
                        <a:t>Partner joint venture: </a:t>
                      </a:r>
                      <a:r>
                        <a:rPr lang="pl" sz="1100" b="0" i="0" u="none" strike="noStrike" cap="none" baseline="0">
                          <a:solidFill>
                            <a:srgbClr val="000000"/>
                          </a:solidFill>
                          <a:effectLst/>
                          <a:uFill>
                            <a:solidFill>
                              <a:prstClr val="black">
                                <a:alpha val="0"/>
                              </a:prstClr>
                            </a:solidFill>
                          </a:uFill>
                          <a:latin typeface="Calibri"/>
                          <a:ea typeface="Calibri"/>
                          <a:cs typeface="Calibri"/>
                        </a:rPr>
                        <a:t>Osoby, z którymi Spółka zawarła umowę biznesową w celu utworzenia nowego podmiotu gospodarczego i/lub zarządzania aktywami</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574772710"/>
                  </a:ext>
                </a:extLst>
              </a:tr>
              <a:tr h="371336">
                <a:tc>
                  <a:txBody>
                    <a:bodyPr vert="horz" wrap="square"/>
                    <a:lstStyle/>
                    <a:p>
                      <a:pPr algn="l" fontAlgn="ctr"/>
                      <a:r>
                        <a:rPr lang="pl" sz="1100" b="0" i="0" u="none" strike="noStrike" cap="none" baseline="0">
                          <a:solidFill>
                            <a:srgbClr val="000000"/>
                          </a:solidFill>
                          <a:effectLst/>
                          <a:uFill>
                            <a:solidFill>
                              <a:prstClr val="black">
                                <a:alpha val="0"/>
                              </a:prstClr>
                            </a:solidFill>
                          </a:uFill>
                          <a:latin typeface="Calibri"/>
                          <a:ea typeface="Calibri"/>
                          <a:cs typeface="Calibri"/>
                        </a:rPr>
                        <a:t>Krajowy dystrybutor </a:t>
                      </a:r>
                      <a:r>
                        <a:rPr lang="pl" sz="1100" b="1" i="0" u="none" strike="noStrike" cap="none" baseline="0">
                          <a:solidFill>
                            <a:srgbClr val="000000"/>
                          </a:solidFill>
                          <a:effectLst/>
                          <a:uFill>
                            <a:solidFill>
                              <a:prstClr val="black">
                                <a:alpha val="0"/>
                              </a:prstClr>
                            </a:solidFill>
                          </a:uFill>
                          <a:latin typeface="Calibri"/>
                          <a:ea typeface="Calibri"/>
                          <a:cs typeface="Calibri"/>
                        </a:rPr>
                        <a:t>będący dystrybutorem</a:t>
                      </a:r>
                      <a:r>
                        <a:rPr lang="pl" sz="1100" b="0" i="0" u="none" strike="noStrike" cap="none" baseline="0">
                          <a:solidFill>
                            <a:srgbClr val="000000"/>
                          </a:solidFill>
                          <a:effectLst/>
                          <a:uFill>
                            <a:solidFill>
                              <a:prstClr val="black">
                                <a:alpha val="0"/>
                              </a:prstClr>
                            </a:solidFill>
                          </a:uFill>
                          <a:latin typeface="Calibri"/>
                          <a:ea typeface="Calibri"/>
                          <a:cs typeface="Calibri"/>
                        </a:rPr>
                        <a:t> produktu, który zamierza odsprzedać klientowi w kraju, w którym się znajdujesz, np. spółka RPM, dystrybutor i użytkownik końcowy, ma siedzibę w Niemczech</a:t>
                      </a:r>
                      <a:r>
                        <a:rPr lang="pl" sz="1100" b="0" i="0" u="none" strike="noStrike" cap="none" baseline="0">
                          <a:solidFill>
                            <a:srgbClr val="000000"/>
                          </a:solidFill>
                          <a:effectLst/>
                          <a:uFill>
                            <a:solidFill>
                              <a:prstClr val="black">
                                <a:alpha val="0"/>
                              </a:prstClr>
                            </a:solidFill>
                          </a:uFill>
                          <a:latin typeface="Calibri"/>
                          <a:ea typeface="Calibri"/>
                          <a:cs typeface="Calibri"/>
                        </a:rPr>
                        <a:t> </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562094722"/>
                  </a:ext>
                </a:extLst>
              </a:tr>
              <a:tr h="371336">
                <a:tc>
                  <a:txBody>
                    <a:bodyPr vert="horz" wrap="square"/>
                    <a:lstStyle/>
                    <a:p>
                      <a:pPr algn="l" fontAlgn="ctr"/>
                      <a:r>
                        <a:rPr lang="pl" sz="1100" b="1" i="0" u="none" strike="noStrike" cap="none" baseline="0">
                          <a:solidFill>
                            <a:srgbClr val="000000"/>
                          </a:solidFill>
                          <a:effectLst/>
                          <a:uFill>
                            <a:solidFill>
                              <a:prstClr val="black">
                                <a:alpha val="0"/>
                              </a:prstClr>
                            </a:solidFill>
                          </a:uFill>
                          <a:latin typeface="Calibri"/>
                          <a:ea typeface="Calibri"/>
                          <a:cs typeface="Calibri"/>
                        </a:rPr>
                        <a:t>Doradca/Pośrednik:</a:t>
                      </a:r>
                      <a:r>
                        <a:rPr lang="pl" sz="1100" b="0" i="0" u="none" strike="noStrike" cap="none" baseline="0">
                          <a:solidFill>
                            <a:srgbClr val="000000"/>
                          </a:solidFill>
                          <a:effectLst/>
                          <a:uFill>
                            <a:solidFill>
                              <a:prstClr val="black">
                                <a:alpha val="0"/>
                              </a:prstClr>
                            </a:solidFill>
                          </a:uFill>
                          <a:latin typeface="Calibri"/>
                          <a:ea typeface="Calibri"/>
                          <a:cs typeface="Calibri"/>
                        </a:rPr>
                        <a:t> </a:t>
                      </a:r>
                      <a:r>
                        <a:rPr lang="pl" sz="1100" b="0" i="0" u="none" strike="noStrike" cap="none" baseline="0">
                          <a:solidFill>
                            <a:srgbClr val="000000"/>
                          </a:solidFill>
                          <a:effectLst/>
                          <a:uFill>
                            <a:solidFill>
                              <a:prstClr val="black">
                                <a:alpha val="0"/>
                              </a:prstClr>
                            </a:solidFill>
                          </a:uFill>
                          <a:latin typeface="Calibri"/>
                          <a:ea typeface="Calibri"/>
                          <a:cs typeface="Calibri"/>
                        </a:rPr>
                        <a:t>Doradca, który </a:t>
                      </a:r>
                      <a:r>
                        <a:rPr lang="pl" sz="1100" b="0" i="0" u="sng" strike="noStrike" cap="none" baseline="0">
                          <a:solidFill>
                            <a:srgbClr val="000000"/>
                          </a:solidFill>
                          <a:effectLst/>
                          <a:uFill>
                            <a:solidFill>
                              <a:srgbClr val="000000"/>
                            </a:solidFill>
                          </a:uFill>
                          <a:latin typeface="Calibri"/>
                          <a:ea typeface="Calibri"/>
                          <a:cs typeface="Calibri"/>
                        </a:rPr>
                        <a:t>niezależnie </a:t>
                      </a:r>
                      <a:r>
                        <a:rPr lang="pl" sz="1100" b="0" i="0" u="none" strike="noStrike" cap="none" baseline="0">
                          <a:solidFill>
                            <a:srgbClr val="000000"/>
                          </a:solidFill>
                          <a:effectLst/>
                          <a:uFill>
                            <a:solidFill>
                              <a:prstClr val="black">
                                <a:alpha val="0"/>
                              </a:prstClr>
                            </a:solidFill>
                          </a:uFill>
                          <a:latin typeface="Calibri"/>
                          <a:ea typeface="Calibri"/>
                          <a:cs typeface="Calibri"/>
                        </a:rPr>
                        <a:t>lub bezpośrednio archiwizuje dokumenty lub reprezentuje RPM lub jej spółki zależne wobec agencji rządowych, sądów lub inwestorów</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52780232"/>
                  </a:ext>
                </a:extLst>
              </a:tr>
              <a:tr h="371336">
                <a:tc>
                  <a:txBody>
                    <a:bodyPr vert="horz" wrap="square"/>
                    <a:lstStyle/>
                    <a:p>
                      <a:pPr algn="l" fontAlgn="ctr"/>
                      <a:r>
                        <a:rPr lang="pl" sz="1100" b="1" i="0" u="none" strike="noStrike" cap="none" baseline="0">
                          <a:solidFill>
                            <a:srgbClr val="000000"/>
                          </a:solidFill>
                          <a:effectLst/>
                          <a:uFill>
                            <a:solidFill>
                              <a:prstClr val="black">
                                <a:alpha val="0"/>
                              </a:prstClr>
                            </a:solidFill>
                          </a:uFill>
                          <a:latin typeface="Calibri"/>
                          <a:ea typeface="Calibri"/>
                          <a:cs typeface="Calibri"/>
                        </a:rPr>
                        <a:t>Doradca/Pośrednik:</a:t>
                      </a:r>
                      <a:r>
                        <a:rPr lang="pl" sz="1100" b="0" i="0" u="none" strike="noStrike" cap="none" baseline="0">
                          <a:solidFill>
                            <a:srgbClr val="000000"/>
                          </a:solidFill>
                          <a:effectLst/>
                          <a:uFill>
                            <a:solidFill>
                              <a:prstClr val="black">
                                <a:alpha val="0"/>
                              </a:prstClr>
                            </a:solidFill>
                          </a:uFill>
                          <a:latin typeface="Calibri"/>
                          <a:ea typeface="Calibri"/>
                          <a:cs typeface="Calibri"/>
                        </a:rPr>
                        <a:t> </a:t>
                      </a:r>
                      <a:r>
                        <a:rPr lang="pl" sz="1100" b="0" i="0" u="none" strike="noStrike" cap="none" baseline="0">
                          <a:solidFill>
                            <a:srgbClr val="000000"/>
                          </a:solidFill>
                          <a:effectLst/>
                          <a:uFill>
                            <a:solidFill>
                              <a:prstClr val="black">
                                <a:alpha val="0"/>
                              </a:prstClr>
                            </a:solidFill>
                          </a:uFill>
                          <a:latin typeface="Calibri"/>
                          <a:ea typeface="Calibri"/>
                          <a:cs typeface="Calibri"/>
                        </a:rPr>
                        <a:t>Udzielanie porad technicznych lub SME w imieniu Firmy poprzez reprezentowanie Firmy innej osobie, firmie, podmiotowi lub urzędnikowi państwowemu</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326498955"/>
                  </a:ext>
                </a:extLst>
              </a:tr>
              <a:tr h="371336">
                <a:tc>
                  <a:txBody>
                    <a:bodyPr vert="horz" wrap="square"/>
                    <a:lstStyle/>
                    <a:p>
                      <a:pPr algn="l" fontAlgn="ctr"/>
                      <a:r>
                        <a:rPr lang="pl" sz="1100" b="1" i="0" u="none" strike="noStrike" cap="none" baseline="0">
                          <a:solidFill>
                            <a:srgbClr val="000000"/>
                          </a:solidFill>
                          <a:effectLst/>
                          <a:uFill>
                            <a:solidFill>
                              <a:prstClr val="black">
                                <a:alpha val="0"/>
                              </a:prstClr>
                            </a:solidFill>
                          </a:uFill>
                          <a:latin typeface="Calibri"/>
                          <a:ea typeface="Calibri"/>
                          <a:cs typeface="Calibri"/>
                        </a:rPr>
                        <a:t>Agent:</a:t>
                      </a:r>
                      <a:r>
                        <a:rPr lang="pl" sz="1100" b="0" i="0" u="none" strike="noStrike" cap="none" baseline="0">
                          <a:solidFill>
                            <a:srgbClr val="000000"/>
                          </a:solidFill>
                          <a:effectLst/>
                          <a:uFill>
                            <a:solidFill>
                              <a:prstClr val="black">
                                <a:alpha val="0"/>
                              </a:prstClr>
                            </a:solidFill>
                          </a:uFill>
                          <a:latin typeface="Calibri"/>
                          <a:ea typeface="Calibri"/>
                          <a:cs typeface="Calibri"/>
                        </a:rPr>
                        <a:t> </a:t>
                      </a:r>
                      <a:r>
                        <a:rPr lang="pl" sz="1100" b="0" i="0" u="none" strike="noStrike" cap="none" baseline="0">
                          <a:solidFill>
                            <a:srgbClr val="000000"/>
                          </a:solidFill>
                          <a:effectLst/>
                          <a:uFill>
                            <a:solidFill>
                              <a:prstClr val="black">
                                <a:alpha val="0"/>
                              </a:prstClr>
                            </a:solidFill>
                          </a:uFill>
                          <a:latin typeface="Calibri"/>
                          <a:ea typeface="Calibri"/>
                          <a:cs typeface="Calibri"/>
                        </a:rPr>
                        <a:t>Upoważnieni do działania na rzecz lub w imieniu Spółki w interesie Spółki, np. agenci sprzedaży, agenci celni, agenci zezwoleń</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250515178"/>
                  </a:ext>
                </a:extLst>
              </a:tr>
              <a:tr h="371336">
                <a:tc>
                  <a:txBody>
                    <a:bodyPr vert="horz" wrap="square"/>
                    <a:lstStyle/>
                    <a:p>
                      <a:pPr algn="l" fontAlgn="ctr"/>
                      <a:r>
                        <a:rPr lang="pl" sz="1100" b="1" i="0" u="none" strike="noStrike" cap="none" baseline="0">
                          <a:solidFill>
                            <a:srgbClr val="000000"/>
                          </a:solidFill>
                          <a:effectLst/>
                          <a:uFill>
                            <a:solidFill>
                              <a:prstClr val="black">
                                <a:alpha val="0"/>
                              </a:prstClr>
                            </a:solidFill>
                          </a:uFill>
                          <a:latin typeface="Calibri"/>
                          <a:ea typeface="Calibri"/>
                          <a:cs typeface="Calibri"/>
                        </a:rPr>
                        <a:t>Wykonawca/podwykonawca:</a:t>
                      </a:r>
                      <a:r>
                        <a:rPr lang="pl" sz="1100" b="0" i="0" u="none" strike="noStrike" cap="none" baseline="0">
                          <a:solidFill>
                            <a:srgbClr val="000000"/>
                          </a:solidFill>
                          <a:effectLst/>
                          <a:uFill>
                            <a:solidFill>
                              <a:prstClr val="black">
                                <a:alpha val="0"/>
                              </a:prstClr>
                            </a:solidFill>
                          </a:uFill>
                          <a:latin typeface="Calibri"/>
                          <a:ea typeface="Calibri"/>
                          <a:cs typeface="Calibri"/>
                        </a:rPr>
                        <a:t> </a:t>
                      </a:r>
                      <a:r>
                        <a:rPr lang="pl" sz="1100" b="0" i="0" u="none" strike="noStrike" cap="none" baseline="0">
                          <a:solidFill>
                            <a:srgbClr val="000000"/>
                          </a:solidFill>
                          <a:effectLst/>
                          <a:uFill>
                            <a:solidFill>
                              <a:prstClr val="black">
                                <a:alpha val="0"/>
                              </a:prstClr>
                            </a:solidFill>
                          </a:uFill>
                          <a:latin typeface="Calibri"/>
                          <a:ea typeface="Calibri"/>
                          <a:cs typeface="Calibri"/>
                        </a:rPr>
                        <a:t>Dostarczanie towarów lub usług Firmie na warunkach umownych, ale w inny sposób nie są pod kontrolą Firmy, np. instalatorzy/naprawcy</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429194994"/>
                  </a:ext>
                </a:extLst>
              </a:tr>
              <a:tr h="217871">
                <a:tc>
                  <a:txBody>
                    <a:bodyPr vert="horz" wrap="square"/>
                    <a:lstStyle/>
                    <a:p>
                      <a:pPr algn="l" fontAlgn="ctr"/>
                      <a:r>
                        <a:rPr lang="pl" sz="1100" b="1" i="0" u="none" strike="noStrike" cap="none" baseline="0">
                          <a:solidFill>
                            <a:srgbClr val="000000"/>
                          </a:solidFill>
                          <a:effectLst/>
                          <a:uFill>
                            <a:solidFill>
                              <a:prstClr val="black">
                                <a:alpha val="0"/>
                              </a:prstClr>
                            </a:solidFill>
                          </a:uFill>
                          <a:latin typeface="Calibri"/>
                          <a:ea typeface="Calibri"/>
                          <a:cs typeface="Calibri"/>
                        </a:rPr>
                        <a:t>Dostawca bezpośredni/Sprzedawca:</a:t>
                      </a:r>
                      <a:r>
                        <a:rPr lang="pl" sz="1100" b="0" i="0" u="none" strike="noStrike" cap="none" baseline="0">
                          <a:solidFill>
                            <a:srgbClr val="000000"/>
                          </a:solidFill>
                          <a:effectLst/>
                          <a:uFill>
                            <a:solidFill>
                              <a:prstClr val="black">
                                <a:alpha val="0"/>
                              </a:prstClr>
                            </a:solidFill>
                          </a:uFill>
                          <a:latin typeface="Calibri"/>
                          <a:ea typeface="Calibri"/>
                          <a:cs typeface="Calibri"/>
                        </a:rPr>
                        <a:t> </a:t>
                      </a:r>
                      <a:r>
                        <a:rPr lang="pl" sz="1100" b="0" i="0" u="none" strike="noStrike" cap="none" baseline="0">
                          <a:solidFill>
                            <a:srgbClr val="000000"/>
                          </a:solidFill>
                          <a:effectLst/>
                          <a:uFill>
                            <a:solidFill>
                              <a:prstClr val="black">
                                <a:alpha val="0"/>
                              </a:prstClr>
                            </a:solidFill>
                          </a:uFill>
                          <a:latin typeface="Calibri"/>
                          <a:ea typeface="Calibri"/>
                          <a:cs typeface="Calibri"/>
                        </a:rPr>
                        <a:t>Dostarczanie surowców i opakowań wykorzystywanych przez Spółkę</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781181331"/>
                  </a:ext>
                </a:extLst>
              </a:tr>
              <a:tr h="217871">
                <a:tc>
                  <a:txBody>
                    <a:bodyPr vert="horz" wrap="square"/>
                    <a:lstStyle/>
                    <a:p>
                      <a:pPr algn="l" fontAlgn="ctr"/>
                      <a:r>
                        <a:rPr lang="pl" sz="1100" b="1" i="0" u="none" strike="noStrike" cap="none" baseline="0">
                          <a:solidFill>
                            <a:srgbClr val="000000"/>
                          </a:solidFill>
                          <a:effectLst/>
                          <a:uFill>
                            <a:solidFill>
                              <a:prstClr val="black">
                                <a:alpha val="0"/>
                              </a:prstClr>
                            </a:solidFill>
                          </a:uFill>
                          <a:latin typeface="Calibri"/>
                          <a:ea typeface="Calibri"/>
                          <a:cs typeface="Calibri"/>
                        </a:rPr>
                        <a:t>Logistyka/spedycja</a:t>
                      </a:r>
                      <a:endParaRPr lang="en-GB" sz="1100" b="1" i="0" u="none" strike="noStrike">
                        <a:solidFill>
                          <a:srgbClr val="000000"/>
                        </a:solidFill>
                        <a:effectLst/>
                        <a:latin typeface="Segoe UI" panose="020b0502040204020203" pitchFamily="34" charset="0"/>
                      </a:endParaRPr>
                    </a:p>
                  </a:txBody>
                  <a:tcPr marL="6122" marR="6122" marT="6122" marB="0" anchor="ctr"/>
                </a:tc>
                <a:extLst>
                  <a:ext uri="{0D108BD9-81ED-4DB2-BD59-A6C34878D82A}">
                    <a16:rowId xmlns:a16="http://schemas.microsoft.com/office/drawing/2014/main" val="3714228088"/>
                  </a:ext>
                </a:extLst>
              </a:tr>
              <a:tr h="217871">
                <a:tc>
                  <a:txBody>
                    <a:bodyPr vert="horz" wrap="square"/>
                    <a:lstStyle/>
                    <a:p>
                      <a:pPr algn="l" fontAlgn="ctr"/>
                      <a:r>
                        <a:rPr lang="pl" sz="1100" b="1" i="0" u="none" strike="noStrike" cap="none" baseline="0">
                          <a:solidFill>
                            <a:srgbClr val="000000"/>
                          </a:solidFill>
                          <a:effectLst/>
                          <a:uFill>
                            <a:solidFill>
                              <a:prstClr val="black">
                                <a:alpha val="0"/>
                              </a:prstClr>
                            </a:solidFill>
                          </a:uFill>
                          <a:latin typeface="Calibri"/>
                          <a:ea typeface="Calibri"/>
                          <a:cs typeface="Calibri"/>
                        </a:rPr>
                        <a:t>Brak bezpośredniego dostawcy/dostawcy:</a:t>
                      </a:r>
                      <a:r>
                        <a:rPr lang="pl" sz="1100" b="0" i="0" u="none" strike="noStrike" cap="none" baseline="0">
                          <a:solidFill>
                            <a:srgbClr val="000000"/>
                          </a:solidFill>
                          <a:effectLst/>
                          <a:uFill>
                            <a:solidFill>
                              <a:prstClr val="black">
                                <a:alpha val="0"/>
                              </a:prstClr>
                            </a:solidFill>
                          </a:uFill>
                          <a:latin typeface="Calibri"/>
                          <a:ea typeface="Calibri"/>
                          <a:cs typeface="Calibri"/>
                        </a:rPr>
                        <a:t> </a:t>
                      </a:r>
                      <a:r>
                        <a:rPr lang="pl" sz="1100" b="0" i="0" u="none" strike="noStrike" cap="none" baseline="0">
                          <a:solidFill>
                            <a:srgbClr val="000000"/>
                          </a:solidFill>
                          <a:effectLst/>
                          <a:uFill>
                            <a:solidFill>
                              <a:prstClr val="black">
                                <a:alpha val="0"/>
                              </a:prstClr>
                            </a:solidFill>
                          </a:uFill>
                          <a:latin typeface="Calibri"/>
                          <a:ea typeface="Calibri"/>
                          <a:cs typeface="Calibri"/>
                        </a:rPr>
                        <a:t>Dostarczanie części, komponentów oraz elementów narzutowych i innych używanych przez Firmę</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061018000"/>
                  </a:ext>
                </a:extLst>
              </a:tr>
              <a:tr h="371336">
                <a:tc>
                  <a:txBody>
                    <a:bodyPr vert="horz" wrap="square"/>
                    <a:lstStyle/>
                    <a:p>
                      <a:pPr algn="l" fontAlgn="ctr"/>
                      <a:r>
                        <a:rPr lang="pl" sz="1100" b="1" i="0" u="none" strike="noStrike" cap="none" baseline="0">
                          <a:solidFill>
                            <a:srgbClr val="000000"/>
                          </a:solidFill>
                          <a:effectLst/>
                          <a:uFill>
                            <a:solidFill>
                              <a:prstClr val="black">
                                <a:alpha val="0"/>
                              </a:prstClr>
                            </a:solidFill>
                          </a:uFill>
                          <a:latin typeface="Calibri"/>
                          <a:ea typeface="Calibri"/>
                          <a:cs typeface="Calibri"/>
                        </a:rPr>
                        <a:t>Dostawca usług:</a:t>
                      </a:r>
                      <a:r>
                        <a:rPr lang="pl" sz="1100" b="0" i="0" u="none" strike="noStrike" cap="none" baseline="0">
                          <a:solidFill>
                            <a:srgbClr val="000000"/>
                          </a:solidFill>
                          <a:effectLst/>
                          <a:uFill>
                            <a:solidFill>
                              <a:prstClr val="black">
                                <a:alpha val="0"/>
                              </a:prstClr>
                            </a:solidFill>
                          </a:uFill>
                          <a:latin typeface="Calibri"/>
                          <a:ea typeface="Calibri"/>
                          <a:cs typeface="Calibri"/>
                        </a:rPr>
                        <a:t> </a:t>
                      </a:r>
                      <a:r>
                        <a:rPr lang="pl" sz="1100" b="0" i="0" u="none" strike="noStrike" cap="none" baseline="0">
                          <a:solidFill>
                            <a:srgbClr val="000000"/>
                          </a:solidFill>
                          <a:effectLst/>
                          <a:uFill>
                            <a:solidFill>
                              <a:prstClr val="black">
                                <a:alpha val="0"/>
                              </a:prstClr>
                            </a:solidFill>
                          </a:uFill>
                          <a:latin typeface="Calibri"/>
                          <a:ea typeface="Calibri"/>
                          <a:cs typeface="Calibri"/>
                        </a:rPr>
                        <a:t>Świadczenie usług funkcjonalnych lub wsparcia na rzecz Spółki (np. komunikacja, przechowywanie, usługi przetwarzania, usługi IT, usługi marketingowe, usługi finansowe</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587484815"/>
                  </a:ext>
                </a:extLst>
              </a:tr>
              <a:tr h="217871">
                <a:tc>
                  <a:txBody>
                    <a:bodyPr vert="horz" wrap="square"/>
                    <a:lstStyle/>
                    <a:p>
                      <a:pPr algn="l" fontAlgn="ctr"/>
                      <a:r>
                        <a:rPr lang="pl" sz="1100" b="1" i="0" u="none" strike="noStrike" cap="none" baseline="0">
                          <a:solidFill>
                            <a:srgbClr val="000000"/>
                          </a:solidFill>
                          <a:effectLst/>
                          <a:uFill>
                            <a:solidFill>
                              <a:prstClr val="black">
                                <a:alpha val="0"/>
                              </a:prstClr>
                            </a:solidFill>
                          </a:uFill>
                          <a:latin typeface="Calibri"/>
                          <a:ea typeface="Calibri"/>
                          <a:cs typeface="Calibri"/>
                        </a:rPr>
                        <a:t>Dystrybutor dostawcy:</a:t>
                      </a:r>
                      <a:r>
                        <a:rPr lang="pl" sz="1100" b="0" i="0" u="none" strike="noStrike" cap="none" baseline="0">
                          <a:solidFill>
                            <a:srgbClr val="000000"/>
                          </a:solidFill>
                          <a:effectLst/>
                          <a:uFill>
                            <a:solidFill>
                              <a:prstClr val="black">
                                <a:alpha val="0"/>
                              </a:prstClr>
                            </a:solidFill>
                          </a:uFill>
                          <a:latin typeface="Calibri"/>
                          <a:ea typeface="Calibri"/>
                          <a:cs typeface="Calibri"/>
                        </a:rPr>
                        <a:t> </a:t>
                      </a:r>
                      <a:r>
                        <a:rPr lang="pl" sz="1100" b="0" i="0" u="none" strike="noStrike" cap="none" baseline="0">
                          <a:solidFill>
                            <a:srgbClr val="000000"/>
                          </a:solidFill>
                          <a:effectLst/>
                          <a:uFill>
                            <a:solidFill>
                              <a:prstClr val="black">
                                <a:alpha val="0"/>
                              </a:prstClr>
                            </a:solidFill>
                          </a:uFill>
                          <a:latin typeface="Calibri"/>
                          <a:ea typeface="Calibri"/>
                          <a:cs typeface="Calibri"/>
                        </a:rPr>
                        <a:t>Sprzedawca produktu, który odsprzedaje w imieniu producenta (producentów)</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985780525"/>
                  </a:ext>
                </a:extLst>
              </a:tr>
              <a:tr h="217871">
                <a:tc>
                  <a:txBody>
                    <a:bodyPr vert="horz" wrap="square"/>
                    <a:lstStyle/>
                    <a:p>
                      <a:pPr algn="l" fontAlgn="ctr"/>
                      <a:r>
                        <a:rPr lang="pl" sz="1100" b="1" i="0" u="none" strike="noStrike" cap="none" baseline="0">
                          <a:solidFill>
                            <a:srgbClr val="000000"/>
                          </a:solidFill>
                          <a:effectLst/>
                          <a:uFill>
                            <a:solidFill>
                              <a:prstClr val="black">
                                <a:alpha val="0"/>
                              </a:prstClr>
                            </a:solidFill>
                          </a:uFill>
                          <a:latin typeface="Calibri"/>
                          <a:ea typeface="Calibri"/>
                          <a:cs typeface="Calibri"/>
                        </a:rPr>
                        <a:t>Inne</a:t>
                      </a:r>
                      <a:endParaRPr lang="en-GB" sz="1100" b="1"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837030219"/>
                  </a:ext>
                </a:extLst>
              </a:tr>
            </a:tbl>
          </a:graphicData>
        </a:graphic>
      </p:graphicFrame>
      <p:sp>
        <p:nvSpPr>
          <p:cNvPr id="2" name="Slide Number Placeholder 1">
            <a:extLst>
              <a:ext uri="{FF2B5EF4-FFF2-40B4-BE49-F238E27FC236}">
                <a16:creationId xmlns:a16="http://schemas.microsoft.com/office/drawing/2014/main" id="{D0DB6A5D-5183-8FAE-8157-79169BB4D4AE}"/>
              </a:ext>
            </a:extLst>
          </p:cNvPr>
          <p:cNvSpPr>
            <a:spLocks noGrp="1"/>
          </p:cNvSpPr>
          <p:nvPr>
            <p:ph type="sldNum" sz="quarter" idx="4"/>
          </p:nvPr>
        </p:nvSpPr>
        <p:spPr/>
        <p:txBody>
          <a:bodyPr/>
          <a:lstStyle/>
          <a:p>
            <a:fld id="{BB5FC4A1-A2DE-4EB5-9A46-57D39B4235EC}" type="slidenum">
              <a:rPr lang="en-US" smtClean="0"/>
              <a:t>11</a:t>
            </a:fld>
            <a:endParaRPr lang="en-US"/>
          </a:p>
        </p:txBody>
      </p:sp>
    </p:spTree>
    <p:extLst>
      <p:ext uri="{BB962C8B-B14F-4D97-AF65-F5344CB8AC3E}">
        <p14:creationId val="3470457451"/>
      </p:ext>
    </p:extLst>
  </p:cSld>
  <p:clrMapOvr>
    <a:masterClrMapping/>
  </p:clrMapOvr>
  <p:transition spd="med">
    <p:fade/>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3F94D709-2A45-0DAC-3E33-A52FC0D082B1}"/>
              </a:ext>
            </a:extLst>
          </p:cNvPr>
          <p:cNvSpPr>
            <a:spLocks noGrp="1"/>
          </p:cNvSpPr>
          <p:nvPr>
            <p:ph type="title"/>
          </p:nvPr>
        </p:nvSpPr>
        <p:spPr>
          <a:xfrm>
            <a:off x="822960" y="182880"/>
            <a:ext cx="7358907" cy="787032"/>
          </a:xfrm>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Analizator ryzyka</a:t>
            </a:r>
          </a:p>
        </p:txBody>
      </p:sp>
      <p:sp>
        <p:nvSpPr>
          <p:cNvPr id="8" name="TextBox 7">
            <a:extLst>
              <a:ext uri="{FF2B5EF4-FFF2-40B4-BE49-F238E27FC236}">
                <a16:creationId xmlns:a16="http://schemas.microsoft.com/office/drawing/2014/main" id="{835DB1F3-13BB-49FB-043D-2D77F358E04E}"/>
              </a:ext>
            </a:extLst>
          </p:cNvPr>
          <p:cNvSpPr txBox="1"/>
          <p:nvPr/>
        </p:nvSpPr>
        <p:spPr>
          <a:xfrm>
            <a:off x="375488" y="3041331"/>
            <a:ext cx="8393024" cy="3718560"/>
          </a:xfrm>
          <a:prstGeom prst="rect">
            <a:avLst/>
          </a:prstGeom>
          <a:noFill/>
        </p:spPr>
        <p:txBody>
          <a:bodyPr wrap="square" rtlCol="0">
            <a:spAutoFit/>
          </a:bodyPr>
          <a:lstStyle/>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Analizator Ryzyka to narzędzie wbudowane w platformę LSEG, które pomaga zapewnić ogólny przegląd profilu ryzyka podmiotu zewnętrznego.</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Analizator ryzyka jest uruchamiany niezależnie od funkcji kontroli World Check/Media Check Screening, a wynik jest oparty na informacjach wypełnionych w sekcji DODAJ PODMIOT ZEWNĘTRZNY.</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Dlatego tak ważne jest wypełnienie określonych pól, zgodnie z instrukcjami na stronie 10, aby zapewnić, że analizator ryzyka może obliczyć odpowiedni wynik ryzyka.</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W </a:t>
            </a:r>
            <a:r>
              <a:rPr lang="pl" sz="1400" b="0" i="0" u="none" strike="noStrike" cap="none" baseline="0">
                <a:solidFill>
                  <a:srgbClr val="2F5597"/>
                </a:solidFill>
                <a:effectLst/>
                <a:uFill>
                  <a:solidFill>
                    <a:prstClr val="black">
                      <a:alpha val="0"/>
                    </a:prstClr>
                  </a:solidFill>
                </a:uFill>
                <a:latin typeface="Calibri"/>
                <a:ea typeface="Calibri"/>
                <a:cs typeface="Calibri"/>
              </a:rPr>
              <a:t>zależności od lokalizacji</a:t>
            </a:r>
            <a:r>
              <a:rPr lang="pl" sz="1400" b="0" i="0" u="none" strike="noStrike" cap="none" baseline="0">
                <a:solidFill>
                  <a:srgbClr val="000000"/>
                </a:solidFill>
                <a:effectLst/>
                <a:uFill>
                  <a:solidFill>
                    <a:prstClr val="black">
                      <a:alpha val="0"/>
                    </a:prstClr>
                  </a:solidFill>
                </a:uFill>
                <a:latin typeface="Calibri"/>
                <a:ea typeface="Calibri"/>
                <a:cs typeface="Calibri"/>
              </a:rPr>
              <a:t> firmy</a:t>
            </a:r>
            <a:r>
              <a:rPr lang="pl" sz="1400" b="0" i="0" u="none" strike="noStrike" cap="none" baseline="0">
                <a:solidFill>
                  <a:srgbClr val="2F5597"/>
                </a:solidFill>
                <a:effectLst/>
                <a:uFill>
                  <a:solidFill>
                    <a:prstClr val="black">
                      <a:alpha val="0"/>
                    </a:prstClr>
                  </a:solidFill>
                </a:uFill>
                <a:latin typeface="Calibri"/>
                <a:ea typeface="Calibri"/>
                <a:cs typeface="Calibri"/>
              </a:rPr>
              <a:t>, RODZAJU</a:t>
            </a:r>
            <a:r>
              <a:rPr lang="pl" sz="1400" b="0" i="0" u="none" strike="noStrike" cap="none" baseline="0">
                <a:solidFill>
                  <a:srgbClr val="000000"/>
                </a:solidFill>
                <a:effectLst/>
                <a:uFill>
                  <a:solidFill>
                    <a:prstClr val="black">
                      <a:alpha val="0"/>
                    </a:prstClr>
                  </a:solidFill>
                </a:uFill>
                <a:latin typeface="Calibri"/>
                <a:ea typeface="Calibri"/>
                <a:cs typeface="Calibri"/>
              </a:rPr>
              <a:t> relacji biznesowych (rodzaj towaru), </a:t>
            </a:r>
            <a:r>
              <a:rPr lang="pl" sz="1400" b="0" i="0" u="none" strike="noStrike" cap="none" baseline="0">
                <a:solidFill>
                  <a:srgbClr val="2F5597"/>
                </a:solidFill>
                <a:effectLst/>
                <a:uFill>
                  <a:solidFill>
                    <a:prstClr val="black">
                      <a:alpha val="0"/>
                    </a:prstClr>
                  </a:solidFill>
                </a:uFill>
                <a:latin typeface="Calibri"/>
                <a:ea typeface="Calibri"/>
                <a:cs typeface="Calibri"/>
              </a:rPr>
              <a:t>BRANŻY</a:t>
            </a:r>
            <a:r>
              <a:rPr lang="pl" sz="1400" b="0" i="0" u="none" strike="noStrike" cap="none" baseline="0">
                <a:solidFill>
                  <a:srgbClr val="000000"/>
                </a:solidFill>
                <a:effectLst/>
                <a:uFill>
                  <a:solidFill>
                    <a:prstClr val="black">
                      <a:alpha val="0"/>
                    </a:prstClr>
                  </a:solidFill>
                </a:uFill>
                <a:latin typeface="Calibri"/>
                <a:ea typeface="Calibri"/>
                <a:cs typeface="Calibri"/>
              </a:rPr>
              <a:t> strony trzeciej i przewidywanej </a:t>
            </a:r>
            <a:r>
              <a:rPr lang="pl" sz="1400" b="0" i="0" u="none" strike="noStrike" cap="none" baseline="0">
                <a:solidFill>
                  <a:srgbClr val="0070C0"/>
                </a:solidFill>
                <a:effectLst/>
                <a:uFill>
                  <a:solidFill>
                    <a:prstClr val="black">
                      <a:alpha val="0"/>
                    </a:prstClr>
                  </a:solidFill>
                </a:uFill>
                <a:latin typeface="Calibri"/>
                <a:ea typeface="Calibri"/>
                <a:cs typeface="Calibri"/>
              </a:rPr>
              <a:t>WARTOŚCI</a:t>
            </a:r>
            <a:r>
              <a:rPr lang="pl" sz="1400" b="0" i="0" u="none" strike="noStrike" cap="none" baseline="0">
                <a:solidFill>
                  <a:srgbClr val="000000"/>
                </a:solidFill>
                <a:effectLst/>
                <a:uFill>
                  <a:solidFill>
                    <a:prstClr val="black">
                      <a:alpha val="0"/>
                    </a:prstClr>
                  </a:solidFill>
                </a:uFill>
                <a:latin typeface="Calibri"/>
                <a:ea typeface="Calibri"/>
                <a:cs typeface="Calibri"/>
              </a:rPr>
              <a:t> dla organizacji narzędzie określi, jakie jest nieodłączne ryzyko strony trzeciej.</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Strony trzecie są oceniane </a:t>
            </a:r>
            <a:r>
              <a:rPr lang="pl" sz="1400" b="0" i="0" u="none" strike="noStrike" cap="none" baseline="0">
                <a:solidFill>
                  <a:srgbClr val="92D050"/>
                </a:solidFill>
                <a:effectLst/>
                <a:uFill>
                  <a:solidFill>
                    <a:prstClr val="black">
                      <a:alpha val="0"/>
                    </a:prstClr>
                  </a:solidFill>
                </a:uFill>
                <a:latin typeface="Calibri"/>
                <a:ea typeface="Calibri"/>
                <a:cs typeface="Calibri"/>
              </a:rPr>
              <a:t>jako NISKIE</a:t>
            </a:r>
            <a:r>
              <a:rPr lang="pl" sz="1400" b="0" i="0" u="none" strike="noStrike" cap="none" baseline="0">
                <a:solidFill>
                  <a:srgbClr val="FFC000"/>
                </a:solidFill>
                <a:effectLst/>
                <a:uFill>
                  <a:solidFill>
                    <a:prstClr val="black">
                      <a:alpha val="0"/>
                    </a:prstClr>
                  </a:solidFill>
                </a:uFill>
                <a:latin typeface="Calibri"/>
                <a:ea typeface="Calibri"/>
                <a:cs typeface="Calibri"/>
              </a:rPr>
              <a:t>, ŚREDNIE</a:t>
            </a:r>
            <a:r>
              <a:rPr lang="pl" sz="1400" b="0" i="0" u="none" strike="noStrike" cap="none" baseline="0">
                <a:solidFill>
                  <a:srgbClr val="000000"/>
                </a:solidFill>
                <a:effectLst/>
                <a:uFill>
                  <a:solidFill>
                    <a:prstClr val="black">
                      <a:alpha val="0"/>
                    </a:prstClr>
                  </a:solidFill>
                </a:uFill>
                <a:latin typeface="Calibri"/>
                <a:ea typeface="Calibri"/>
                <a:cs typeface="Calibri"/>
              </a:rPr>
              <a:t> lub </a:t>
            </a:r>
            <a:r>
              <a:rPr lang="pl" sz="1400" b="0" i="0" u="none" strike="noStrike" cap="none" baseline="0">
                <a:solidFill>
                  <a:srgbClr val="FF0000"/>
                </a:solidFill>
                <a:effectLst/>
                <a:uFill>
                  <a:solidFill>
                    <a:prstClr val="black">
                      <a:alpha val="0"/>
                    </a:prstClr>
                  </a:solidFill>
                </a:uFill>
                <a:latin typeface="Calibri"/>
                <a:ea typeface="Calibri"/>
                <a:cs typeface="Calibri"/>
              </a:rPr>
              <a:t>WYSOKIE</a:t>
            </a:r>
            <a:r>
              <a:rPr lang="pl" sz="1400" b="0" i="0" u="none" strike="noStrike" cap="none" baseline="0">
                <a:solidFill>
                  <a:srgbClr val="000000"/>
                </a:solidFill>
                <a:effectLst/>
                <a:uFill>
                  <a:solidFill>
                    <a:prstClr val="black">
                      <a:alpha val="0"/>
                    </a:prstClr>
                  </a:solidFill>
                </a:uFill>
                <a:latin typeface="Calibri"/>
                <a:ea typeface="Calibri"/>
                <a:cs typeface="Calibri"/>
              </a:rPr>
              <a:t> ryzyko w analizatorze ryzyka w zależności od ogólnego wyniku ryzyka.</a:t>
            </a:r>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Powyższy przykład pokazuje, że RPM International ocenia </a:t>
            </a:r>
            <a:r>
              <a:rPr lang="pl" sz="1400" b="1" i="0" u="none" strike="noStrike" cap="none" baseline="0">
                <a:solidFill>
                  <a:srgbClr val="92D050"/>
                </a:solidFill>
                <a:effectLst/>
                <a:uFill>
                  <a:solidFill>
                    <a:prstClr val="black">
                      <a:alpha val="0"/>
                    </a:prstClr>
                  </a:solidFill>
                </a:uFill>
                <a:latin typeface="Calibri"/>
                <a:ea typeface="Calibri"/>
                <a:cs typeface="Calibri"/>
              </a:rPr>
              <a:t>NISKIE RYZYKO </a:t>
            </a:r>
            <a:r>
              <a:rPr lang="pl" sz="1400" b="0" i="0" u="none" strike="noStrike" cap="none" baseline="0">
                <a:solidFill>
                  <a:srgbClr val="000000"/>
                </a:solidFill>
                <a:effectLst/>
                <a:uFill>
                  <a:solidFill>
                    <a:prstClr val="black">
                      <a:alpha val="0"/>
                    </a:prstClr>
                  </a:solidFill>
                </a:uFill>
                <a:latin typeface="Calibri"/>
                <a:ea typeface="Calibri"/>
                <a:cs typeface="Calibri"/>
              </a:rPr>
              <a:t>z wynikiem 2,7</a:t>
            </a:r>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Wynik analizy ryzyka będzie miał wpływ na sposób, w jaki podmioty zewnętrzne są oceniane w ramach procedur analizy due diligence podmiotów zewnętrznych RPM.</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Zostanie to omówione w dalszej części.</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D872550-C67A-1AE6-D2F9-71D73618441A}"/>
              </a:ext>
            </a:extLst>
          </p:cNvPr>
          <p:cNvSpPr>
            <a:spLocks noGrp="1"/>
          </p:cNvSpPr>
          <p:nvPr>
            <p:ph type="sldNum" sz="quarter" idx="4"/>
          </p:nvPr>
        </p:nvSpPr>
        <p:spPr/>
        <p:txBody>
          <a:bodyPr/>
          <a:lstStyle/>
          <a:p>
            <a:fld id="{BB5FC4A1-A2DE-4EB5-9A46-57D39B4235EC}" type="slidenum">
              <a:rPr lang="en-US" smtClean="0"/>
              <a:t>12</a:t>
            </a:fld>
            <a:endParaRPr lang="en-US"/>
          </a:p>
        </p:txBody>
      </p:sp>
      <p:grpSp>
        <p:nvGrpSpPr>
          <p:cNvPr id="16" name="Group 15">
            <a:extLst>
              <a:ext uri="{FF2B5EF4-FFF2-40B4-BE49-F238E27FC236}">
                <a16:creationId xmlns:a16="http://schemas.microsoft.com/office/drawing/2014/main" id="{804FBD7E-145D-8CD9-0D11-F81FFA285C55}"/>
              </a:ext>
            </a:extLst>
          </p:cNvPr>
          <p:cNvGrpSpPr/>
          <p:nvPr/>
        </p:nvGrpSpPr>
        <p:grpSpPr>
          <a:xfrm>
            <a:off x="822960" y="1459429"/>
            <a:ext cx="6599083" cy="1657350"/>
            <a:chOff x="642020" y="1491327"/>
            <a:chExt cx="6599083" cy="1657350"/>
          </a:xfrm>
        </p:grpSpPr>
        <p:pic>
          <p:nvPicPr>
            <p:cNvPr id="10" name="Picture 9">
              <a:extLst>
                <a:ext uri="{FF2B5EF4-FFF2-40B4-BE49-F238E27FC236}">
                  <a16:creationId xmlns:a16="http://schemas.microsoft.com/office/drawing/2014/main" id="{3A5A2297-EDC1-83DE-38DA-6B3081767AD4}"/>
                </a:ext>
              </a:extLst>
            </p:cNvPr>
            <p:cNvPicPr>
              <a:picLocks noChangeAspect="1"/>
            </p:cNvPicPr>
            <p:nvPr/>
          </p:nvPicPr>
          <p:blipFill>
            <a:blip r:embed="rId2"/>
            <a:stretch>
              <a:fillRect/>
            </a:stretch>
          </p:blipFill>
          <p:spPr>
            <a:xfrm>
              <a:off x="642020" y="1693137"/>
              <a:ext cx="3929980" cy="1045591"/>
            </a:xfrm>
            <a:prstGeom prst="rect">
              <a:avLst/>
            </a:prstGeom>
          </p:spPr>
        </p:pic>
        <p:pic>
          <p:nvPicPr>
            <p:cNvPr id="13" name="Picture 12">
              <a:extLst>
                <a:ext uri="{FF2B5EF4-FFF2-40B4-BE49-F238E27FC236}">
                  <a16:creationId xmlns:a16="http://schemas.microsoft.com/office/drawing/2014/main" id="{F6E810F1-7FBA-1CDB-4213-F50575816218}"/>
                </a:ext>
              </a:extLst>
            </p:cNvPr>
            <p:cNvPicPr>
              <a:picLocks noChangeAspect="1"/>
            </p:cNvPicPr>
            <p:nvPr/>
          </p:nvPicPr>
          <p:blipFill>
            <a:blip r:embed="rId3"/>
            <a:stretch>
              <a:fillRect/>
            </a:stretch>
          </p:blipFill>
          <p:spPr>
            <a:xfrm>
              <a:off x="4412178" y="1491327"/>
              <a:ext cx="2828925" cy="1657350"/>
            </a:xfrm>
            <a:prstGeom prst="rect">
              <a:avLst/>
            </a:prstGeom>
          </p:spPr>
        </p:pic>
      </p:grpSp>
    </p:spTree>
    <p:extLst>
      <p:ext uri="{BB962C8B-B14F-4D97-AF65-F5344CB8AC3E}">
        <p14:creationId val="1651842690"/>
      </p:ext>
    </p:extLst>
  </p:cSld>
  <p:clrMapOvr>
    <a:masterClrMapping/>
  </p:clrMapOvr>
  <p:transition spd="med">
    <p:fade/>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B8F0A87A-20E9-FF51-9DB5-6F18A3C25EF1}"/>
              </a:ext>
            </a:extLst>
          </p:cNvPr>
          <p:cNvSpPr>
            <a:spLocks noGrp="1"/>
          </p:cNvSpPr>
          <p:nvPr>
            <p:ph type="title"/>
          </p:nvPr>
        </p:nvSpPr>
        <p:spPr>
          <a:xfrm>
            <a:off x="822960" y="182880"/>
            <a:ext cx="7358907" cy="787032"/>
          </a:xfrm>
        </p:spPr>
        <p:txBody>
          <a:bodyPr anchor="ctr">
            <a:normAutofit/>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Analizator ryzyka</a:t>
            </a:r>
          </a:p>
        </p:txBody>
      </p:sp>
      <p:pic>
        <p:nvPicPr>
          <p:cNvPr id="9" name="Picture 8">
            <a:extLst>
              <a:ext uri="{FF2B5EF4-FFF2-40B4-BE49-F238E27FC236}">
                <a16:creationId xmlns:a16="http://schemas.microsoft.com/office/drawing/2014/main" id="{29575394-37D9-9883-B150-914FB70F2CA1}"/>
              </a:ext>
            </a:extLst>
          </p:cNvPr>
          <p:cNvPicPr>
            <a:picLocks noChangeAspect="1"/>
          </p:cNvPicPr>
          <p:nvPr/>
        </p:nvPicPr>
        <p:blipFill>
          <a:blip r:embed="rId2"/>
          <a:stretch>
            <a:fillRect/>
          </a:stretch>
        </p:blipFill>
        <p:spPr>
          <a:xfrm>
            <a:off x="622988" y="1550637"/>
            <a:ext cx="8074836" cy="2563760"/>
          </a:xfrm>
          <a:prstGeom prst="rect">
            <a:avLst/>
          </a:prstGeom>
          <a:noFill/>
        </p:spPr>
      </p:pic>
      <p:sp>
        <p:nvSpPr>
          <p:cNvPr id="11" name="TextBox 10">
            <a:extLst>
              <a:ext uri="{FF2B5EF4-FFF2-40B4-BE49-F238E27FC236}">
                <a16:creationId xmlns:a16="http://schemas.microsoft.com/office/drawing/2014/main" id="{A0B0A6AD-D8D6-82BB-CF89-ECCA3ADF64B2}"/>
              </a:ext>
            </a:extLst>
          </p:cNvPr>
          <p:cNvSpPr txBox="1"/>
          <p:nvPr/>
        </p:nvSpPr>
        <p:spPr>
          <a:xfrm>
            <a:off x="577504" y="4114397"/>
            <a:ext cx="8165804" cy="2529841"/>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Ogólny wynik ryzyka dla podmiotu zewnętrznego jest obliczany w 23 różnych obszarach ryzyka.</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Poniżej początkowego wskaźnika szybkości oceny ryzyka można zobaczyć, jak podmiot zewnętrzny ocenił każdy z 23 obszarów ryzyka.</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Jeśli najedziesz kursorem myszy na każdą kolumnę wykresów, pokaże Ci to konkretne ryzyko.</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23 obszary ryzyka są pogrupowane w 4 główne kategorie, jak pokazano na zrzucie ekranu powyżej.</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Przypomnienie:</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Wynika to WYŁĄCZNIE z danych wprowadzonych na początkowym ekranie DODAJ OSÓB TRZECICH.</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Wyniki badań przesiewowych World Check/Media Check nie stanowią części ogólnego wyniku oceny ryzyka.</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 name="Slide Number Placeholder 1">
            <a:extLst>
              <a:ext uri="{FF2B5EF4-FFF2-40B4-BE49-F238E27FC236}">
                <a16:creationId xmlns:a16="http://schemas.microsoft.com/office/drawing/2014/main" id="{FD043A4A-BDF3-049D-31AE-2786ADC0D49A}"/>
              </a:ext>
            </a:extLst>
          </p:cNvPr>
          <p:cNvSpPr>
            <a:spLocks noGrp="1"/>
          </p:cNvSpPr>
          <p:nvPr>
            <p:ph type="sldNum" sz="quarter" idx="4"/>
          </p:nvPr>
        </p:nvSpPr>
        <p:spPr/>
        <p:txBody>
          <a:bodyPr/>
          <a:lstStyle/>
          <a:p>
            <a:fld id="{BB5FC4A1-A2DE-4EB5-9A46-57D39B4235EC}" type="slidenum">
              <a:rPr lang="en-US" smtClean="0"/>
              <a:t>13</a:t>
            </a:fld>
            <a:endParaRPr lang="en-US"/>
          </a:p>
        </p:txBody>
      </p:sp>
    </p:spTree>
    <p:extLst>
      <p:ext uri="{BB962C8B-B14F-4D97-AF65-F5344CB8AC3E}">
        <p14:creationId val="3452130387"/>
      </p:ext>
    </p:extLst>
  </p:cSld>
  <p:clrMapOvr>
    <a:masterClrMapping/>
  </p:clrMapOvr>
  <p:transition spd="med">
    <p:fade/>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806DD7E-034C-9372-24FC-3BFF65C73A51}"/>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Weryfikacja World-Check</a:t>
            </a:r>
          </a:p>
        </p:txBody>
      </p:sp>
      <p:sp>
        <p:nvSpPr>
          <p:cNvPr id="6" name="TextBox 5">
            <a:extLst>
              <a:ext uri="{FF2B5EF4-FFF2-40B4-BE49-F238E27FC236}">
                <a16:creationId xmlns:a16="http://schemas.microsoft.com/office/drawing/2014/main" id="{3D95F9A1-66E8-AAA1-D0FF-0DCBED297197}"/>
              </a:ext>
            </a:extLst>
          </p:cNvPr>
          <p:cNvSpPr txBox="1"/>
          <p:nvPr/>
        </p:nvSpPr>
        <p:spPr>
          <a:xfrm>
            <a:off x="462278" y="1423368"/>
            <a:ext cx="8048846" cy="1805940"/>
          </a:xfrm>
          <a:prstGeom prst="rect">
            <a:avLst/>
          </a:prstGeom>
          <a:noFill/>
        </p:spPr>
        <p:txBody>
          <a:bodyPr wrap="square" rtlCol="0">
            <a:spAutoFit/>
          </a:bodyPr>
          <a:lstStyle/>
          <a:p>
            <a:r>
              <a:rPr lang="pl" sz="1250" b="0" i="0" u="none" strike="noStrike" cap="none" baseline="0">
                <a:solidFill>
                  <a:srgbClr val="000000"/>
                </a:solidFill>
                <a:effectLst/>
                <a:uFill>
                  <a:solidFill>
                    <a:prstClr val="black">
                      <a:alpha val="0"/>
                    </a:prstClr>
                  </a:solidFill>
                </a:uFill>
                <a:latin typeface="Calibri"/>
                <a:ea typeface="Calibri"/>
                <a:cs typeface="Calibri"/>
              </a:rPr>
              <a:t>Na podstawie nazwy strony trzeciej i informacji o kraju, zaktualizowanych w sekcji DODAJ STRONĘ TRZECIĄ w narzędziu, system automatycznie przeprowadzi wyszukiwanie World-Check.</a:t>
            </a:r>
            <a:r>
              <a:rPr lang="pl" sz="125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50"/>
          </a:p>
          <a:p>
            <a:r>
              <a:rPr lang="pl" sz="1250" b="0" i="0" u="none" strike="noStrike" cap="none" baseline="0">
                <a:solidFill>
                  <a:srgbClr val="000000"/>
                </a:solidFill>
                <a:effectLst/>
                <a:uFill>
                  <a:solidFill>
                    <a:prstClr val="black">
                      <a:alpha val="0"/>
                    </a:prstClr>
                  </a:solidFill>
                </a:uFill>
                <a:latin typeface="Calibri"/>
                <a:ea typeface="Calibri"/>
                <a:cs typeface="Calibri"/>
              </a:rPr>
              <a:t>Wyniki badań przesiewowych można znaleźć na karcie SCREENING u góry strony, w module analizy ryzyka.</a:t>
            </a:r>
            <a:r>
              <a:rPr lang="pl" sz="125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50"/>
          </a:p>
          <a:p>
            <a:r>
              <a:rPr lang="pl" sz="1250" b="0" i="0" u="none" strike="noStrike" cap="none" baseline="0">
                <a:solidFill>
                  <a:srgbClr val="000000"/>
                </a:solidFill>
                <a:effectLst/>
                <a:uFill>
                  <a:solidFill>
                    <a:prstClr val="black">
                      <a:alpha val="0"/>
                    </a:prstClr>
                  </a:solidFill>
                </a:uFill>
                <a:latin typeface="Calibri"/>
                <a:ea typeface="Calibri"/>
                <a:cs typeface="Calibri"/>
              </a:rPr>
              <a:t>Jeśli nie ma wyników, w części dotyczącej badań przesiewowych zostanie wyświetlony </a:t>
            </a:r>
            <a:r>
              <a:rPr lang="pl" sz="1250" b="1" i="0" u="none" strike="noStrike" cap="none" baseline="0">
                <a:solidFill>
                  <a:srgbClr val="000000"/>
                </a:solidFill>
                <a:effectLst/>
                <a:uFill>
                  <a:solidFill>
                    <a:prstClr val="black">
                      <a:alpha val="0"/>
                    </a:prstClr>
                  </a:solidFill>
                </a:uFill>
                <a:latin typeface="Calibri"/>
                <a:ea typeface="Calibri"/>
                <a:cs typeface="Calibri"/>
              </a:rPr>
              <a:t>komunikat BRAK DOSTĘPNYCH DANYCH</a:t>
            </a:r>
            <a:r>
              <a:rPr lang="pl" sz="1250" b="0" i="0" u="none" strike="noStrike" cap="none" baseline="0">
                <a:solidFill>
                  <a:srgbClr val="000000"/>
                </a:solidFill>
                <a:effectLst/>
                <a:uFill>
                  <a:solidFill>
                    <a:prstClr val="black">
                      <a:alpha val="0"/>
                    </a:prstClr>
                  </a:solidFill>
                </a:uFill>
                <a:latin typeface="Calibri"/>
                <a:ea typeface="Calibri"/>
                <a:cs typeface="Calibri"/>
              </a:rPr>
              <a:t>, zgodnie z poniższym przykładem:</a:t>
            </a:r>
          </a:p>
          <a:p>
            <a:endParaRPr lang="en-GB" sz="1250"/>
          </a:p>
        </p:txBody>
      </p:sp>
      <p:sp>
        <p:nvSpPr>
          <p:cNvPr id="3" name="Slide Number Placeholder 2">
            <a:extLst>
              <a:ext uri="{FF2B5EF4-FFF2-40B4-BE49-F238E27FC236}">
                <a16:creationId xmlns:a16="http://schemas.microsoft.com/office/drawing/2014/main" id="{8AE48070-E4DD-2CF8-03EB-CD0708FAFBF0}"/>
              </a:ext>
            </a:extLst>
          </p:cNvPr>
          <p:cNvSpPr>
            <a:spLocks noGrp="1"/>
          </p:cNvSpPr>
          <p:nvPr>
            <p:ph type="sldNum" sz="quarter" idx="4"/>
          </p:nvPr>
        </p:nvSpPr>
        <p:spPr/>
        <p:txBody>
          <a:bodyPr/>
          <a:lstStyle/>
          <a:p>
            <a:fld id="{BB5FC4A1-A2DE-4EB5-9A46-57D39B4235EC}" type="slidenum">
              <a:rPr lang="en-US" smtClean="0"/>
              <a:t>14</a:t>
            </a:fld>
            <a:endParaRPr lang="en-US"/>
          </a:p>
        </p:txBody>
      </p:sp>
      <p:pic>
        <p:nvPicPr>
          <p:cNvPr id="5" name="Picture 4">
            <a:extLst>
              <a:ext uri="{FF2B5EF4-FFF2-40B4-BE49-F238E27FC236}">
                <a16:creationId xmlns:a16="http://schemas.microsoft.com/office/drawing/2014/main" id="{440B1123-318A-285E-7A78-640BB2179DEF}"/>
              </a:ext>
            </a:extLst>
          </p:cNvPr>
          <p:cNvPicPr>
            <a:picLocks noChangeAspect="1"/>
          </p:cNvPicPr>
          <p:nvPr/>
        </p:nvPicPr>
        <p:blipFill>
          <a:blip r:embed="rId2"/>
          <a:stretch>
            <a:fillRect/>
          </a:stretch>
        </p:blipFill>
        <p:spPr>
          <a:xfrm>
            <a:off x="305318" y="2862223"/>
            <a:ext cx="8362765" cy="2233380"/>
          </a:xfrm>
          <a:prstGeom prst="rect">
            <a:avLst/>
          </a:prstGeom>
        </p:spPr>
      </p:pic>
    </p:spTree>
    <p:extLst>
      <p:ext uri="{BB962C8B-B14F-4D97-AF65-F5344CB8AC3E}">
        <p14:creationId val="264295854"/>
      </p:ext>
    </p:extLst>
  </p:cSld>
  <p:clrMapOvr>
    <a:masterClrMapping/>
  </p:clrMapOvr>
  <p:transition spd="med">
    <p:fade/>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063DA4C-AC5D-4894-1705-624AE5635FA6}"/>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Badanie World Check ciąg dalszy...</a:t>
            </a:r>
          </a:p>
        </p:txBody>
      </p:sp>
      <p:sp>
        <p:nvSpPr>
          <p:cNvPr id="4" name="Slide Number Placeholder 3">
            <a:extLst>
              <a:ext uri="{FF2B5EF4-FFF2-40B4-BE49-F238E27FC236}">
                <a16:creationId xmlns:a16="http://schemas.microsoft.com/office/drawing/2014/main" id="{4546A41D-4230-A58E-63E7-F7BD03A0BF90}"/>
              </a:ext>
            </a:extLst>
          </p:cNvPr>
          <p:cNvSpPr>
            <a:spLocks noGrp="1"/>
          </p:cNvSpPr>
          <p:nvPr>
            <p:ph type="sldNum" sz="quarter" idx="4"/>
          </p:nvPr>
        </p:nvSpPr>
        <p:spPr/>
        <p:txBody>
          <a:bodyPr/>
          <a:lstStyle/>
          <a:p>
            <a:fld id="{BB5FC4A1-A2DE-4EB5-9A46-57D39B4235EC}" type="slidenum">
              <a:rPr lang="en-US" smtClean="0"/>
              <a:t>15</a:t>
            </a:fld>
            <a:endParaRPr lang="en-US"/>
          </a:p>
        </p:txBody>
      </p:sp>
      <p:sp>
        <p:nvSpPr>
          <p:cNvPr id="6" name="TextBox 5">
            <a:extLst>
              <a:ext uri="{FF2B5EF4-FFF2-40B4-BE49-F238E27FC236}">
                <a16:creationId xmlns:a16="http://schemas.microsoft.com/office/drawing/2014/main" id="{F96EE1A4-6611-057F-0319-195757083AC4}"/>
              </a:ext>
            </a:extLst>
          </p:cNvPr>
          <p:cNvSpPr txBox="1"/>
          <p:nvPr/>
        </p:nvSpPr>
        <p:spPr>
          <a:xfrm>
            <a:off x="381740" y="1571348"/>
            <a:ext cx="8371643" cy="518160"/>
          </a:xfrm>
          <a:prstGeom prst="rect">
            <a:avLst/>
          </a:prstGeom>
          <a:no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Jeśli istnieją potencjalne wyniki badań przesiewowych World Check, zostaną one wymienione na karcie SCREENING zgodnie z poniższym przykładem:</a:t>
            </a:r>
          </a:p>
        </p:txBody>
      </p:sp>
      <p:pic>
        <p:nvPicPr>
          <p:cNvPr id="8" name="Picture 7">
            <a:extLst>
              <a:ext uri="{FF2B5EF4-FFF2-40B4-BE49-F238E27FC236}">
                <a16:creationId xmlns:a16="http://schemas.microsoft.com/office/drawing/2014/main" id="{30A014E8-7D14-4C12-A588-F0DD2E44B170}"/>
              </a:ext>
            </a:extLst>
          </p:cNvPr>
          <p:cNvPicPr>
            <a:picLocks noChangeAspect="1"/>
          </p:cNvPicPr>
          <p:nvPr/>
        </p:nvPicPr>
        <p:blipFill>
          <a:blip r:embed="rId2"/>
          <a:stretch>
            <a:fillRect/>
          </a:stretch>
        </p:blipFill>
        <p:spPr>
          <a:xfrm>
            <a:off x="186431" y="2288416"/>
            <a:ext cx="8691239" cy="4183405"/>
          </a:xfrm>
          <a:prstGeom prst="rect">
            <a:avLst/>
          </a:prstGeom>
        </p:spPr>
      </p:pic>
    </p:spTree>
    <p:extLst>
      <p:ext uri="{BB962C8B-B14F-4D97-AF65-F5344CB8AC3E}">
        <p14:creationId val="646193069"/>
      </p:ext>
    </p:extLst>
  </p:cSld>
  <p:clrMapOvr>
    <a:masterClrMapping/>
  </p:clrMapOvr>
  <p:transition spd="med">
    <p:fade/>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992CC85-19D7-0B0F-74AA-915D8411AC5F}"/>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Weryfikacja World-Check</a:t>
            </a:r>
          </a:p>
        </p:txBody>
      </p:sp>
      <p:sp>
        <p:nvSpPr>
          <p:cNvPr id="6" name="TextBox 5">
            <a:extLst>
              <a:ext uri="{FF2B5EF4-FFF2-40B4-BE49-F238E27FC236}">
                <a16:creationId xmlns:a16="http://schemas.microsoft.com/office/drawing/2014/main" id="{C9AA10D1-72D7-DD6A-49A1-E685FE0C993C}"/>
              </a:ext>
            </a:extLst>
          </p:cNvPr>
          <p:cNvSpPr txBox="1"/>
          <p:nvPr/>
        </p:nvSpPr>
        <p:spPr>
          <a:xfrm>
            <a:off x="414195" y="1435395"/>
            <a:ext cx="7921256" cy="5974079"/>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System poda następujące informacje na temat potencjalnych dopasowań do badań przesiewowych stron trzecich:</a:t>
            </a:r>
          </a:p>
          <a:p>
            <a:endParaRPr lang="en-GB" sz="1600"/>
          </a:p>
          <a:p>
            <a:pPr marL="285750"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Nazwa</a:t>
            </a:r>
          </a:p>
          <a:p>
            <a:pPr marL="285750"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Kraj rejestracji (upewnij się, że kraj jest zgodny z krajem rejestracji podmiotu zewnętrznego, którego weryfikujesz i nie jest krajem siedziby podmiotu zewnętrznego).</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Rodzaj problemu, który spowodował, że strona trzecia „oznaczyła” na ekranie World-check (jeśli najedziesz kursorem myszy na </a:t>
            </a:r>
            <a:r>
              <a:rPr lang="pl" sz="1600" b="1" i="0" u="none" strike="noStrike" cap="none" baseline="0">
                <a:solidFill>
                  <a:srgbClr val="000000"/>
                </a:solidFill>
                <a:effectLst/>
                <a:uFill>
                  <a:solidFill>
                    <a:prstClr val="black">
                      <a:alpha val="0"/>
                    </a:prstClr>
                  </a:solidFill>
                </a:uFill>
                <a:latin typeface="Calibri"/>
                <a:ea typeface="Calibri"/>
                <a:cs typeface="Calibri"/>
              </a:rPr>
              <a:t>niebieskie owale</a:t>
            </a:r>
            <a:r>
              <a:rPr lang="pl" sz="1600" b="0" i="0" u="none" strike="noStrike" cap="none" baseline="0">
                <a:solidFill>
                  <a:srgbClr val="000000"/>
                </a:solidFill>
                <a:effectLst/>
                <a:uFill>
                  <a:solidFill>
                    <a:prstClr val="black">
                      <a:alpha val="0"/>
                    </a:prstClr>
                  </a:solidFill>
                </a:uFill>
                <a:latin typeface="Calibri"/>
                <a:ea typeface="Calibri"/>
                <a:cs typeface="Calibri"/>
              </a:rPr>
              <a:t>, otrzymasz więcej informacji)</a:t>
            </a:r>
          </a:p>
          <a:p>
            <a:pPr marL="285750"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Dopasuj siłę potencjalnej strony trzeciej do wprowadzonego wyszukiwanego terminu</a:t>
            </a:r>
          </a:p>
          <a:p>
            <a:pPr marL="285750"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Źródło:</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Kontrola światowa 1</a:t>
            </a:r>
          </a:p>
          <a:p>
            <a:pPr marL="285750"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ID referencyjne potencjalnego dopasowania w World Check</a:t>
            </a:r>
          </a:p>
          <a:p>
            <a:pPr marL="285750"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Opcje rozdzielczości</a:t>
            </a:r>
          </a:p>
          <a:p>
            <a:endParaRPr lang="en-GB" sz="1600"/>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Opcje rozwiązania to:</a:t>
            </a:r>
          </a:p>
          <a:p>
            <a:r>
              <a:rPr lang="pl" sz="1600" b="1" i="0" u="none" strike="noStrike" cap="none" baseline="0">
                <a:solidFill>
                  <a:srgbClr val="000000"/>
                </a:solidFill>
                <a:effectLst/>
                <a:uFill>
                  <a:solidFill>
                    <a:prstClr val="black">
                      <a:alpha val="0"/>
                    </a:prstClr>
                  </a:solidFill>
                </a:uFill>
                <a:latin typeface="Calibri"/>
                <a:ea typeface="Calibri"/>
                <a:cs typeface="Calibri"/>
              </a:rPr>
              <a:t>DODATNI</a:t>
            </a:r>
          </a:p>
          <a:p>
            <a:r>
              <a:rPr lang="pl" sz="1600" b="1" i="0" u="none" strike="noStrike" cap="none" baseline="0">
                <a:solidFill>
                  <a:srgbClr val="000000"/>
                </a:solidFill>
                <a:effectLst/>
                <a:uFill>
                  <a:solidFill>
                    <a:prstClr val="black">
                      <a:alpha val="0"/>
                    </a:prstClr>
                  </a:solidFill>
                </a:uFill>
                <a:latin typeface="Calibri"/>
                <a:ea typeface="Calibri"/>
                <a:cs typeface="Calibri"/>
              </a:rPr>
              <a:t>FAŁSZ</a:t>
            </a:r>
          </a:p>
          <a:p>
            <a:r>
              <a:rPr lang="pl" sz="1600" b="1" i="0" u="none" strike="noStrike" cap="none" baseline="0">
                <a:solidFill>
                  <a:srgbClr val="000000"/>
                </a:solidFill>
                <a:effectLst/>
                <a:uFill>
                  <a:solidFill>
                    <a:prstClr val="black">
                      <a:alpha val="0"/>
                    </a:prstClr>
                  </a:solidFill>
                </a:uFill>
                <a:latin typeface="Calibri"/>
                <a:ea typeface="Calibri"/>
                <a:cs typeface="Calibri"/>
              </a:rPr>
              <a:t>MOŻLIWE</a:t>
            </a:r>
          </a:p>
          <a:p>
            <a:endParaRPr lang="en-GB" sz="1600" b="1"/>
          </a:p>
          <a:p>
            <a:r>
              <a:rPr lang="pl" sz="1600" b="0" i="0" u="none" strike="noStrike" cap="none" baseline="0">
                <a:solidFill>
                  <a:srgbClr val="000000"/>
                </a:solidFill>
                <a:effectLst/>
                <a:uFill>
                  <a:solidFill>
                    <a:prstClr val="black">
                      <a:alpha val="0"/>
                    </a:prstClr>
                  </a:solidFill>
                </a:uFill>
                <a:latin typeface="Calibri"/>
                <a:ea typeface="Calibri"/>
                <a:cs typeface="Calibri"/>
              </a:rPr>
              <a:t>Zostały one omówione bardziej szczegółowo na następnej stronie...</a:t>
            </a:r>
          </a:p>
          <a:p>
            <a:endParaRPr lang="en-GB"/>
          </a:p>
        </p:txBody>
      </p:sp>
      <p:grpSp>
        <p:nvGrpSpPr>
          <p:cNvPr id="19" name="Group 18">
            <a:extLst>
              <a:ext uri="{FF2B5EF4-FFF2-40B4-BE49-F238E27FC236}">
                <a16:creationId xmlns:a16="http://schemas.microsoft.com/office/drawing/2014/main" id="{2D2F90B3-311E-BA0F-83F8-F634FC32C447}"/>
              </a:ext>
            </a:extLst>
          </p:cNvPr>
          <p:cNvGrpSpPr/>
          <p:nvPr/>
        </p:nvGrpSpPr>
        <p:grpSpPr>
          <a:xfrm>
            <a:off x="4502413" y="4508205"/>
            <a:ext cx="2886853" cy="914400"/>
            <a:chOff x="5295014" y="5252484"/>
            <a:chExt cx="2886853" cy="914400"/>
          </a:xfrm>
        </p:grpSpPr>
        <p:pic>
          <p:nvPicPr>
            <p:cNvPr id="10" name="Graphic 9" descr="Badge Follow with solid fill">
              <a:extLst>
                <a:ext uri="{FF2B5EF4-FFF2-40B4-BE49-F238E27FC236}">
                  <a16:creationId xmlns:a16="http://schemas.microsoft.com/office/drawing/2014/main" id="{92AD958E-DF4B-1499-2044-FFC93DEA75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95014" y="5252484"/>
              <a:ext cx="914400" cy="914400"/>
            </a:xfrm>
            <a:prstGeom prst="rect">
              <a:avLst/>
            </a:prstGeom>
          </p:spPr>
        </p:pic>
        <p:pic>
          <p:nvPicPr>
            <p:cNvPr id="12" name="Graphic 11" descr="Badge Unfollow with solid fill">
              <a:extLst>
                <a:ext uri="{FF2B5EF4-FFF2-40B4-BE49-F238E27FC236}">
                  <a16:creationId xmlns:a16="http://schemas.microsoft.com/office/drawing/2014/main" id="{12C59019-C4C8-1AF5-0045-866874986E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67467" y="5252484"/>
              <a:ext cx="914400" cy="914400"/>
            </a:xfrm>
            <a:prstGeom prst="rect">
              <a:avLst/>
            </a:prstGeom>
          </p:spPr>
        </p:pic>
        <p:pic>
          <p:nvPicPr>
            <p:cNvPr id="18" name="Graphic 17" descr="Badge Question Mark with solid fill">
              <a:extLst>
                <a:ext uri="{FF2B5EF4-FFF2-40B4-BE49-F238E27FC236}">
                  <a16:creationId xmlns:a16="http://schemas.microsoft.com/office/drawing/2014/main" id="{6662E3F3-781D-0FE1-3D33-A3FF808242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4951" y="5252484"/>
              <a:ext cx="914400" cy="914400"/>
            </a:xfrm>
            <a:prstGeom prst="rect">
              <a:avLst/>
            </a:prstGeom>
          </p:spPr>
        </p:pic>
      </p:grpSp>
      <p:sp>
        <p:nvSpPr>
          <p:cNvPr id="3" name="Slide Number Placeholder 2">
            <a:extLst>
              <a:ext uri="{FF2B5EF4-FFF2-40B4-BE49-F238E27FC236}">
                <a16:creationId xmlns:a16="http://schemas.microsoft.com/office/drawing/2014/main" id="{3A35011D-F711-82D7-E5AF-83BC65DC5D2D}"/>
              </a:ext>
            </a:extLst>
          </p:cNvPr>
          <p:cNvSpPr>
            <a:spLocks noGrp="1"/>
          </p:cNvSpPr>
          <p:nvPr>
            <p:ph type="sldNum" sz="quarter" idx="4"/>
          </p:nvPr>
        </p:nvSpPr>
        <p:spPr/>
        <p:txBody>
          <a:bodyPr/>
          <a:lstStyle/>
          <a:p>
            <a:fld id="{BB5FC4A1-A2DE-4EB5-9A46-57D39B4235EC}" type="slidenum">
              <a:rPr lang="en-US" smtClean="0"/>
              <a:t>16</a:t>
            </a:fld>
            <a:endParaRPr lang="en-US"/>
          </a:p>
        </p:txBody>
      </p:sp>
    </p:spTree>
    <p:extLst>
      <p:ext uri="{BB962C8B-B14F-4D97-AF65-F5344CB8AC3E}">
        <p14:creationId val="3644481527"/>
      </p:ext>
    </p:extLst>
  </p:cSld>
  <p:clrMapOvr>
    <a:masterClrMapping/>
  </p:clrMapOvr>
  <p:transition spd="med">
    <p:fade/>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0246A14-9326-2055-A3E8-FAD1E8393839}"/>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Weryfikacja World-Check</a:t>
            </a:r>
          </a:p>
        </p:txBody>
      </p:sp>
      <p:sp>
        <p:nvSpPr>
          <p:cNvPr id="6" name="TextBox 5">
            <a:extLst>
              <a:ext uri="{FF2B5EF4-FFF2-40B4-BE49-F238E27FC236}">
                <a16:creationId xmlns:a16="http://schemas.microsoft.com/office/drawing/2014/main" id="{5BB31CAB-730B-E3BB-0E0E-D597F9A1B7B2}"/>
              </a:ext>
            </a:extLst>
          </p:cNvPr>
          <p:cNvSpPr txBox="1"/>
          <p:nvPr/>
        </p:nvSpPr>
        <p:spPr>
          <a:xfrm>
            <a:off x="308344" y="1765005"/>
            <a:ext cx="8389480" cy="1584960"/>
          </a:xfrm>
          <a:prstGeom prst="rect">
            <a:avLst/>
          </a:prstGeom>
          <a:no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Weryfikacja World Check jest przeprowadzana </a:t>
            </a:r>
            <a:r>
              <a:rPr lang="pl" sz="1400" b="1" i="0" u="none" strike="noStrike" cap="none" baseline="0">
                <a:solidFill>
                  <a:srgbClr val="FF0000"/>
                </a:solidFill>
                <a:effectLst/>
                <a:uFill>
                  <a:solidFill>
                    <a:prstClr val="black">
                      <a:alpha val="0"/>
                    </a:prstClr>
                  </a:solidFill>
                </a:uFill>
                <a:latin typeface="Calibri"/>
                <a:ea typeface="Calibri"/>
                <a:cs typeface="Calibri"/>
              </a:rPr>
              <a:t>przez ZESPÓŁ WDROŻAJĄCY</a:t>
            </a:r>
          </a:p>
          <a:p>
            <a:endParaRPr lang="en-GB" sz="1400" b="1">
              <a:solidFill>
                <a:srgbClr val="FF0000"/>
              </a:solidFill>
            </a:endParaRPr>
          </a:p>
          <a:p>
            <a:r>
              <a:rPr lang="pl" sz="1400" b="0" i="0" u="none" strike="noStrike" cap="none" baseline="0">
                <a:solidFill>
                  <a:srgbClr val="000000"/>
                </a:solidFill>
                <a:effectLst/>
                <a:uFill>
                  <a:solidFill>
                    <a:prstClr val="black">
                      <a:alpha val="0"/>
                    </a:prstClr>
                  </a:solidFill>
                </a:uFill>
                <a:latin typeface="Calibri"/>
                <a:ea typeface="Calibri"/>
                <a:cs typeface="Calibri"/>
              </a:rPr>
              <a:t>Aby przeprowadzić screening World-Check, należy wykonać następujące czynności:</a:t>
            </a:r>
          </a:p>
          <a:p>
            <a:endParaRPr lang="en-GB" sz="1400"/>
          </a:p>
          <a:p>
            <a:r>
              <a:rPr lang="pl" sz="1400" b="0" i="0" u="none" strike="noStrike" cap="none" baseline="0">
                <a:solidFill>
                  <a:srgbClr val="000000"/>
                </a:solidFill>
                <a:effectLst/>
                <a:uFill>
                  <a:solidFill>
                    <a:prstClr val="black">
                      <a:alpha val="0"/>
                    </a:prstClr>
                  </a:solidFill>
                </a:uFill>
                <a:latin typeface="Calibri"/>
                <a:ea typeface="Calibri"/>
                <a:cs typeface="Calibri"/>
              </a:rPr>
              <a:t>1.</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Kliknij każdą ze stron trzecich, aby przejść do pełnych wyników kontroli World-Check.</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W wynikach badań przesiewowych znajduje się kilka kart (podświetlonych na żółto poniżej), które można kliknąć, aby sprawdzić, czy strona trzecia jest zgodna, czy nie.</a:t>
            </a:r>
          </a:p>
        </p:txBody>
      </p:sp>
      <p:pic>
        <p:nvPicPr>
          <p:cNvPr id="8" name="Picture 7">
            <a:extLst>
              <a:ext uri="{FF2B5EF4-FFF2-40B4-BE49-F238E27FC236}">
                <a16:creationId xmlns:a16="http://schemas.microsoft.com/office/drawing/2014/main" id="{194BB09D-389D-F090-02CD-6F75633020E2}"/>
              </a:ext>
            </a:extLst>
          </p:cNvPr>
          <p:cNvPicPr>
            <a:picLocks noChangeAspect="1"/>
          </p:cNvPicPr>
          <p:nvPr/>
        </p:nvPicPr>
        <p:blipFill>
          <a:blip r:embed="rId2"/>
          <a:stretch>
            <a:fillRect/>
          </a:stretch>
        </p:blipFill>
        <p:spPr>
          <a:xfrm>
            <a:off x="308344" y="3351892"/>
            <a:ext cx="8679879" cy="3389023"/>
          </a:xfrm>
          <a:prstGeom prst="rect">
            <a:avLst/>
          </a:prstGeom>
        </p:spPr>
      </p:pic>
      <p:sp>
        <p:nvSpPr>
          <p:cNvPr id="3" name="Slide Number Placeholder 2">
            <a:extLst>
              <a:ext uri="{FF2B5EF4-FFF2-40B4-BE49-F238E27FC236}">
                <a16:creationId xmlns:a16="http://schemas.microsoft.com/office/drawing/2014/main" id="{DC31B699-8612-F61F-E8E3-24FE491B23D6}"/>
              </a:ext>
            </a:extLst>
          </p:cNvPr>
          <p:cNvSpPr>
            <a:spLocks noGrp="1"/>
          </p:cNvSpPr>
          <p:nvPr>
            <p:ph type="sldNum" sz="quarter" idx="4"/>
          </p:nvPr>
        </p:nvSpPr>
        <p:spPr/>
        <p:txBody>
          <a:bodyPr/>
          <a:lstStyle/>
          <a:p>
            <a:fld id="{BB5FC4A1-A2DE-4EB5-9A46-57D39B4235EC}" type="slidenum">
              <a:rPr lang="en-US" smtClean="0"/>
              <a:t>17</a:t>
            </a:fld>
            <a:endParaRPr lang="en-US"/>
          </a:p>
        </p:txBody>
      </p:sp>
    </p:spTree>
    <p:extLst>
      <p:ext uri="{BB962C8B-B14F-4D97-AF65-F5344CB8AC3E}">
        <p14:creationId val="7004993"/>
      </p:ext>
    </p:extLst>
  </p:cSld>
  <p:clrMapOvr>
    <a:masterClrMapping/>
  </p:clrMapOvr>
  <p:transition spd="med">
    <p:fade/>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E1F2B04-BD2E-64AD-BEEA-A82BF3093586}"/>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Weryfikacja World-Check</a:t>
            </a:r>
          </a:p>
        </p:txBody>
      </p:sp>
      <p:sp>
        <p:nvSpPr>
          <p:cNvPr id="8" name="TextBox 7">
            <a:extLst>
              <a:ext uri="{FF2B5EF4-FFF2-40B4-BE49-F238E27FC236}">
                <a16:creationId xmlns:a16="http://schemas.microsoft.com/office/drawing/2014/main" id="{B3379D9E-E960-99A3-25A9-DA1E068D20EB}"/>
              </a:ext>
            </a:extLst>
          </p:cNvPr>
          <p:cNvSpPr txBox="1"/>
          <p:nvPr/>
        </p:nvSpPr>
        <p:spPr>
          <a:xfrm>
            <a:off x="472673" y="1658471"/>
            <a:ext cx="8059479" cy="3291841"/>
          </a:xfrm>
          <a:prstGeom prst="rect">
            <a:avLst/>
          </a:prstGeom>
          <a:no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Po zapoznaniu się z informacjami należy rozwiązać problem podmiotu zewnętrznego i oznaczyć wyniki jako:</a:t>
            </a:r>
          </a:p>
          <a:p>
            <a:r>
              <a:rPr lang="pl" sz="1400" b="1" i="0" u="none" strike="noStrike" cap="none" baseline="0">
                <a:solidFill>
                  <a:srgbClr val="000000"/>
                </a:solidFill>
                <a:effectLst/>
                <a:uFill>
                  <a:solidFill>
                    <a:prstClr val="black">
                      <a:alpha val="0"/>
                    </a:prstClr>
                  </a:solidFill>
                </a:uFill>
                <a:latin typeface="Calibri"/>
                <a:ea typeface="Calibri"/>
                <a:cs typeface="Calibri"/>
              </a:rPr>
              <a:t>DODATNI: </a:t>
            </a:r>
            <a:r>
              <a:rPr lang="pl" sz="1400" b="0" i="0" u="none" strike="noStrike" cap="none" baseline="0">
                <a:solidFill>
                  <a:srgbClr val="000000"/>
                </a:solidFill>
                <a:effectLst/>
                <a:uFill>
                  <a:solidFill>
                    <a:prstClr val="black">
                      <a:alpha val="0"/>
                    </a:prstClr>
                  </a:solidFill>
                </a:uFill>
                <a:latin typeface="Calibri"/>
                <a:ea typeface="Calibri"/>
                <a:cs typeface="Calibri"/>
              </a:rPr>
              <a:t>Strona trzecia to </a:t>
            </a:r>
            <a:r>
              <a:rPr lang="pl" sz="1400" b="1" i="0" u="none" strike="noStrike" cap="none" baseline="0">
                <a:solidFill>
                  <a:srgbClr val="92D050"/>
                </a:solidFill>
                <a:effectLst/>
                <a:uFill>
                  <a:solidFill>
                    <a:prstClr val="black">
                      <a:alpha val="0"/>
                    </a:prstClr>
                  </a:solidFill>
                </a:uFill>
                <a:latin typeface="Calibri"/>
                <a:ea typeface="Calibri"/>
                <a:cs typeface="Calibri"/>
              </a:rPr>
              <a:t>dopasowanie</a:t>
            </a:r>
          </a:p>
          <a:p>
            <a:r>
              <a:rPr lang="pl" sz="1400" b="1" i="0" u="none" strike="noStrike" cap="none" baseline="0">
                <a:solidFill>
                  <a:srgbClr val="000000"/>
                </a:solidFill>
                <a:effectLst/>
                <a:uFill>
                  <a:solidFill>
                    <a:prstClr val="black">
                      <a:alpha val="0"/>
                    </a:prstClr>
                  </a:solidFill>
                </a:uFill>
                <a:latin typeface="Calibri"/>
                <a:ea typeface="Calibri"/>
                <a:cs typeface="Calibri"/>
              </a:rPr>
              <a:t>FAŁSZ: </a:t>
            </a:r>
            <a:r>
              <a:rPr lang="pl" sz="1400" b="0" i="0" u="none" strike="noStrike" cap="none" baseline="0">
                <a:solidFill>
                  <a:srgbClr val="000000"/>
                </a:solidFill>
                <a:effectLst/>
                <a:uFill>
                  <a:solidFill>
                    <a:prstClr val="black">
                      <a:alpha val="0"/>
                    </a:prstClr>
                  </a:solidFill>
                </a:uFill>
                <a:latin typeface="Calibri"/>
                <a:ea typeface="Calibri"/>
                <a:cs typeface="Calibri"/>
              </a:rPr>
              <a:t>Strona trzecia </a:t>
            </a:r>
            <a:r>
              <a:rPr lang="pl" sz="1400" b="0" i="0" u="none" strike="noStrike" cap="none" baseline="0">
                <a:solidFill>
                  <a:srgbClr val="FF0000"/>
                </a:solidFill>
                <a:effectLst/>
                <a:uFill>
                  <a:solidFill>
                    <a:prstClr val="black">
                      <a:alpha val="0"/>
                    </a:prstClr>
                  </a:solidFill>
                </a:uFill>
                <a:latin typeface="Calibri"/>
                <a:ea typeface="Calibri"/>
                <a:cs typeface="Calibri"/>
              </a:rPr>
              <a:t>NIE</a:t>
            </a:r>
            <a:r>
              <a:rPr lang="pl" sz="1400" b="0" i="0" u="none" strike="noStrike" cap="none" baseline="0">
                <a:solidFill>
                  <a:srgbClr val="000000"/>
                </a:solidFill>
                <a:effectLst/>
                <a:uFill>
                  <a:solidFill>
                    <a:prstClr val="black">
                      <a:alpha val="0"/>
                    </a:prstClr>
                  </a:solidFill>
                </a:uFill>
                <a:latin typeface="Calibri"/>
                <a:ea typeface="Calibri"/>
                <a:cs typeface="Calibri"/>
              </a:rPr>
              <a:t> JEST </a:t>
            </a:r>
            <a:r>
              <a:rPr lang="pl" sz="1400" b="0" i="0" u="none" strike="noStrike" cap="none" baseline="0">
                <a:solidFill>
                  <a:srgbClr val="FF0000"/>
                </a:solidFill>
                <a:effectLst/>
                <a:uFill>
                  <a:solidFill>
                    <a:prstClr val="black">
                      <a:alpha val="0"/>
                    </a:prstClr>
                  </a:solidFill>
                </a:uFill>
                <a:latin typeface="Calibri"/>
                <a:ea typeface="Calibri"/>
                <a:cs typeface="Calibri"/>
              </a:rPr>
              <a:t>DOPASOWANIEM</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a:p>
            <a:r>
              <a:rPr lang="pl" sz="1400" b="1" i="0" u="none" strike="noStrike" cap="none" baseline="0">
                <a:solidFill>
                  <a:srgbClr val="000000"/>
                </a:solidFill>
                <a:effectLst/>
                <a:uFill>
                  <a:solidFill>
                    <a:prstClr val="black">
                      <a:alpha val="0"/>
                    </a:prstClr>
                  </a:solidFill>
                </a:uFill>
                <a:latin typeface="Calibri"/>
                <a:ea typeface="Calibri"/>
                <a:cs typeface="Calibri"/>
              </a:rPr>
              <a:t>MOŻLIWE: </a:t>
            </a:r>
            <a:r>
              <a:rPr lang="pl" sz="1400" b="0" i="0" u="none" strike="noStrike" cap="none" baseline="0">
                <a:solidFill>
                  <a:srgbClr val="000000"/>
                </a:solidFill>
                <a:effectLst/>
                <a:uFill>
                  <a:solidFill>
                    <a:prstClr val="black">
                      <a:alpha val="0"/>
                    </a:prstClr>
                  </a:solidFill>
                </a:uFill>
                <a:latin typeface="Calibri"/>
                <a:ea typeface="Calibri"/>
                <a:cs typeface="Calibri"/>
              </a:rPr>
              <a:t>Strona trzecia </a:t>
            </a:r>
            <a:r>
              <a:rPr lang="pl" sz="1400" b="1" i="0" u="none" strike="noStrike" cap="none" baseline="0">
                <a:solidFill>
                  <a:srgbClr val="FFC000"/>
                </a:solidFill>
                <a:effectLst/>
                <a:uFill>
                  <a:solidFill>
                    <a:prstClr val="black">
                      <a:alpha val="0"/>
                    </a:prstClr>
                  </a:solidFill>
                </a:uFill>
                <a:latin typeface="Calibri"/>
                <a:ea typeface="Calibri"/>
                <a:cs typeface="Calibri"/>
              </a:rPr>
              <a:t>MOŻE</a:t>
            </a:r>
            <a:r>
              <a:rPr lang="pl" sz="1400" b="0" i="0" u="none" strike="noStrike" cap="none" baseline="0">
                <a:solidFill>
                  <a:srgbClr val="000000"/>
                </a:solidFill>
                <a:effectLst/>
                <a:uFill>
                  <a:solidFill>
                    <a:prstClr val="black">
                      <a:alpha val="0"/>
                    </a:prstClr>
                  </a:solidFill>
                </a:uFill>
                <a:latin typeface="Calibri"/>
                <a:ea typeface="Calibri"/>
                <a:cs typeface="Calibri"/>
              </a:rPr>
              <a:t> BYĆ </a:t>
            </a:r>
            <a:r>
              <a:rPr lang="pl" sz="1400" b="1" i="0" u="none" strike="noStrike" cap="none" baseline="0">
                <a:solidFill>
                  <a:srgbClr val="FFC000"/>
                </a:solidFill>
                <a:effectLst/>
                <a:uFill>
                  <a:solidFill>
                    <a:prstClr val="black">
                      <a:alpha val="0"/>
                    </a:prstClr>
                  </a:solidFill>
                </a:uFill>
                <a:latin typeface="Calibri"/>
                <a:ea typeface="Calibri"/>
                <a:cs typeface="Calibri"/>
              </a:rPr>
              <a:t>DOPASOWANIEM</a:t>
            </a:r>
          </a:p>
          <a:p>
            <a:endParaRPr lang="en-GB" sz="1400" b="1">
              <a:solidFill>
                <a:srgbClr val="FFC000"/>
              </a:solidFill>
            </a:endParaRPr>
          </a:p>
          <a:p>
            <a:r>
              <a:rPr lang="pl" sz="1400" b="0" i="0" u="none" strike="noStrike" cap="none" baseline="0">
                <a:solidFill>
                  <a:srgbClr val="000000"/>
                </a:solidFill>
                <a:effectLst/>
                <a:uFill>
                  <a:solidFill>
                    <a:prstClr val="black">
                      <a:alpha val="0"/>
                    </a:prstClr>
                  </a:solidFill>
                </a:uFill>
                <a:latin typeface="Calibri"/>
                <a:ea typeface="Calibri"/>
                <a:cs typeface="Calibri"/>
              </a:rPr>
              <a:t>Wyniki można oznaczyć jako takie na 2 sposoby, albo na stronie wyników kontroli indywidualnej podmiotu zewnętrznego, klikając ikonę z wynikiem dodatnim ujemnym lub możliwą, jak podświetlono poniżej, albo na początkowej stronie kontroli, na której wymieniono wszystkie potencjalne dopasowania weryfikacji na świecie (patrz na przykład strona 10)</a:t>
            </a:r>
          </a:p>
          <a:p>
            <a:endParaRPr lang="en-GB" sz="1400"/>
          </a:p>
          <a:p>
            <a:r>
              <a:rPr lang="pl" sz="1400" b="0" i="0" u="none" strike="noStrike" cap="none" baseline="0">
                <a:solidFill>
                  <a:srgbClr val="000000"/>
                </a:solidFill>
                <a:effectLst/>
                <a:uFill>
                  <a:solidFill>
                    <a:prstClr val="black">
                      <a:alpha val="0"/>
                    </a:prstClr>
                  </a:solidFill>
                </a:uFill>
                <a:latin typeface="Calibri"/>
                <a:ea typeface="Calibri"/>
                <a:cs typeface="Calibri"/>
              </a:rPr>
              <a:t>Jeśli nie masz pewności, czy wynik wyszukiwania jest pozytywny i chcesz, aby inny członek zespołu sprawdził / dokładnie sprawdził możliwe dopasowanie, możesz to zrobić, klikając poniższe pole DODAJ WERYFIKATORA.</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(Uwaga: nie jest to obowiązkowe).</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0ED77659-1920-3443-BF09-893FEF6DCF7B}"/>
              </a:ext>
            </a:extLst>
          </p:cNvPr>
          <p:cNvPicPr>
            <a:picLocks noChangeAspect="1"/>
          </p:cNvPicPr>
          <p:nvPr/>
        </p:nvPicPr>
        <p:blipFill>
          <a:blip r:embed="rId2"/>
          <a:stretch>
            <a:fillRect/>
          </a:stretch>
        </p:blipFill>
        <p:spPr>
          <a:xfrm>
            <a:off x="241891" y="4474048"/>
            <a:ext cx="8660218" cy="2124612"/>
          </a:xfrm>
          <a:prstGeom prst="rect">
            <a:avLst/>
          </a:prstGeom>
        </p:spPr>
      </p:pic>
      <p:sp>
        <p:nvSpPr>
          <p:cNvPr id="3" name="Slide Number Placeholder 2">
            <a:extLst>
              <a:ext uri="{FF2B5EF4-FFF2-40B4-BE49-F238E27FC236}">
                <a16:creationId xmlns:a16="http://schemas.microsoft.com/office/drawing/2014/main" id="{BE14AAF8-8336-FA5A-E9FB-44D47FCD6B68}"/>
              </a:ext>
            </a:extLst>
          </p:cNvPr>
          <p:cNvSpPr>
            <a:spLocks noGrp="1"/>
          </p:cNvSpPr>
          <p:nvPr>
            <p:ph type="sldNum" sz="quarter" idx="4"/>
          </p:nvPr>
        </p:nvSpPr>
        <p:spPr/>
        <p:txBody>
          <a:bodyPr/>
          <a:lstStyle/>
          <a:p>
            <a:fld id="{BB5FC4A1-A2DE-4EB5-9A46-57D39B4235EC}" type="slidenum">
              <a:rPr lang="en-US" smtClean="0"/>
              <a:t>18</a:t>
            </a:fld>
            <a:endParaRPr lang="en-US"/>
          </a:p>
        </p:txBody>
      </p:sp>
    </p:spTree>
    <p:extLst>
      <p:ext uri="{BB962C8B-B14F-4D97-AF65-F5344CB8AC3E}">
        <p14:creationId val="3217523420"/>
      </p:ext>
    </p:extLst>
  </p:cSld>
  <p:clrMapOvr>
    <a:masterClrMapping/>
  </p:clrMapOvr>
  <p:transition spd="med">
    <p:fade/>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68B58A9-0FF1-938C-42C0-478160D712FF}"/>
              </a:ext>
            </a:extLst>
          </p:cNvPr>
          <p:cNvSpPr>
            <a:spLocks noGrp="1"/>
          </p:cNvSpPr>
          <p:nvPr>
            <p:ph type="title"/>
          </p:nvPr>
        </p:nvSpPr>
        <p:spPr>
          <a:xfrm>
            <a:off x="822960" y="182880"/>
            <a:ext cx="7358907" cy="787032"/>
          </a:xfrm>
        </p:spPr>
        <p:txBody>
          <a:bodyPr anchor="ctr">
            <a:normAutofit/>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Weryfikacja World-Check</a:t>
            </a:r>
          </a:p>
        </p:txBody>
      </p:sp>
      <p:pic>
        <p:nvPicPr>
          <p:cNvPr id="7" name="Picture 6">
            <a:extLst>
              <a:ext uri="{FF2B5EF4-FFF2-40B4-BE49-F238E27FC236}">
                <a16:creationId xmlns:a16="http://schemas.microsoft.com/office/drawing/2014/main" id="{7BB80008-B370-DBFA-0EED-D050A921F65E}"/>
              </a:ext>
            </a:extLst>
          </p:cNvPr>
          <p:cNvPicPr>
            <a:picLocks noChangeAspect="1"/>
          </p:cNvPicPr>
          <p:nvPr/>
        </p:nvPicPr>
        <p:blipFill>
          <a:blip r:embed="rId2"/>
          <a:stretch>
            <a:fillRect/>
          </a:stretch>
        </p:blipFill>
        <p:spPr>
          <a:xfrm>
            <a:off x="371073" y="2610386"/>
            <a:ext cx="8074836" cy="3149185"/>
          </a:xfrm>
          <a:prstGeom prst="rect">
            <a:avLst/>
          </a:prstGeom>
          <a:noFill/>
        </p:spPr>
      </p:pic>
      <p:cxnSp>
        <p:nvCxnSpPr>
          <p:cNvPr id="4" name="Straight Arrow Connector 3">
            <a:extLst>
              <a:ext uri="{FF2B5EF4-FFF2-40B4-BE49-F238E27FC236}">
                <a16:creationId xmlns:a16="http://schemas.microsoft.com/office/drawing/2014/main" id="{48C7F835-7438-9B1B-C4CF-25D8357C459B}"/>
              </a:ext>
            </a:extLst>
          </p:cNvPr>
          <p:cNvCxnSpPr/>
          <p:nvPr/>
        </p:nvCxnSpPr>
        <p:spPr>
          <a:xfrm flipH="1">
            <a:off x="822960" y="2095928"/>
            <a:ext cx="1272968" cy="965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C5CAFCFD-2830-C1B7-1E0A-240289CCD0DA}"/>
              </a:ext>
            </a:extLst>
          </p:cNvPr>
          <p:cNvSpPr txBox="1"/>
          <p:nvPr/>
        </p:nvSpPr>
        <p:spPr>
          <a:xfrm>
            <a:off x="550055" y="1573309"/>
            <a:ext cx="7716872" cy="1066800"/>
          </a:xfrm>
          <a:prstGeom prst="rect">
            <a:avLst/>
          </a:prstGeom>
          <a:solidFill>
            <a:schemeClr val="bg1"/>
          </a:solid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Na stronie wyników badań przesiewowych można pojedynczo zaznaczyć wyniki po kolei lub zaznaczyć pole </a:t>
            </a:r>
            <a:r>
              <a:rPr lang="pl" sz="1600" b="1" i="0" u="none" strike="noStrike" cap="none" baseline="0">
                <a:solidFill>
                  <a:srgbClr val="000000"/>
                </a:solidFill>
                <a:effectLst/>
                <a:uFill>
                  <a:solidFill>
                    <a:prstClr val="black">
                      <a:alpha val="0"/>
                    </a:prstClr>
                  </a:solidFill>
                </a:uFill>
                <a:latin typeface="Calibri"/>
                <a:ea typeface="Calibri"/>
                <a:cs typeface="Calibri"/>
              </a:rPr>
              <a:t>Wybierz wszystko</a:t>
            </a:r>
            <a:r>
              <a:rPr lang="pl" sz="1600" b="0" i="0" u="none" strike="noStrike" cap="none" baseline="0">
                <a:solidFill>
                  <a:srgbClr val="000000"/>
                </a:solidFill>
                <a:effectLst/>
                <a:uFill>
                  <a:solidFill>
                    <a:prstClr val="black">
                      <a:alpha val="0"/>
                    </a:prstClr>
                  </a:solidFill>
                </a:uFill>
                <a:latin typeface="Calibri"/>
                <a:ea typeface="Calibri"/>
                <a:cs typeface="Calibri"/>
              </a:rPr>
              <a:t> lub kilka pól po lewej stronie, można rozwiązać więcej niż jedno naraz (patrz zrzut ekranu na następnej stronie).</a:t>
            </a:r>
          </a:p>
        </p:txBody>
      </p:sp>
      <p:sp>
        <p:nvSpPr>
          <p:cNvPr id="3" name="Slide Number Placeholder 2">
            <a:extLst>
              <a:ext uri="{FF2B5EF4-FFF2-40B4-BE49-F238E27FC236}">
                <a16:creationId xmlns:a16="http://schemas.microsoft.com/office/drawing/2014/main" id="{ABD2B2F8-5AE2-68ED-0807-1ABFEC2AFC32}"/>
              </a:ext>
            </a:extLst>
          </p:cNvPr>
          <p:cNvSpPr>
            <a:spLocks noGrp="1"/>
          </p:cNvSpPr>
          <p:nvPr>
            <p:ph type="sldNum" sz="quarter" idx="4"/>
          </p:nvPr>
        </p:nvSpPr>
        <p:spPr/>
        <p:txBody>
          <a:bodyPr/>
          <a:lstStyle/>
          <a:p>
            <a:fld id="{BB5FC4A1-A2DE-4EB5-9A46-57D39B4235EC}" type="slidenum">
              <a:rPr lang="en-US" smtClean="0"/>
              <a:t>19</a:t>
            </a:fld>
            <a:endParaRPr lang="en-US"/>
          </a:p>
        </p:txBody>
      </p:sp>
    </p:spTree>
    <p:extLst>
      <p:ext uri="{BB962C8B-B14F-4D97-AF65-F5344CB8AC3E}">
        <p14:creationId val="1044650497"/>
      </p:ext>
    </p:extLst>
  </p:cSld>
  <p:clrMapOvr>
    <a:masterClrMapping/>
  </p:clrMapOvr>
  <p:transition spd="med">
    <p:fade/>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25703F5-067D-414D-BD91-94841656F2DC}"/>
              </a:ext>
            </a:extLst>
          </p:cNvPr>
          <p:cNvSpPr>
            <a:spLocks noGrp="1"/>
          </p:cNvSpPr>
          <p:nvPr>
            <p:ph type="title"/>
          </p:nvPr>
        </p:nvSpPr>
        <p:spPr>
          <a:xfrm>
            <a:off x="822959" y="182880"/>
            <a:ext cx="7381415" cy="729882"/>
          </a:xfrm>
        </p:spPr>
        <p:txBody>
          <a:bodyPr anchor="ctr">
            <a:normAutofit/>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Zawartość</a:t>
            </a:r>
          </a:p>
        </p:txBody>
      </p:sp>
      <p:pic>
        <p:nvPicPr>
          <p:cNvPr id="6" name="Picture 5">
            <a:extLst>
              <a:ext uri="{FF2B5EF4-FFF2-40B4-BE49-F238E27FC236}">
                <a16:creationId xmlns:a16="http://schemas.microsoft.com/office/drawing/2014/main" id="{1B4F53EA-4B19-C7B9-5FF1-1044D836EC5B}"/>
              </a:ext>
            </a:extLst>
          </p:cNvPr>
          <p:cNvPicPr>
            <a:picLocks noChangeAspect="1"/>
          </p:cNvPicPr>
          <p:nvPr/>
        </p:nvPicPr>
        <p:blipFill>
          <a:blip r:embed="rId2"/>
          <a:stretch>
            <a:fillRect/>
          </a:stretch>
        </p:blipFill>
        <p:spPr>
          <a:xfrm>
            <a:off x="528660" y="1993084"/>
            <a:ext cx="3736185" cy="3426781"/>
          </a:xfrm>
          <a:prstGeom prst="rect">
            <a:avLst/>
          </a:prstGeom>
        </p:spPr>
      </p:pic>
      <p:sp>
        <p:nvSpPr>
          <p:cNvPr id="5" name="Content Placeholder 4">
            <a:extLst>
              <a:ext uri="{FF2B5EF4-FFF2-40B4-BE49-F238E27FC236}">
                <a16:creationId xmlns:a16="http://schemas.microsoft.com/office/drawing/2014/main" id="{F37FF47B-F41B-9B07-8A26-BCE4F03412A6}"/>
              </a:ext>
            </a:extLst>
          </p:cNvPr>
          <p:cNvSpPr>
            <a:spLocks noGrp="1"/>
          </p:cNvSpPr>
          <p:nvPr>
            <p:ph sz="half" idx="2"/>
          </p:nvPr>
        </p:nvSpPr>
        <p:spPr>
          <a:xfrm>
            <a:off x="4629150" y="1508760"/>
            <a:ext cx="4367366" cy="5135424"/>
          </a:xfrm>
        </p:spPr>
        <p:txBody>
          <a:bodyPr>
            <a:normAutofit fontScale="77500" lnSpcReduction="20000"/>
          </a:bodyPr>
          <a:lstStyle/>
          <a:p>
            <a:r>
              <a:rPr lang="pl" sz="2100" b="0" i="0" u="none" strike="noStrike" cap="none" baseline="0">
                <a:solidFill>
                  <a:srgbClr val="000000"/>
                </a:solidFill>
                <a:effectLst/>
                <a:uFill>
                  <a:solidFill>
                    <a:prstClr val="black">
                      <a:alpha val="0"/>
                    </a:prstClr>
                  </a:solidFill>
                </a:uFill>
                <a:latin typeface="Calibri"/>
                <a:ea typeface="Calibri"/>
                <a:cs typeface="Calibri"/>
              </a:rPr>
              <a:t>Kluczowe osoby kontaktowe....................................3</a:t>
            </a:r>
          </a:p>
          <a:p>
            <a:r>
              <a:rPr lang="pl" sz="2100" b="0" i="0" u="none" strike="noStrike" cap="none" baseline="0">
                <a:solidFill>
                  <a:srgbClr val="000000"/>
                </a:solidFill>
                <a:effectLst/>
                <a:uFill>
                  <a:solidFill>
                    <a:prstClr val="black">
                      <a:alpha val="0"/>
                    </a:prstClr>
                  </a:solidFill>
                </a:uFill>
                <a:latin typeface="Calibri"/>
                <a:ea typeface="Calibri"/>
                <a:cs typeface="Calibri"/>
              </a:rPr>
              <a:t>Czym jest LSEG?...............................4</a:t>
            </a:r>
          </a:p>
          <a:p>
            <a:r>
              <a:rPr lang="pl" sz="2100" b="0" i="0" u="none" strike="noStrike" cap="none" baseline="0">
                <a:solidFill>
                  <a:srgbClr val="000000"/>
                </a:solidFill>
                <a:effectLst/>
                <a:uFill>
                  <a:solidFill>
                    <a:prstClr val="black">
                      <a:alpha val="0"/>
                    </a:prstClr>
                  </a:solidFill>
                </a:uFill>
                <a:latin typeface="Calibri"/>
                <a:ea typeface="Calibri"/>
                <a:cs typeface="Calibri"/>
              </a:rPr>
              <a:t>Przepływ pracy LSEG.......................5</a:t>
            </a:r>
          </a:p>
          <a:p>
            <a:r>
              <a:rPr lang="pl" sz="2100" b="0" i="0" u="none" strike="noStrike" cap="none" baseline="0">
                <a:solidFill>
                  <a:srgbClr val="000000"/>
                </a:solidFill>
                <a:effectLst/>
                <a:uFill>
                  <a:solidFill>
                    <a:prstClr val="black">
                      <a:alpha val="0"/>
                    </a:prstClr>
                  </a:solidFill>
                </a:uFill>
                <a:latin typeface="Calibri"/>
                <a:ea typeface="Calibri"/>
                <a:cs typeface="Calibri"/>
              </a:rPr>
              <a:t>LSEG i inicjatywy centralne.......6</a:t>
            </a:r>
          </a:p>
          <a:p>
            <a:r>
              <a:rPr lang="pl" sz="2100" b="0" i="0" u="none" strike="noStrike" cap="none" baseline="0">
                <a:solidFill>
                  <a:srgbClr val="000000"/>
                </a:solidFill>
                <a:effectLst/>
                <a:uFill>
                  <a:solidFill>
                    <a:prstClr val="black">
                      <a:alpha val="0"/>
                    </a:prstClr>
                  </a:solidFill>
                </a:uFill>
                <a:latin typeface="Calibri"/>
                <a:ea typeface="Calibri"/>
                <a:cs typeface="Calibri"/>
              </a:rPr>
              <a:t>Wprowadzenie do LSEG......................7</a:t>
            </a:r>
          </a:p>
          <a:p>
            <a:r>
              <a:rPr lang="pl" sz="2100" b="0" i="0" u="none" strike="noStrike" cap="none" baseline="0">
                <a:solidFill>
                  <a:srgbClr val="000000"/>
                </a:solidFill>
                <a:effectLst/>
                <a:uFill>
                  <a:solidFill>
                    <a:prstClr val="black">
                      <a:alpha val="0"/>
                    </a:prstClr>
                  </a:solidFill>
                </a:uFill>
                <a:latin typeface="Calibri"/>
                <a:ea typeface="Calibri"/>
                <a:cs typeface="Calibri"/>
              </a:rPr>
              <a:t>Dodawanie strony trzeciej do LSEG...8</a:t>
            </a:r>
          </a:p>
          <a:p>
            <a:r>
              <a:rPr lang="pl" sz="2100" b="0" i="0" u="none" strike="noStrike" cap="none" baseline="0">
                <a:solidFill>
                  <a:srgbClr val="000000"/>
                </a:solidFill>
                <a:effectLst/>
                <a:uFill>
                  <a:solidFill>
                    <a:prstClr val="black">
                      <a:alpha val="0"/>
                    </a:prstClr>
                  </a:solidFill>
                </a:uFill>
                <a:latin typeface="Calibri"/>
                <a:ea typeface="Calibri"/>
                <a:cs typeface="Calibri"/>
              </a:rPr>
              <a:t>Analizator ryzyka.........................12</a:t>
            </a:r>
          </a:p>
          <a:p>
            <a:r>
              <a:rPr lang="pl" sz="2100" b="0" i="0" u="none" strike="noStrike" cap="none" baseline="0">
                <a:solidFill>
                  <a:srgbClr val="000000"/>
                </a:solidFill>
                <a:effectLst/>
                <a:uFill>
                  <a:solidFill>
                    <a:prstClr val="black">
                      <a:alpha val="0"/>
                    </a:prstClr>
                  </a:solidFill>
                </a:uFill>
                <a:latin typeface="Calibri"/>
                <a:ea typeface="Calibri"/>
                <a:cs typeface="Calibri"/>
              </a:rPr>
              <a:t>Weryfikacja World Check...............14</a:t>
            </a:r>
          </a:p>
          <a:p>
            <a:r>
              <a:rPr lang="pl" sz="2100" b="0" i="0" u="none" strike="noStrike" cap="none" baseline="0">
                <a:solidFill>
                  <a:srgbClr val="000000"/>
                </a:solidFill>
                <a:effectLst/>
                <a:uFill>
                  <a:solidFill>
                    <a:prstClr val="black">
                      <a:alpha val="0"/>
                    </a:prstClr>
                  </a:solidFill>
                </a:uFill>
                <a:latin typeface="Calibri"/>
                <a:ea typeface="Calibri"/>
                <a:cs typeface="Calibri"/>
              </a:rPr>
              <a:t>Kontrola niepożądanych mediów.................27</a:t>
            </a:r>
          </a:p>
          <a:p>
            <a:r>
              <a:rPr lang="pl" sz="2100" b="0" i="0" u="none" strike="noStrike" cap="none" baseline="0">
                <a:solidFill>
                  <a:srgbClr val="000000"/>
                </a:solidFill>
                <a:effectLst/>
                <a:uFill>
                  <a:solidFill>
                    <a:prstClr val="black">
                      <a:alpha val="0"/>
                    </a:prstClr>
                  </a:solidFill>
                </a:uFill>
                <a:latin typeface="Calibri"/>
                <a:ea typeface="Calibri"/>
                <a:cs typeface="Calibri"/>
              </a:rPr>
              <a:t>Wdrażanie podmiotu zewnętrznego...........31</a:t>
            </a:r>
          </a:p>
          <a:p>
            <a:r>
              <a:rPr lang="pl" sz="2100" b="0" i="0" u="none" strike="noStrike" cap="none" baseline="0">
                <a:solidFill>
                  <a:srgbClr val="000000"/>
                </a:solidFill>
                <a:effectLst/>
                <a:uFill>
                  <a:solidFill>
                    <a:prstClr val="black">
                      <a:alpha val="0"/>
                    </a:prstClr>
                  </a:solidFill>
                </a:uFill>
                <a:latin typeface="Calibri"/>
                <a:ea typeface="Calibri"/>
                <a:cs typeface="Calibri"/>
              </a:rPr>
              <a:t>Przypisywanie kwestionariuszy................47</a:t>
            </a:r>
          </a:p>
          <a:p>
            <a:r>
              <a:rPr lang="pl" sz="2100" b="0" i="0" u="none" strike="noStrike" cap="none" baseline="0">
                <a:solidFill>
                  <a:srgbClr val="000000"/>
                </a:solidFill>
                <a:effectLst/>
                <a:uFill>
                  <a:solidFill>
                    <a:prstClr val="black">
                      <a:alpha val="0"/>
                    </a:prstClr>
                  </a:solidFill>
                </a:uFill>
                <a:latin typeface="Calibri"/>
                <a:ea typeface="Calibri"/>
                <a:cs typeface="Calibri"/>
              </a:rPr>
              <a:t>Rozszerzona analiza due diligence.............76</a:t>
            </a:r>
          </a:p>
          <a:p>
            <a:r>
              <a:rPr lang="pl" sz="2100" b="0" i="0" u="none" strike="noStrike" cap="none" baseline="0">
                <a:solidFill>
                  <a:srgbClr val="000000"/>
                </a:solidFill>
                <a:effectLst/>
                <a:uFill>
                  <a:solidFill>
                    <a:prstClr val="black">
                      <a:alpha val="0"/>
                    </a:prstClr>
                  </a:solidFill>
                </a:uFill>
                <a:latin typeface="Calibri"/>
                <a:ea typeface="Calibri"/>
                <a:cs typeface="Calibri"/>
              </a:rPr>
              <a:t>Proces aktualizacji World Check...77</a:t>
            </a:r>
          </a:p>
          <a:p>
            <a:r>
              <a:rPr lang="pl" sz="2100" b="0" i="0" u="none" strike="noStrike" cap="none" baseline="0">
                <a:solidFill>
                  <a:srgbClr val="000000"/>
                </a:solidFill>
                <a:effectLst/>
                <a:uFill>
                  <a:solidFill>
                    <a:prstClr val="black">
                      <a:alpha val="0"/>
                    </a:prstClr>
                  </a:solidFill>
                </a:uFill>
                <a:latin typeface="Calibri"/>
                <a:ea typeface="Calibri"/>
                <a:cs typeface="Calibri"/>
              </a:rPr>
              <a:t>Proces odnawiania..........................84</a:t>
            </a:r>
          </a:p>
        </p:txBody>
      </p:sp>
      <p:sp>
        <p:nvSpPr>
          <p:cNvPr id="3" name="Content Placeholder 2">
            <a:extLst>
              <a:ext uri="{FF2B5EF4-FFF2-40B4-BE49-F238E27FC236}">
                <a16:creationId xmlns:a16="http://schemas.microsoft.com/office/drawing/2014/main" id="{88DD3EB1-05D2-70F2-82BF-E83385A59D3F}"/>
              </a:ext>
            </a:extLst>
          </p:cNvPr>
          <p:cNvSpPr>
            <a:spLocks noGrp="1"/>
          </p:cNvSpPr>
          <p:nvPr>
            <p:ph sz="half" idx="1"/>
          </p:nvPr>
        </p:nvSpPr>
        <p:spPr/>
        <p:txBody>
          <a:bodyPr>
            <a:normAutofit lnSpcReduction="10000"/>
          </a:bodyPr>
          <a:lstStyle/>
          <a:p>
            <a:endParaRPr lang="en-US"/>
          </a:p>
        </p:txBody>
      </p:sp>
    </p:spTree>
    <p:extLst>
      <p:ext uri="{BB962C8B-B14F-4D97-AF65-F5344CB8AC3E}">
        <p14:creationId val="3787993848"/>
      </p:ext>
    </p:extLst>
  </p:cSld>
  <p:clrMapOvr>
    <a:masterClrMapping/>
  </p:clrMapOvr>
  <p:transition spd="med">
    <p:fade/>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68B58A9-0FF1-938C-42C0-478160D712FF}"/>
              </a:ext>
            </a:extLst>
          </p:cNvPr>
          <p:cNvSpPr>
            <a:spLocks noGrp="1"/>
          </p:cNvSpPr>
          <p:nvPr>
            <p:ph type="title"/>
          </p:nvPr>
        </p:nvSpPr>
        <p:spPr>
          <a:xfrm>
            <a:off x="822960" y="182880"/>
            <a:ext cx="7358907" cy="787032"/>
          </a:xfrm>
        </p:spPr>
        <p:txBody>
          <a:bodyPr anchor="ctr">
            <a:normAutofit/>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Weryfikacja World-Check</a:t>
            </a:r>
          </a:p>
        </p:txBody>
      </p:sp>
      <p:sp>
        <p:nvSpPr>
          <p:cNvPr id="8" name="TextBox 7">
            <a:extLst>
              <a:ext uri="{FF2B5EF4-FFF2-40B4-BE49-F238E27FC236}">
                <a16:creationId xmlns:a16="http://schemas.microsoft.com/office/drawing/2014/main" id="{C5CAFCFD-2830-C1B7-1E0A-240289CCD0DA}"/>
              </a:ext>
            </a:extLst>
          </p:cNvPr>
          <p:cNvSpPr txBox="1"/>
          <p:nvPr/>
        </p:nvSpPr>
        <p:spPr>
          <a:xfrm>
            <a:off x="464995" y="1711842"/>
            <a:ext cx="7716872" cy="82296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Po zaznaczeniu pól Wszystkie lub wielu zaznaczeń w prawym dolnym rogu pojawi się opcja RESOLVE AS, która umożliwia rozwiązywanie wielu problemów.</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4" name="Picture 3">
            <a:extLst>
              <a:ext uri="{FF2B5EF4-FFF2-40B4-BE49-F238E27FC236}">
                <a16:creationId xmlns:a16="http://schemas.microsoft.com/office/drawing/2014/main" id="{D8D4FF84-E5C7-0C18-52AC-6828950E00CE}"/>
              </a:ext>
            </a:extLst>
          </p:cNvPr>
          <p:cNvPicPr>
            <a:picLocks noChangeAspect="1"/>
          </p:cNvPicPr>
          <p:nvPr/>
        </p:nvPicPr>
        <p:blipFill>
          <a:blip r:embed="rId2"/>
          <a:stretch>
            <a:fillRect/>
          </a:stretch>
        </p:blipFill>
        <p:spPr>
          <a:xfrm>
            <a:off x="275971" y="2737506"/>
            <a:ext cx="8452884" cy="3397053"/>
          </a:xfrm>
          <a:prstGeom prst="rect">
            <a:avLst/>
          </a:prstGeom>
        </p:spPr>
      </p:pic>
      <p:sp>
        <p:nvSpPr>
          <p:cNvPr id="3" name="Slide Number Placeholder 2">
            <a:extLst>
              <a:ext uri="{FF2B5EF4-FFF2-40B4-BE49-F238E27FC236}">
                <a16:creationId xmlns:a16="http://schemas.microsoft.com/office/drawing/2014/main" id="{36A080C0-4481-D03E-0479-77A6A3FC3A5B}"/>
              </a:ext>
            </a:extLst>
          </p:cNvPr>
          <p:cNvSpPr>
            <a:spLocks noGrp="1"/>
          </p:cNvSpPr>
          <p:nvPr>
            <p:ph type="sldNum" sz="quarter" idx="4"/>
          </p:nvPr>
        </p:nvSpPr>
        <p:spPr/>
        <p:txBody>
          <a:bodyPr/>
          <a:lstStyle/>
          <a:p>
            <a:fld id="{BB5FC4A1-A2DE-4EB5-9A46-57D39B4235EC}" type="slidenum">
              <a:rPr lang="en-US" smtClean="0"/>
              <a:t>20</a:t>
            </a:fld>
            <a:endParaRPr lang="en-US"/>
          </a:p>
        </p:txBody>
      </p:sp>
    </p:spTree>
    <p:extLst>
      <p:ext uri="{BB962C8B-B14F-4D97-AF65-F5344CB8AC3E}">
        <p14:creationId val="3964296675"/>
      </p:ext>
    </p:extLst>
  </p:cSld>
  <p:clrMapOvr>
    <a:masterClrMapping/>
  </p:clrMapOvr>
  <p:transition spd="med">
    <p:fade/>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F3E721B-2008-5AD2-3E9B-7119EC9EAB68}"/>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Weryfikacja World-Check</a:t>
            </a:r>
          </a:p>
        </p:txBody>
      </p:sp>
      <p:pic>
        <p:nvPicPr>
          <p:cNvPr id="7" name="Picture 6">
            <a:extLst>
              <a:ext uri="{FF2B5EF4-FFF2-40B4-BE49-F238E27FC236}">
                <a16:creationId xmlns:a16="http://schemas.microsoft.com/office/drawing/2014/main" id="{D876C279-07D3-BB37-4892-16E15B8C3D85}"/>
              </a:ext>
            </a:extLst>
          </p:cNvPr>
          <p:cNvPicPr>
            <a:picLocks noChangeAspect="1"/>
          </p:cNvPicPr>
          <p:nvPr/>
        </p:nvPicPr>
        <p:blipFill>
          <a:blip r:embed="rId2"/>
          <a:stretch>
            <a:fillRect/>
          </a:stretch>
        </p:blipFill>
        <p:spPr>
          <a:xfrm>
            <a:off x="822960" y="3244498"/>
            <a:ext cx="4396396" cy="3012024"/>
          </a:xfrm>
          <a:prstGeom prst="rect">
            <a:avLst/>
          </a:prstGeom>
        </p:spPr>
      </p:pic>
      <p:sp>
        <p:nvSpPr>
          <p:cNvPr id="8" name="TextBox 7">
            <a:extLst>
              <a:ext uri="{FF2B5EF4-FFF2-40B4-BE49-F238E27FC236}">
                <a16:creationId xmlns:a16="http://schemas.microsoft.com/office/drawing/2014/main" id="{876F74B6-3E2F-E519-7A6B-2836C0396D3C}"/>
              </a:ext>
            </a:extLst>
          </p:cNvPr>
          <p:cNvSpPr txBox="1"/>
          <p:nvPr/>
        </p:nvSpPr>
        <p:spPr>
          <a:xfrm>
            <a:off x="308344" y="1520456"/>
            <a:ext cx="8537944" cy="2286001"/>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Po wybraniu rozwiązania pojawi się wyskakujące okienko z prośbą o przypisanie poziomu ryzyka i przyczyny.</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Jeśli wybrano FAŁSZ, poziom ryzyka i powód będą miały tylko jedną opcję:</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Nieznane.</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W przypadku dopasowania dodatniego lub możliwego należy wybrać poziom ryzyka zgodnie z wynikiem analizy ryzyka (tj</a:t>
            </a:r>
            <a:r>
              <a:rPr lang="pl" sz="1600" b="0" i="0" u="none" strike="noStrike" cap="none" baseline="0">
                <a:solidFill>
                  <a:srgbClr val="FF0000"/>
                </a:solidFill>
                <a:effectLst/>
                <a:uFill>
                  <a:solidFill>
                    <a:prstClr val="black">
                      <a:alpha val="0"/>
                    </a:prstClr>
                  </a:solidFill>
                </a:uFill>
                <a:latin typeface="Calibri"/>
                <a:ea typeface="Calibri"/>
                <a:cs typeface="Calibri"/>
              </a:rPr>
              <a:t>. WYSOKI</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FFC000"/>
                </a:solidFill>
                <a:effectLst/>
                <a:uFill>
                  <a:solidFill>
                    <a:prstClr val="black">
                      <a:alpha val="0"/>
                    </a:prstClr>
                  </a:solidFill>
                </a:uFill>
                <a:latin typeface="Calibri"/>
                <a:ea typeface="Calibri"/>
                <a:cs typeface="Calibri"/>
              </a:rPr>
              <a:t>ŚREDNI</a:t>
            </a:r>
            <a:r>
              <a:rPr lang="pl" sz="1600" b="0" i="0" u="none" strike="noStrike" cap="none" baseline="0">
                <a:solidFill>
                  <a:srgbClr val="000000"/>
                </a:solidFill>
                <a:effectLst/>
                <a:uFill>
                  <a:solidFill>
                    <a:prstClr val="black">
                      <a:alpha val="0"/>
                    </a:prstClr>
                  </a:solidFill>
                </a:uFill>
                <a:latin typeface="Calibri"/>
                <a:ea typeface="Calibri"/>
                <a:cs typeface="Calibri"/>
              </a:rPr>
              <a:t> lub </a:t>
            </a:r>
            <a:r>
              <a:rPr lang="pl" sz="1600" b="0" i="0" u="none" strike="noStrike" cap="none" baseline="0">
                <a:solidFill>
                  <a:srgbClr val="92D050"/>
                </a:solidFill>
                <a:effectLst/>
                <a:uFill>
                  <a:solidFill>
                    <a:prstClr val="black">
                      <a:alpha val="0"/>
                    </a:prstClr>
                  </a:solidFill>
                </a:uFill>
                <a:latin typeface="Calibri"/>
                <a:ea typeface="Calibri"/>
                <a:cs typeface="Calibri"/>
              </a:rPr>
              <a:t>NISKI</a:t>
            </a:r>
            <a:r>
              <a:rPr lang="pl" sz="1600" b="0" i="0" u="none" strike="noStrike" cap="none" baseline="0">
                <a:solidFill>
                  <a:srgbClr val="000000"/>
                </a:solidFill>
                <a:effectLst/>
                <a:uFill>
                  <a:solidFill>
                    <a:prstClr val="black">
                      <a:alpha val="0"/>
                    </a:prstClr>
                  </a:solidFill>
                </a:uFill>
                <a:latin typeface="Calibri"/>
                <a:ea typeface="Calibri"/>
                <a:cs typeface="Calibri"/>
              </a:rPr>
              <a:t>).</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Aby uzyskać pozytywne wyniki, jako przyczynę wybierz opcję FULL MATCH, a dla możliwych wyników jako przyczynę wybierz opcję PARTIAL MATCH.</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Następnie kliknij ZAPISZ.</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p:txBody>
      </p:sp>
      <p:grpSp>
        <p:nvGrpSpPr>
          <p:cNvPr id="3" name="Group 2">
            <a:extLst>
              <a:ext uri="{FF2B5EF4-FFF2-40B4-BE49-F238E27FC236}">
                <a16:creationId xmlns:a16="http://schemas.microsoft.com/office/drawing/2014/main" id="{FFFD9B14-5106-44AC-A6D6-2FCF18FD0A91}"/>
              </a:ext>
            </a:extLst>
          </p:cNvPr>
          <p:cNvGrpSpPr/>
          <p:nvPr/>
        </p:nvGrpSpPr>
        <p:grpSpPr>
          <a:xfrm>
            <a:off x="5603358" y="3090116"/>
            <a:ext cx="3051544" cy="1827232"/>
            <a:chOff x="5603358" y="3090116"/>
            <a:chExt cx="3051544" cy="1827232"/>
          </a:xfrm>
        </p:grpSpPr>
        <p:sp>
          <p:nvSpPr>
            <p:cNvPr id="9" name="Speech Bubble: Oval 8">
              <a:extLst>
                <a:ext uri="{FF2B5EF4-FFF2-40B4-BE49-F238E27FC236}">
                  <a16:creationId xmlns:a16="http://schemas.microsoft.com/office/drawing/2014/main" id="{199A39E8-4918-8669-CDA3-8F1C64F8B636}"/>
                </a:ext>
              </a:extLst>
            </p:cNvPr>
            <p:cNvSpPr/>
            <p:nvPr/>
          </p:nvSpPr>
          <p:spPr>
            <a:xfrm>
              <a:off x="5603358" y="3090116"/>
              <a:ext cx="3051544" cy="1827232"/>
            </a:xfrm>
            <a:prstGeom prst="wedgeEllipseCallout">
              <a:avLst>
                <a:gd name="adj1" fmla="val -76682"/>
                <a:gd name="adj2" fmla="val 8784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359EF48E-8AEB-DDA3-A34D-E8D48EFED757}"/>
                </a:ext>
              </a:extLst>
            </p:cNvPr>
            <p:cNvSpPr txBox="1"/>
            <p:nvPr/>
          </p:nvSpPr>
          <p:spPr>
            <a:xfrm>
              <a:off x="5929777" y="3459447"/>
              <a:ext cx="2398705" cy="1737360"/>
            </a:xfrm>
            <a:prstGeom prst="rect">
              <a:avLst/>
            </a:prstGeom>
            <a:noFill/>
          </p:spPr>
          <p:txBody>
            <a:bodyPr wrap="square" rtlCol="0">
              <a:spAutoFit/>
            </a:bodyPr>
            <a:lstStyle/>
            <a:p>
              <a:pPr algn="ctr"/>
              <a:r>
                <a:rPr lang="pl" sz="1200" b="0" i="0" u="none" strike="noStrike" cap="none" baseline="0">
                  <a:solidFill>
                    <a:srgbClr val="000000"/>
                  </a:solidFill>
                  <a:effectLst/>
                  <a:uFill>
                    <a:solidFill>
                      <a:prstClr val="black">
                        <a:alpha val="0"/>
                      </a:prstClr>
                    </a:solidFill>
                  </a:uFill>
                  <a:latin typeface="Calibri"/>
                  <a:ea typeface="Calibri"/>
                  <a:cs typeface="Calibri"/>
                </a:rPr>
                <a:t>Istnieje możliwość oznaczenia strony trzeciej jako sygnału ostrzegawczego.</a:t>
              </a:r>
              <a:r>
                <a:rPr lang="pl" sz="1200" b="0" i="0" u="none" strike="noStrike" cap="none" baseline="0">
                  <a:solidFill>
                    <a:srgbClr val="000000"/>
                  </a:solidFill>
                  <a:effectLst/>
                  <a:uFill>
                    <a:solidFill>
                      <a:prstClr val="black">
                        <a:alpha val="0"/>
                      </a:prstClr>
                    </a:solidFill>
                  </a:uFill>
                  <a:latin typeface="Calibri"/>
                  <a:ea typeface="Calibri"/>
                  <a:cs typeface="Calibri"/>
                </a:rPr>
                <a:t> </a:t>
              </a:r>
              <a:r>
                <a:rPr lang="pl" sz="1200" b="0" i="0" u="none" strike="noStrike" cap="none" baseline="0">
                  <a:solidFill>
                    <a:srgbClr val="000000"/>
                  </a:solidFill>
                  <a:effectLst/>
                  <a:uFill>
                    <a:solidFill>
                      <a:prstClr val="black">
                        <a:alpha val="0"/>
                      </a:prstClr>
                    </a:solidFill>
                  </a:uFill>
                  <a:latin typeface="Calibri"/>
                  <a:ea typeface="Calibri"/>
                  <a:cs typeface="Calibri"/>
                </a:rPr>
                <a:t>Nie jest to obowiązkowe, jest to tylko wewnętrzny znacznik, którego możesz użyć, jeśli chcesz.</a:t>
              </a:r>
              <a:r>
                <a:rPr lang="pl" sz="1200" b="0" i="0" u="none" strike="noStrike" cap="none" baseline="0">
                  <a:solidFill>
                    <a:srgbClr val="000000"/>
                  </a:solidFill>
                  <a:effectLst/>
                  <a:uFill>
                    <a:solidFill>
                      <a:prstClr val="black">
                        <a:alpha val="0"/>
                      </a:prstClr>
                    </a:solidFill>
                  </a:uFill>
                  <a:latin typeface="Calibri"/>
                  <a:ea typeface="Calibri"/>
                  <a:cs typeface="Calibri"/>
                </a:rPr>
                <a:t> </a:t>
              </a:r>
              <a:r>
                <a:rPr lang="pl" sz="1200" b="0" i="0" u="none" strike="noStrike" cap="none" baseline="0">
                  <a:solidFill>
                    <a:srgbClr val="000000"/>
                  </a:solidFill>
                  <a:effectLst/>
                  <a:uFill>
                    <a:solidFill>
                      <a:prstClr val="black">
                        <a:alpha val="0"/>
                      </a:prstClr>
                    </a:solidFill>
                  </a:uFill>
                  <a:latin typeface="Calibri"/>
                  <a:ea typeface="Calibri"/>
                  <a:cs typeface="Calibri"/>
                </a:rPr>
                <a:t>Nie ma to wpływu na proces.</a:t>
              </a:r>
            </a:p>
          </p:txBody>
        </p:sp>
      </p:grpSp>
      <p:sp>
        <p:nvSpPr>
          <p:cNvPr id="4" name="Slide Number Placeholder 3">
            <a:extLst>
              <a:ext uri="{FF2B5EF4-FFF2-40B4-BE49-F238E27FC236}">
                <a16:creationId xmlns:a16="http://schemas.microsoft.com/office/drawing/2014/main" id="{4CD6EF53-2B18-2C09-9B79-044AB3B3463C}"/>
              </a:ext>
            </a:extLst>
          </p:cNvPr>
          <p:cNvSpPr>
            <a:spLocks noGrp="1"/>
          </p:cNvSpPr>
          <p:nvPr>
            <p:ph type="sldNum" sz="quarter" idx="4"/>
          </p:nvPr>
        </p:nvSpPr>
        <p:spPr/>
        <p:txBody>
          <a:bodyPr/>
          <a:lstStyle/>
          <a:p>
            <a:fld id="{BB5FC4A1-A2DE-4EB5-9A46-57D39B4235EC}" type="slidenum">
              <a:rPr lang="en-US" smtClean="0"/>
              <a:t>21</a:t>
            </a:fld>
            <a:endParaRPr lang="en-US"/>
          </a:p>
        </p:txBody>
      </p:sp>
    </p:spTree>
    <p:extLst>
      <p:ext uri="{BB962C8B-B14F-4D97-AF65-F5344CB8AC3E}">
        <p14:creationId val="1905846228"/>
      </p:ext>
    </p:extLst>
  </p:cSld>
  <p:clrMapOvr>
    <a:masterClrMapping/>
  </p:clrMapOvr>
  <p:transition spd="med">
    <p:fade/>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12B522D-511A-9A42-93D8-3AE27BFC7288}"/>
              </a:ext>
            </a:extLst>
          </p:cNvPr>
          <p:cNvSpPr>
            <a:spLocks noGrp="1"/>
          </p:cNvSpPr>
          <p:nvPr>
            <p:ph type="title"/>
          </p:nvPr>
        </p:nvSpPr>
        <p:spPr/>
        <p:txBody>
          <a:bodyPr/>
          <a:lstStyle/>
          <a:p>
            <a:br>
              <a:rPr sz="2000"/>
            </a:br>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Weryfikacja World-Check</a:t>
            </a:r>
          </a:p>
        </p:txBody>
      </p:sp>
      <p:pic>
        <p:nvPicPr>
          <p:cNvPr id="7" name="Picture 6">
            <a:extLst>
              <a:ext uri="{FF2B5EF4-FFF2-40B4-BE49-F238E27FC236}">
                <a16:creationId xmlns:a16="http://schemas.microsoft.com/office/drawing/2014/main" id="{2A5060DE-C06A-0DF3-7763-4EBE73AC6D30}"/>
              </a:ext>
            </a:extLst>
          </p:cNvPr>
          <p:cNvPicPr>
            <a:picLocks noChangeAspect="1"/>
          </p:cNvPicPr>
          <p:nvPr/>
        </p:nvPicPr>
        <p:blipFill>
          <a:blip r:embed="rId3"/>
          <a:stretch>
            <a:fillRect/>
          </a:stretch>
        </p:blipFill>
        <p:spPr>
          <a:xfrm>
            <a:off x="267465" y="3429000"/>
            <a:ext cx="8321040" cy="2001328"/>
          </a:xfrm>
          <a:prstGeom prst="rect">
            <a:avLst/>
          </a:prstGeom>
        </p:spPr>
      </p:pic>
      <p:sp>
        <p:nvSpPr>
          <p:cNvPr id="8" name="TextBox 7">
            <a:extLst>
              <a:ext uri="{FF2B5EF4-FFF2-40B4-BE49-F238E27FC236}">
                <a16:creationId xmlns:a16="http://schemas.microsoft.com/office/drawing/2014/main" id="{8B331687-AF7A-DFAD-68FE-D459F3A2C224}"/>
              </a:ext>
            </a:extLst>
          </p:cNvPr>
          <p:cNvSpPr txBox="1"/>
          <p:nvPr/>
        </p:nvSpPr>
        <p:spPr>
          <a:xfrm>
            <a:off x="414670" y="1397675"/>
            <a:ext cx="7618341" cy="2468880"/>
          </a:xfrm>
          <a:prstGeom prst="rect">
            <a:avLst/>
          </a:prstGeom>
          <a:noFill/>
        </p:spPr>
        <p:txBody>
          <a:bodyPr wrap="square" rtlCol="0">
            <a:spAutoFit/>
          </a:bodyPr>
          <a:lstStyle/>
          <a:p>
            <a:r>
              <a:rPr lang="pl" sz="1300" b="0" i="0" u="none" strike="noStrike" cap="none" baseline="0">
                <a:solidFill>
                  <a:srgbClr val="000000"/>
                </a:solidFill>
                <a:effectLst/>
                <a:uFill>
                  <a:solidFill>
                    <a:prstClr val="black">
                      <a:alpha val="0"/>
                    </a:prstClr>
                  </a:solidFill>
                </a:uFill>
                <a:latin typeface="Calibri"/>
                <a:ea typeface="Calibri"/>
                <a:cs typeface="Calibri"/>
              </a:rPr>
              <a:t>Jeśli chcesz dodać </a:t>
            </a:r>
            <a:r>
              <a:rPr lang="pl" sz="1300" b="0" i="0" u="none" strike="noStrike" cap="none" baseline="0">
                <a:solidFill>
                  <a:srgbClr val="000000"/>
                </a:solidFill>
                <a:effectLst/>
                <a:uFill>
                  <a:solidFill>
                    <a:prstClr val="black">
                      <a:alpha val="0"/>
                    </a:prstClr>
                  </a:solidFill>
                </a:uFill>
                <a:latin typeface="Calibri"/>
                <a:ea typeface="Calibri"/>
                <a:cs typeface="Calibri"/>
              </a:rPr>
              <a:t> recenzenta do weryfikacji World-Check (zwykle jeśli nie masz pewności, czy możliwe dopasowanie jest fałszywie dodatnie, czy nie), możesz kliknąć DODAJ REVIEWERa w ramach szczegółowych wyników weryfikacji strony trzeciej (patrz wcześniejsza strona).</a:t>
            </a:r>
            <a:r>
              <a:rPr lang="pl" sz="1300" b="0" i="0" u="none" strike="noStrike" cap="none" baseline="0">
                <a:solidFill>
                  <a:srgbClr val="000000"/>
                </a:solidFill>
                <a:effectLst/>
                <a:uFill>
                  <a:solidFill>
                    <a:prstClr val="black">
                      <a:alpha val="0"/>
                    </a:prstClr>
                  </a:solidFill>
                </a:uFill>
                <a:latin typeface="Calibri"/>
                <a:ea typeface="Calibri"/>
                <a:cs typeface="Calibri"/>
              </a:rPr>
              <a:t> </a:t>
            </a:r>
            <a:r>
              <a:rPr lang="pl" sz="1300" b="0" i="0" u="none" strike="noStrike" cap="none" baseline="0">
                <a:solidFill>
                  <a:srgbClr val="000000"/>
                </a:solidFill>
                <a:effectLst/>
                <a:uFill>
                  <a:solidFill>
                    <a:prstClr val="black">
                      <a:alpha val="0"/>
                    </a:prstClr>
                  </a:solidFill>
                </a:uFill>
                <a:latin typeface="Calibri"/>
                <a:ea typeface="Calibri"/>
                <a:cs typeface="Calibri"/>
              </a:rPr>
              <a:t>Po kliknięciu DODAJ WERYFIKATORA pojawi się poniższa sekcja.</a:t>
            </a:r>
            <a:r>
              <a:rPr lang="pl" sz="13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300"/>
          </a:p>
          <a:p>
            <a:r>
              <a:rPr lang="pl" sz="1300" b="0" i="0" u="none" strike="noStrike" cap="none" baseline="0">
                <a:solidFill>
                  <a:srgbClr val="000000"/>
                </a:solidFill>
                <a:effectLst/>
                <a:uFill>
                  <a:solidFill>
                    <a:prstClr val="black">
                      <a:alpha val="0"/>
                    </a:prstClr>
                  </a:solidFill>
                </a:uFill>
                <a:latin typeface="Calibri"/>
                <a:ea typeface="Calibri"/>
                <a:cs typeface="Calibri"/>
              </a:rPr>
              <a:t>Możesz dodać określonego użytkownika lub grupę użytkowników, która w większości przypadków byłaby zespołem zatwierdzającym.</a:t>
            </a:r>
            <a:r>
              <a:rPr lang="pl" sz="1300" b="0" i="0" u="none" strike="noStrike" cap="none" baseline="0">
                <a:solidFill>
                  <a:srgbClr val="000000"/>
                </a:solidFill>
                <a:effectLst/>
                <a:uFill>
                  <a:solidFill>
                    <a:prstClr val="black">
                      <a:alpha val="0"/>
                    </a:prstClr>
                  </a:solidFill>
                </a:uFill>
                <a:latin typeface="Calibri"/>
                <a:ea typeface="Calibri"/>
                <a:cs typeface="Calibri"/>
              </a:rPr>
              <a:t> </a:t>
            </a:r>
            <a:r>
              <a:rPr lang="pl" sz="1300" b="0" i="0" u="none" strike="noStrike" cap="none" baseline="0">
                <a:solidFill>
                  <a:srgbClr val="000000"/>
                </a:solidFill>
                <a:effectLst/>
                <a:uFill>
                  <a:solidFill>
                    <a:prstClr val="black">
                      <a:alpha val="0"/>
                    </a:prstClr>
                  </a:solidFill>
                </a:uFill>
                <a:latin typeface="Calibri"/>
                <a:ea typeface="Calibri"/>
                <a:cs typeface="Calibri"/>
              </a:rPr>
              <a:t>Możesz jednak poprosić innych członków zespołu ds. wdrażania, aby również dokonali przeglądu.</a:t>
            </a:r>
          </a:p>
          <a:p>
            <a:endParaRPr lang="en-GB" sz="1300"/>
          </a:p>
          <a:p>
            <a:r>
              <a:rPr lang="pl" sz="1300" b="0" i="0" u="none" strike="noStrike" cap="none" baseline="0">
                <a:solidFill>
                  <a:srgbClr val="000000"/>
                </a:solidFill>
                <a:effectLst/>
                <a:uFill>
                  <a:solidFill>
                    <a:prstClr val="black">
                      <a:alpha val="0"/>
                    </a:prstClr>
                  </a:solidFill>
                </a:uFill>
                <a:latin typeface="Calibri"/>
                <a:ea typeface="Calibri"/>
                <a:cs typeface="Calibri"/>
              </a:rPr>
              <a:t>Możesz poprosić o konkretną datę, do której chcesz zakończyć weryfikację.</a:t>
            </a:r>
            <a:r>
              <a:rPr lang="pl" sz="13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300"/>
          </a:p>
          <a:p>
            <a:r>
              <a:rPr lang="pl" sz="1300" b="0" i="0" u="none" strike="noStrike" cap="none" baseline="0">
                <a:solidFill>
                  <a:srgbClr val="000000"/>
                </a:solidFill>
                <a:effectLst/>
                <a:uFill>
                  <a:solidFill>
                    <a:prstClr val="black">
                      <a:alpha val="0"/>
                    </a:prstClr>
                  </a:solidFill>
                </a:uFill>
                <a:latin typeface="Calibri"/>
                <a:ea typeface="Calibri"/>
                <a:cs typeface="Calibri"/>
              </a:rPr>
              <a:t>Po wybraniu użytkownika lub grupy użytkowników kliknij przycisk Zapisz.</a:t>
            </a:r>
          </a:p>
        </p:txBody>
      </p:sp>
      <p:sp>
        <p:nvSpPr>
          <p:cNvPr id="9" name="TextBox 8">
            <a:extLst>
              <a:ext uri="{FF2B5EF4-FFF2-40B4-BE49-F238E27FC236}">
                <a16:creationId xmlns:a16="http://schemas.microsoft.com/office/drawing/2014/main" id="{BA08B31F-59D0-CB5B-2224-33D0710333D3}"/>
              </a:ext>
            </a:extLst>
          </p:cNvPr>
          <p:cNvSpPr txBox="1"/>
          <p:nvPr/>
        </p:nvSpPr>
        <p:spPr>
          <a:xfrm>
            <a:off x="414670" y="5465135"/>
            <a:ext cx="8173835" cy="1158240"/>
          </a:xfrm>
          <a:prstGeom prst="rect">
            <a:avLst/>
          </a:prstGeom>
          <a:no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Jeśli wybrałeś użytkownika, ta osoba otrzyma wiadomość e-mail.</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Jeśli wybrano grupę, wszyscy użytkownicy w tej grupie otrzymają wiadomość e-mail.</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pl" sz="1400" b="0" i="0" u="none" strike="noStrike" cap="none" baseline="0">
                <a:solidFill>
                  <a:srgbClr val="000000"/>
                </a:solidFill>
                <a:effectLst/>
                <a:uFill>
                  <a:solidFill>
                    <a:prstClr val="black">
                      <a:alpha val="0"/>
                    </a:prstClr>
                  </a:solidFill>
                </a:uFill>
                <a:latin typeface="Calibri"/>
                <a:ea typeface="Calibri"/>
                <a:cs typeface="Calibri"/>
              </a:rPr>
              <a:t>Przykład wiadomości e-mail otrzymanej przez recenzenta znajduje się na następnej stronie...</a:t>
            </a:r>
          </a:p>
        </p:txBody>
      </p:sp>
      <p:sp>
        <p:nvSpPr>
          <p:cNvPr id="3" name="Slide Number Placeholder 2">
            <a:extLst>
              <a:ext uri="{FF2B5EF4-FFF2-40B4-BE49-F238E27FC236}">
                <a16:creationId xmlns:a16="http://schemas.microsoft.com/office/drawing/2014/main" id="{277B15D2-F538-915A-4F5F-A51D2E9FB9C7}"/>
              </a:ext>
            </a:extLst>
          </p:cNvPr>
          <p:cNvSpPr>
            <a:spLocks noGrp="1"/>
          </p:cNvSpPr>
          <p:nvPr>
            <p:ph type="sldNum" sz="quarter" idx="4"/>
          </p:nvPr>
        </p:nvSpPr>
        <p:spPr/>
        <p:txBody>
          <a:bodyPr/>
          <a:lstStyle/>
          <a:p>
            <a:fld id="{BB5FC4A1-A2DE-4EB5-9A46-57D39B4235EC}" type="slidenum">
              <a:rPr lang="en-US" smtClean="0"/>
              <a:t>22</a:t>
            </a:fld>
            <a:endParaRPr lang="en-US"/>
          </a:p>
        </p:txBody>
      </p:sp>
    </p:spTree>
    <p:extLst>
      <p:ext uri="{BB962C8B-B14F-4D97-AF65-F5344CB8AC3E}">
        <p14:creationId val="621300865"/>
      </p:ext>
    </p:extLst>
  </p:cSld>
  <p:clrMapOvr>
    <a:masterClrMapping/>
  </p:clrMapOvr>
  <p:transition spd="med">
    <p:fade/>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475A143-F7DF-EE06-5394-0A8CF5772672}"/>
              </a:ext>
            </a:extLst>
          </p:cNvPr>
          <p:cNvSpPr>
            <a:spLocks noGrp="1"/>
          </p:cNvSpPr>
          <p:nvPr>
            <p:ph type="title"/>
          </p:nvPr>
        </p:nvSpPr>
        <p:spPr>
          <a:xfrm>
            <a:off x="815871" y="217175"/>
            <a:ext cx="7358907" cy="787032"/>
          </a:xfrm>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Weryfikacja World-Check</a:t>
            </a:r>
          </a:p>
        </p:txBody>
      </p:sp>
      <p:pic>
        <p:nvPicPr>
          <p:cNvPr id="7" name="Picture 6">
            <a:extLst>
              <a:ext uri="{FF2B5EF4-FFF2-40B4-BE49-F238E27FC236}">
                <a16:creationId xmlns:a16="http://schemas.microsoft.com/office/drawing/2014/main" id="{69D8AEBF-B18F-0C33-F2F8-E7383B5FF0BB}"/>
              </a:ext>
            </a:extLst>
          </p:cNvPr>
          <p:cNvPicPr>
            <a:picLocks noChangeAspect="1"/>
          </p:cNvPicPr>
          <p:nvPr/>
        </p:nvPicPr>
        <p:blipFill>
          <a:blip r:embed="rId2"/>
          <a:stretch>
            <a:fillRect/>
          </a:stretch>
        </p:blipFill>
        <p:spPr>
          <a:xfrm>
            <a:off x="372037" y="1497859"/>
            <a:ext cx="8032223" cy="4798862"/>
          </a:xfrm>
          <a:prstGeom prst="rect">
            <a:avLst/>
          </a:prstGeom>
        </p:spPr>
      </p:pic>
      <p:sp>
        <p:nvSpPr>
          <p:cNvPr id="3" name="Slide Number Placeholder 2">
            <a:extLst>
              <a:ext uri="{FF2B5EF4-FFF2-40B4-BE49-F238E27FC236}">
                <a16:creationId xmlns:a16="http://schemas.microsoft.com/office/drawing/2014/main" id="{4C9D4F78-4A90-CFD2-A3EE-A0F17445DC11}"/>
              </a:ext>
            </a:extLst>
          </p:cNvPr>
          <p:cNvSpPr>
            <a:spLocks noGrp="1"/>
          </p:cNvSpPr>
          <p:nvPr>
            <p:ph type="sldNum" sz="quarter" idx="4"/>
          </p:nvPr>
        </p:nvSpPr>
        <p:spPr/>
        <p:txBody>
          <a:bodyPr/>
          <a:lstStyle/>
          <a:p>
            <a:fld id="{BB5FC4A1-A2DE-4EB5-9A46-57D39B4235EC}" type="slidenum">
              <a:rPr lang="en-US" smtClean="0"/>
              <a:t>23</a:t>
            </a:fld>
            <a:endParaRPr lang="en-US"/>
          </a:p>
        </p:txBody>
      </p:sp>
    </p:spTree>
    <p:extLst>
      <p:ext uri="{BB962C8B-B14F-4D97-AF65-F5344CB8AC3E}">
        <p14:creationId val="2482962042"/>
      </p:ext>
    </p:extLst>
  </p:cSld>
  <p:clrMapOvr>
    <a:masterClrMapping/>
  </p:clrMapOvr>
  <p:transition spd="med">
    <p:fade/>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7342956-BD36-17D4-6620-92D2DB1142DA}"/>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Weryfikacja World-Check</a:t>
            </a:r>
          </a:p>
        </p:txBody>
      </p:sp>
      <p:pic>
        <p:nvPicPr>
          <p:cNvPr id="7" name="Picture 6">
            <a:extLst>
              <a:ext uri="{FF2B5EF4-FFF2-40B4-BE49-F238E27FC236}">
                <a16:creationId xmlns:a16="http://schemas.microsoft.com/office/drawing/2014/main" id="{F28AD193-4473-2F8D-4BE8-42760C3A9745}"/>
              </a:ext>
            </a:extLst>
          </p:cNvPr>
          <p:cNvPicPr>
            <a:picLocks noChangeAspect="1"/>
          </p:cNvPicPr>
          <p:nvPr/>
        </p:nvPicPr>
        <p:blipFill>
          <a:blip r:embed="rId2"/>
          <a:stretch>
            <a:fillRect/>
          </a:stretch>
        </p:blipFill>
        <p:spPr>
          <a:xfrm>
            <a:off x="326420" y="2619776"/>
            <a:ext cx="8342614" cy="3035530"/>
          </a:xfrm>
          <a:prstGeom prst="rect">
            <a:avLst/>
          </a:prstGeom>
        </p:spPr>
      </p:pic>
      <p:sp>
        <p:nvSpPr>
          <p:cNvPr id="8" name="TextBox 7">
            <a:extLst>
              <a:ext uri="{FF2B5EF4-FFF2-40B4-BE49-F238E27FC236}">
                <a16:creationId xmlns:a16="http://schemas.microsoft.com/office/drawing/2014/main" id="{0B27C4B3-8173-39BF-5753-5EC9419D0E03}"/>
              </a:ext>
            </a:extLst>
          </p:cNvPr>
          <p:cNvSpPr txBox="1"/>
          <p:nvPr/>
        </p:nvSpPr>
        <p:spPr>
          <a:xfrm>
            <a:off x="400692" y="1576700"/>
            <a:ext cx="8342615" cy="1371600"/>
          </a:xfrm>
          <a:prstGeom prst="rect">
            <a:avLst/>
          </a:prstGeom>
          <a:no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Weryfikator może kliknąć łącze w wiadomości e-mail, gdzie zostanie przekierowany do wyniku weryfikacji, który wymaga dodatkowej weryfikacji.</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Osoba weryfikująca może dodawać komentarze i zmieniać Rozstrzygnięcie podmiotu zewnętrznego.</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Po wprowadzeniu uwag i dokonaniu oceny kliknij przycisk PRZEGLĄD.</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Po wykonaniu tej czynności zespół ds. wdrażania do pracy otrzyma wiadomość e-mail, której przykład znajduje się na następnej stronie...</a:t>
            </a:r>
          </a:p>
        </p:txBody>
      </p:sp>
      <p:grpSp>
        <p:nvGrpSpPr>
          <p:cNvPr id="9" name="Group 8">
            <a:extLst>
              <a:ext uri="{FF2B5EF4-FFF2-40B4-BE49-F238E27FC236}">
                <a16:creationId xmlns:a16="http://schemas.microsoft.com/office/drawing/2014/main" id="{5C41E456-142C-3DB0-075C-599F416ADB71}"/>
              </a:ext>
            </a:extLst>
          </p:cNvPr>
          <p:cNvGrpSpPr/>
          <p:nvPr/>
        </p:nvGrpSpPr>
        <p:grpSpPr>
          <a:xfrm>
            <a:off x="822959" y="5424754"/>
            <a:ext cx="2770845" cy="1326920"/>
            <a:chOff x="5603357" y="3145995"/>
            <a:chExt cx="3051544" cy="1827232"/>
          </a:xfrm>
        </p:grpSpPr>
        <p:sp>
          <p:nvSpPr>
            <p:cNvPr id="10" name="Speech Bubble: Oval 9">
              <a:extLst>
                <a:ext uri="{FF2B5EF4-FFF2-40B4-BE49-F238E27FC236}">
                  <a16:creationId xmlns:a16="http://schemas.microsoft.com/office/drawing/2014/main" id="{FA021DF5-1ABA-8D72-85BE-CBC114845200}"/>
                </a:ext>
              </a:extLst>
            </p:cNvPr>
            <p:cNvSpPr/>
            <p:nvPr/>
          </p:nvSpPr>
          <p:spPr>
            <a:xfrm>
              <a:off x="5603357" y="3145995"/>
              <a:ext cx="3051544" cy="1827232"/>
            </a:xfrm>
            <a:prstGeom prst="wedgeEllipseCallout">
              <a:avLst>
                <a:gd name="adj1" fmla="val -42100"/>
                <a:gd name="adj2" fmla="val -627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TextBox 10">
              <a:extLst>
                <a:ext uri="{FF2B5EF4-FFF2-40B4-BE49-F238E27FC236}">
                  <a16:creationId xmlns:a16="http://schemas.microsoft.com/office/drawing/2014/main" id="{2E45D963-B2FA-7AB5-CF2D-8CFFB8F1EEF3}"/>
                </a:ext>
              </a:extLst>
            </p:cNvPr>
            <p:cNvSpPr txBox="1"/>
            <p:nvPr/>
          </p:nvSpPr>
          <p:spPr>
            <a:xfrm>
              <a:off x="5929777" y="3459447"/>
              <a:ext cx="2398704" cy="1594952"/>
            </a:xfrm>
            <a:prstGeom prst="rect">
              <a:avLst/>
            </a:prstGeom>
            <a:noFill/>
          </p:spPr>
          <p:txBody>
            <a:bodyPr wrap="square" rtlCol="0">
              <a:spAutoFit/>
            </a:bodyPr>
            <a:lstStyle/>
            <a:p>
              <a:pPr algn="ctr"/>
              <a:r>
                <a:rPr lang="pl" sz="1000" b="0" i="0" u="none" strike="noStrike" cap="none" baseline="0">
                  <a:solidFill>
                    <a:srgbClr val="000000"/>
                  </a:solidFill>
                  <a:effectLst/>
                  <a:uFill>
                    <a:solidFill>
                      <a:prstClr val="black">
                        <a:alpha val="0"/>
                      </a:prstClr>
                    </a:solidFill>
                  </a:uFill>
                  <a:latin typeface="Calibri"/>
                  <a:ea typeface="Calibri"/>
                  <a:cs typeface="Calibri"/>
                </a:rPr>
                <a:t>Istnieje możliwość oznaczenia strony trzeciej jako sygnału ostrzegawczego.</a:t>
              </a:r>
              <a:r>
                <a:rPr lang="pl" sz="1000" b="0" i="0" u="none" strike="noStrike" cap="none" baseline="0">
                  <a:solidFill>
                    <a:srgbClr val="000000"/>
                  </a:solidFill>
                  <a:effectLst/>
                  <a:uFill>
                    <a:solidFill>
                      <a:prstClr val="black">
                        <a:alpha val="0"/>
                      </a:prstClr>
                    </a:solidFill>
                  </a:uFill>
                  <a:latin typeface="Calibri"/>
                  <a:ea typeface="Calibri"/>
                  <a:cs typeface="Calibri"/>
                </a:rPr>
                <a:t> </a:t>
              </a:r>
              <a:r>
                <a:rPr lang="pl" sz="1000" b="0" i="0" u="none" strike="noStrike" cap="none" baseline="0">
                  <a:solidFill>
                    <a:srgbClr val="000000"/>
                  </a:solidFill>
                  <a:effectLst/>
                  <a:uFill>
                    <a:solidFill>
                      <a:prstClr val="black">
                        <a:alpha val="0"/>
                      </a:prstClr>
                    </a:solidFill>
                  </a:uFill>
                  <a:latin typeface="Calibri"/>
                  <a:ea typeface="Calibri"/>
                  <a:cs typeface="Calibri"/>
                </a:rPr>
                <a:t>Nie jest to obowiązkowe, jest to tylko wewnętrzny znacznik, którego możesz użyć, jeśli chcesz.</a:t>
              </a:r>
              <a:r>
                <a:rPr lang="pl" sz="1000" b="0" i="0" u="none" strike="noStrike" cap="none" baseline="0">
                  <a:solidFill>
                    <a:srgbClr val="000000"/>
                  </a:solidFill>
                  <a:effectLst/>
                  <a:uFill>
                    <a:solidFill>
                      <a:prstClr val="black">
                        <a:alpha val="0"/>
                      </a:prstClr>
                    </a:solidFill>
                  </a:uFill>
                  <a:latin typeface="Calibri"/>
                  <a:ea typeface="Calibri"/>
                  <a:cs typeface="Calibri"/>
                </a:rPr>
                <a:t> </a:t>
              </a:r>
              <a:r>
                <a:rPr lang="pl" sz="1000" b="0" i="0" u="none" strike="noStrike" cap="none" baseline="0">
                  <a:solidFill>
                    <a:srgbClr val="000000"/>
                  </a:solidFill>
                  <a:effectLst/>
                  <a:uFill>
                    <a:solidFill>
                      <a:prstClr val="black">
                        <a:alpha val="0"/>
                      </a:prstClr>
                    </a:solidFill>
                  </a:uFill>
                  <a:latin typeface="Calibri"/>
                  <a:ea typeface="Calibri"/>
                  <a:cs typeface="Calibri"/>
                </a:rPr>
                <a:t>Nie ma to wpływu na proces.</a:t>
              </a:r>
            </a:p>
          </p:txBody>
        </p:sp>
      </p:grpSp>
      <p:sp>
        <p:nvSpPr>
          <p:cNvPr id="3" name="Slide Number Placeholder 2">
            <a:extLst>
              <a:ext uri="{FF2B5EF4-FFF2-40B4-BE49-F238E27FC236}">
                <a16:creationId xmlns:a16="http://schemas.microsoft.com/office/drawing/2014/main" id="{11766C33-8002-0862-6A22-10A0C5051E04}"/>
              </a:ext>
            </a:extLst>
          </p:cNvPr>
          <p:cNvSpPr>
            <a:spLocks noGrp="1"/>
          </p:cNvSpPr>
          <p:nvPr>
            <p:ph type="sldNum" sz="quarter" idx="4"/>
          </p:nvPr>
        </p:nvSpPr>
        <p:spPr/>
        <p:txBody>
          <a:bodyPr/>
          <a:lstStyle/>
          <a:p>
            <a:fld id="{BB5FC4A1-A2DE-4EB5-9A46-57D39B4235EC}" type="slidenum">
              <a:rPr lang="en-US" smtClean="0"/>
              <a:t>24</a:t>
            </a:fld>
            <a:endParaRPr lang="en-US"/>
          </a:p>
        </p:txBody>
      </p:sp>
    </p:spTree>
    <p:extLst>
      <p:ext uri="{BB962C8B-B14F-4D97-AF65-F5344CB8AC3E}">
        <p14:creationId val="2202188414"/>
      </p:ext>
    </p:extLst>
  </p:cSld>
  <p:clrMapOvr>
    <a:masterClrMapping/>
  </p:clrMapOvr>
  <p:transition spd="med">
    <p:fade/>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78F57D8-AFE5-649F-373D-26B7A58ACCEA}"/>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Weryfikacja World-Check</a:t>
            </a:r>
          </a:p>
        </p:txBody>
      </p:sp>
      <p:pic>
        <p:nvPicPr>
          <p:cNvPr id="7" name="Picture 6">
            <a:extLst>
              <a:ext uri="{FF2B5EF4-FFF2-40B4-BE49-F238E27FC236}">
                <a16:creationId xmlns:a16="http://schemas.microsoft.com/office/drawing/2014/main" id="{0F519C04-5BD1-B856-64D6-7C6BAC3F80D8}"/>
              </a:ext>
            </a:extLst>
          </p:cNvPr>
          <p:cNvPicPr>
            <a:picLocks noChangeAspect="1"/>
          </p:cNvPicPr>
          <p:nvPr/>
        </p:nvPicPr>
        <p:blipFill>
          <a:blip r:embed="rId2"/>
          <a:stretch>
            <a:fillRect/>
          </a:stretch>
        </p:blipFill>
        <p:spPr>
          <a:xfrm>
            <a:off x="332410" y="1550978"/>
            <a:ext cx="8357383" cy="4956752"/>
          </a:xfrm>
          <a:prstGeom prst="rect">
            <a:avLst/>
          </a:prstGeom>
        </p:spPr>
      </p:pic>
      <p:sp>
        <p:nvSpPr>
          <p:cNvPr id="3" name="Slide Number Placeholder 2">
            <a:extLst>
              <a:ext uri="{FF2B5EF4-FFF2-40B4-BE49-F238E27FC236}">
                <a16:creationId xmlns:a16="http://schemas.microsoft.com/office/drawing/2014/main" id="{F4B09B92-0673-8911-6EE7-74F28671FC30}"/>
              </a:ext>
            </a:extLst>
          </p:cNvPr>
          <p:cNvSpPr>
            <a:spLocks noGrp="1"/>
          </p:cNvSpPr>
          <p:nvPr>
            <p:ph type="sldNum" sz="quarter" idx="4"/>
          </p:nvPr>
        </p:nvSpPr>
        <p:spPr/>
        <p:txBody>
          <a:bodyPr/>
          <a:lstStyle/>
          <a:p>
            <a:fld id="{BB5FC4A1-A2DE-4EB5-9A46-57D39B4235EC}" type="slidenum">
              <a:rPr lang="en-US" smtClean="0"/>
              <a:t>25</a:t>
            </a:fld>
            <a:endParaRPr lang="en-US"/>
          </a:p>
        </p:txBody>
      </p:sp>
    </p:spTree>
    <p:extLst>
      <p:ext uri="{BB962C8B-B14F-4D97-AF65-F5344CB8AC3E}">
        <p14:creationId val="300040569"/>
      </p:ext>
    </p:extLst>
  </p:cSld>
  <p:clrMapOvr>
    <a:masterClrMapping/>
  </p:clrMapOvr>
  <p:transition spd="med">
    <p:fade/>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093150B-7786-3096-DA61-7134113D7B51}"/>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Weryfikacja World-Check</a:t>
            </a:r>
          </a:p>
        </p:txBody>
      </p:sp>
      <p:sp>
        <p:nvSpPr>
          <p:cNvPr id="7" name="TextBox 6">
            <a:extLst>
              <a:ext uri="{FF2B5EF4-FFF2-40B4-BE49-F238E27FC236}">
                <a16:creationId xmlns:a16="http://schemas.microsoft.com/office/drawing/2014/main" id="{96223318-DA1C-EA3B-A9BF-3141DD5695F0}"/>
              </a:ext>
            </a:extLst>
          </p:cNvPr>
          <p:cNvSpPr txBox="1"/>
          <p:nvPr/>
        </p:nvSpPr>
        <p:spPr>
          <a:xfrm>
            <a:off x="318499" y="1643865"/>
            <a:ext cx="8599469" cy="3017521"/>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Wskazówki dotyczące identyfikacji, czy wynik weryfikacji strony trzeciej jest </a:t>
            </a:r>
            <a:r>
              <a:rPr lang="pl" sz="1600" b="1" i="0" u="none" strike="noStrike" cap="none" baseline="0">
                <a:solidFill>
                  <a:srgbClr val="92D050"/>
                </a:solidFill>
                <a:effectLst/>
                <a:uFill>
                  <a:solidFill>
                    <a:prstClr val="black">
                      <a:alpha val="0"/>
                    </a:prstClr>
                  </a:solidFill>
                </a:uFill>
                <a:latin typeface="Calibri"/>
                <a:ea typeface="Calibri"/>
                <a:cs typeface="Calibri"/>
              </a:rPr>
              <a:t>DODATNI</a:t>
            </a:r>
            <a:r>
              <a:rPr lang="pl" sz="1600" b="0" i="0" u="none" strike="noStrike" cap="none" baseline="0">
                <a:solidFill>
                  <a:srgbClr val="000000"/>
                </a:solidFill>
                <a:effectLst/>
                <a:uFill>
                  <a:solidFill>
                    <a:prstClr val="black">
                      <a:alpha val="0"/>
                    </a:prstClr>
                  </a:solidFill>
                </a:uFill>
                <a:latin typeface="Calibri"/>
                <a:ea typeface="Calibri"/>
                <a:cs typeface="Calibri"/>
              </a:rPr>
              <a:t>, czy </a:t>
            </a:r>
            <a:r>
              <a:rPr lang="pl" sz="1600" b="0" i="0" u="none" strike="noStrike" cap="none" baseline="0">
                <a:solidFill>
                  <a:srgbClr val="FF0000"/>
                </a:solidFill>
                <a:effectLst/>
                <a:uFill>
                  <a:solidFill>
                    <a:prstClr val="black">
                      <a:alpha val="0"/>
                    </a:prstClr>
                  </a:solidFill>
                </a:uFill>
                <a:latin typeface="Calibri"/>
                <a:ea typeface="Calibri"/>
                <a:cs typeface="Calibri"/>
              </a:rPr>
              <a:t>FAŁSZYWY:</a:t>
            </a:r>
          </a:p>
          <a:p>
            <a:pPr marL="285750" indent="-285750">
              <a:buFont typeface="Arial" panose="020b0604020202020204" pitchFamily="34" charset="0"/>
              <a:buChar char="•"/>
            </a:pPr>
            <a:endParaRPr lang="en-GB" sz="1600">
              <a:solidFill>
                <a:srgbClr val="FF0000"/>
              </a:solidFill>
            </a:endParaRPr>
          </a:p>
          <a:p>
            <a:pPr marL="342900" indent="-34290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Sprawdź, czy siła dopasowania jest dokładna, silna, średnia czy słaba (słabsza, mniej prawdopodobna, aby być dopasowaniem, aby przyspieszyć wyszukiwanie, możesz najpierw sprawdzić dokładne i mocne dopasowania).</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Sprawdź kraj, w którym może być możliwy wynik weryfikacji na świecie, ale pamiętaj również o firmach w tej samej strukturze korporacyjnej (tj. spółkach macierzystych, spółkach zależnych, spółkach siostrzanych itp.), które mogą być zgodne i które mogą mieć wpływ na analizę due diligence stron trzecich.</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W ramach wyniku szczegółowej kontroli użyj kart, aby przejrzeć informacje o możliwym dopasowaniu:</a:t>
            </a:r>
          </a:p>
        </p:txBody>
      </p:sp>
      <p:pic>
        <p:nvPicPr>
          <p:cNvPr id="9" name="Picture 8">
            <a:extLst>
              <a:ext uri="{FF2B5EF4-FFF2-40B4-BE49-F238E27FC236}">
                <a16:creationId xmlns:a16="http://schemas.microsoft.com/office/drawing/2014/main" id="{FC1CD224-2707-59E6-F172-76DA7678E503}"/>
              </a:ext>
            </a:extLst>
          </p:cNvPr>
          <p:cNvPicPr>
            <a:picLocks noChangeAspect="1"/>
          </p:cNvPicPr>
          <p:nvPr/>
        </p:nvPicPr>
        <p:blipFill>
          <a:blip r:embed="rId2"/>
          <a:stretch>
            <a:fillRect/>
          </a:stretch>
        </p:blipFill>
        <p:spPr>
          <a:xfrm>
            <a:off x="955494" y="4017881"/>
            <a:ext cx="7479587" cy="724079"/>
          </a:xfrm>
          <a:prstGeom prst="rect">
            <a:avLst/>
          </a:prstGeom>
        </p:spPr>
      </p:pic>
      <p:sp>
        <p:nvSpPr>
          <p:cNvPr id="10" name="TextBox 9">
            <a:extLst>
              <a:ext uri="{FF2B5EF4-FFF2-40B4-BE49-F238E27FC236}">
                <a16:creationId xmlns:a16="http://schemas.microsoft.com/office/drawing/2014/main" id="{B0FB1CD8-7C3F-7476-81EA-8C11A80351FF}"/>
              </a:ext>
            </a:extLst>
          </p:cNvPr>
          <p:cNvSpPr txBox="1"/>
          <p:nvPr/>
        </p:nvSpPr>
        <p:spPr>
          <a:xfrm>
            <a:off x="395554" y="4953267"/>
            <a:ext cx="8599469" cy="2316481"/>
          </a:xfrm>
          <a:prstGeom prst="rect">
            <a:avLst/>
          </a:prstGeom>
          <a:noFill/>
        </p:spPr>
        <p:txBody>
          <a:bodyPr wrap="square" rtlCol="0">
            <a:spAutoFit/>
          </a:bodyPr>
          <a:lstStyle/>
          <a:p>
            <a:pPr marL="342900" indent="-34290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Użyj karty Źródła, aby przejrzeć wszelkie informacje zewnętrzne związane z wynikiem badania przesiewowego, aby sprawdzić, czy wynik badania przesiewowego jest zgodny, czy nie.</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Jeśli nie masz pewności, zaznacz opcję MOŻLIWE i dodaj OSOBĘ PRZEGLĄDAJĄCĄ, jak opisano na wcześniejszych stronach, aby ktoś inny mógł dokładnie sprawdzić wyniki.</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W razie potrzeby uzyskania dodatkowej pomocy porozmawiaj z Zespołem ds. zgodności z przepisami RPM.</a:t>
            </a:r>
          </a:p>
          <a:p>
            <a:endParaRPr lang="en-GB"/>
          </a:p>
        </p:txBody>
      </p:sp>
      <p:sp>
        <p:nvSpPr>
          <p:cNvPr id="3" name="Slide Number Placeholder 2">
            <a:extLst>
              <a:ext uri="{FF2B5EF4-FFF2-40B4-BE49-F238E27FC236}">
                <a16:creationId xmlns:a16="http://schemas.microsoft.com/office/drawing/2014/main" id="{04E86953-E32F-CC84-D2E6-9F6B1097E30B}"/>
              </a:ext>
            </a:extLst>
          </p:cNvPr>
          <p:cNvSpPr>
            <a:spLocks noGrp="1"/>
          </p:cNvSpPr>
          <p:nvPr>
            <p:ph type="sldNum" sz="quarter" idx="4"/>
          </p:nvPr>
        </p:nvSpPr>
        <p:spPr/>
        <p:txBody>
          <a:bodyPr/>
          <a:lstStyle/>
          <a:p>
            <a:fld id="{BB5FC4A1-A2DE-4EB5-9A46-57D39B4235EC}" type="slidenum">
              <a:rPr lang="en-US" smtClean="0"/>
              <a:t>26</a:t>
            </a:fld>
            <a:endParaRPr lang="en-US"/>
          </a:p>
        </p:txBody>
      </p:sp>
    </p:spTree>
    <p:extLst>
      <p:ext uri="{BB962C8B-B14F-4D97-AF65-F5344CB8AC3E}">
        <p14:creationId val="3762390697"/>
      </p:ext>
    </p:extLst>
  </p:cSld>
  <p:clrMapOvr>
    <a:masterClrMapping/>
  </p:clrMapOvr>
  <p:transition spd="med">
    <p:fade/>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EE39D59-078E-015B-2977-F72F5BAF7090}"/>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Niekorzystna kontrola mediów</a:t>
            </a:r>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52625014-5D38-7CB5-3630-22DFE32EACA9}"/>
              </a:ext>
            </a:extLst>
          </p:cNvPr>
          <p:cNvSpPr>
            <a:spLocks noGrp="1"/>
          </p:cNvSpPr>
          <p:nvPr>
            <p:ph type="sldNum" sz="quarter" idx="4"/>
          </p:nvPr>
        </p:nvSpPr>
        <p:spPr/>
        <p:txBody>
          <a:bodyPr/>
          <a:lstStyle/>
          <a:p>
            <a:fld id="{BB5FC4A1-A2DE-4EB5-9A46-57D39B4235EC}" type="slidenum">
              <a:rPr lang="en-US" smtClean="0"/>
              <a:t>27</a:t>
            </a:fld>
            <a:endParaRPr lang="en-US"/>
          </a:p>
        </p:txBody>
      </p:sp>
      <p:sp>
        <p:nvSpPr>
          <p:cNvPr id="5" name="TextBox 4">
            <a:extLst>
              <a:ext uri="{FF2B5EF4-FFF2-40B4-BE49-F238E27FC236}">
                <a16:creationId xmlns:a16="http://schemas.microsoft.com/office/drawing/2014/main" id="{CA271AEB-29FA-4A70-0E3A-DA846DEFA049}"/>
              </a:ext>
            </a:extLst>
          </p:cNvPr>
          <p:cNvSpPr txBox="1"/>
          <p:nvPr/>
        </p:nvSpPr>
        <p:spPr>
          <a:xfrm>
            <a:off x="177553" y="1526959"/>
            <a:ext cx="8851037" cy="2103120"/>
          </a:xfrm>
          <a:prstGeom prst="rect">
            <a:avLst/>
          </a:prstGeom>
          <a:noFill/>
        </p:spPr>
        <p:txBody>
          <a:bodyPr wrap="square" rtlCol="0">
            <a:spAutoFit/>
          </a:bodyPr>
          <a:lstStyle/>
          <a:p>
            <a:r>
              <a:rPr lang="pl" sz="1200" b="0" i="0" u="none" strike="noStrike" cap="none" baseline="0">
                <a:solidFill>
                  <a:srgbClr val="000000"/>
                </a:solidFill>
                <a:effectLst/>
                <a:uFill>
                  <a:solidFill>
                    <a:prstClr val="black">
                      <a:alpha val="0"/>
                    </a:prstClr>
                  </a:solidFill>
                </a:uFill>
                <a:latin typeface="Calibri"/>
                <a:ea typeface="Calibri"/>
                <a:cs typeface="Calibri"/>
              </a:rPr>
              <a:t>Oprócz weryfikacji World Check, LSEG zapewnia również kontrolę pod kątem niekorzystnych skutków dla mediów, co jest nowym wymogiem w ramach procedur analizy due diligence podmiotów zewnętrznych RPM.</a:t>
            </a:r>
            <a:r>
              <a:rPr lang="pl" sz="12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00"/>
          </a:p>
          <a:p>
            <a:r>
              <a:rPr lang="pl" sz="1200" b="0" i="0" u="none" strike="noStrike" cap="none" baseline="0">
                <a:solidFill>
                  <a:srgbClr val="000000"/>
                </a:solidFill>
                <a:effectLst/>
                <a:uFill>
                  <a:solidFill>
                    <a:prstClr val="black">
                      <a:alpha val="0"/>
                    </a:prstClr>
                  </a:solidFill>
                </a:uFill>
                <a:latin typeface="Calibri"/>
                <a:ea typeface="Calibri"/>
                <a:cs typeface="Calibri"/>
              </a:rPr>
              <a:t>Narzędzie do sprawdzania niepożądanych mediów działa poprzez oznaczanie wszelkich artykułów opublikowanych online, które mogą mieć znaczenie dla naszego procesu analizy due diligence.</a:t>
            </a:r>
          </a:p>
          <a:p>
            <a:endParaRPr lang="en-GB" sz="1200"/>
          </a:p>
          <a:p>
            <a:r>
              <a:rPr lang="pl" sz="1200" b="0" i="0" u="none" strike="noStrike" cap="none" baseline="0">
                <a:solidFill>
                  <a:srgbClr val="000000"/>
                </a:solidFill>
                <a:effectLst/>
                <a:uFill>
                  <a:solidFill>
                    <a:prstClr val="black">
                      <a:alpha val="0"/>
                    </a:prstClr>
                  </a:solidFill>
                </a:uFill>
                <a:latin typeface="Calibri"/>
                <a:ea typeface="Calibri"/>
                <a:cs typeface="Calibri"/>
              </a:rPr>
              <a:t>Powodem, dla którego jest to wymagane, jest to, że World Check będzie oznaczać tylko wszelkie problemy, które zostały wcześniej ustalone, podczas gdy niepożądana kontrola mediów potencjalnie będzie oznaczać </a:t>
            </a:r>
            <a:r>
              <a:rPr lang="pl" sz="1200" b="0" i="0" u="sng" strike="noStrike" cap="none" baseline="0">
                <a:solidFill>
                  <a:srgbClr val="000000"/>
                </a:solidFill>
                <a:effectLst/>
                <a:uFill>
                  <a:solidFill>
                    <a:srgbClr val="000000"/>
                  </a:solidFill>
                </a:uFill>
                <a:latin typeface="Calibri"/>
                <a:ea typeface="Calibri"/>
                <a:cs typeface="Calibri"/>
              </a:rPr>
              <a:t>nowe i bieżące problemy</a:t>
            </a:r>
            <a:r>
              <a:rPr lang="pl" sz="1200" b="0" i="0" u="none" strike="noStrike" cap="none" baseline="0">
                <a:solidFill>
                  <a:srgbClr val="000000"/>
                </a:solidFill>
                <a:effectLst/>
                <a:uFill>
                  <a:solidFill>
                    <a:prstClr val="black">
                      <a:alpha val="0"/>
                    </a:prstClr>
                  </a:solidFill>
                </a:uFill>
                <a:latin typeface="Calibri"/>
                <a:ea typeface="Calibri"/>
                <a:cs typeface="Calibri"/>
              </a:rPr>
              <a:t>, o których musimy wiedzieć, ale nie są jeszcze wyświetlane w World Check.</a:t>
            </a:r>
            <a:r>
              <a:rPr lang="pl" sz="12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00"/>
          </a:p>
          <a:p>
            <a:r>
              <a:rPr lang="pl" sz="1200" b="0" i="0" u="none" strike="noStrike" cap="none" baseline="0">
                <a:solidFill>
                  <a:srgbClr val="000000"/>
                </a:solidFill>
                <a:effectLst/>
                <a:uFill>
                  <a:solidFill>
                    <a:prstClr val="black">
                      <a:alpha val="0"/>
                    </a:prstClr>
                  </a:solidFill>
                </a:uFill>
                <a:latin typeface="Calibri"/>
                <a:ea typeface="Calibri"/>
                <a:cs typeface="Calibri"/>
              </a:rPr>
              <a:t>Narzędzie nośników niepożądanych znajduje się na karcie PRZESIEWOWE zgodnie z poniższym zrzutem ekranu...</a:t>
            </a:r>
          </a:p>
        </p:txBody>
      </p:sp>
      <p:pic>
        <p:nvPicPr>
          <p:cNvPr id="7" name="Picture 6">
            <a:extLst>
              <a:ext uri="{FF2B5EF4-FFF2-40B4-BE49-F238E27FC236}">
                <a16:creationId xmlns:a16="http://schemas.microsoft.com/office/drawing/2014/main" id="{7C37FE4F-F532-9339-A399-81FFDBBEC0A2}"/>
              </a:ext>
            </a:extLst>
          </p:cNvPr>
          <p:cNvPicPr>
            <a:picLocks noChangeAspect="1"/>
          </p:cNvPicPr>
          <p:nvPr/>
        </p:nvPicPr>
        <p:blipFill>
          <a:blip r:embed="rId2"/>
          <a:stretch>
            <a:fillRect/>
          </a:stretch>
        </p:blipFill>
        <p:spPr>
          <a:xfrm>
            <a:off x="683580" y="3333318"/>
            <a:ext cx="7057748" cy="3225036"/>
          </a:xfrm>
          <a:prstGeom prst="rect">
            <a:avLst/>
          </a:prstGeom>
        </p:spPr>
      </p:pic>
    </p:spTree>
    <p:extLst>
      <p:ext uri="{BB962C8B-B14F-4D97-AF65-F5344CB8AC3E}">
        <p14:creationId val="2720348808"/>
      </p:ext>
    </p:extLst>
  </p:cSld>
  <p:clrMapOvr>
    <a:masterClrMapping/>
  </p:clrMapOvr>
  <p:transition spd="med">
    <p:fade/>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67AD64E-88B9-3454-108B-4B09A7BB75D1}"/>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Niekorzystna kontrola mediów</a:t>
            </a:r>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F7CB0D3E-FE25-D1AB-615A-470A0103EF3F}"/>
              </a:ext>
            </a:extLst>
          </p:cNvPr>
          <p:cNvSpPr>
            <a:spLocks noGrp="1"/>
          </p:cNvSpPr>
          <p:nvPr>
            <p:ph type="sldNum" sz="quarter" idx="4"/>
          </p:nvPr>
        </p:nvSpPr>
        <p:spPr/>
        <p:txBody>
          <a:bodyPr/>
          <a:lstStyle/>
          <a:p>
            <a:fld id="{BB5FC4A1-A2DE-4EB5-9A46-57D39B4235EC}" type="slidenum">
              <a:rPr lang="en-US" smtClean="0"/>
              <a:t>28</a:t>
            </a:fld>
            <a:endParaRPr lang="en-US"/>
          </a:p>
        </p:txBody>
      </p:sp>
      <p:sp>
        <p:nvSpPr>
          <p:cNvPr id="5" name="TextBox 4">
            <a:extLst>
              <a:ext uri="{FF2B5EF4-FFF2-40B4-BE49-F238E27FC236}">
                <a16:creationId xmlns:a16="http://schemas.microsoft.com/office/drawing/2014/main" id="{183ADCC7-E49F-8609-5767-54420ABE54AC}"/>
              </a:ext>
            </a:extLst>
          </p:cNvPr>
          <p:cNvSpPr txBox="1"/>
          <p:nvPr/>
        </p:nvSpPr>
        <p:spPr>
          <a:xfrm>
            <a:off x="381740" y="1677880"/>
            <a:ext cx="8060924" cy="5303518"/>
          </a:xfrm>
          <a:prstGeom prst="rect">
            <a:avLst/>
          </a:prstGeom>
          <a:noFill/>
        </p:spPr>
        <p:txBody>
          <a:bodyPr wrap="square" rtlCol="0">
            <a:spAutoFit/>
          </a:bodyPr>
          <a:lstStyle/>
          <a:p>
            <a:r>
              <a:rPr lang="pl" sz="1800" b="0" i="0" u="none" strike="noStrike" cap="none" baseline="0">
                <a:solidFill>
                  <a:srgbClr val="000000"/>
                </a:solidFill>
                <a:effectLst/>
                <a:uFill>
                  <a:solidFill>
                    <a:prstClr val="black">
                      <a:alpha val="0"/>
                    </a:prstClr>
                  </a:solidFill>
                </a:uFill>
                <a:latin typeface="Calibri"/>
                <a:ea typeface="Calibri"/>
                <a:cs typeface="Calibri"/>
              </a:rPr>
              <a:t>W przypadku artykułów wyróżnionych w narzędziu do sprawdzania nośników niepożądanych należy je przejrzeć, oznaczyć wszelkie istotne artykuły jako WYSOKIE, ŚREDNIE, NISKIE, BEZ RYZYKA lub NIEZNANE.</a:t>
            </a:r>
            <a:r>
              <a:rPr lang="pl"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a:p>
            <a:r>
              <a:rPr lang="pl" sz="1800" b="0" i="0" u="none" strike="noStrike" cap="none" baseline="0">
                <a:solidFill>
                  <a:srgbClr val="000000"/>
                </a:solidFill>
                <a:effectLst/>
                <a:uFill>
                  <a:solidFill>
                    <a:prstClr val="black">
                      <a:alpha val="0"/>
                    </a:prstClr>
                  </a:solidFill>
                </a:uFill>
                <a:latin typeface="Calibri"/>
                <a:ea typeface="Calibri"/>
                <a:cs typeface="Calibri"/>
              </a:rPr>
              <a:t>Artykuły, które byłyby istotne dla celów analizy due diligence strony trzeciej, byłyby związane z którymkolwiek z poniższych:</a:t>
            </a:r>
          </a:p>
          <a:p>
            <a:pPr marL="285750" indent="-285750">
              <a:buFont typeface="Arial" panose="020b0604020202020204" pitchFamily="34" charset="0"/>
              <a:buChar char="•"/>
            </a:pPr>
            <a:r>
              <a:rPr lang="pl" sz="1800" b="0" i="0" u="none" strike="noStrike" cap="none" baseline="0">
                <a:solidFill>
                  <a:srgbClr val="000000"/>
                </a:solidFill>
                <a:effectLst/>
                <a:uFill>
                  <a:solidFill>
                    <a:prstClr val="black">
                      <a:alpha val="0"/>
                    </a:prstClr>
                  </a:solidFill>
                </a:uFill>
                <a:latin typeface="Calibri"/>
                <a:ea typeface="Calibri"/>
                <a:cs typeface="Calibri"/>
              </a:rPr>
              <a:t>Łapownictwo/korupcja</a:t>
            </a:r>
          </a:p>
          <a:p>
            <a:pPr marL="285750" indent="-285750">
              <a:buFont typeface="Arial" panose="020b0604020202020204" pitchFamily="34" charset="0"/>
              <a:buChar char="•"/>
            </a:pPr>
            <a:r>
              <a:rPr lang="pl" sz="1800" b="0" i="0" u="none" strike="noStrike" cap="none" baseline="0">
                <a:solidFill>
                  <a:srgbClr val="000000"/>
                </a:solidFill>
                <a:effectLst/>
                <a:uFill>
                  <a:solidFill>
                    <a:prstClr val="black">
                      <a:alpha val="0"/>
                    </a:prstClr>
                  </a:solidFill>
                </a:uFill>
                <a:latin typeface="Calibri"/>
                <a:ea typeface="Calibri"/>
                <a:cs typeface="Calibri"/>
              </a:rPr>
              <a:t>Naruszenie prawa lokalnego/międzynarodowego</a:t>
            </a:r>
          </a:p>
          <a:p>
            <a:pPr marL="285750" indent="-285750">
              <a:buFont typeface="Arial" panose="020b0604020202020204" pitchFamily="34" charset="0"/>
              <a:buChar char="•"/>
            </a:pPr>
            <a:r>
              <a:rPr lang="pl" sz="1800" b="0" i="0" u="none" strike="noStrike" cap="none" baseline="0">
                <a:solidFill>
                  <a:srgbClr val="000000"/>
                </a:solidFill>
                <a:effectLst/>
                <a:uFill>
                  <a:solidFill>
                    <a:prstClr val="black">
                      <a:alpha val="0"/>
                    </a:prstClr>
                  </a:solidFill>
                </a:uFill>
                <a:latin typeface="Calibri"/>
                <a:ea typeface="Calibri"/>
                <a:cs typeface="Calibri"/>
              </a:rPr>
              <a:t>Kwestie handlowe: sankcje / kwestie związane z importem i eksportem</a:t>
            </a:r>
          </a:p>
          <a:p>
            <a:pPr marL="285750" indent="-285750">
              <a:buFont typeface="Arial" panose="020b0604020202020204" pitchFamily="34" charset="0"/>
              <a:buChar char="•"/>
            </a:pPr>
            <a:r>
              <a:rPr lang="pl" sz="1800" b="0" i="0" u="none" strike="noStrike" cap="none" baseline="0">
                <a:solidFill>
                  <a:srgbClr val="000000"/>
                </a:solidFill>
                <a:effectLst/>
                <a:uFill>
                  <a:solidFill>
                    <a:prstClr val="black">
                      <a:alpha val="0"/>
                    </a:prstClr>
                  </a:solidFill>
                </a:uFill>
                <a:latin typeface="Calibri"/>
                <a:ea typeface="Calibri"/>
                <a:cs typeface="Calibri"/>
              </a:rPr>
              <a:t>Nadużycia praw człowieka</a:t>
            </a:r>
          </a:p>
          <a:p>
            <a:pPr marL="285750" indent="-285750">
              <a:buFont typeface="Arial" panose="020b0604020202020204" pitchFamily="34" charset="0"/>
              <a:buChar char="•"/>
            </a:pPr>
            <a:r>
              <a:rPr lang="pl" sz="1800" b="0" i="0" u="none" strike="noStrike" cap="none" baseline="0">
                <a:solidFill>
                  <a:srgbClr val="000000"/>
                </a:solidFill>
                <a:effectLst/>
                <a:uFill>
                  <a:solidFill>
                    <a:prstClr val="black">
                      <a:alpha val="0"/>
                    </a:prstClr>
                  </a:solidFill>
                </a:uFill>
                <a:latin typeface="Calibri"/>
                <a:ea typeface="Calibri"/>
                <a:cs typeface="Calibri"/>
              </a:rPr>
              <a:t>Naruszenie prawa ochrony środowiska</a:t>
            </a:r>
          </a:p>
          <a:p>
            <a:pPr marL="285750" indent="-285750">
              <a:buFont typeface="Arial" panose="020b0604020202020204" pitchFamily="34" charset="0"/>
              <a:buChar char="•"/>
            </a:pPr>
            <a:r>
              <a:rPr lang="pl" sz="1800" b="0" i="0" u="none" strike="noStrike" cap="none" baseline="0">
                <a:solidFill>
                  <a:srgbClr val="000000"/>
                </a:solidFill>
                <a:effectLst/>
                <a:uFill>
                  <a:solidFill>
                    <a:prstClr val="black">
                      <a:alpha val="0"/>
                    </a:prstClr>
                  </a:solidFill>
                </a:uFill>
                <a:latin typeface="Calibri"/>
                <a:ea typeface="Calibri"/>
                <a:cs typeface="Calibri"/>
              </a:rPr>
              <a:t>Znaczące sygnały ostrzegawcze dotyczące uczciwości stron trzecich</a:t>
            </a:r>
          </a:p>
          <a:p>
            <a:endParaRPr lang="en-GB"/>
          </a:p>
          <a:p>
            <a:r>
              <a:rPr lang="pl" sz="1800" b="0" i="0" u="none" strike="noStrike" cap="none" baseline="0">
                <a:solidFill>
                  <a:srgbClr val="FF0000"/>
                </a:solidFill>
                <a:effectLst/>
                <a:uFill>
                  <a:solidFill>
                    <a:prstClr val="black">
                      <a:alpha val="0"/>
                    </a:prstClr>
                  </a:solidFill>
                </a:uFill>
                <a:latin typeface="Calibri"/>
                <a:ea typeface="Calibri"/>
                <a:cs typeface="Calibri"/>
              </a:rPr>
              <a:t>Prosimy o kontakt z Zespołem RPM ds. zgodności w celu uzyskania pomocy w zrozumieniu, czy artykuł jest istotny dla procedur analizy due diligence stron trzecich RPM.</a:t>
            </a:r>
            <a:r>
              <a:rPr lang="pl" sz="1800" b="0" i="0" u="none" strike="noStrike" cap="none" baseline="0">
                <a:solidFill>
                  <a:srgbClr val="FF0000"/>
                </a:solidFill>
                <a:effectLst/>
                <a:uFill>
                  <a:solidFill>
                    <a:prstClr val="black">
                      <a:alpha val="0"/>
                    </a:prstClr>
                  </a:solidFill>
                </a:uFill>
                <a:latin typeface="Calibri"/>
                <a:ea typeface="Calibri"/>
                <a:cs typeface="Calibri"/>
              </a:rPr>
              <a:t> </a:t>
            </a:r>
          </a:p>
        </p:txBody>
      </p:sp>
    </p:spTree>
    <p:extLst>
      <p:ext uri="{BB962C8B-B14F-4D97-AF65-F5344CB8AC3E}">
        <p14:creationId val="1007909070"/>
      </p:ext>
    </p:extLst>
  </p:cSld>
  <p:clrMapOvr>
    <a:masterClrMapping/>
  </p:clrMapOvr>
  <p:transition spd="med">
    <p:fade/>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CF81F98-B338-0133-180F-7A89E36CFDDD}"/>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Niekorzystna kontrola mediów</a:t>
            </a:r>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943BCE35-9B78-BB29-B825-67680A618BF5}"/>
              </a:ext>
            </a:extLst>
          </p:cNvPr>
          <p:cNvSpPr>
            <a:spLocks noGrp="1"/>
          </p:cNvSpPr>
          <p:nvPr>
            <p:ph idx="1"/>
          </p:nvPr>
        </p:nvSpPr>
        <p:spPr>
          <a:xfrm>
            <a:off x="432562" y="1508760"/>
            <a:ext cx="8074836" cy="957038"/>
          </a:xfrm>
        </p:spPr>
        <p:txBody>
          <a:bodyPr>
            <a:normAutofit/>
          </a:bodyPr>
          <a:lstStyle/>
          <a:p>
            <a:pPr marL="0" indent="0">
              <a:buNone/>
            </a:pPr>
            <a:r>
              <a:rPr lang="pl" sz="1500" b="0" i="0" u="none" strike="noStrike" cap="none" baseline="0">
                <a:solidFill>
                  <a:srgbClr val="000000"/>
                </a:solidFill>
                <a:effectLst/>
                <a:uFill>
                  <a:solidFill>
                    <a:prstClr val="black">
                      <a:alpha val="0"/>
                    </a:prstClr>
                  </a:solidFill>
                </a:uFill>
                <a:latin typeface="Calibri"/>
                <a:ea typeface="Calibri"/>
                <a:cs typeface="Calibri"/>
              </a:rPr>
              <a:t>Aby przypisać POZIOM RYZYKA do artykułu, zaznacz pole obok artykułu, wybierz poziom ryzyka i kliknij ZAŁĄCZ, dodając dodatkowe komentarze w polu komentarzy, jeśli chcesz wyróżnić coś konkretnego dla zespołu recenzyjnego:</a:t>
            </a:r>
          </a:p>
        </p:txBody>
      </p:sp>
      <p:sp>
        <p:nvSpPr>
          <p:cNvPr id="4" name="Slide Number Placeholder 3">
            <a:extLst>
              <a:ext uri="{FF2B5EF4-FFF2-40B4-BE49-F238E27FC236}">
                <a16:creationId xmlns:a16="http://schemas.microsoft.com/office/drawing/2014/main" id="{A1B33710-933B-1241-6918-78A03149A4C2}"/>
              </a:ext>
            </a:extLst>
          </p:cNvPr>
          <p:cNvSpPr>
            <a:spLocks noGrp="1"/>
          </p:cNvSpPr>
          <p:nvPr>
            <p:ph type="sldNum" sz="quarter" idx="4"/>
          </p:nvPr>
        </p:nvSpPr>
        <p:spPr/>
        <p:txBody>
          <a:bodyPr/>
          <a:lstStyle/>
          <a:p>
            <a:fld id="{BB5FC4A1-A2DE-4EB5-9A46-57D39B4235EC}" type="slidenum">
              <a:rPr lang="en-US" smtClean="0"/>
              <a:t>29</a:t>
            </a:fld>
            <a:endParaRPr lang="en-US"/>
          </a:p>
        </p:txBody>
      </p:sp>
      <p:pic>
        <p:nvPicPr>
          <p:cNvPr id="6" name="Picture 5">
            <a:extLst>
              <a:ext uri="{FF2B5EF4-FFF2-40B4-BE49-F238E27FC236}">
                <a16:creationId xmlns:a16="http://schemas.microsoft.com/office/drawing/2014/main" id="{971DBD68-A680-CC1C-949C-C835EABC8E18}"/>
              </a:ext>
            </a:extLst>
          </p:cNvPr>
          <p:cNvPicPr>
            <a:picLocks noChangeAspect="1"/>
          </p:cNvPicPr>
          <p:nvPr/>
        </p:nvPicPr>
        <p:blipFill>
          <a:blip r:embed="rId2"/>
          <a:stretch>
            <a:fillRect/>
          </a:stretch>
        </p:blipFill>
        <p:spPr>
          <a:xfrm>
            <a:off x="309460" y="2740253"/>
            <a:ext cx="8321040" cy="3555072"/>
          </a:xfrm>
          <a:prstGeom prst="rect">
            <a:avLst/>
          </a:prstGeom>
        </p:spPr>
      </p:pic>
    </p:spTree>
    <p:extLst>
      <p:ext uri="{BB962C8B-B14F-4D97-AF65-F5344CB8AC3E}">
        <p14:creationId val="3879577350"/>
      </p:ext>
    </p:extLst>
  </p:cSld>
  <p:clrMapOvr>
    <a:masterClrMapping/>
  </p:clrMapOvr>
  <p:transition spd="med">
    <p:fade/>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E0B5E0B-B902-92E3-97AE-8D1D69B5BEE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Kluczowe kontakty</a:t>
            </a:r>
          </a:p>
        </p:txBody>
      </p:sp>
      <p:sp>
        <p:nvSpPr>
          <p:cNvPr id="5" name="TextBox 4">
            <a:extLst>
              <a:ext uri="{FF2B5EF4-FFF2-40B4-BE49-F238E27FC236}">
                <a16:creationId xmlns:a16="http://schemas.microsoft.com/office/drawing/2014/main" id="{041C0F67-0C63-4B5D-C4E7-B2F8AAFE59EF}"/>
              </a:ext>
            </a:extLst>
          </p:cNvPr>
          <p:cNvSpPr txBox="1"/>
          <p:nvPr/>
        </p:nvSpPr>
        <p:spPr>
          <a:xfrm>
            <a:off x="3313415" y="1588889"/>
            <a:ext cx="2517169" cy="640080"/>
          </a:xfrm>
          <a:prstGeom prst="rect">
            <a:avLst/>
          </a:prstGeom>
          <a:noFill/>
        </p:spPr>
        <p:txBody>
          <a:bodyPr wrap="square" rtlCol="0">
            <a:spAutoFit/>
          </a:bodyPr>
          <a:lstStyle/>
          <a:p>
            <a:r>
              <a:rPr lang="pl" sz="1800" b="0" i="0" u="none" strike="noStrike" cap="none" baseline="0">
                <a:solidFill>
                  <a:srgbClr val="000000"/>
                </a:solidFill>
                <a:effectLst/>
                <a:uFill>
                  <a:solidFill>
                    <a:prstClr val="black">
                      <a:alpha val="0"/>
                    </a:prstClr>
                  </a:solidFill>
                </a:uFill>
                <a:latin typeface="Calibri"/>
                <a:ea typeface="Calibri"/>
                <a:cs typeface="Calibri"/>
              </a:rPr>
              <a:t>Zespół RPM ds. zgodności:</a:t>
            </a:r>
          </a:p>
        </p:txBody>
      </p:sp>
      <p:graphicFrame>
        <p:nvGraphicFramePr>
          <p:cNvPr id="6" name="Table 6">
            <a:extLst>
              <a:ext uri="{FF2B5EF4-FFF2-40B4-BE49-F238E27FC236}">
                <a16:creationId xmlns:a16="http://schemas.microsoft.com/office/drawing/2014/main" id="{667958D8-2E65-2428-DC53-CE6454B89377}"/>
              </a:ext>
            </a:extLst>
          </p:cNvPr>
          <p:cNvGraphicFramePr>
            <a:graphicFrameLocks noGrp="1"/>
          </p:cNvGraphicFramePr>
          <p:nvPr>
            <p:extLst>
              <p:ext uri="{D42A27DB-BD31-4B8C-83A1-F6EECF244321}">
                <p14:modId val="1426358378"/>
              </p:ext>
            </p:extLst>
          </p:nvPr>
        </p:nvGraphicFramePr>
        <p:xfrm>
          <a:off x="1340433" y="1958221"/>
          <a:ext cx="6463132" cy="2468880"/>
        </p:xfrm>
        <a:graphic>
          <a:graphicData uri="http://schemas.openxmlformats.org/drawingml/2006/table">
            <a:tbl>
              <a:tblPr firstRow="1" bandRow="1">
                <a:tableStyleId>{69CF1AB2-1976-4502-BF36-3FF5EA218861}</a:tableStyleId>
              </a:tblPr>
              <a:tblGrid>
                <a:gridCol w="3258199">
                  <a:extLst>
                    <a:ext uri="{9D8B030D-6E8A-4147-A177-3AD203B41FA5}">
                      <a16:colId xmlns:a16="http://schemas.microsoft.com/office/drawing/2014/main" val="1047351424"/>
                    </a:ext>
                  </a:extLst>
                </a:gridCol>
                <a:gridCol w="3204933">
                  <a:extLst>
                    <a:ext uri="{9D8B030D-6E8A-4147-A177-3AD203B41FA5}">
                      <a16:colId xmlns:a16="http://schemas.microsoft.com/office/drawing/2014/main" val="529134025"/>
                    </a:ext>
                  </a:extLst>
                </a:gridCol>
              </a:tblGrid>
              <a:tr h="799161">
                <a:tc>
                  <a:txBody>
                    <a:bodyPr vert="horz" wrap="square"/>
                    <a:lstStyle/>
                    <a:p>
                      <a:r>
                        <a:rPr lang="pl" sz="1600" b="0" i="0" u="none" strike="noStrike" cap="none" baseline="0">
                          <a:solidFill>
                            <a:srgbClr val="000000"/>
                          </a:solidFill>
                          <a:effectLst/>
                          <a:uFill>
                            <a:solidFill>
                              <a:prstClr val="black">
                                <a:alpha val="0"/>
                              </a:prstClr>
                            </a:solidFill>
                          </a:uFill>
                          <a:latin typeface="Calibri"/>
                          <a:ea typeface="Calibri"/>
                          <a:cs typeface="Calibri"/>
                        </a:rPr>
                        <a:t>Hrabia Shelley</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r>
                        <a:rPr lang="pl" sz="1600" b="0" i="0" u="none" strike="noStrike" cap="none" baseline="0">
                          <a:solidFill>
                            <a:srgbClr val="000000"/>
                          </a:solidFill>
                          <a:effectLst/>
                          <a:uFill>
                            <a:solidFill>
                              <a:prstClr val="black">
                                <a:alpha val="0"/>
                              </a:prstClr>
                            </a:solidFill>
                          </a:uFill>
                          <a:latin typeface="Calibri"/>
                          <a:ea typeface="Calibri"/>
                          <a:cs typeface="Calibri"/>
                        </a:rPr>
                        <a:t>Starszy dyrektor ds. globalnej zgodności</a:t>
                      </a:r>
                    </a:p>
                  </a:txBody>
                  <a:tcPr anchor="ctr"/>
                </a:tc>
                <a:tc>
                  <a:txBody>
                    <a:bodyPr vert="horz" wrap="square"/>
                    <a:lstStyle/>
                    <a:p>
                      <a:endParaRPr lang="en-GB" sz="1600" b="0">
                        <a:hlinkClick r:id="rId2"/>
                      </a:endParaRPr>
                    </a:p>
                    <a:p>
                      <a:r>
                        <a:rPr lang="pl" sz="1600" b="0" i="0" u="none" strike="noStrike" cap="none" baseline="0">
                          <a:solidFill>
                            <a:srgbClr val="000000"/>
                          </a:solidFill>
                          <a:effectLst/>
                          <a:uFill>
                            <a:solidFill>
                              <a:prstClr val="black">
                                <a:alpha val="0"/>
                              </a:prstClr>
                            </a:solidFill>
                          </a:uFill>
                          <a:latin typeface="Calibri"/>
                          <a:ea typeface="Calibri"/>
                          <a:cs typeface="Calibri"/>
                          <a:hlinkClick r:id="rId2" history="0"/>
                        </a:rPr>
                        <a:t>searl@rpminc.com</a:t>
                      </a:r>
                      <a:endParaRPr lang="en-GB" sz="1600" b="0"/>
                    </a:p>
                    <a:p>
                      <a:endParaRPr lang="en-GB" sz="1600" b="0"/>
                    </a:p>
                  </a:txBody>
                  <a:tcPr anchor="ctr"/>
                </a:tc>
                <a:extLst>
                  <a:ext uri="{0D108BD9-81ED-4DB2-BD59-A6C34878D82A}">
                    <a16:rowId xmlns:a16="http://schemas.microsoft.com/office/drawing/2014/main" val="3053738705"/>
                  </a:ext>
                </a:extLst>
              </a:tr>
              <a:tr h="799161">
                <a:tc>
                  <a:txBody>
                    <a:bodyPr vert="horz" wrap="square"/>
                    <a:lstStyle/>
                    <a:p>
                      <a:r>
                        <a:rPr lang="pl" sz="1600" b="0" i="0" u="none" strike="noStrike" cap="none" baseline="0">
                          <a:solidFill>
                            <a:srgbClr val="000000"/>
                          </a:solidFill>
                          <a:effectLst/>
                          <a:uFill>
                            <a:solidFill>
                              <a:prstClr val="black">
                                <a:alpha val="0"/>
                              </a:prstClr>
                            </a:solidFill>
                          </a:uFill>
                          <a:latin typeface="Calibri"/>
                          <a:ea typeface="Calibri"/>
                          <a:cs typeface="Calibri"/>
                        </a:rPr>
                        <a:t>Caroline Watson</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r>
                        <a:rPr lang="pl" sz="1600" b="0" i="0" u="none" strike="noStrike" cap="none" baseline="0">
                          <a:solidFill>
                            <a:srgbClr val="000000"/>
                          </a:solidFill>
                          <a:effectLst/>
                          <a:uFill>
                            <a:solidFill>
                              <a:prstClr val="black">
                                <a:alpha val="0"/>
                              </a:prstClr>
                            </a:solidFill>
                          </a:uFill>
                          <a:latin typeface="Calibri"/>
                          <a:ea typeface="Calibri"/>
                          <a:cs typeface="Calibri"/>
                        </a:rPr>
                        <a:t>Dyrektor ds. zgodności – Europa</a:t>
                      </a:r>
                    </a:p>
                  </a:txBody>
                  <a:tcPr anchor="ctr"/>
                </a:tc>
                <a:tc>
                  <a:txBody>
                    <a:bodyPr vert="horz" wrap="square"/>
                    <a:lstStyle/>
                    <a:p>
                      <a:endParaRPr lang="en-GB" sz="1600">
                        <a:hlinkClick r:id="rId3"/>
                      </a:endParaRPr>
                    </a:p>
                    <a:p>
                      <a:r>
                        <a:rPr lang="pl" sz="1600" b="0" i="0" u="none" strike="noStrike" cap="none" baseline="0">
                          <a:solidFill>
                            <a:srgbClr val="000000"/>
                          </a:solidFill>
                          <a:effectLst/>
                          <a:uFill>
                            <a:solidFill>
                              <a:prstClr val="black">
                                <a:alpha val="0"/>
                              </a:prstClr>
                            </a:solidFill>
                          </a:uFill>
                          <a:latin typeface="Calibri"/>
                          <a:ea typeface="Calibri"/>
                          <a:cs typeface="Calibri"/>
                          <a:hlinkClick r:id="rId3" history="0"/>
                        </a:rPr>
                        <a:t>cwatson@rpminc.com</a:t>
                      </a:r>
                      <a:endParaRPr lang="en-GB" sz="1600"/>
                    </a:p>
                    <a:p>
                      <a:endParaRPr lang="en-GB" sz="1600"/>
                    </a:p>
                  </a:txBody>
                  <a:tcPr anchor="ctr"/>
                </a:tc>
                <a:extLst>
                  <a:ext uri="{0D108BD9-81ED-4DB2-BD59-A6C34878D82A}">
                    <a16:rowId xmlns:a16="http://schemas.microsoft.com/office/drawing/2014/main" val="2676558343"/>
                  </a:ext>
                </a:extLst>
              </a:tr>
              <a:tr h="799161">
                <a:tc>
                  <a:txBody>
                    <a:bodyPr vert="horz" wrap="square"/>
                    <a:lstStyle/>
                    <a:p>
                      <a:pPr marL="0" marR="0" lvl="0" indent="0" algn="l" defTabSz="685749" rtl="0" eaLnBrk="1" fontAlgn="auto" latinLnBrk="0" hangingPunct="1">
                        <a:lnSpc>
                          <a:spcPct val="100000"/>
                        </a:lnSpc>
                        <a:spcBef>
                          <a:spcPct val="0"/>
                        </a:spcBef>
                        <a:spcAft>
                          <a:spcPct val="0"/>
                        </a:spcAft>
                        <a:buClrTx/>
                        <a:buSzTx/>
                        <a:buFontTx/>
                        <a:buNone/>
                        <a:defRPr/>
                      </a:pPr>
                      <a:r>
                        <a:rPr lang="pl" sz="1600" b="0" i="0" u="none" strike="noStrike" cap="none" baseline="0">
                          <a:solidFill>
                            <a:srgbClr val="000000"/>
                          </a:solidFill>
                          <a:effectLst/>
                          <a:uFill>
                            <a:solidFill>
                              <a:prstClr val="black">
                                <a:alpha val="0"/>
                              </a:prstClr>
                            </a:solidFill>
                          </a:uFill>
                          <a:latin typeface="Calibri"/>
                          <a:ea typeface="Calibri"/>
                          <a:cs typeface="Calibri"/>
                        </a:rPr>
                        <a:t>Helen Dillon</a:t>
                      </a:r>
                    </a:p>
                    <a:p>
                      <a:pPr marL="0" marR="0" lvl="0" indent="0" algn="l" defTabSz="685749" rtl="0" eaLnBrk="1" fontAlgn="auto" latinLnBrk="0" hangingPunct="1">
                        <a:lnSpc>
                          <a:spcPct val="100000"/>
                        </a:lnSpc>
                        <a:spcBef>
                          <a:spcPct val="0"/>
                        </a:spcBef>
                        <a:spcAft>
                          <a:spcPct val="0"/>
                        </a:spcAft>
                        <a:buClrTx/>
                        <a:buSzTx/>
                        <a:buFontTx/>
                        <a:buNone/>
                        <a:defRPr/>
                      </a:pPr>
                      <a:r>
                        <a:rPr lang="pl" sz="1600" b="0" i="0" u="none" strike="noStrike" cap="none" baseline="0">
                          <a:solidFill>
                            <a:srgbClr val="000000"/>
                          </a:solidFill>
                          <a:effectLst/>
                          <a:uFill>
                            <a:solidFill>
                              <a:prstClr val="black">
                                <a:alpha val="0"/>
                              </a:prstClr>
                            </a:solidFill>
                          </a:uFill>
                          <a:latin typeface="Calibri"/>
                          <a:ea typeface="Calibri"/>
                          <a:cs typeface="Calibri"/>
                        </a:rPr>
                        <a:t>Kierownik ds. zgodności i etyki</a:t>
                      </a:r>
                    </a:p>
                  </a:txBody>
                  <a:tcPr anchor="ctr"/>
                </a:tc>
                <a:tc>
                  <a:txBody>
                    <a:bodyPr vert="horz" wrap="square"/>
                    <a:lstStyle/>
                    <a:p>
                      <a:endParaRPr lang="en-GB" sz="1600">
                        <a:hlinkClick r:id="rId4"/>
                      </a:endParaRPr>
                    </a:p>
                    <a:p>
                      <a:r>
                        <a:rPr lang="pl" sz="1600" b="0" i="0" u="none" strike="noStrike" cap="none" baseline="0">
                          <a:solidFill>
                            <a:srgbClr val="000000"/>
                          </a:solidFill>
                          <a:effectLst/>
                          <a:uFill>
                            <a:solidFill>
                              <a:prstClr val="black">
                                <a:alpha val="0"/>
                              </a:prstClr>
                            </a:solidFill>
                          </a:uFill>
                          <a:latin typeface="Calibri"/>
                          <a:ea typeface="Calibri"/>
                          <a:cs typeface="Calibri"/>
                          <a:hlinkClick r:id="rId4" history="0"/>
                        </a:rPr>
                        <a:t>hdillon@rpminc.com</a:t>
                      </a:r>
                      <a:endParaRPr lang="en-GB" sz="1600"/>
                    </a:p>
                    <a:p>
                      <a:endParaRPr lang="en-GB" sz="1600"/>
                    </a:p>
                  </a:txBody>
                  <a:tcPr anchor="ctr"/>
                </a:tc>
                <a:extLst>
                  <a:ext uri="{0D108BD9-81ED-4DB2-BD59-A6C34878D82A}">
                    <a16:rowId xmlns:a16="http://schemas.microsoft.com/office/drawing/2014/main" val="3080428594"/>
                  </a:ext>
                </a:extLst>
              </a:tr>
            </a:tbl>
          </a:graphicData>
        </a:graphic>
      </p:graphicFrame>
      <p:pic>
        <p:nvPicPr>
          <p:cNvPr id="8" name="Picture 7">
            <a:extLst>
              <a:ext uri="{FF2B5EF4-FFF2-40B4-BE49-F238E27FC236}">
                <a16:creationId xmlns:a16="http://schemas.microsoft.com/office/drawing/2014/main" id="{8F295221-A83B-8F4F-B010-3756D9B5D081}"/>
              </a:ext>
            </a:extLst>
          </p:cNvPr>
          <p:cNvPicPr>
            <a:picLocks noChangeAspect="1"/>
          </p:cNvPicPr>
          <p:nvPr/>
        </p:nvPicPr>
        <p:blipFill>
          <a:blip r:embed="rId5"/>
          <a:stretch>
            <a:fillRect/>
          </a:stretch>
        </p:blipFill>
        <p:spPr>
          <a:xfrm>
            <a:off x="7389986" y="5084445"/>
            <a:ext cx="1628775" cy="1590675"/>
          </a:xfrm>
          <a:prstGeom prst="rect">
            <a:avLst/>
          </a:prstGeom>
        </p:spPr>
      </p:pic>
    </p:spTree>
    <p:extLst>
      <p:ext uri="{BB962C8B-B14F-4D97-AF65-F5344CB8AC3E}">
        <p14:creationId val="1650885007"/>
      </p:ext>
    </p:extLst>
  </p:cSld>
  <p:clrMapOvr>
    <a:masterClrMapping/>
  </p:clrMapOvr>
  <p:transition spd="med">
    <p:fade/>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F756AF7-A071-5411-6DAB-9358FDC16C18}"/>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Niekorzystna kontrola mediów</a:t>
            </a:r>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57736F4D-7D6B-28E0-CA06-D4E66DB3749D}"/>
              </a:ext>
            </a:extLst>
          </p:cNvPr>
          <p:cNvSpPr>
            <a:spLocks noGrp="1"/>
          </p:cNvSpPr>
          <p:nvPr>
            <p:ph type="sldNum" sz="quarter" idx="4"/>
          </p:nvPr>
        </p:nvSpPr>
        <p:spPr/>
        <p:txBody>
          <a:bodyPr/>
          <a:lstStyle/>
          <a:p>
            <a:fld id="{BB5FC4A1-A2DE-4EB5-9A46-57D39B4235EC}" type="slidenum">
              <a:rPr lang="en-US" smtClean="0"/>
              <a:t>30</a:t>
            </a:fld>
            <a:endParaRPr lang="en-US"/>
          </a:p>
        </p:txBody>
      </p:sp>
      <p:pic>
        <p:nvPicPr>
          <p:cNvPr id="6" name="Picture 5">
            <a:extLst>
              <a:ext uri="{FF2B5EF4-FFF2-40B4-BE49-F238E27FC236}">
                <a16:creationId xmlns:a16="http://schemas.microsoft.com/office/drawing/2014/main" id="{BA398954-444C-D6BF-7786-F9FB76EC1C14}"/>
              </a:ext>
            </a:extLst>
          </p:cNvPr>
          <p:cNvPicPr>
            <a:picLocks noChangeAspect="1"/>
          </p:cNvPicPr>
          <p:nvPr/>
        </p:nvPicPr>
        <p:blipFill>
          <a:blip r:embed="rId2"/>
          <a:stretch>
            <a:fillRect/>
          </a:stretch>
        </p:blipFill>
        <p:spPr>
          <a:xfrm>
            <a:off x="822960" y="2837645"/>
            <a:ext cx="7695345" cy="3196822"/>
          </a:xfrm>
          <a:prstGeom prst="rect">
            <a:avLst/>
          </a:prstGeom>
        </p:spPr>
      </p:pic>
      <p:sp>
        <p:nvSpPr>
          <p:cNvPr id="7" name="TextBox 6">
            <a:extLst>
              <a:ext uri="{FF2B5EF4-FFF2-40B4-BE49-F238E27FC236}">
                <a16:creationId xmlns:a16="http://schemas.microsoft.com/office/drawing/2014/main" id="{BA39D63F-A177-6704-0F97-4235D161FD90}"/>
              </a:ext>
            </a:extLst>
          </p:cNvPr>
          <p:cNvSpPr txBox="1"/>
          <p:nvPr/>
        </p:nvSpPr>
        <p:spPr>
          <a:xfrm>
            <a:off x="256854" y="1552828"/>
            <a:ext cx="8630292" cy="1584960"/>
          </a:xfrm>
          <a:prstGeom prst="rect">
            <a:avLst/>
          </a:prstGeom>
          <a:no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Spowoduje to zaktualizowanie artykułu w celu odzwierciedlenia poziomu ryzyka przypisanego przez zespół wprowadzający, który przeprowadza negatywną kontrolę mediów.</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pl" sz="1400" b="0" i="0" u="none" strike="noStrike" cap="none" baseline="0">
                <a:solidFill>
                  <a:srgbClr val="000000"/>
                </a:solidFill>
                <a:effectLst/>
                <a:uFill>
                  <a:solidFill>
                    <a:prstClr val="black">
                      <a:alpha val="0"/>
                    </a:prstClr>
                  </a:solidFill>
                </a:uFill>
                <a:latin typeface="Calibri"/>
                <a:ea typeface="Calibri"/>
                <a:cs typeface="Calibri"/>
              </a:rPr>
              <a:t>Jeśli nie ma artykułów do wyróżnienia / przypisania ryzyka, możesz po prostu kliknąć opcję OZNACZ WSZYSTKIE ZGODNIE Z PRZEGLĄDEM w prawym górnym rogu, jak na poniższym zrzucie ekranu, w przeciwnym razie wszelkie nieistotne kolumny można oznaczyć jako BRAK RYZYKA</a:t>
            </a:r>
          </a:p>
        </p:txBody>
      </p:sp>
      <p:sp>
        <p:nvSpPr>
          <p:cNvPr id="8" name="Content Placeholder 2">
            <a:extLst>
              <a:ext uri="{FF2B5EF4-FFF2-40B4-BE49-F238E27FC236}">
                <a16:creationId xmlns:a16="http://schemas.microsoft.com/office/drawing/2014/main" id="{6DA5117B-F7B1-A5CC-28A5-EB3AB7AB48C5}"/>
              </a:ext>
            </a:extLst>
          </p:cNvPr>
          <p:cNvSpPr>
            <a:spLocks noGrp="1"/>
          </p:cNvSpPr>
          <p:nvPr>
            <p:ph idx="1"/>
          </p:nvPr>
        </p:nvSpPr>
        <p:spPr>
          <a:xfrm>
            <a:off x="431515" y="6309995"/>
            <a:ext cx="8024117" cy="365125"/>
          </a:xfrm>
        </p:spPr>
        <p:txBody>
          <a:bodyPr>
            <a:normAutofit fontScale="85000" lnSpcReduction="20000"/>
          </a:bodyPr>
          <a:lstStyle/>
          <a:p>
            <a:pPr marL="0" indent="0">
              <a:buNone/>
            </a:pPr>
            <a:r>
              <a:rPr lang="pl" sz="1200" b="1" i="0" u="none" strike="noStrike" cap="none" baseline="0">
                <a:solidFill>
                  <a:srgbClr val="FF0000"/>
                </a:solidFill>
                <a:effectLst/>
                <a:uFill>
                  <a:solidFill>
                    <a:prstClr val="black">
                      <a:alpha val="0"/>
                    </a:prstClr>
                  </a:solidFill>
                </a:uFill>
                <a:latin typeface="Calibri"/>
                <a:ea typeface="Calibri"/>
                <a:cs typeface="Calibri"/>
              </a:rPr>
              <a:t>UWAGA:</a:t>
            </a:r>
            <a:r>
              <a:rPr lang="pl" sz="1200" b="1" i="0" u="none" strike="noStrike" cap="none" baseline="0">
                <a:solidFill>
                  <a:srgbClr val="FF0000"/>
                </a:solidFill>
                <a:effectLst/>
                <a:uFill>
                  <a:solidFill>
                    <a:prstClr val="black">
                      <a:alpha val="0"/>
                    </a:prstClr>
                  </a:solidFill>
                </a:uFill>
                <a:latin typeface="Calibri"/>
                <a:ea typeface="Calibri"/>
                <a:cs typeface="Calibri"/>
              </a:rPr>
              <a:t> </a:t>
            </a:r>
            <a:r>
              <a:rPr lang="pl" sz="1200" b="1" i="0" u="none" strike="noStrike" cap="none" baseline="0">
                <a:solidFill>
                  <a:srgbClr val="FF0000"/>
                </a:solidFill>
                <a:effectLst/>
                <a:uFill>
                  <a:solidFill>
                    <a:prstClr val="black">
                      <a:alpha val="0"/>
                    </a:prstClr>
                  </a:solidFill>
                </a:uFill>
                <a:latin typeface="Calibri"/>
                <a:ea typeface="Calibri"/>
                <a:cs typeface="Calibri"/>
              </a:rPr>
              <a:t>Należy przypisać poziom ryzyka do wszystkich artykułów lub ZAZNACZ WSZYSTKIE WRAZ Z PRZEGLĄDEM, w przeciwnym razie zadanie zostanie wyświetlone jako niekompletne w systemie. </a:t>
            </a:r>
          </a:p>
        </p:txBody>
      </p:sp>
    </p:spTree>
    <p:extLst>
      <p:ext uri="{BB962C8B-B14F-4D97-AF65-F5344CB8AC3E}">
        <p14:creationId val="2265806107"/>
      </p:ext>
    </p:extLst>
  </p:cSld>
  <p:clrMapOvr>
    <a:masterClrMapping/>
  </p:clrMapOvr>
  <p:transition spd="med">
    <p:fade/>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015A6F8-2F8E-2194-9BD2-4C62936378A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Wdrażanie podmiotu zewnętrznego</a:t>
            </a:r>
          </a:p>
        </p:txBody>
      </p:sp>
      <p:sp>
        <p:nvSpPr>
          <p:cNvPr id="3" name="Content Placeholder 2">
            <a:extLst>
              <a:ext uri="{FF2B5EF4-FFF2-40B4-BE49-F238E27FC236}">
                <a16:creationId xmlns:a16="http://schemas.microsoft.com/office/drawing/2014/main" id="{C9231A4F-C9F7-7F81-0A6B-BEBC10B87BDC}"/>
              </a:ext>
            </a:extLst>
          </p:cNvPr>
          <p:cNvSpPr>
            <a:spLocks noGrp="1"/>
          </p:cNvSpPr>
          <p:nvPr>
            <p:ph idx="1"/>
          </p:nvPr>
        </p:nvSpPr>
        <p:spPr/>
        <p:txBody>
          <a:bodyPr>
            <a:norm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Wypełnia </a:t>
            </a:r>
            <a:r>
              <a:rPr lang="pl" sz="1600" b="1" i="0" u="none" strike="noStrike" cap="none" baseline="0">
                <a:solidFill>
                  <a:srgbClr val="FF0000"/>
                </a:solidFill>
                <a:effectLst/>
                <a:uFill>
                  <a:solidFill>
                    <a:prstClr val="black">
                      <a:alpha val="0"/>
                    </a:prstClr>
                  </a:solidFill>
                </a:uFill>
                <a:latin typeface="Calibri"/>
                <a:ea typeface="Calibri"/>
                <a:cs typeface="Calibri"/>
              </a:rPr>
              <a:t>zespół WDROŻENIA</a:t>
            </a:r>
            <a:r>
              <a:rPr lang="pl" sz="1600" b="0" i="0" u="none" strike="noStrike" cap="none" baseline="0">
                <a:solidFill>
                  <a:srgbClr val="000000"/>
                </a:solidFill>
                <a:effectLst/>
                <a:uFill>
                  <a:solidFill>
                    <a:prstClr val="black">
                      <a:alpha val="0"/>
                    </a:prstClr>
                  </a:solidFill>
                </a:uFill>
                <a:latin typeface="Calibri"/>
                <a:ea typeface="Calibri"/>
                <a:cs typeface="Calibri"/>
              </a:rPr>
              <a:t> i </a:t>
            </a:r>
            <a:r>
              <a:rPr lang="pl" sz="1600" b="1" i="0" u="none" strike="noStrike" cap="none" baseline="0">
                <a:solidFill>
                  <a:srgbClr val="FF0000"/>
                </a:solidFill>
                <a:effectLst/>
                <a:uFill>
                  <a:solidFill>
                    <a:prstClr val="black">
                      <a:alpha val="0"/>
                    </a:prstClr>
                  </a:solidFill>
                </a:uFill>
                <a:latin typeface="Calibri"/>
                <a:ea typeface="Calibri"/>
                <a:cs typeface="Calibri"/>
              </a:rPr>
              <a:t>Zespół ZATWIERDZAJĄCY</a:t>
            </a:r>
            <a:r>
              <a:rPr lang="pl" sz="1600" b="0" i="0" u="none" strike="noStrike" cap="none" baseline="0">
                <a:solidFill>
                  <a:srgbClr val="000000"/>
                </a:solidFill>
                <a:effectLst/>
                <a:uFill>
                  <a:solidFill>
                    <a:prstClr val="black">
                      <a:alpha val="0"/>
                    </a:prstClr>
                  </a:solidFill>
                </a:uFill>
                <a:latin typeface="Calibri"/>
                <a:ea typeface="Calibri"/>
                <a:cs typeface="Calibri"/>
              </a:rPr>
              <a:t>,</a:t>
            </a:r>
          </a:p>
          <a:p>
            <a:r>
              <a:rPr lang="pl" sz="1600" b="0" i="0" u="none" strike="noStrike" cap="none" baseline="0">
                <a:solidFill>
                  <a:srgbClr val="000000"/>
                </a:solidFill>
                <a:effectLst/>
                <a:uFill>
                  <a:solidFill>
                    <a:prstClr val="black">
                      <a:alpha val="0"/>
                    </a:prstClr>
                  </a:solidFill>
                </a:uFill>
                <a:latin typeface="Calibri"/>
                <a:ea typeface="Calibri"/>
                <a:cs typeface="Calibri"/>
              </a:rPr>
              <a:t>Po zakończeniu przeglądu możliwych wyników weryfikacji World-Check i kontroli niepożądanych mediów nadszedł czas, aby rozpocząć wdrażanie strony trzeciej.</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r>
              <a:rPr lang="pl" sz="1600" b="0" i="0" u="none" strike="noStrike" cap="none" baseline="0">
                <a:solidFill>
                  <a:srgbClr val="000000"/>
                </a:solidFill>
                <a:effectLst/>
                <a:uFill>
                  <a:solidFill>
                    <a:prstClr val="black">
                      <a:alpha val="0"/>
                    </a:prstClr>
                  </a:solidFill>
                </a:uFill>
                <a:latin typeface="Calibri"/>
                <a:ea typeface="Calibri"/>
                <a:cs typeface="Calibri"/>
              </a:rPr>
              <a:t>Przewiń do góry karty INFORMACJE O PODMIOTACH ZEWNĘTRZNYCH (tj. tam, gdzie znajduje się analizator ryzyka i wyniki weryfikacji na świecie) i kliknij przycisk START ONBOARDING.</a:t>
            </a:r>
          </a:p>
        </p:txBody>
      </p:sp>
      <p:sp>
        <p:nvSpPr>
          <p:cNvPr id="5" name="Slide Number Placeholder 4">
            <a:extLst>
              <a:ext uri="{FF2B5EF4-FFF2-40B4-BE49-F238E27FC236}">
                <a16:creationId xmlns:a16="http://schemas.microsoft.com/office/drawing/2014/main" id="{2E51A691-C9A6-649C-7315-CD736C104C92}"/>
              </a:ext>
            </a:extLst>
          </p:cNvPr>
          <p:cNvSpPr>
            <a:spLocks noGrp="1"/>
          </p:cNvSpPr>
          <p:nvPr>
            <p:ph type="sldNum" sz="quarter" idx="4"/>
          </p:nvPr>
        </p:nvSpPr>
        <p:spPr/>
        <p:txBody>
          <a:bodyPr/>
          <a:lstStyle/>
          <a:p>
            <a:fld id="{BB5FC4A1-A2DE-4EB5-9A46-57D39B4235EC}" type="slidenum">
              <a:rPr lang="en-US" smtClean="0"/>
              <a:t>31</a:t>
            </a:fld>
            <a:endParaRPr lang="en-US"/>
          </a:p>
        </p:txBody>
      </p:sp>
      <p:pic>
        <p:nvPicPr>
          <p:cNvPr id="7" name="Picture 6">
            <a:extLst>
              <a:ext uri="{FF2B5EF4-FFF2-40B4-BE49-F238E27FC236}">
                <a16:creationId xmlns:a16="http://schemas.microsoft.com/office/drawing/2014/main" id="{D5D164DA-5C23-6602-3192-E487F42FBB3B}"/>
              </a:ext>
            </a:extLst>
          </p:cNvPr>
          <p:cNvPicPr>
            <a:picLocks noChangeAspect="1"/>
          </p:cNvPicPr>
          <p:nvPr/>
        </p:nvPicPr>
        <p:blipFill>
          <a:blip r:embed="rId2"/>
          <a:stretch>
            <a:fillRect/>
          </a:stretch>
        </p:blipFill>
        <p:spPr>
          <a:xfrm>
            <a:off x="432562" y="3429000"/>
            <a:ext cx="7814930" cy="2704096"/>
          </a:xfrm>
          <a:prstGeom prst="rect">
            <a:avLst/>
          </a:prstGeom>
        </p:spPr>
      </p:pic>
      <p:cxnSp>
        <p:nvCxnSpPr>
          <p:cNvPr id="8" name="Straight Arrow Connector 7">
            <a:extLst>
              <a:ext uri="{FF2B5EF4-FFF2-40B4-BE49-F238E27FC236}">
                <a16:creationId xmlns:a16="http://schemas.microsoft.com/office/drawing/2014/main" id="{10017BD6-749F-122F-F269-ECEC9CABB86D}"/>
              </a:ext>
            </a:extLst>
          </p:cNvPr>
          <p:cNvCxnSpPr/>
          <p:nvPr/>
        </p:nvCxnSpPr>
        <p:spPr>
          <a:xfrm>
            <a:off x="5528930" y="2890152"/>
            <a:ext cx="1403498" cy="18908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413394351"/>
      </p:ext>
    </p:extLst>
  </p:cSld>
  <p:clrMapOvr>
    <a:masterClrMapping/>
  </p:clrMapOvr>
  <p:transition spd="med">
    <p:fade/>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7860608-1625-7920-4B1A-8CF06BC31AA4}"/>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Wdrażanie podmiotu zewnętrznego</a:t>
            </a:r>
          </a:p>
        </p:txBody>
      </p:sp>
      <p:sp>
        <p:nvSpPr>
          <p:cNvPr id="6" name="TextBox 5">
            <a:extLst>
              <a:ext uri="{FF2B5EF4-FFF2-40B4-BE49-F238E27FC236}">
                <a16:creationId xmlns:a16="http://schemas.microsoft.com/office/drawing/2014/main" id="{B03295BD-061E-DFC2-BF59-A728FF788A02}"/>
              </a:ext>
            </a:extLst>
          </p:cNvPr>
          <p:cNvSpPr txBox="1"/>
          <p:nvPr/>
        </p:nvSpPr>
        <p:spPr>
          <a:xfrm>
            <a:off x="223282" y="1590676"/>
            <a:ext cx="8569844" cy="82296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Po kliknięciu przycisku ROZPOCZNIJ WDRAŻANIE zostajesz przeniesiony do „Przepływu pracy”, który jest zbiorem działań podlegających temu, czy podmiot zewnętrzny uzyskał </a:t>
            </a:r>
            <a:r>
              <a:rPr lang="pl" sz="1600" b="0" i="0" u="none" strike="noStrike" cap="none" baseline="0">
                <a:solidFill>
                  <a:srgbClr val="92D050"/>
                </a:solidFill>
                <a:effectLst/>
                <a:uFill>
                  <a:solidFill>
                    <a:prstClr val="black">
                      <a:alpha val="0"/>
                    </a:prstClr>
                  </a:solidFill>
                </a:uFill>
                <a:latin typeface="Calibri"/>
                <a:ea typeface="Calibri"/>
                <a:cs typeface="Calibri"/>
              </a:rPr>
              <a:t>NISKĄ</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FFC000"/>
                </a:solidFill>
                <a:effectLst/>
                <a:uFill>
                  <a:solidFill>
                    <a:prstClr val="black">
                      <a:alpha val="0"/>
                    </a:prstClr>
                  </a:solidFill>
                </a:uFill>
                <a:latin typeface="Calibri"/>
                <a:ea typeface="Calibri"/>
                <a:cs typeface="Calibri"/>
              </a:rPr>
              <a:t>ŚREDNIĄ</a:t>
            </a:r>
            <a:r>
              <a:rPr lang="pl" sz="1600" b="0" i="0" u="none" strike="noStrike" cap="none" baseline="0">
                <a:solidFill>
                  <a:srgbClr val="000000"/>
                </a:solidFill>
                <a:effectLst/>
                <a:uFill>
                  <a:solidFill>
                    <a:prstClr val="black">
                      <a:alpha val="0"/>
                    </a:prstClr>
                  </a:solidFill>
                </a:uFill>
                <a:latin typeface="Calibri"/>
                <a:ea typeface="Calibri"/>
                <a:cs typeface="Calibri"/>
              </a:rPr>
              <a:t> lub </a:t>
            </a:r>
            <a:r>
              <a:rPr lang="pl" sz="1600" b="0" i="0" u="none" strike="noStrike" cap="none" baseline="0">
                <a:solidFill>
                  <a:srgbClr val="FF0000"/>
                </a:solidFill>
                <a:effectLst/>
                <a:uFill>
                  <a:solidFill>
                    <a:prstClr val="black">
                      <a:alpha val="0"/>
                    </a:prstClr>
                  </a:solidFill>
                </a:uFill>
                <a:latin typeface="Calibri"/>
                <a:ea typeface="Calibri"/>
                <a:cs typeface="Calibri"/>
              </a:rPr>
              <a:t>WYSOKĄ</a:t>
            </a:r>
            <a:r>
              <a:rPr lang="pl" sz="1600" b="0" i="0" u="none" strike="noStrike" cap="none" baseline="0">
                <a:solidFill>
                  <a:srgbClr val="000000"/>
                </a:solidFill>
                <a:effectLst/>
                <a:uFill>
                  <a:solidFill>
                    <a:prstClr val="black">
                      <a:alpha val="0"/>
                    </a:prstClr>
                  </a:solidFill>
                </a:uFill>
                <a:latin typeface="Calibri"/>
                <a:ea typeface="Calibri"/>
                <a:cs typeface="Calibri"/>
              </a:rPr>
              <a:t> ocenę w analizatorze ryzyka:</a:t>
            </a:r>
          </a:p>
        </p:txBody>
      </p:sp>
      <p:pic>
        <p:nvPicPr>
          <p:cNvPr id="8" name="Picture 7">
            <a:extLst>
              <a:ext uri="{FF2B5EF4-FFF2-40B4-BE49-F238E27FC236}">
                <a16:creationId xmlns:a16="http://schemas.microsoft.com/office/drawing/2014/main" id="{DAD2D48A-DC63-1416-5358-FDF00EC97003}"/>
              </a:ext>
            </a:extLst>
          </p:cNvPr>
          <p:cNvPicPr>
            <a:picLocks noChangeAspect="1"/>
          </p:cNvPicPr>
          <p:nvPr/>
        </p:nvPicPr>
        <p:blipFill>
          <a:blip r:embed="rId2"/>
          <a:stretch>
            <a:fillRect/>
          </a:stretch>
        </p:blipFill>
        <p:spPr>
          <a:xfrm>
            <a:off x="214121" y="2583563"/>
            <a:ext cx="8715758" cy="3878905"/>
          </a:xfrm>
          <a:prstGeom prst="rect">
            <a:avLst/>
          </a:prstGeom>
        </p:spPr>
      </p:pic>
      <p:cxnSp>
        <p:nvCxnSpPr>
          <p:cNvPr id="12" name="Straight Arrow Connector 11">
            <a:extLst>
              <a:ext uri="{FF2B5EF4-FFF2-40B4-BE49-F238E27FC236}">
                <a16:creationId xmlns:a16="http://schemas.microsoft.com/office/drawing/2014/main" id="{8F41EE5F-DC08-58B2-B386-0B09EE9699C7}"/>
              </a:ext>
            </a:extLst>
          </p:cNvPr>
          <p:cNvCxnSpPr/>
          <p:nvPr/>
        </p:nvCxnSpPr>
        <p:spPr>
          <a:xfrm flipH="1">
            <a:off x="1733107" y="2254102"/>
            <a:ext cx="6262577" cy="21477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3B1D5C3-1B6A-756E-5863-6C79ADC1EDB9}"/>
              </a:ext>
            </a:extLst>
          </p:cNvPr>
          <p:cNvSpPr>
            <a:spLocks noGrp="1"/>
          </p:cNvSpPr>
          <p:nvPr>
            <p:ph type="sldNum" sz="quarter" idx="4"/>
          </p:nvPr>
        </p:nvSpPr>
        <p:spPr/>
        <p:txBody>
          <a:bodyPr/>
          <a:lstStyle/>
          <a:p>
            <a:fld id="{BB5FC4A1-A2DE-4EB5-9A46-57D39B4235EC}" type="slidenum">
              <a:rPr lang="en-US" smtClean="0"/>
              <a:t>32</a:t>
            </a:fld>
            <a:endParaRPr lang="en-US"/>
          </a:p>
        </p:txBody>
      </p:sp>
    </p:spTree>
    <p:extLst>
      <p:ext uri="{BB962C8B-B14F-4D97-AF65-F5344CB8AC3E}">
        <p14:creationId val="2770865812"/>
      </p:ext>
    </p:extLst>
  </p:cSld>
  <p:clrMapOvr>
    <a:masterClrMapping/>
  </p:clrMapOvr>
  <p:transition spd="med">
    <p:fade/>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ECED0F6-3C93-5DAC-3639-FF7610A5B3BB}"/>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Wdrażanie podmiotu zewnętrznego</a:t>
            </a:r>
          </a:p>
        </p:txBody>
      </p:sp>
      <p:sp>
        <p:nvSpPr>
          <p:cNvPr id="7" name="TextBox 6">
            <a:extLst>
              <a:ext uri="{FF2B5EF4-FFF2-40B4-BE49-F238E27FC236}">
                <a16:creationId xmlns:a16="http://schemas.microsoft.com/office/drawing/2014/main" id="{F296404C-5B81-E00D-E9B1-CD2E8A5B0BEE}"/>
              </a:ext>
            </a:extLst>
          </p:cNvPr>
          <p:cNvSpPr txBox="1"/>
          <p:nvPr/>
        </p:nvSpPr>
        <p:spPr>
          <a:xfrm>
            <a:off x="223283" y="1637414"/>
            <a:ext cx="8739964" cy="521208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Jak widać na zrzucie ekranu na poprzedniej stronie, istnieją łącznie 4 różne etapy działań w ramach przepływów pracy, które można wykonać w ramach procesu analizy due diligence stron trzecich:</a:t>
            </a:r>
          </a:p>
          <a:p>
            <a:pPr marL="342900" indent="-342900">
              <a:buFont typeface="+mj-lt"/>
              <a:buAutoNum type="arabicPeriod"/>
            </a:pPr>
            <a:endParaRPr lang="en-GB" sz="1600"/>
          </a:p>
          <a:p>
            <a:pPr marL="342900" indent="-342900">
              <a:buFont typeface="+mj-lt"/>
              <a:buAutoNum type="arabicPeriod"/>
            </a:pPr>
            <a:r>
              <a:rPr lang="pl" sz="1600" b="0" i="0" u="none" strike="noStrike" cap="none" baseline="0">
                <a:solidFill>
                  <a:srgbClr val="000000"/>
                </a:solidFill>
                <a:effectLst/>
                <a:uFill>
                  <a:solidFill>
                    <a:prstClr val="black">
                      <a:alpha val="0"/>
                    </a:prstClr>
                  </a:solidFill>
                </a:uFill>
                <a:latin typeface="Calibri"/>
                <a:ea typeface="Calibri"/>
                <a:cs typeface="Calibri"/>
              </a:rPr>
              <a:t>World-Check Screening (skutecznie rejestruje wyniki przeglądu badań przesiewowych World-Check)</a:t>
            </a:r>
          </a:p>
          <a:p>
            <a:pPr marL="342900" indent="-342900">
              <a:buFont typeface="+mj-lt"/>
              <a:buAutoNum type="arabicPeriod"/>
            </a:pPr>
            <a:r>
              <a:rPr lang="pl" sz="1600" b="0" i="0" u="none" strike="noStrike" cap="none" baseline="0">
                <a:solidFill>
                  <a:srgbClr val="000000"/>
                </a:solidFill>
                <a:effectLst/>
                <a:uFill>
                  <a:solidFill>
                    <a:prstClr val="black">
                      <a:alpha val="0"/>
                    </a:prstClr>
                  </a:solidFill>
                </a:uFill>
                <a:latin typeface="Calibri"/>
                <a:ea typeface="Calibri"/>
                <a:cs typeface="Calibri"/>
              </a:rPr>
              <a:t>Wewnętrzne gromadzenie danych</a:t>
            </a:r>
          </a:p>
          <a:p>
            <a:pPr marL="342900" indent="-342900">
              <a:buFont typeface="+mj-lt"/>
              <a:buAutoNum type="arabicPeriod"/>
            </a:pPr>
            <a:r>
              <a:rPr lang="pl" sz="1600" b="0" i="0" u="none" strike="noStrike" cap="none" baseline="0">
                <a:solidFill>
                  <a:srgbClr val="000000"/>
                </a:solidFill>
                <a:effectLst/>
                <a:uFill>
                  <a:solidFill>
                    <a:prstClr val="black">
                      <a:alpha val="0"/>
                    </a:prstClr>
                  </a:solidFill>
                </a:uFill>
                <a:latin typeface="Calibri"/>
                <a:ea typeface="Calibri"/>
                <a:cs typeface="Calibri"/>
              </a:rPr>
              <a:t>Gromadzenie danych zewnętrznych</a:t>
            </a:r>
          </a:p>
          <a:p>
            <a:pPr marL="342900" indent="-342900">
              <a:buFont typeface="+mj-lt"/>
              <a:buAutoNum type="arabicPeriod"/>
            </a:pPr>
            <a:r>
              <a:rPr lang="pl" sz="1600" b="0" i="0" u="none" strike="noStrike" cap="none" baseline="0">
                <a:solidFill>
                  <a:srgbClr val="000000"/>
                </a:solidFill>
                <a:effectLst/>
                <a:uFill>
                  <a:solidFill>
                    <a:prstClr val="black">
                      <a:alpha val="0"/>
                    </a:prstClr>
                  </a:solidFill>
                </a:uFill>
                <a:latin typeface="Calibri"/>
                <a:ea typeface="Calibri"/>
                <a:cs typeface="Calibri"/>
              </a:rPr>
              <a:t>Średni/wysoki przegląd analizy due diligence</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Każdy etap jest zakończony w miarę oceny ryzyka strony trzeciej.</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Osoby trzecie o podwyższonym ryzyku mogą ukończyć wszystkie cztery etapy, natomiast osoby trzecie o niższym ryzyku mogą ukończyć tylko pierwszy etap.</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Osoba trzecia, która uzyskała ocenę niskiego ryzyka w analizatorze ryzyka, może ukończyć wszystkie 4 etapy przepływu pracy, ponieważ gromadzone są dodatkowe dane, które zwiększają ryzyko, podczas gdy osoba trzecia, która uzyskała ocenę wysokiego ryzyka w początkowym analizatorze ryzyka, może ukończyć tylko pierwszy etap.</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Zostało to szczegółowo wyjaśnione na kolejnych slajdach...</a:t>
            </a:r>
          </a:p>
        </p:txBody>
      </p:sp>
      <p:sp>
        <p:nvSpPr>
          <p:cNvPr id="3" name="Slide Number Placeholder 2">
            <a:extLst>
              <a:ext uri="{FF2B5EF4-FFF2-40B4-BE49-F238E27FC236}">
                <a16:creationId xmlns:a16="http://schemas.microsoft.com/office/drawing/2014/main" id="{D648CEB5-0EA3-DC7E-093B-BF4FF5D2C79C}"/>
              </a:ext>
            </a:extLst>
          </p:cNvPr>
          <p:cNvSpPr>
            <a:spLocks noGrp="1"/>
          </p:cNvSpPr>
          <p:nvPr>
            <p:ph type="sldNum" sz="quarter" idx="4"/>
          </p:nvPr>
        </p:nvSpPr>
        <p:spPr/>
        <p:txBody>
          <a:bodyPr/>
          <a:lstStyle/>
          <a:p>
            <a:fld id="{BB5FC4A1-A2DE-4EB5-9A46-57D39B4235EC}" type="slidenum">
              <a:rPr lang="en-US" smtClean="0"/>
              <a:t>33</a:t>
            </a:fld>
            <a:endParaRPr lang="en-US"/>
          </a:p>
        </p:txBody>
      </p:sp>
    </p:spTree>
    <p:extLst>
      <p:ext uri="{BB962C8B-B14F-4D97-AF65-F5344CB8AC3E}">
        <p14:creationId val="3560451500"/>
      </p:ext>
    </p:extLst>
  </p:cSld>
  <p:clrMapOvr>
    <a:masterClrMapping/>
  </p:clrMapOvr>
  <p:transition spd="med">
    <p:fade/>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78478E00-672B-6DFA-5490-53CE12564E98}"/>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Wdrażanie podmiotu zewnętrznego</a:t>
            </a:r>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6" name="TextBox 5">
            <a:extLst>
              <a:ext uri="{FF2B5EF4-FFF2-40B4-BE49-F238E27FC236}">
                <a16:creationId xmlns:a16="http://schemas.microsoft.com/office/drawing/2014/main" id="{D9149EF3-BBA3-35F9-86EA-CDF068EC769C}"/>
              </a:ext>
            </a:extLst>
          </p:cNvPr>
          <p:cNvSpPr txBox="1"/>
          <p:nvPr/>
        </p:nvSpPr>
        <p:spPr>
          <a:xfrm>
            <a:off x="127591" y="1573619"/>
            <a:ext cx="8814390" cy="2042160"/>
          </a:xfrm>
          <a:prstGeom prst="rect">
            <a:avLst/>
          </a:prstGeom>
          <a:noFill/>
        </p:spPr>
        <p:txBody>
          <a:bodyPr wrap="square" rtlCol="0">
            <a:spAutoFit/>
          </a:bodyPr>
          <a:lstStyle/>
          <a:p>
            <a:r>
              <a:rPr lang="pl" sz="1600" b="1" i="0" u="none" strike="noStrike" cap="none" baseline="0">
                <a:solidFill>
                  <a:srgbClr val="0070C0"/>
                </a:solidFill>
                <a:effectLst/>
                <a:uFill>
                  <a:solidFill>
                    <a:prstClr val="black">
                      <a:alpha val="0"/>
                    </a:prstClr>
                  </a:solidFill>
                </a:uFill>
                <a:latin typeface="Calibri"/>
                <a:ea typeface="Calibri"/>
                <a:cs typeface="Calibri"/>
              </a:rPr>
              <a:t>Etap 1:</a:t>
            </a:r>
            <a:r>
              <a:rPr lang="pl" sz="1600" b="1" i="0" u="none" strike="noStrike" cap="none" baseline="0">
                <a:solidFill>
                  <a:srgbClr val="0070C0"/>
                </a:solidFill>
                <a:effectLst/>
                <a:uFill>
                  <a:solidFill>
                    <a:prstClr val="black">
                      <a:alpha val="0"/>
                    </a:prstClr>
                  </a:solidFill>
                </a:uFill>
                <a:latin typeface="Calibri"/>
                <a:ea typeface="Calibri"/>
                <a:cs typeface="Calibri"/>
              </a:rPr>
              <a:t> </a:t>
            </a:r>
            <a:r>
              <a:rPr lang="pl" sz="1600" b="1" i="0" u="none" strike="noStrike" cap="none" baseline="0">
                <a:solidFill>
                  <a:srgbClr val="0070C0"/>
                </a:solidFill>
                <a:effectLst/>
                <a:uFill>
                  <a:solidFill>
                    <a:prstClr val="black">
                      <a:alpha val="0"/>
                    </a:prstClr>
                  </a:solidFill>
                </a:uFill>
                <a:latin typeface="Calibri"/>
                <a:ea typeface="Calibri"/>
                <a:cs typeface="Calibri"/>
              </a:rPr>
              <a:t>Aktualizacja wyników kontroli World Check</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Każdy etap przepływu pracy ma zestaw „działań”, które należy wykonać.</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Pierwszą czynnością, którą należy wykonać, jest zaznaczenie ukończenia wyników kontroli przesiewowej (patrz punkt 3 powyżej) i zapisanie wyniku analizy ryzyka.</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Aby ukończyć ćwiczenie, kliknij ikonę ołówka (edytuj), jak podświetlono poniżej:</a:t>
            </a:r>
          </a:p>
        </p:txBody>
      </p:sp>
      <p:pic>
        <p:nvPicPr>
          <p:cNvPr id="8" name="Picture 7">
            <a:extLst>
              <a:ext uri="{FF2B5EF4-FFF2-40B4-BE49-F238E27FC236}">
                <a16:creationId xmlns:a16="http://schemas.microsoft.com/office/drawing/2014/main" id="{D279FA40-B115-76DB-804F-0CF93B54C937}"/>
              </a:ext>
            </a:extLst>
          </p:cNvPr>
          <p:cNvPicPr>
            <a:picLocks noChangeAspect="1"/>
          </p:cNvPicPr>
          <p:nvPr/>
        </p:nvPicPr>
        <p:blipFill>
          <a:blip r:embed="rId3"/>
          <a:stretch>
            <a:fillRect/>
          </a:stretch>
        </p:blipFill>
        <p:spPr>
          <a:xfrm>
            <a:off x="170956" y="3766725"/>
            <a:ext cx="8727659" cy="945407"/>
          </a:xfrm>
          <a:prstGeom prst="rect">
            <a:avLst/>
          </a:prstGeom>
        </p:spPr>
      </p:pic>
      <p:sp>
        <p:nvSpPr>
          <p:cNvPr id="9" name="TextBox 8">
            <a:extLst>
              <a:ext uri="{FF2B5EF4-FFF2-40B4-BE49-F238E27FC236}">
                <a16:creationId xmlns:a16="http://schemas.microsoft.com/office/drawing/2014/main" id="{6EC8F6EA-456C-F84B-3B0D-55AA7ECA27C8}"/>
              </a:ext>
            </a:extLst>
          </p:cNvPr>
          <p:cNvSpPr txBox="1"/>
          <p:nvPr/>
        </p:nvSpPr>
        <p:spPr>
          <a:xfrm>
            <a:off x="127591" y="5029200"/>
            <a:ext cx="8399721" cy="131064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Kliknięcie ikony edycji przeniesie Cię na stronę Informacje o aktywności, gdzie wszystkie wymagane elementy działania są wyszczególnione w polu Opis i wielu rozwijanych polach, które ma wypełnić zespół ds. wdrażania.</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Są one omówione na następnych stronach...</a:t>
            </a:r>
          </a:p>
        </p:txBody>
      </p:sp>
      <p:sp>
        <p:nvSpPr>
          <p:cNvPr id="3" name="Slide Number Placeholder 2">
            <a:extLst>
              <a:ext uri="{FF2B5EF4-FFF2-40B4-BE49-F238E27FC236}">
                <a16:creationId xmlns:a16="http://schemas.microsoft.com/office/drawing/2014/main" id="{642CF2D1-7AA3-E9C8-926F-473A0C2F63C0}"/>
              </a:ext>
            </a:extLst>
          </p:cNvPr>
          <p:cNvSpPr>
            <a:spLocks noGrp="1"/>
          </p:cNvSpPr>
          <p:nvPr>
            <p:ph type="sldNum" sz="quarter" idx="4"/>
          </p:nvPr>
        </p:nvSpPr>
        <p:spPr/>
        <p:txBody>
          <a:bodyPr/>
          <a:lstStyle/>
          <a:p>
            <a:fld id="{BB5FC4A1-A2DE-4EB5-9A46-57D39B4235EC}" type="slidenum">
              <a:rPr lang="en-US" smtClean="0"/>
              <a:t>34</a:t>
            </a:fld>
            <a:endParaRPr lang="en-US"/>
          </a:p>
        </p:txBody>
      </p:sp>
    </p:spTree>
    <p:extLst>
      <p:ext uri="{BB962C8B-B14F-4D97-AF65-F5344CB8AC3E}">
        <p14:creationId val="1546513662"/>
      </p:ext>
    </p:extLst>
  </p:cSld>
  <p:clrMapOvr>
    <a:masterClrMapping/>
  </p:clrMapOvr>
  <p:transition spd="med">
    <p:fade/>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3542016-57FC-A37B-07AB-6B39C52E1AB9}"/>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Wdrażanie podmiotu zewnętrznego</a:t>
            </a:r>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725E2D2D-CE13-557E-CB03-6797520A72A9}"/>
              </a:ext>
            </a:extLst>
          </p:cNvPr>
          <p:cNvSpPr>
            <a:spLocks noGrp="1"/>
          </p:cNvSpPr>
          <p:nvPr>
            <p:ph idx="1"/>
          </p:nvPr>
        </p:nvSpPr>
        <p:spPr>
          <a:xfrm>
            <a:off x="432562" y="1508760"/>
            <a:ext cx="8074836" cy="904831"/>
          </a:xfrm>
        </p:spPr>
        <p:txBody>
          <a:bodyPr>
            <a:normAutofit/>
          </a:bodyPr>
          <a:lstStyle/>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Gdy tylko członek zespołu wdrożeniowego wybierze Aktywność, zostanie mu wysłana wiadomość e-mail, której przykład został podany poniżej:</a:t>
            </a:r>
          </a:p>
        </p:txBody>
      </p:sp>
      <p:pic>
        <p:nvPicPr>
          <p:cNvPr id="7" name="Picture 6">
            <a:extLst>
              <a:ext uri="{FF2B5EF4-FFF2-40B4-BE49-F238E27FC236}">
                <a16:creationId xmlns:a16="http://schemas.microsoft.com/office/drawing/2014/main" id="{A636FCAE-15DB-775E-49C5-9477837EC072}"/>
              </a:ext>
            </a:extLst>
          </p:cNvPr>
          <p:cNvPicPr>
            <a:picLocks noChangeAspect="1"/>
          </p:cNvPicPr>
          <p:nvPr/>
        </p:nvPicPr>
        <p:blipFill>
          <a:blip r:embed="rId2"/>
          <a:stretch>
            <a:fillRect/>
          </a:stretch>
        </p:blipFill>
        <p:spPr>
          <a:xfrm>
            <a:off x="318301" y="2168367"/>
            <a:ext cx="8507398" cy="4169313"/>
          </a:xfrm>
          <a:prstGeom prst="rect">
            <a:avLst/>
          </a:prstGeom>
        </p:spPr>
      </p:pic>
      <p:sp>
        <p:nvSpPr>
          <p:cNvPr id="4" name="Slide Number Placeholder 3">
            <a:extLst>
              <a:ext uri="{FF2B5EF4-FFF2-40B4-BE49-F238E27FC236}">
                <a16:creationId xmlns:a16="http://schemas.microsoft.com/office/drawing/2014/main" id="{73109DE2-206C-3B49-9E0B-F0DC0B415E25}"/>
              </a:ext>
            </a:extLst>
          </p:cNvPr>
          <p:cNvSpPr>
            <a:spLocks noGrp="1"/>
          </p:cNvSpPr>
          <p:nvPr>
            <p:ph type="sldNum" sz="quarter" idx="4"/>
          </p:nvPr>
        </p:nvSpPr>
        <p:spPr/>
        <p:txBody>
          <a:bodyPr/>
          <a:lstStyle/>
          <a:p>
            <a:fld id="{BB5FC4A1-A2DE-4EB5-9A46-57D39B4235EC}" type="slidenum">
              <a:rPr lang="en-US" smtClean="0"/>
              <a:t>35</a:t>
            </a:fld>
            <a:endParaRPr lang="en-US"/>
          </a:p>
        </p:txBody>
      </p:sp>
    </p:spTree>
    <p:extLst>
      <p:ext uri="{BB962C8B-B14F-4D97-AF65-F5344CB8AC3E}">
        <p14:creationId val="2000303764"/>
      </p:ext>
    </p:extLst>
  </p:cSld>
  <p:clrMapOvr>
    <a:masterClrMapping/>
  </p:clrMapOvr>
  <p:transition spd="med">
    <p:fade/>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E06E502-F549-0E7E-1881-01E7AD72AE9C}"/>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Wdrażanie podmiotu zewnętrznego</a:t>
            </a:r>
          </a:p>
        </p:txBody>
      </p:sp>
      <p:pic>
        <p:nvPicPr>
          <p:cNvPr id="7" name="Picture 6">
            <a:extLst>
              <a:ext uri="{FF2B5EF4-FFF2-40B4-BE49-F238E27FC236}">
                <a16:creationId xmlns:a16="http://schemas.microsoft.com/office/drawing/2014/main" id="{A7F4778C-9A53-DBBD-7B24-4BA0D61D6F93}"/>
              </a:ext>
            </a:extLst>
          </p:cNvPr>
          <p:cNvPicPr>
            <a:picLocks noChangeAspect="1"/>
          </p:cNvPicPr>
          <p:nvPr/>
        </p:nvPicPr>
        <p:blipFill>
          <a:blip r:embed="rId2"/>
          <a:stretch>
            <a:fillRect/>
          </a:stretch>
        </p:blipFill>
        <p:spPr>
          <a:xfrm>
            <a:off x="85060" y="1524326"/>
            <a:ext cx="8973879" cy="1707445"/>
          </a:xfrm>
          <a:prstGeom prst="rect">
            <a:avLst/>
          </a:prstGeom>
        </p:spPr>
      </p:pic>
      <p:sp>
        <p:nvSpPr>
          <p:cNvPr id="8" name="TextBox 7">
            <a:extLst>
              <a:ext uri="{FF2B5EF4-FFF2-40B4-BE49-F238E27FC236}">
                <a16:creationId xmlns:a16="http://schemas.microsoft.com/office/drawing/2014/main" id="{544963E3-9C17-BDAE-9165-0A058D9174F1}"/>
              </a:ext>
            </a:extLst>
          </p:cNvPr>
          <p:cNvSpPr txBox="1"/>
          <p:nvPr/>
        </p:nvSpPr>
        <p:spPr>
          <a:xfrm>
            <a:off x="265814" y="3231771"/>
            <a:ext cx="8559209" cy="4145280"/>
          </a:xfrm>
          <a:prstGeom prst="rect">
            <a:avLst/>
          </a:prstGeom>
          <a:no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Aby zakończyć ćwiczenie:</a:t>
            </a:r>
          </a:p>
          <a:p>
            <a:endParaRPr lang="en-GB" sz="1400"/>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Osoba przypisana:</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Zacznij wpisywać swoje imię i nazwisko lub wybierz je z listy rozwijanej</a:t>
            </a:r>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Zmień status na Gotowe</a:t>
            </a:r>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W obszarze Ocena wybierz wyniki badań przesiewowych World-Check.</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Możliwe oceny obejmują:</a:t>
            </a:r>
          </a:p>
          <a:p>
            <a:pPr marL="742950" lvl="1" indent="-285750">
              <a:buFont typeface="Arial" panose="020b0604020202020204" pitchFamily="34" charset="0"/>
              <a:buChar char="•"/>
            </a:pPr>
            <a:r>
              <a:rPr lang="pl" sz="1400" b="1" i="0" u="none" strike="noStrike" cap="none" baseline="0">
                <a:solidFill>
                  <a:srgbClr val="000000"/>
                </a:solidFill>
                <a:effectLst/>
                <a:uFill>
                  <a:solidFill>
                    <a:prstClr val="black">
                      <a:alpha val="0"/>
                    </a:prstClr>
                  </a:solidFill>
                </a:uFill>
                <a:latin typeface="Calibri"/>
                <a:ea typeface="Calibri"/>
                <a:cs typeface="Calibri"/>
              </a:rPr>
              <a:t>Niskie ryzyko bez trafień:</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Analizator ryzyka uzyskał </a:t>
            </a:r>
            <a:r>
              <a:rPr lang="pl" sz="1400" b="1" i="0" u="none" strike="noStrike" cap="none" baseline="0">
                <a:solidFill>
                  <a:srgbClr val="92D050"/>
                </a:solidFill>
                <a:effectLst/>
                <a:uFill>
                  <a:solidFill>
                    <a:prstClr val="black">
                      <a:alpha val="0"/>
                    </a:prstClr>
                  </a:solidFill>
                </a:uFill>
                <a:latin typeface="Calibri"/>
                <a:ea typeface="Calibri"/>
                <a:cs typeface="Calibri"/>
              </a:rPr>
              <a:t>NISKI</a:t>
            </a:r>
            <a:r>
              <a:rPr lang="pl" sz="1400" b="0" i="0" u="none" strike="noStrike" cap="none" baseline="0">
                <a:solidFill>
                  <a:srgbClr val="000000"/>
                </a:solidFill>
                <a:effectLst/>
                <a:uFill>
                  <a:solidFill>
                    <a:prstClr val="black">
                      <a:alpha val="0"/>
                    </a:prstClr>
                  </a:solidFill>
                </a:uFill>
                <a:latin typeface="Calibri"/>
                <a:ea typeface="Calibri"/>
                <a:cs typeface="Calibri"/>
              </a:rPr>
              <a:t> wynik i </a:t>
            </a:r>
            <a:r>
              <a:rPr lang="pl" sz="1400" b="1" i="0" u="none" strike="noStrike" cap="none" baseline="0">
                <a:solidFill>
                  <a:srgbClr val="FF0000"/>
                </a:solidFill>
                <a:effectLst/>
                <a:uFill>
                  <a:solidFill>
                    <a:prstClr val="black">
                      <a:alpha val="0"/>
                    </a:prstClr>
                  </a:solidFill>
                </a:uFill>
                <a:latin typeface="Calibri"/>
                <a:ea typeface="Calibri"/>
                <a:cs typeface="Calibri"/>
              </a:rPr>
              <a:t>NIE</a:t>
            </a:r>
            <a:r>
              <a:rPr lang="pl" sz="1400" b="0" i="0" u="none" strike="noStrike" cap="none" baseline="0">
                <a:solidFill>
                  <a:srgbClr val="000000"/>
                </a:solidFill>
                <a:effectLst/>
                <a:uFill>
                  <a:solidFill>
                    <a:prstClr val="black">
                      <a:alpha val="0"/>
                    </a:prstClr>
                  </a:solidFill>
                </a:uFill>
                <a:latin typeface="Calibri"/>
                <a:ea typeface="Calibri"/>
                <a:cs typeface="Calibri"/>
              </a:rPr>
              <a:t> było pozytywnych wyników testu światowego</a:t>
            </a:r>
            <a:endParaRPr lang="en-GB" sz="1400" b="1"/>
          </a:p>
          <a:p>
            <a:pPr marL="742950" lvl="1" indent="-285750">
              <a:buFont typeface="Arial" panose="020b0604020202020204" pitchFamily="34" charset="0"/>
              <a:buChar char="•"/>
            </a:pPr>
            <a:r>
              <a:rPr lang="pl" sz="1400" b="1" i="0" u="none" strike="noStrike" cap="none" baseline="0">
                <a:solidFill>
                  <a:srgbClr val="000000"/>
                </a:solidFill>
                <a:effectLst/>
                <a:uFill>
                  <a:solidFill>
                    <a:prstClr val="black">
                      <a:alpha val="0"/>
                    </a:prstClr>
                  </a:solidFill>
                </a:uFill>
                <a:latin typeface="Calibri"/>
                <a:ea typeface="Calibri"/>
                <a:cs typeface="Calibri"/>
              </a:rPr>
              <a:t>Średnie ryzyko bez trafień:</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Analizator Ryzyka uzyskał ŚREDNI wynik </a:t>
            </a:r>
            <a:r>
              <a:rPr lang="pl" sz="1400" b="0" i="0" u="none" strike="noStrike" cap="none" baseline="0">
                <a:solidFill>
                  <a:srgbClr val="000000"/>
                </a:solidFill>
                <a:effectLst/>
                <a:uFill>
                  <a:solidFill>
                    <a:prstClr val="black">
                      <a:alpha val="0"/>
                    </a:prstClr>
                  </a:solidFill>
                </a:uFill>
                <a:latin typeface="Calibri"/>
                <a:ea typeface="Calibri"/>
                <a:cs typeface="Calibri"/>
              </a:rPr>
              <a:t> i NIE było </a:t>
            </a:r>
            <a:r>
              <a:rPr lang="pl" sz="1400" b="1" i="0" u="none" strike="noStrike" cap="none" baseline="0">
                <a:solidFill>
                  <a:srgbClr val="FF0000"/>
                </a:solidFill>
                <a:effectLst/>
                <a:uFill>
                  <a:solidFill>
                    <a:prstClr val="black">
                      <a:alpha val="0"/>
                    </a:prstClr>
                  </a:solidFill>
                </a:uFill>
                <a:latin typeface="Calibri"/>
                <a:ea typeface="Calibri"/>
                <a:cs typeface="Calibri"/>
              </a:rPr>
              <a:t>pozytywnych</a:t>
            </a:r>
            <a:r>
              <a:rPr lang="pl" sz="1400" b="0" i="0" u="none" strike="noStrike" cap="none" baseline="0">
                <a:solidFill>
                  <a:srgbClr val="000000"/>
                </a:solidFill>
                <a:effectLst/>
                <a:uFill>
                  <a:solidFill>
                    <a:prstClr val="black">
                      <a:alpha val="0"/>
                    </a:prstClr>
                  </a:solidFill>
                </a:uFill>
                <a:latin typeface="Calibri"/>
                <a:ea typeface="Calibri"/>
                <a:cs typeface="Calibri"/>
              </a:rPr>
              <a:t> meczów World-Check.</a:t>
            </a:r>
          </a:p>
          <a:p>
            <a:pPr marL="742950" lvl="1" indent="-285750">
              <a:buFont typeface="Arial" panose="020b0604020202020204" pitchFamily="34" charset="0"/>
              <a:buChar char="•"/>
            </a:pPr>
            <a:r>
              <a:rPr lang="pl" sz="1400" b="1" i="0" u="none" strike="noStrike" cap="none" baseline="0">
                <a:solidFill>
                  <a:srgbClr val="000000"/>
                </a:solidFill>
                <a:effectLst/>
                <a:uFill>
                  <a:solidFill>
                    <a:prstClr val="black">
                      <a:alpha val="0"/>
                    </a:prstClr>
                  </a:solidFill>
                </a:uFill>
                <a:latin typeface="Calibri"/>
                <a:ea typeface="Calibri"/>
                <a:cs typeface="Calibri"/>
              </a:rPr>
              <a:t>Wysokie ryzyko bez trafień:</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Analizator Ryzyka uzyskał WYSOKI wynik </a:t>
            </a:r>
            <a:r>
              <a:rPr lang="pl" sz="1400" b="1" i="0" u="none" strike="noStrike" cap="none" baseline="0">
                <a:solidFill>
                  <a:srgbClr val="FF0000"/>
                </a:solidFill>
                <a:effectLst/>
                <a:uFill>
                  <a:solidFill>
                    <a:prstClr val="black">
                      <a:alpha val="0"/>
                    </a:prstClr>
                  </a:solidFill>
                </a:uFill>
                <a:latin typeface="Calibri"/>
                <a:ea typeface="Calibri"/>
                <a:cs typeface="Calibri"/>
              </a:rPr>
              <a:t>i</a:t>
            </a:r>
            <a:r>
              <a:rPr lang="pl" sz="1400" b="0" i="0" u="none" strike="noStrike" cap="none" baseline="0">
                <a:solidFill>
                  <a:srgbClr val="000000"/>
                </a:solidFill>
                <a:effectLst/>
                <a:uFill>
                  <a:solidFill>
                    <a:prstClr val="black">
                      <a:alpha val="0"/>
                    </a:prstClr>
                  </a:solidFill>
                </a:uFill>
                <a:latin typeface="Calibri"/>
                <a:ea typeface="Calibri"/>
                <a:cs typeface="Calibri"/>
              </a:rPr>
              <a:t> NIE było </a:t>
            </a:r>
            <a:r>
              <a:rPr lang="pl" sz="1400" b="1" i="0" u="none" strike="noStrike" cap="none" baseline="0">
                <a:solidFill>
                  <a:srgbClr val="FF0000"/>
                </a:solidFill>
                <a:effectLst/>
                <a:uFill>
                  <a:solidFill>
                    <a:prstClr val="black">
                      <a:alpha val="0"/>
                    </a:prstClr>
                  </a:solidFill>
                </a:uFill>
                <a:latin typeface="Calibri"/>
                <a:ea typeface="Calibri"/>
                <a:cs typeface="Calibri"/>
              </a:rPr>
              <a:t>pozytywnych</a:t>
            </a:r>
            <a:r>
              <a:rPr lang="pl" sz="1400" b="0" i="0" u="none" strike="noStrike" cap="none" baseline="0">
                <a:solidFill>
                  <a:srgbClr val="000000"/>
                </a:solidFill>
                <a:effectLst/>
                <a:uFill>
                  <a:solidFill>
                    <a:prstClr val="black">
                      <a:alpha val="0"/>
                    </a:prstClr>
                  </a:solidFill>
                </a:uFill>
                <a:latin typeface="Calibri"/>
                <a:ea typeface="Calibri"/>
                <a:cs typeface="Calibri"/>
              </a:rPr>
              <a:t> meczów kontroli świata.</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pl" sz="1400" b="1" i="0" u="none" strike="noStrike" cap="none" baseline="0">
                <a:solidFill>
                  <a:srgbClr val="000000"/>
                </a:solidFill>
                <a:effectLst/>
                <a:uFill>
                  <a:solidFill>
                    <a:prstClr val="black">
                      <a:alpha val="0"/>
                    </a:prstClr>
                  </a:solidFill>
                </a:uFill>
                <a:latin typeface="Calibri"/>
                <a:ea typeface="Calibri"/>
                <a:cs typeface="Calibri"/>
              </a:rPr>
              <a:t>Znaleziono możliwe trafienia World Check:</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Bez względu na wynik analityka ryzyka (tj. może być niski, średni lub wysoki), w badaniu przesiewowym sprawdzającym świat wykryto pozytywne lub możliwe dopasowanie</a:t>
            </a:r>
          </a:p>
          <a:p>
            <a:pPr marL="742950" lvl="1" indent="-285750">
              <a:buFont typeface="Arial" panose="020b0604020202020204" pitchFamily="34" charset="0"/>
              <a:buChar char="•"/>
            </a:pPr>
            <a:r>
              <a:rPr lang="pl" sz="1400" b="1" i="0" u="none" strike="noStrike" cap="none" baseline="0">
                <a:solidFill>
                  <a:srgbClr val="000000"/>
                </a:solidFill>
                <a:effectLst/>
                <a:uFill>
                  <a:solidFill>
                    <a:prstClr val="black">
                      <a:alpha val="0"/>
                    </a:prstClr>
                  </a:solidFill>
                </a:uFill>
                <a:latin typeface="Calibri"/>
                <a:ea typeface="Calibri"/>
                <a:cs typeface="Calibri"/>
              </a:rPr>
              <a:t>Odrzuć stronę trzecią:</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Wyniki kontroli World Check były pozytywne i oznaczone jako coś, co oznacza, że podmiot zewnętrzny powinien zostać natychmiast odrzucony, np. powiązany z podmiotem objętym ograniczeniami lub zarejestrowany w kraju objętym embargiem.</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EB53F326-D724-2849-DE83-2B0E60FEA585}"/>
              </a:ext>
            </a:extLst>
          </p:cNvPr>
          <p:cNvSpPr>
            <a:spLocks noGrp="1"/>
          </p:cNvSpPr>
          <p:nvPr>
            <p:ph type="sldNum" sz="quarter" idx="4"/>
          </p:nvPr>
        </p:nvSpPr>
        <p:spPr/>
        <p:txBody>
          <a:bodyPr/>
          <a:lstStyle/>
          <a:p>
            <a:fld id="{BB5FC4A1-A2DE-4EB5-9A46-57D39B4235EC}" type="slidenum">
              <a:rPr lang="en-US" smtClean="0"/>
              <a:t>36</a:t>
            </a:fld>
            <a:endParaRPr lang="en-US"/>
          </a:p>
        </p:txBody>
      </p:sp>
    </p:spTree>
    <p:extLst>
      <p:ext uri="{BB962C8B-B14F-4D97-AF65-F5344CB8AC3E}">
        <p14:creationId val="3911112961"/>
      </p:ext>
    </p:extLst>
  </p:cSld>
  <p:clrMapOvr>
    <a:masterClrMapping/>
  </p:clrMapOvr>
  <p:transition spd="med">
    <p:fade/>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 name="TextBox 7">
            <a:extLst>
              <a:ext uri="{FF2B5EF4-FFF2-40B4-BE49-F238E27FC236}">
                <a16:creationId xmlns:a16="http://schemas.microsoft.com/office/drawing/2014/main" id="{E74A77D8-18D7-B0C8-EEBC-23EC6222F266}"/>
              </a:ext>
            </a:extLst>
          </p:cNvPr>
          <p:cNvSpPr txBox="1"/>
          <p:nvPr/>
        </p:nvSpPr>
        <p:spPr>
          <a:xfrm>
            <a:off x="169645" y="1466787"/>
            <a:ext cx="8665535" cy="2072640"/>
          </a:xfrm>
          <a:prstGeom prst="rect">
            <a:avLst/>
          </a:prstGeom>
          <a:noFill/>
        </p:spPr>
        <p:txBody>
          <a:bodyPr wrap="square" rtlCol="0">
            <a:spAutoFit/>
          </a:bodyPr>
          <a:lstStyle/>
          <a:p>
            <a:r>
              <a:rPr lang="pl" sz="1400" b="1" i="0" u="none" strike="noStrike" cap="none" baseline="0">
                <a:solidFill>
                  <a:srgbClr val="000000"/>
                </a:solidFill>
                <a:effectLst/>
                <a:uFill>
                  <a:solidFill>
                    <a:prstClr val="black">
                      <a:alpha val="0"/>
                    </a:prstClr>
                  </a:solidFill>
                </a:uFill>
                <a:latin typeface="Calibri"/>
                <a:ea typeface="Calibri"/>
                <a:cs typeface="Calibri"/>
              </a:rPr>
              <a:t>Niskie ryzyko bez trafień:</a:t>
            </a:r>
          </a:p>
          <a:p>
            <a:endParaRPr lang="en-GB" sz="1400"/>
          </a:p>
          <a:p>
            <a:r>
              <a:rPr lang="pl" sz="1400" b="0" i="0" u="none" strike="noStrike" cap="none" baseline="0">
                <a:solidFill>
                  <a:srgbClr val="000000"/>
                </a:solidFill>
                <a:effectLst/>
                <a:uFill>
                  <a:solidFill>
                    <a:prstClr val="black">
                      <a:alpha val="0"/>
                    </a:prstClr>
                  </a:solidFill>
                </a:uFill>
                <a:latin typeface="Calibri"/>
                <a:ea typeface="Calibri"/>
                <a:cs typeface="Calibri"/>
              </a:rPr>
              <a:t>Jeśli osoba trzecia uzyskała ocenę niskiego ryzyka w narzędziu do analizy ryzyka i nie było żadnych dopasowań World-Check podczas kontroli World-Check, zostanie wybrana ta ocena.</a:t>
            </a:r>
          </a:p>
          <a:p>
            <a:endParaRPr lang="en-GB" sz="1400"/>
          </a:p>
          <a:p>
            <a:r>
              <a:rPr lang="pl" sz="1400" b="0" i="0" u="none" strike="noStrike" cap="none" baseline="0">
                <a:solidFill>
                  <a:srgbClr val="000000"/>
                </a:solidFill>
                <a:effectLst/>
                <a:uFill>
                  <a:solidFill>
                    <a:prstClr val="black">
                      <a:alpha val="0"/>
                    </a:prstClr>
                  </a:solidFill>
                </a:uFill>
                <a:latin typeface="Calibri"/>
                <a:ea typeface="Calibri"/>
                <a:cs typeface="Calibri"/>
              </a:rPr>
              <a:t>Po zakończeniu pierwszego działania </a:t>
            </a:r>
            <a:r>
              <a:rPr lang="pl" sz="1400" b="0" i="0" u="none" strike="noStrike" cap="none" baseline="0">
                <a:solidFill>
                  <a:srgbClr val="FF0000"/>
                </a:solidFill>
                <a:effectLst/>
                <a:uFill>
                  <a:solidFill>
                    <a:prstClr val="black">
                      <a:alpha val="0"/>
                    </a:prstClr>
                  </a:solidFill>
                </a:uFill>
                <a:latin typeface="Calibri"/>
                <a:ea typeface="Calibri"/>
                <a:cs typeface="Calibri"/>
              </a:rPr>
              <a:t>do ZESPOŁU WDROŻENIA</a:t>
            </a:r>
            <a:r>
              <a:rPr lang="pl" sz="1400" b="0" i="0" u="none" strike="noStrike" cap="none" baseline="0">
                <a:solidFill>
                  <a:srgbClr val="000000"/>
                </a:solidFill>
                <a:effectLst/>
                <a:uFill>
                  <a:solidFill>
                    <a:prstClr val="black">
                      <a:alpha val="0"/>
                    </a:prstClr>
                  </a:solidFill>
                </a:uFill>
                <a:latin typeface="Calibri"/>
                <a:ea typeface="Calibri"/>
                <a:cs typeface="Calibri"/>
              </a:rPr>
              <a:t> wysyłana jest wiadomość e-mail, przykład znajduje się poniżej, a następne działanie w przepływie pracy będzie można edytować:</a:t>
            </a:r>
          </a:p>
          <a:p>
            <a:endParaRPr lang="en-GB"/>
          </a:p>
        </p:txBody>
      </p:sp>
      <p:pic>
        <p:nvPicPr>
          <p:cNvPr id="12" name="Picture 11">
            <a:extLst>
              <a:ext uri="{FF2B5EF4-FFF2-40B4-BE49-F238E27FC236}">
                <a16:creationId xmlns:a16="http://schemas.microsoft.com/office/drawing/2014/main" id="{D0D0B971-318A-643A-C6EB-AD025168119E}"/>
              </a:ext>
            </a:extLst>
          </p:cNvPr>
          <p:cNvPicPr>
            <a:picLocks noChangeAspect="1"/>
          </p:cNvPicPr>
          <p:nvPr/>
        </p:nvPicPr>
        <p:blipFill>
          <a:blip r:embed="rId2"/>
          <a:stretch>
            <a:fillRect/>
          </a:stretch>
        </p:blipFill>
        <p:spPr>
          <a:xfrm>
            <a:off x="169645" y="3081140"/>
            <a:ext cx="6858000" cy="3676511"/>
          </a:xfrm>
          <a:prstGeom prst="rect">
            <a:avLst/>
          </a:prstGeom>
        </p:spPr>
      </p:pic>
      <p:sp>
        <p:nvSpPr>
          <p:cNvPr id="3" name="Slide Number Placeholder 2">
            <a:extLst>
              <a:ext uri="{FF2B5EF4-FFF2-40B4-BE49-F238E27FC236}">
                <a16:creationId xmlns:a16="http://schemas.microsoft.com/office/drawing/2014/main" id="{261A17D6-71F1-F791-4E53-B2BF9F9319B8}"/>
              </a:ext>
            </a:extLst>
          </p:cNvPr>
          <p:cNvSpPr>
            <a:spLocks noGrp="1"/>
          </p:cNvSpPr>
          <p:nvPr>
            <p:ph type="sldNum" sz="quarter" idx="4"/>
          </p:nvPr>
        </p:nvSpPr>
        <p:spPr/>
        <p:txBody>
          <a:bodyPr/>
          <a:lstStyle/>
          <a:p>
            <a:fld id="{BB5FC4A1-A2DE-4EB5-9A46-57D39B4235EC}" type="slidenum">
              <a:rPr lang="en-US" smtClean="0"/>
              <a:t>37</a:t>
            </a:fld>
            <a:endParaRPr lang="en-US"/>
          </a:p>
        </p:txBody>
      </p:sp>
      <p:sp>
        <p:nvSpPr>
          <p:cNvPr id="7" name="Title 1">
            <a:extLst>
              <a:ext uri="{FF2B5EF4-FFF2-40B4-BE49-F238E27FC236}">
                <a16:creationId xmlns:a16="http://schemas.microsoft.com/office/drawing/2014/main" id="{E971BAB8-D99D-657F-DB44-7D027C6FD089}"/>
              </a:ext>
            </a:extLst>
          </p:cNvPr>
          <p:cNvSpPr>
            <a:spLocks noGrp="1"/>
          </p:cNvSpPr>
          <p:nvPr>
            <p:ph type="title"/>
          </p:nvPr>
        </p:nvSpPr>
        <p:spPr>
          <a:xfrm>
            <a:off x="822960" y="182880"/>
            <a:ext cx="7358907" cy="787032"/>
          </a:xfrm>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Wdrażanie podmiotu zewnętrznego</a:t>
            </a:r>
          </a:p>
        </p:txBody>
      </p:sp>
    </p:spTree>
    <p:extLst>
      <p:ext uri="{BB962C8B-B14F-4D97-AF65-F5344CB8AC3E}">
        <p14:creationId val="4036463930"/>
      </p:ext>
    </p:extLst>
  </p:cSld>
  <p:clrMapOvr>
    <a:masterClrMapping/>
  </p:clrMapOvr>
  <p:transition spd="med">
    <p:fade/>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A4B1729-79EC-6056-9889-42B18C1E757F}"/>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Wdrażanie podmiotu zewnętrznego</a:t>
            </a:r>
          </a:p>
        </p:txBody>
      </p:sp>
      <p:sp>
        <p:nvSpPr>
          <p:cNvPr id="3" name="Content Placeholder 2">
            <a:extLst>
              <a:ext uri="{FF2B5EF4-FFF2-40B4-BE49-F238E27FC236}">
                <a16:creationId xmlns:a16="http://schemas.microsoft.com/office/drawing/2014/main" id="{37D3592B-010B-BF32-1D24-9E54290486A0}"/>
              </a:ext>
            </a:extLst>
          </p:cNvPr>
          <p:cNvSpPr>
            <a:spLocks noGrp="1"/>
          </p:cNvSpPr>
          <p:nvPr>
            <p:ph idx="1"/>
          </p:nvPr>
        </p:nvSpPr>
        <p:spPr>
          <a:xfrm>
            <a:off x="432562" y="1508760"/>
            <a:ext cx="8074836" cy="1181277"/>
          </a:xfrm>
        </p:spPr>
        <p:txBody>
          <a:bodyPr>
            <a:normAutofit/>
          </a:bodyPr>
          <a:lstStyle/>
          <a:p>
            <a:pPr marL="0" indent="0">
              <a:buNone/>
            </a:pPr>
            <a:r>
              <a:rPr lang="pl" sz="1400" b="1" i="0" u="none" strike="noStrike" cap="none" baseline="0">
                <a:solidFill>
                  <a:srgbClr val="000000"/>
                </a:solidFill>
                <a:effectLst/>
                <a:uFill>
                  <a:solidFill>
                    <a:prstClr val="black">
                      <a:alpha val="0"/>
                    </a:prstClr>
                  </a:solidFill>
                </a:uFill>
                <a:latin typeface="Calibri"/>
                <a:ea typeface="Calibri"/>
                <a:cs typeface="Calibri"/>
              </a:rPr>
              <a:t>Niskie ryzyko bez trafień (cd.):</a:t>
            </a:r>
          </a:p>
          <a:p>
            <a:pPr marL="0" indent="0">
              <a:buNone/>
            </a:pPr>
            <a:r>
              <a:rPr lang="pl" sz="1400" b="0" i="0" u="none" strike="noStrike" cap="none" baseline="0">
                <a:solidFill>
                  <a:srgbClr val="000000"/>
                </a:solidFill>
                <a:effectLst/>
                <a:uFill>
                  <a:solidFill>
                    <a:prstClr val="black">
                      <a:alpha val="0"/>
                    </a:prstClr>
                  </a:solidFill>
                </a:uFill>
                <a:latin typeface="Calibri"/>
                <a:ea typeface="Calibri"/>
                <a:cs typeface="Calibri"/>
              </a:rPr>
              <a:t>Ponieważ nie wystąpiły żadne problemy ze stroną trzecią, ZESPÓŁ </a:t>
            </a:r>
            <a:r>
              <a:rPr lang="pl" sz="1400" b="0" i="0" u="none" strike="noStrike" cap="none" baseline="0">
                <a:solidFill>
                  <a:srgbClr val="FF0000"/>
                </a:solidFill>
                <a:effectLst/>
                <a:uFill>
                  <a:solidFill>
                    <a:prstClr val="black">
                      <a:alpha val="0"/>
                    </a:prstClr>
                  </a:solidFill>
                </a:uFill>
                <a:latin typeface="Calibri"/>
                <a:ea typeface="Calibri"/>
                <a:cs typeface="Calibri"/>
              </a:rPr>
              <a:t>WDRAŻAJĄCY</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 jest w stanie zatwierdzić stronę trzecią, która jest następnym i ostatnim działaniem, które należy wykonać w przepływie pracy:</a:t>
            </a:r>
          </a:p>
        </p:txBody>
      </p:sp>
      <p:pic>
        <p:nvPicPr>
          <p:cNvPr id="7" name="Picture 6">
            <a:extLst>
              <a:ext uri="{FF2B5EF4-FFF2-40B4-BE49-F238E27FC236}">
                <a16:creationId xmlns:a16="http://schemas.microsoft.com/office/drawing/2014/main" id="{1C43165B-0275-08D2-F8DC-E1E04BAF63BE}"/>
              </a:ext>
            </a:extLst>
          </p:cNvPr>
          <p:cNvPicPr>
            <a:picLocks noChangeAspect="1"/>
          </p:cNvPicPr>
          <p:nvPr/>
        </p:nvPicPr>
        <p:blipFill>
          <a:blip r:embed="rId2"/>
          <a:stretch>
            <a:fillRect/>
          </a:stretch>
        </p:blipFill>
        <p:spPr>
          <a:xfrm>
            <a:off x="356190" y="2365258"/>
            <a:ext cx="8431619" cy="1975408"/>
          </a:xfrm>
          <a:prstGeom prst="rect">
            <a:avLst/>
          </a:prstGeom>
        </p:spPr>
      </p:pic>
      <p:pic>
        <p:nvPicPr>
          <p:cNvPr id="5" name="Picture 4">
            <a:extLst>
              <a:ext uri="{FF2B5EF4-FFF2-40B4-BE49-F238E27FC236}">
                <a16:creationId xmlns:a16="http://schemas.microsoft.com/office/drawing/2014/main" id="{EC2DD8C3-99A8-146F-33B7-406EF66086AA}"/>
              </a:ext>
            </a:extLst>
          </p:cNvPr>
          <p:cNvPicPr>
            <a:picLocks noChangeAspect="1"/>
          </p:cNvPicPr>
          <p:nvPr/>
        </p:nvPicPr>
        <p:blipFill>
          <a:blip r:embed="rId3"/>
          <a:stretch>
            <a:fillRect/>
          </a:stretch>
        </p:blipFill>
        <p:spPr>
          <a:xfrm>
            <a:off x="390814" y="5196121"/>
            <a:ext cx="8116584" cy="1478999"/>
          </a:xfrm>
          <a:prstGeom prst="rect">
            <a:avLst/>
          </a:prstGeom>
        </p:spPr>
      </p:pic>
      <p:sp>
        <p:nvSpPr>
          <p:cNvPr id="6" name="TextBox 5">
            <a:extLst>
              <a:ext uri="{FF2B5EF4-FFF2-40B4-BE49-F238E27FC236}">
                <a16:creationId xmlns:a16="http://schemas.microsoft.com/office/drawing/2014/main" id="{ACB7D681-E408-F176-6E5E-DF1DE1562D02}"/>
              </a:ext>
            </a:extLst>
          </p:cNvPr>
          <p:cNvSpPr txBox="1"/>
          <p:nvPr/>
        </p:nvSpPr>
        <p:spPr>
          <a:xfrm>
            <a:off x="432562" y="4395133"/>
            <a:ext cx="7749305" cy="1371600"/>
          </a:xfrm>
          <a:prstGeom prst="rect">
            <a:avLst/>
          </a:prstGeom>
          <a:no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Użyj ikony ołówka, aby przejść do szczegółów działania i ponownie wybierz nazwę użytkownika na liście Przypisanych, zmień status na Gotowe i kliknij Zapisz (na dole strony).</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Nie należy przeprowadzać oceny, ponieważ strona trzecia jest automatycznie zatwierdzana.</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Po wykonaniu tego działania status podmiotu zewnętrznego zostaje zmieniony z Wdrażanie na Wdrażanie.</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Zostanie wysłana wiadomość e-mail z potwierdzeniem zatwierdzenia strony trzeciej.</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747930F0-9611-071E-EA95-07E7BA74C0D2}"/>
              </a:ext>
            </a:extLst>
          </p:cNvPr>
          <p:cNvSpPr>
            <a:spLocks noGrp="1"/>
          </p:cNvSpPr>
          <p:nvPr>
            <p:ph type="sldNum" sz="quarter" idx="4"/>
          </p:nvPr>
        </p:nvSpPr>
        <p:spPr/>
        <p:txBody>
          <a:bodyPr/>
          <a:lstStyle/>
          <a:p>
            <a:fld id="{BB5FC4A1-A2DE-4EB5-9A46-57D39B4235EC}" type="slidenum">
              <a:rPr lang="en-US" smtClean="0"/>
              <a:t>38</a:t>
            </a:fld>
            <a:endParaRPr lang="en-US"/>
          </a:p>
        </p:txBody>
      </p:sp>
    </p:spTree>
    <p:extLst>
      <p:ext uri="{BB962C8B-B14F-4D97-AF65-F5344CB8AC3E}">
        <p14:creationId val="3046422796"/>
      </p:ext>
    </p:extLst>
  </p:cSld>
  <p:clrMapOvr>
    <a:masterClrMapping/>
  </p:clrMapOvr>
  <p:transition spd="med">
    <p:fade/>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8D52C7E-7EA3-FD91-4664-01FD8AEA136D}"/>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Wdrażanie podmiotu zewnętrznego</a:t>
            </a:r>
          </a:p>
        </p:txBody>
      </p:sp>
      <p:pic>
        <p:nvPicPr>
          <p:cNvPr id="7" name="Picture 6">
            <a:extLst>
              <a:ext uri="{FF2B5EF4-FFF2-40B4-BE49-F238E27FC236}">
                <a16:creationId xmlns:a16="http://schemas.microsoft.com/office/drawing/2014/main" id="{9F62A212-1CC0-3BCB-3C27-33C328092B30}"/>
              </a:ext>
            </a:extLst>
          </p:cNvPr>
          <p:cNvPicPr>
            <a:picLocks noChangeAspect="1"/>
          </p:cNvPicPr>
          <p:nvPr/>
        </p:nvPicPr>
        <p:blipFill>
          <a:blip r:embed="rId2"/>
          <a:stretch>
            <a:fillRect/>
          </a:stretch>
        </p:blipFill>
        <p:spPr>
          <a:xfrm>
            <a:off x="452148" y="2044890"/>
            <a:ext cx="8239704" cy="2625567"/>
          </a:xfrm>
          <a:prstGeom prst="rect">
            <a:avLst/>
          </a:prstGeom>
        </p:spPr>
      </p:pic>
      <p:sp>
        <p:nvSpPr>
          <p:cNvPr id="8" name="TextBox 7">
            <a:extLst>
              <a:ext uri="{FF2B5EF4-FFF2-40B4-BE49-F238E27FC236}">
                <a16:creationId xmlns:a16="http://schemas.microsoft.com/office/drawing/2014/main" id="{530920F0-92F5-420E-612B-D9DC91C9CA70}"/>
              </a:ext>
            </a:extLst>
          </p:cNvPr>
          <p:cNvSpPr txBox="1"/>
          <p:nvPr/>
        </p:nvSpPr>
        <p:spPr>
          <a:xfrm>
            <a:off x="554806" y="1602769"/>
            <a:ext cx="2517168" cy="792480"/>
          </a:xfrm>
          <a:prstGeom prst="rect">
            <a:avLst/>
          </a:prstGeom>
          <a:noFill/>
        </p:spPr>
        <p:txBody>
          <a:bodyPr wrap="square" rtlCol="0">
            <a:spAutoFit/>
          </a:bodyPr>
          <a:lstStyle/>
          <a:p>
            <a:r>
              <a:rPr lang="pl" sz="1400" b="1" i="0" u="none" strike="noStrike" cap="none" baseline="0">
                <a:solidFill>
                  <a:srgbClr val="000000"/>
                </a:solidFill>
                <a:effectLst/>
                <a:uFill>
                  <a:solidFill>
                    <a:prstClr val="black">
                      <a:alpha val="0"/>
                    </a:prstClr>
                  </a:solidFill>
                </a:uFill>
                <a:latin typeface="Calibri"/>
                <a:ea typeface="Calibri"/>
                <a:cs typeface="Calibri"/>
              </a:rPr>
              <a:t>Niskie ryzyko bez trafień (cd.):</a:t>
            </a:r>
          </a:p>
          <a:p>
            <a:endParaRPr lang="en-GB"/>
          </a:p>
        </p:txBody>
      </p:sp>
      <p:sp>
        <p:nvSpPr>
          <p:cNvPr id="9" name="TextBox 8">
            <a:extLst>
              <a:ext uri="{FF2B5EF4-FFF2-40B4-BE49-F238E27FC236}">
                <a16:creationId xmlns:a16="http://schemas.microsoft.com/office/drawing/2014/main" id="{D30A54A3-7300-EF66-8535-100E1C346AF9}"/>
              </a:ext>
            </a:extLst>
          </p:cNvPr>
          <p:cNvSpPr txBox="1"/>
          <p:nvPr/>
        </p:nvSpPr>
        <p:spPr>
          <a:xfrm>
            <a:off x="375049" y="4900772"/>
            <a:ext cx="8393901" cy="204216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Ostatnim krokiem jest przypisanie cyklu odnowienia na wypadek konieczności ponownej oceny strony trzeciej.</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W przypadku Podmiotów zewnętrznych niskiego ryzyka zaleca się stosowanie tej zasady co 3 lata, Podmiotów zewnętrznych średniego ryzyka co 2 lata i Podmiotów zewnętrznych wysokiego ryzyka co 1 rok.</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Uwaga:</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Wpisuje się to w DNI, a nie w latach (1 rok = 365 dni, 2 lata = 730 dni, 3 lata = 1095 dni)</a:t>
            </a:r>
          </a:p>
        </p:txBody>
      </p:sp>
      <p:sp>
        <p:nvSpPr>
          <p:cNvPr id="3" name="Slide Number Placeholder 2">
            <a:extLst>
              <a:ext uri="{FF2B5EF4-FFF2-40B4-BE49-F238E27FC236}">
                <a16:creationId xmlns:a16="http://schemas.microsoft.com/office/drawing/2014/main" id="{927D3C6E-39A6-3330-0983-2DD1448D73D8}"/>
              </a:ext>
            </a:extLst>
          </p:cNvPr>
          <p:cNvSpPr>
            <a:spLocks noGrp="1"/>
          </p:cNvSpPr>
          <p:nvPr>
            <p:ph type="sldNum" sz="quarter" idx="4"/>
          </p:nvPr>
        </p:nvSpPr>
        <p:spPr/>
        <p:txBody>
          <a:bodyPr/>
          <a:lstStyle/>
          <a:p>
            <a:fld id="{BB5FC4A1-A2DE-4EB5-9A46-57D39B4235EC}" type="slidenum">
              <a:rPr lang="en-US" smtClean="0"/>
              <a:t>39</a:t>
            </a:fld>
            <a:endParaRPr lang="en-US"/>
          </a:p>
        </p:txBody>
      </p:sp>
    </p:spTree>
    <p:extLst>
      <p:ext uri="{BB962C8B-B14F-4D97-AF65-F5344CB8AC3E}">
        <p14:creationId val="2468480850"/>
      </p:ext>
    </p:extLst>
  </p:cSld>
  <p:clrMapOvr>
    <a:masterClrMapping/>
  </p:clrMapOvr>
  <p:transition spd="med">
    <p:fade/>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1E4F06-D719-B430-CB30-C836EBD263DE}"/>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Czym jest LSEG Due Diligence Centre?</a:t>
            </a:r>
          </a:p>
        </p:txBody>
      </p:sp>
      <p:sp>
        <p:nvSpPr>
          <p:cNvPr id="4" name="TextBox 3">
            <a:extLst>
              <a:ext uri="{FF2B5EF4-FFF2-40B4-BE49-F238E27FC236}">
                <a16:creationId xmlns:a16="http://schemas.microsoft.com/office/drawing/2014/main" id="{3BE713E8-C140-6AD8-3F3B-C455A78DA4CE}"/>
              </a:ext>
            </a:extLst>
          </p:cNvPr>
          <p:cNvSpPr txBox="1"/>
          <p:nvPr/>
        </p:nvSpPr>
        <p:spPr>
          <a:xfrm>
            <a:off x="616449" y="1952790"/>
            <a:ext cx="7911102" cy="3383280"/>
          </a:xfrm>
          <a:prstGeom prst="rect">
            <a:avLst/>
          </a:prstGeom>
          <a:noFill/>
        </p:spPr>
        <p:txBody>
          <a:bodyPr wrap="square" rtlCol="0">
            <a:spAutoFit/>
          </a:bodyPr>
          <a:lstStyle/>
          <a:p>
            <a:r>
              <a:rPr lang="pl" sz="1800" b="0" i="0" u="none" strike="noStrike" cap="none" baseline="0">
                <a:solidFill>
                  <a:srgbClr val="000000"/>
                </a:solidFill>
                <a:effectLst/>
                <a:uFill>
                  <a:solidFill>
                    <a:prstClr val="black">
                      <a:alpha val="0"/>
                    </a:prstClr>
                  </a:solidFill>
                </a:uFill>
                <a:latin typeface="Calibri"/>
                <a:ea typeface="Calibri"/>
                <a:cs typeface="Calibri"/>
              </a:rPr>
              <a:t>LSEG Due Diligence Center (LSEG) to platforma do zarządzania analizą due diligence stron trzecich, która zastąpi technologię Truth Technologies, stosowaną w przeszłości do przeprowadzania wyszukiwań World-Check w odniesieniu do stron trzecich zamierzających przeprowadzać transakcje z RPM i jej spółkami zależnymi.</a:t>
            </a:r>
            <a:r>
              <a:rPr lang="pl"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a:p>
            <a:r>
              <a:rPr lang="pl" sz="1800" b="0" i="0" u="none" strike="noStrike" cap="none" baseline="0">
                <a:solidFill>
                  <a:srgbClr val="000000"/>
                </a:solidFill>
                <a:effectLst/>
                <a:uFill>
                  <a:solidFill>
                    <a:prstClr val="black">
                      <a:alpha val="0"/>
                    </a:prstClr>
                  </a:solidFill>
                </a:uFill>
                <a:latin typeface="Calibri"/>
                <a:ea typeface="Calibri"/>
                <a:cs typeface="Calibri"/>
              </a:rPr>
              <a:t>LSEG usprawni i ustandaryzuje zarządzanie stronami trzecimi w całej organizacji, zapewni w pełni zintegrowany system zatwierdzania poprzez wykorzystanie wstępnie zdefiniowanych przepływów pracy i zwiększy widoczność stron trzecich na całym świecie.</a:t>
            </a:r>
            <a:r>
              <a:rPr lang="pl" sz="18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26" name="Picture 2" descr="Refinitiv Workspace by Refinitiv">
            <a:extLst>
              <a:ext uri="{FF2B5EF4-FFF2-40B4-BE49-F238E27FC236}">
                <a16:creationId xmlns:a16="http://schemas.microsoft.com/office/drawing/2014/main" id="{1C936D4C-E492-0F39-DC67-A7D48FFF53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7380" y="4456076"/>
            <a:ext cx="1880171" cy="1880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4D382B-EBB8-327A-B253-287F02DE1242}"/>
              </a:ext>
            </a:extLst>
          </p:cNvPr>
          <p:cNvSpPr txBox="1"/>
          <p:nvPr/>
        </p:nvSpPr>
        <p:spPr>
          <a:xfrm>
            <a:off x="616449" y="4456076"/>
            <a:ext cx="5681609" cy="1737360"/>
          </a:xfrm>
          <a:prstGeom prst="rect">
            <a:avLst/>
          </a:prstGeom>
          <a:noFill/>
        </p:spPr>
        <p:txBody>
          <a:bodyPr wrap="square" rtlCol="0">
            <a:spAutoFit/>
          </a:bodyPr>
          <a:lstStyle/>
          <a:p>
            <a:r>
              <a:rPr lang="pl" sz="1800" b="0" i="0" u="none" strike="noStrike" cap="none" baseline="0">
                <a:solidFill>
                  <a:srgbClr val="000000"/>
                </a:solidFill>
                <a:effectLst/>
                <a:uFill>
                  <a:solidFill>
                    <a:prstClr val="black">
                      <a:alpha val="0"/>
                    </a:prstClr>
                  </a:solidFill>
                </a:uFill>
                <a:latin typeface="Calibri"/>
                <a:ea typeface="Calibri"/>
                <a:cs typeface="Calibri"/>
              </a:rPr>
              <a:t>LSEG jest ogromnym krokiem naprzód dla spółki RPM i znacząco ograniczy ryzyko korupcji i łapownictwa oraz ułatwi przestrzeganie przepisów handlowych we wszystkich spółkach operacyjnych.</a:t>
            </a:r>
            <a:r>
              <a:rPr lang="pl"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p:txBody>
      </p:sp>
    </p:spTree>
    <p:extLst>
      <p:ext uri="{BB962C8B-B14F-4D97-AF65-F5344CB8AC3E}">
        <p14:creationId val="3821556633"/>
      </p:ext>
    </p:extLst>
  </p:cSld>
  <p:clrMapOvr>
    <a:masterClrMapping/>
  </p:clrMapOvr>
  <p:transition spd="med">
    <p:fade/>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A089E20-8B7A-F91C-4869-1B88EA54E22D}"/>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Wdrażanie podmiotu zewnętrznego</a:t>
            </a:r>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7" name="TextBox 6">
            <a:extLst>
              <a:ext uri="{FF2B5EF4-FFF2-40B4-BE49-F238E27FC236}">
                <a16:creationId xmlns:a16="http://schemas.microsoft.com/office/drawing/2014/main" id="{A0B304D9-1608-953C-C7CE-C9BAD9B7D87C}"/>
              </a:ext>
            </a:extLst>
          </p:cNvPr>
          <p:cNvSpPr txBox="1"/>
          <p:nvPr/>
        </p:nvSpPr>
        <p:spPr>
          <a:xfrm>
            <a:off x="452063" y="1613043"/>
            <a:ext cx="8106310" cy="2438400"/>
          </a:xfrm>
          <a:prstGeom prst="rect">
            <a:avLst/>
          </a:prstGeom>
          <a:noFill/>
        </p:spPr>
        <p:txBody>
          <a:bodyPr wrap="square" rtlCol="0">
            <a:spAutoFit/>
          </a:bodyPr>
          <a:lstStyle/>
          <a:p>
            <a:r>
              <a:rPr lang="pl" sz="1400" b="1" i="0" u="none" strike="noStrike" cap="none" baseline="0">
                <a:solidFill>
                  <a:srgbClr val="000000"/>
                </a:solidFill>
                <a:effectLst/>
                <a:uFill>
                  <a:solidFill>
                    <a:prstClr val="black">
                      <a:alpha val="0"/>
                    </a:prstClr>
                  </a:solidFill>
                </a:uFill>
                <a:latin typeface="Calibri"/>
                <a:ea typeface="Calibri"/>
                <a:cs typeface="Calibri"/>
              </a:rPr>
              <a:t>Średnie/wysokie ryzyko bez znalezienia trafień i możliwych trafień:</a:t>
            </a:r>
          </a:p>
          <a:p>
            <a:endParaRPr lang="en-GB" sz="1400" b="1"/>
          </a:p>
          <a:p>
            <a:r>
              <a:rPr lang="pl" sz="1400" b="0" i="0" u="none" strike="noStrike" cap="none" baseline="0">
                <a:solidFill>
                  <a:srgbClr val="000000"/>
                </a:solidFill>
                <a:effectLst/>
                <a:uFill>
                  <a:solidFill>
                    <a:prstClr val="black">
                      <a:alpha val="0"/>
                    </a:prstClr>
                  </a:solidFill>
                </a:uFill>
                <a:latin typeface="Calibri"/>
                <a:ea typeface="Calibri"/>
                <a:cs typeface="Calibri"/>
              </a:rPr>
              <a:t>Jeśli podmiot zewnętrzny uzyska ocenę średniego lub wysokiego ryzyka w analizatorze ryzyka i nie potwierdzi zgodności wyników weryfikacji z oceną światową LUB, jeśli podmiot zewnętrzny ma możliwe lub pozytywne dopasowania do kontroli świata (niezależnie od poziomu ryzyka), lokalna drużyna zatwierdzająca finanse jest wymagana zgoda.</a:t>
            </a:r>
          </a:p>
          <a:p>
            <a:endParaRPr lang="en-GB" sz="1400"/>
          </a:p>
          <a:p>
            <a:r>
              <a:rPr lang="pl" sz="1400" b="0" i="0" u="none" strike="noStrike" cap="none" baseline="0">
                <a:solidFill>
                  <a:srgbClr val="000000"/>
                </a:solidFill>
                <a:effectLst/>
                <a:uFill>
                  <a:solidFill>
                    <a:prstClr val="black">
                      <a:alpha val="0"/>
                    </a:prstClr>
                  </a:solidFill>
                </a:uFill>
                <a:latin typeface="Calibri"/>
                <a:ea typeface="Calibri"/>
                <a:cs typeface="Calibri"/>
              </a:rPr>
              <a:t>Kroki są takie same dla zespołu wdrażającego, jak na poprzednich stronach. Wybrana ocena będzie inna, co będzie napędzać różne działania w przepływie pracy, co widać na poniższym zrzucie ekranu:</a:t>
            </a:r>
          </a:p>
        </p:txBody>
      </p:sp>
      <p:pic>
        <p:nvPicPr>
          <p:cNvPr id="9" name="Picture 8">
            <a:extLst>
              <a:ext uri="{FF2B5EF4-FFF2-40B4-BE49-F238E27FC236}">
                <a16:creationId xmlns:a16="http://schemas.microsoft.com/office/drawing/2014/main" id="{EB2D742C-1D7B-A044-503B-D2744800E036}"/>
              </a:ext>
            </a:extLst>
          </p:cNvPr>
          <p:cNvPicPr>
            <a:picLocks noChangeAspect="1"/>
          </p:cNvPicPr>
          <p:nvPr/>
        </p:nvPicPr>
        <p:blipFill>
          <a:blip r:embed="rId2"/>
          <a:stretch>
            <a:fillRect/>
          </a:stretch>
        </p:blipFill>
        <p:spPr>
          <a:xfrm>
            <a:off x="333910" y="3691989"/>
            <a:ext cx="8476180" cy="2592714"/>
          </a:xfrm>
          <a:prstGeom prst="rect">
            <a:avLst/>
          </a:prstGeom>
        </p:spPr>
      </p:pic>
      <p:sp>
        <p:nvSpPr>
          <p:cNvPr id="3" name="Slide Number Placeholder 2">
            <a:extLst>
              <a:ext uri="{FF2B5EF4-FFF2-40B4-BE49-F238E27FC236}">
                <a16:creationId xmlns:a16="http://schemas.microsoft.com/office/drawing/2014/main" id="{FB1AFA44-DEFE-1CFE-09EE-8273B202EBC1}"/>
              </a:ext>
            </a:extLst>
          </p:cNvPr>
          <p:cNvSpPr>
            <a:spLocks noGrp="1"/>
          </p:cNvSpPr>
          <p:nvPr>
            <p:ph type="sldNum" sz="quarter" idx="4"/>
          </p:nvPr>
        </p:nvSpPr>
        <p:spPr/>
        <p:txBody>
          <a:bodyPr/>
          <a:lstStyle/>
          <a:p>
            <a:fld id="{BB5FC4A1-A2DE-4EB5-9A46-57D39B4235EC}" type="slidenum">
              <a:rPr lang="en-US" smtClean="0"/>
              <a:t>40</a:t>
            </a:fld>
            <a:endParaRPr lang="en-US"/>
          </a:p>
        </p:txBody>
      </p:sp>
    </p:spTree>
    <p:extLst>
      <p:ext uri="{BB962C8B-B14F-4D97-AF65-F5344CB8AC3E}">
        <p14:creationId val="1740043465"/>
      </p:ext>
    </p:extLst>
  </p:cSld>
  <p:clrMapOvr>
    <a:masterClrMapping/>
  </p:clrMapOvr>
  <p:transition spd="med">
    <p:fade/>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B9C03B7-C355-4EB8-136F-71D5A408A374}"/>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Wdrażanie podmiotu zewnętrznego</a:t>
            </a:r>
          </a:p>
        </p:txBody>
      </p:sp>
      <p:sp>
        <p:nvSpPr>
          <p:cNvPr id="6" name="TextBox 5">
            <a:extLst>
              <a:ext uri="{FF2B5EF4-FFF2-40B4-BE49-F238E27FC236}">
                <a16:creationId xmlns:a16="http://schemas.microsoft.com/office/drawing/2014/main" id="{18874399-5B3B-4C0E-0422-2B965220E64A}"/>
              </a:ext>
            </a:extLst>
          </p:cNvPr>
          <p:cNvSpPr txBox="1"/>
          <p:nvPr/>
        </p:nvSpPr>
        <p:spPr>
          <a:xfrm>
            <a:off x="205483" y="1533465"/>
            <a:ext cx="8733033" cy="6035039"/>
          </a:xfrm>
          <a:prstGeom prst="rect">
            <a:avLst/>
          </a:prstGeom>
          <a:noFill/>
        </p:spPr>
        <p:txBody>
          <a:bodyPr wrap="square" rtlCol="0">
            <a:spAutoFit/>
          </a:bodyPr>
          <a:lstStyle/>
          <a:p>
            <a:r>
              <a:rPr lang="pl" sz="1500" b="1" i="0" u="none" strike="noStrike" cap="none" baseline="0">
                <a:solidFill>
                  <a:srgbClr val="000000"/>
                </a:solidFill>
                <a:effectLst/>
                <a:uFill>
                  <a:solidFill>
                    <a:prstClr val="black">
                      <a:alpha val="0"/>
                    </a:prstClr>
                  </a:solidFill>
                </a:uFill>
                <a:latin typeface="Calibri"/>
                <a:ea typeface="Calibri"/>
                <a:cs typeface="Calibri"/>
              </a:rPr>
              <a:t>Średnie/wysokie ryzyko bez trafień i możliwych trafień (cd.):</a:t>
            </a:r>
            <a:endParaRPr lang="en-GB" sz="1500"/>
          </a:p>
          <a:p>
            <a:endParaRPr lang="en-GB" sz="1500"/>
          </a:p>
          <a:p>
            <a:r>
              <a:rPr lang="pl" sz="1500" b="0" i="0" u="none" strike="noStrike" cap="none" baseline="0">
                <a:solidFill>
                  <a:srgbClr val="000000"/>
                </a:solidFill>
                <a:effectLst/>
                <a:uFill>
                  <a:solidFill>
                    <a:prstClr val="black">
                      <a:alpha val="0"/>
                    </a:prstClr>
                  </a:solidFill>
                </a:uFill>
                <a:latin typeface="Calibri"/>
                <a:ea typeface="Calibri"/>
                <a:cs typeface="Calibri"/>
              </a:rPr>
              <a:t>Po dokonaniu przez zespół ds. wdrażania oceny weryfikacji World-Check i przypisaniu wyniku, lokalny zespół zatwierdzający jest odpowiedzialny za określenie kolejnych etapów przebiegu pracy.</a:t>
            </a:r>
            <a:r>
              <a:rPr lang="pl"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r>
              <a:rPr lang="pl" sz="1500" b="0" i="0" u="none" strike="noStrike" cap="none" baseline="0">
                <a:solidFill>
                  <a:srgbClr val="000000"/>
                </a:solidFill>
                <a:effectLst/>
                <a:uFill>
                  <a:solidFill>
                    <a:prstClr val="black">
                      <a:alpha val="0"/>
                    </a:prstClr>
                  </a:solidFill>
                </a:uFill>
                <a:latin typeface="Calibri"/>
                <a:ea typeface="Calibri"/>
                <a:cs typeface="Calibri"/>
              </a:rPr>
              <a:t>Zespół ds. zatwierdzania finansów ma wiele opcji oceny podczas weryfikacji stron trzecich.</a:t>
            </a:r>
            <a:r>
              <a:rPr lang="pl" sz="1500" b="0" i="0" u="none" strike="noStrike" cap="none" baseline="0">
                <a:solidFill>
                  <a:srgbClr val="000000"/>
                </a:solidFill>
                <a:effectLst/>
                <a:uFill>
                  <a:solidFill>
                    <a:prstClr val="black">
                      <a:alpha val="0"/>
                    </a:prstClr>
                  </a:solidFill>
                </a:uFill>
                <a:latin typeface="Calibri"/>
                <a:ea typeface="Calibri"/>
                <a:cs typeface="Calibri"/>
              </a:rPr>
              <a:t> </a:t>
            </a:r>
            <a:r>
              <a:rPr lang="pl" sz="1500" b="0" i="0" u="none" strike="noStrike" cap="none" baseline="0">
                <a:solidFill>
                  <a:srgbClr val="000000"/>
                </a:solidFill>
                <a:effectLst/>
                <a:uFill>
                  <a:solidFill>
                    <a:prstClr val="black">
                      <a:alpha val="0"/>
                    </a:prstClr>
                  </a:solidFill>
                </a:uFill>
                <a:latin typeface="Calibri"/>
                <a:ea typeface="Calibri"/>
                <a:cs typeface="Calibri"/>
              </a:rPr>
              <a:t>Należą do nich:</a:t>
            </a:r>
          </a:p>
          <a:p>
            <a:endParaRPr lang="en-GB" sz="1500"/>
          </a:p>
          <a:p>
            <a:pPr marL="285750" indent="-285750">
              <a:buFont typeface="Arial" panose="020b0604020202020204" pitchFamily="34" charset="0"/>
              <a:buChar char="•"/>
            </a:pPr>
            <a:r>
              <a:rPr lang="pl" sz="1500" b="1" i="0" u="none" strike="noStrike" cap="none" baseline="0">
                <a:solidFill>
                  <a:srgbClr val="000000"/>
                </a:solidFill>
                <a:effectLst/>
                <a:uFill>
                  <a:solidFill>
                    <a:prstClr val="black">
                      <a:alpha val="0"/>
                    </a:prstClr>
                  </a:solidFill>
                </a:uFill>
                <a:latin typeface="Calibri"/>
                <a:ea typeface="Calibri"/>
                <a:cs typeface="Calibri"/>
              </a:rPr>
              <a:t>Zatwierdź stronę trzecią:</a:t>
            </a:r>
            <a:r>
              <a:rPr lang="pl" sz="1500" b="0" i="0" u="none" strike="noStrike" cap="none" baseline="0">
                <a:solidFill>
                  <a:srgbClr val="000000"/>
                </a:solidFill>
                <a:effectLst/>
                <a:uFill>
                  <a:solidFill>
                    <a:prstClr val="black">
                      <a:alpha val="0"/>
                    </a:prstClr>
                  </a:solidFill>
                </a:uFill>
                <a:latin typeface="Calibri"/>
                <a:ea typeface="Calibri"/>
                <a:cs typeface="Calibri"/>
              </a:rPr>
              <a:t> </a:t>
            </a:r>
            <a:r>
              <a:rPr lang="pl" sz="1500" b="0" i="0" u="none" strike="noStrike" cap="none" baseline="0">
                <a:solidFill>
                  <a:srgbClr val="000000"/>
                </a:solidFill>
                <a:effectLst/>
                <a:uFill>
                  <a:solidFill>
                    <a:prstClr val="black">
                      <a:alpha val="0"/>
                    </a:prstClr>
                  </a:solidFill>
                </a:uFill>
                <a:latin typeface="Calibri"/>
                <a:ea typeface="Calibri"/>
                <a:cs typeface="Calibri"/>
              </a:rPr>
              <a:t>Jeśli lokalny zespół zatwierdzający czuje się komfortowo z wynikami kontroli globalnej lub oceną ryzyka strony trzeciej, może zatwierdzić stronę trzecią.</a:t>
            </a:r>
            <a:r>
              <a:rPr lang="pl"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pl" sz="1500" b="1" i="0" u="none" strike="noStrike" cap="none" baseline="0">
                <a:solidFill>
                  <a:srgbClr val="000000"/>
                </a:solidFill>
                <a:effectLst/>
                <a:uFill>
                  <a:solidFill>
                    <a:prstClr val="black">
                      <a:alpha val="0"/>
                    </a:prstClr>
                  </a:solidFill>
                </a:uFill>
                <a:latin typeface="Calibri"/>
                <a:ea typeface="Calibri"/>
                <a:cs typeface="Calibri"/>
              </a:rPr>
              <a:t>Odrzuć stronę trzecią: </a:t>
            </a:r>
            <a:r>
              <a:rPr lang="pl" sz="1500" b="0" i="0" u="none" strike="noStrike" cap="none" baseline="0">
                <a:solidFill>
                  <a:srgbClr val="000000"/>
                </a:solidFill>
                <a:effectLst/>
                <a:uFill>
                  <a:solidFill>
                    <a:prstClr val="black">
                      <a:alpha val="0"/>
                    </a:prstClr>
                  </a:solidFill>
                </a:uFill>
                <a:latin typeface="Calibri"/>
                <a:ea typeface="Calibri"/>
                <a:cs typeface="Calibri"/>
              </a:rPr>
              <a:t>Jeśli w wynikach weryfikacji sprawdzanej na świecie znajduje się coś lub dodatkowe informacje zebrane na temat strony trzeciej, z którymi zespół zatwierdzający nie czuje się komfortowo, może odmówić stronie trzeciej.</a:t>
            </a:r>
            <a:r>
              <a:rPr lang="pl"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pl" sz="1500" b="1" i="0" u="none" strike="noStrike" cap="none" baseline="0">
                <a:solidFill>
                  <a:srgbClr val="000000"/>
                </a:solidFill>
                <a:effectLst/>
                <a:uFill>
                  <a:solidFill>
                    <a:prstClr val="black">
                      <a:alpha val="0"/>
                    </a:prstClr>
                  </a:solidFill>
                </a:uFill>
                <a:latin typeface="Calibri"/>
                <a:ea typeface="Calibri"/>
                <a:cs typeface="Calibri"/>
              </a:rPr>
              <a:t>Wniosek o dodatkową weryfikację ze strony Zespołu ds. zgodności RPM</a:t>
            </a:r>
            <a:r>
              <a:rPr lang="pl" sz="1500" b="0" i="0" u="none" strike="noStrike" cap="none" baseline="0">
                <a:solidFill>
                  <a:srgbClr val="000000"/>
                </a:solidFill>
                <a:effectLst/>
                <a:uFill>
                  <a:solidFill>
                    <a:prstClr val="black">
                      <a:alpha val="0"/>
                    </a:prstClr>
                  </a:solidFill>
                </a:uFill>
                <a:latin typeface="Calibri"/>
                <a:ea typeface="Calibri"/>
                <a:cs typeface="Calibri"/>
              </a:rPr>
              <a:t>:</a:t>
            </a:r>
            <a:r>
              <a:rPr lang="pl" sz="1500" b="0" i="0" u="none" strike="noStrike" cap="none" baseline="0">
                <a:solidFill>
                  <a:srgbClr val="000000"/>
                </a:solidFill>
                <a:effectLst/>
                <a:uFill>
                  <a:solidFill>
                    <a:prstClr val="black">
                      <a:alpha val="0"/>
                    </a:prstClr>
                  </a:solidFill>
                </a:uFill>
                <a:latin typeface="Calibri"/>
                <a:ea typeface="Calibri"/>
                <a:cs typeface="Calibri"/>
              </a:rPr>
              <a:t> </a:t>
            </a:r>
            <a:r>
              <a:rPr lang="pl" sz="1500" b="0" i="0" u="none" strike="noStrike" cap="none" baseline="0">
                <a:solidFill>
                  <a:srgbClr val="000000"/>
                </a:solidFill>
                <a:effectLst/>
                <a:uFill>
                  <a:solidFill>
                    <a:prstClr val="black">
                      <a:alpha val="0"/>
                    </a:prstClr>
                  </a:solidFill>
                </a:uFill>
                <a:latin typeface="Calibri"/>
                <a:ea typeface="Calibri"/>
                <a:cs typeface="Calibri"/>
              </a:rPr>
              <a:t>Jeśli lokalny zespół nie czuje się komfortowo, zatwierdzając stronę trzecią, może poprosić zespół ds. zgodności z przepisami RPM o przeprowadzenie dodatkowej weryfikacji.</a:t>
            </a:r>
            <a:r>
              <a:rPr lang="pl"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pl" sz="1500" b="1" i="0" u="none" strike="noStrike" cap="none" baseline="0">
                <a:solidFill>
                  <a:srgbClr val="000000"/>
                </a:solidFill>
                <a:effectLst/>
                <a:uFill>
                  <a:solidFill>
                    <a:prstClr val="black">
                      <a:alpha val="0"/>
                    </a:prstClr>
                  </a:solidFill>
                </a:uFill>
                <a:latin typeface="Calibri"/>
                <a:ea typeface="Calibri"/>
                <a:cs typeface="Calibri"/>
              </a:rPr>
              <a:t>Kontynuuj wdrażanie (</a:t>
            </a:r>
            <a:r>
              <a:rPr lang="pl" sz="1500" b="0" i="0" u="none" strike="noStrike" cap="none" baseline="0">
                <a:solidFill>
                  <a:srgbClr val="000000"/>
                </a:solidFill>
                <a:effectLst/>
                <a:uFill>
                  <a:solidFill>
                    <a:prstClr val="black">
                      <a:alpha val="0"/>
                    </a:prstClr>
                  </a:solidFill>
                </a:uFill>
                <a:latin typeface="Calibri"/>
                <a:ea typeface="Calibri"/>
                <a:cs typeface="Calibri"/>
              </a:rPr>
              <a:t>co następnie uruchomi kolejny etap przepływu pracy poprzez wewnętrzne gromadzenie danych):</a:t>
            </a:r>
            <a:r>
              <a:rPr lang="pl" sz="1500" b="0" i="0" u="none" strike="noStrike" cap="none" baseline="0">
                <a:solidFill>
                  <a:srgbClr val="000000"/>
                </a:solidFill>
                <a:effectLst/>
                <a:uFill>
                  <a:solidFill>
                    <a:prstClr val="black">
                      <a:alpha val="0"/>
                    </a:prstClr>
                  </a:solidFill>
                </a:uFill>
                <a:latin typeface="Calibri"/>
                <a:ea typeface="Calibri"/>
                <a:cs typeface="Calibri"/>
              </a:rPr>
              <a:t> </a:t>
            </a:r>
            <a:r>
              <a:rPr lang="pl" sz="1500" b="0" i="0" u="none" strike="noStrike" cap="none" baseline="0">
                <a:solidFill>
                  <a:srgbClr val="000000"/>
                </a:solidFill>
                <a:effectLst/>
                <a:uFill>
                  <a:solidFill>
                    <a:prstClr val="black">
                      <a:alpha val="0"/>
                    </a:prstClr>
                  </a:solidFill>
                </a:uFill>
                <a:latin typeface="Calibri"/>
                <a:ea typeface="Calibri"/>
                <a:cs typeface="Calibri"/>
              </a:rPr>
              <a:t>Jeśli zespół zatwierdzający uzna, że należy zebrać dodatkowe informacje na temat strony trzeciej, może przejść do następnego etapu przepływu pracy i przejść do etapu wewnętrznego gromadzenia danych.</a:t>
            </a:r>
            <a:r>
              <a:rPr lang="pl"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37BECD19-4436-B820-7221-5ABFBF93773F}"/>
              </a:ext>
            </a:extLst>
          </p:cNvPr>
          <p:cNvSpPr>
            <a:spLocks noGrp="1"/>
          </p:cNvSpPr>
          <p:nvPr>
            <p:ph type="sldNum" sz="quarter" idx="4"/>
          </p:nvPr>
        </p:nvSpPr>
        <p:spPr/>
        <p:txBody>
          <a:bodyPr/>
          <a:lstStyle/>
          <a:p>
            <a:fld id="{BB5FC4A1-A2DE-4EB5-9A46-57D39B4235EC}" type="slidenum">
              <a:rPr lang="en-US" smtClean="0"/>
              <a:t>41</a:t>
            </a:fld>
            <a:endParaRPr lang="en-US"/>
          </a:p>
        </p:txBody>
      </p:sp>
    </p:spTree>
    <p:extLst>
      <p:ext uri="{BB962C8B-B14F-4D97-AF65-F5344CB8AC3E}">
        <p14:creationId val="3466519280"/>
      </p:ext>
    </p:extLst>
  </p:cSld>
  <p:clrMapOvr>
    <a:masterClrMapping/>
  </p:clrMapOvr>
  <p:transition spd="med">
    <p:fade/>
  </p:transition>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C36A43C-7880-9F70-B654-2A3D46150B26}"/>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Wdrażanie podmiotu zewnętrznego</a:t>
            </a:r>
          </a:p>
        </p:txBody>
      </p:sp>
      <p:sp>
        <p:nvSpPr>
          <p:cNvPr id="7" name="TextBox 6">
            <a:extLst>
              <a:ext uri="{FF2B5EF4-FFF2-40B4-BE49-F238E27FC236}">
                <a16:creationId xmlns:a16="http://schemas.microsoft.com/office/drawing/2014/main" id="{1A414996-62DE-2CCC-A115-62E68334E438}"/>
              </a:ext>
            </a:extLst>
          </p:cNvPr>
          <p:cNvSpPr txBox="1"/>
          <p:nvPr/>
        </p:nvSpPr>
        <p:spPr>
          <a:xfrm>
            <a:off x="246580" y="1434596"/>
            <a:ext cx="8609744" cy="1584960"/>
          </a:xfrm>
          <a:prstGeom prst="rect">
            <a:avLst/>
          </a:prstGeom>
          <a:noFill/>
        </p:spPr>
        <p:txBody>
          <a:bodyPr wrap="square">
            <a:spAutoFit/>
          </a:bodyPr>
          <a:lstStyle/>
          <a:p>
            <a:r>
              <a:rPr lang="pl" sz="1400" b="1" i="0" u="none" strike="noStrike" cap="none" baseline="0">
                <a:solidFill>
                  <a:srgbClr val="000000"/>
                </a:solidFill>
                <a:effectLst/>
                <a:uFill>
                  <a:solidFill>
                    <a:prstClr val="black">
                      <a:alpha val="0"/>
                    </a:prstClr>
                  </a:solidFill>
                </a:uFill>
                <a:latin typeface="Calibri"/>
                <a:ea typeface="Calibri"/>
                <a:cs typeface="Calibri"/>
              </a:rPr>
              <a:t>Średnie/wysokie ryzyko bez trafień i możliwych trafień (cd.):</a:t>
            </a:r>
          </a:p>
          <a:p>
            <a:endParaRPr lang="en-GB" sz="1400" b="1"/>
          </a:p>
          <a:p>
            <a:r>
              <a:rPr lang="pl" sz="1400" b="0" i="0" u="none" strike="noStrike" cap="none" baseline="0">
                <a:solidFill>
                  <a:srgbClr val="FF0000"/>
                </a:solidFill>
                <a:effectLst/>
                <a:uFill>
                  <a:solidFill>
                    <a:prstClr val="black">
                      <a:alpha val="0"/>
                    </a:prstClr>
                  </a:solidFill>
                </a:uFill>
                <a:latin typeface="Calibri"/>
                <a:ea typeface="Calibri"/>
                <a:cs typeface="Calibri"/>
              </a:rPr>
              <a:t>Dlaczego zespół zatwierdzający zdecydowałby się odrzucić stronę trzecią, wysłać do działu ds. zgodności w celu dodatkowej weryfikacji lub przejść do wewnętrznego kwestionariusza?</a:t>
            </a:r>
          </a:p>
          <a:p>
            <a:endParaRPr lang="en-GB" sz="1400">
              <a:solidFill>
                <a:srgbClr val="FF0000"/>
              </a:solidFill>
            </a:endParaRPr>
          </a:p>
          <a:p>
            <a:r>
              <a:rPr lang="pl" sz="1400" b="0" i="0" u="none" strike="noStrike" cap="none" baseline="0">
                <a:solidFill>
                  <a:srgbClr val="000000"/>
                </a:solidFill>
                <a:effectLst/>
                <a:uFill>
                  <a:solidFill>
                    <a:prstClr val="black">
                      <a:alpha val="0"/>
                    </a:prstClr>
                  </a:solidFill>
                </a:uFill>
                <a:latin typeface="Calibri"/>
                <a:ea typeface="Calibri"/>
                <a:cs typeface="Calibri"/>
              </a:rPr>
              <a:t>Oto kilka przykładów wskazówek, jak wybrać ocenę dla stron trzecich o średnim/wysokim ryzyku i tych, które mają pozytywne dopasowania do kontroli świata:</a:t>
            </a:r>
          </a:p>
        </p:txBody>
      </p:sp>
      <p:sp>
        <p:nvSpPr>
          <p:cNvPr id="8" name="TextBox 7">
            <a:extLst>
              <a:ext uri="{FF2B5EF4-FFF2-40B4-BE49-F238E27FC236}">
                <a16:creationId xmlns:a16="http://schemas.microsoft.com/office/drawing/2014/main" id="{34A0E262-AA27-95E6-07AC-42164CF721AB}"/>
              </a:ext>
            </a:extLst>
          </p:cNvPr>
          <p:cNvSpPr txBox="1"/>
          <p:nvPr/>
        </p:nvSpPr>
        <p:spPr>
          <a:xfrm>
            <a:off x="247982" y="3134223"/>
            <a:ext cx="3061699" cy="4998719"/>
          </a:xfrm>
          <a:prstGeom prst="rect">
            <a:avLst/>
          </a:prstGeom>
          <a:noFill/>
        </p:spPr>
        <p:txBody>
          <a:bodyPr wrap="square" rtlCol="0">
            <a:spAutoFit/>
          </a:bodyPr>
          <a:lstStyle/>
          <a:p>
            <a:r>
              <a:rPr lang="pl" sz="1400" b="1" i="0" u="none" strike="noStrike" cap="none" baseline="0">
                <a:solidFill>
                  <a:srgbClr val="000000"/>
                </a:solidFill>
                <a:effectLst/>
                <a:uFill>
                  <a:solidFill>
                    <a:prstClr val="black">
                      <a:alpha val="0"/>
                    </a:prstClr>
                  </a:solidFill>
                </a:uFill>
                <a:latin typeface="Calibri"/>
                <a:ea typeface="Calibri"/>
                <a:cs typeface="Calibri"/>
              </a:rPr>
              <a:t>Sygnały ostrzegawcze w wynikach WC:</a:t>
            </a:r>
          </a:p>
          <a:p>
            <a:endParaRPr lang="en-GB" sz="1400"/>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Przekonania o korupcji lub łapówkarstwie, oszustwach, praniu brudnych pieniędzy itp. Przekonania o zmowie cenowej/zmowa przetargowa, łamaniu prawa konkurencji itp.</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Naruszenia prawa pracy / łamanie praw człowieka</a:t>
            </a:r>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Nałożone grzywny za nieetyczne lub nielegalne postępowanie</a:t>
            </a:r>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Wszelkie powiązania z podmiotem będącym własnością rządu/państwa</a:t>
            </a:r>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Grzywny wydawane za naruszenie przepisów dotyczących bezpieczeństwa lub ochrony środowiska</a:t>
            </a:r>
          </a:p>
          <a:p>
            <a:pPr marL="285750" indent="-285750">
              <a:buFont typeface="Arial" panose="020b0604020202020204" pitchFamily="34" charset="0"/>
              <a:buChar char="•"/>
            </a:pPr>
            <a:endParaRPr lang="en-GB" sz="1400"/>
          </a:p>
        </p:txBody>
      </p:sp>
      <p:sp>
        <p:nvSpPr>
          <p:cNvPr id="9" name="Right Brace 8">
            <a:extLst>
              <a:ext uri="{FF2B5EF4-FFF2-40B4-BE49-F238E27FC236}">
                <a16:creationId xmlns:a16="http://schemas.microsoft.com/office/drawing/2014/main" id="{C8280828-8010-C3C6-70FF-B65C04BF283A}"/>
              </a:ext>
            </a:extLst>
          </p:cNvPr>
          <p:cNvSpPr/>
          <p:nvPr/>
        </p:nvSpPr>
        <p:spPr>
          <a:xfrm>
            <a:off x="3445100" y="3435455"/>
            <a:ext cx="174661" cy="315240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62C4F05F-1687-E5C8-6515-DE6C6967DA72}"/>
              </a:ext>
            </a:extLst>
          </p:cNvPr>
          <p:cNvSpPr txBox="1"/>
          <p:nvPr/>
        </p:nvSpPr>
        <p:spPr>
          <a:xfrm>
            <a:off x="3819181" y="3303499"/>
            <a:ext cx="1366463" cy="4114799"/>
          </a:xfrm>
          <a:prstGeom prst="rect">
            <a:avLst/>
          </a:prstGeom>
          <a:noFill/>
        </p:spPr>
        <p:txBody>
          <a:bodyPr wrap="square" rtlCol="0">
            <a:spAutoFit/>
          </a:bodyPr>
          <a:lstStyle/>
          <a:p>
            <a:pPr algn="ctr"/>
            <a:r>
              <a:rPr lang="pl" sz="1200" b="0" i="0" u="none" strike="noStrike" cap="none" baseline="0">
                <a:solidFill>
                  <a:srgbClr val="000000"/>
                </a:solidFill>
                <a:effectLst/>
                <a:uFill>
                  <a:solidFill>
                    <a:prstClr val="black">
                      <a:alpha val="0"/>
                    </a:prstClr>
                  </a:solidFill>
                </a:uFill>
                <a:latin typeface="Calibri"/>
                <a:ea typeface="Calibri"/>
                <a:cs typeface="Calibri"/>
              </a:rPr>
              <a:t>Takie wyniki mogą sprawić, że zespół zatwierdzający zdecyduje się przejść do następnego etapu procesu workflow (tj. Wewnętrzny kwestionariusz lub wysłać do zespołu ds. zgodności drugą opinię, który może również zatwierdzić, odrzucić lub poprosić o Kwestionariusz wewnętrzny.</a:t>
            </a:r>
          </a:p>
        </p:txBody>
      </p:sp>
      <p:sp>
        <p:nvSpPr>
          <p:cNvPr id="11" name="TextBox 10">
            <a:extLst>
              <a:ext uri="{FF2B5EF4-FFF2-40B4-BE49-F238E27FC236}">
                <a16:creationId xmlns:a16="http://schemas.microsoft.com/office/drawing/2014/main" id="{116E3338-1A9C-8E7A-F6FC-3BF5D64DB9EB}"/>
              </a:ext>
            </a:extLst>
          </p:cNvPr>
          <p:cNvSpPr txBox="1"/>
          <p:nvPr/>
        </p:nvSpPr>
        <p:spPr>
          <a:xfrm>
            <a:off x="5559725" y="3107212"/>
            <a:ext cx="3061699" cy="3505200"/>
          </a:xfrm>
          <a:prstGeom prst="rect">
            <a:avLst/>
          </a:prstGeom>
          <a:noFill/>
        </p:spPr>
        <p:txBody>
          <a:bodyPr wrap="square" rtlCol="0">
            <a:spAutoFit/>
          </a:bodyPr>
          <a:lstStyle/>
          <a:p>
            <a:r>
              <a:rPr lang="pl" sz="1400" b="1" i="0" u="none" strike="noStrike" cap="none" baseline="0">
                <a:solidFill>
                  <a:srgbClr val="000000"/>
                </a:solidFill>
                <a:effectLst/>
                <a:uFill>
                  <a:solidFill>
                    <a:prstClr val="black">
                      <a:alpha val="0"/>
                    </a:prstClr>
                  </a:solidFill>
                </a:uFill>
                <a:latin typeface="Calibri"/>
                <a:ea typeface="Calibri"/>
                <a:cs typeface="Calibri"/>
              </a:rPr>
              <a:t>Odmowa współpracy z podmiotem zewnętrznym:</a:t>
            </a:r>
          </a:p>
          <a:p>
            <a:endParaRPr lang="en-GB" sz="1400"/>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Strona trzecia jest własnością firmy, która znajduje się w kraju objętym embargiem lub ma silne powiązania z krajem objętym sankcjami</a:t>
            </a:r>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Dyrektorzy / główni udziałowcy to strony objęte ograniczeniami / listy stron objętych zakazem</a:t>
            </a:r>
          </a:p>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Istnieje czerwona flaga, która jest bezpośrednio sprzeczna z V&amp;E 168 RPM.</a:t>
            </a:r>
          </a:p>
        </p:txBody>
      </p:sp>
      <p:sp>
        <p:nvSpPr>
          <p:cNvPr id="12" name="TextBox 11">
            <a:extLst>
              <a:ext uri="{FF2B5EF4-FFF2-40B4-BE49-F238E27FC236}">
                <a16:creationId xmlns:a16="http://schemas.microsoft.com/office/drawing/2014/main" id="{E78876D5-B139-C922-943A-49672BB4D0A5}"/>
              </a:ext>
            </a:extLst>
          </p:cNvPr>
          <p:cNvSpPr txBox="1"/>
          <p:nvPr/>
        </p:nvSpPr>
        <p:spPr>
          <a:xfrm>
            <a:off x="5559725" y="5640512"/>
            <a:ext cx="3204131" cy="1737360"/>
          </a:xfrm>
          <a:prstGeom prst="rect">
            <a:avLst/>
          </a:prstGeom>
          <a:noFill/>
        </p:spPr>
        <p:txBody>
          <a:bodyPr wrap="square" rtlCol="0">
            <a:spAutoFit/>
          </a:bodyPr>
          <a:lstStyle/>
          <a:p>
            <a:pPr algn="ctr"/>
            <a:r>
              <a:rPr lang="pl" sz="18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W razie wątpliwości co do wyniku kontroli World-Check należy skontaktować się z Zespołem ds. zgodności RPM</a:t>
            </a:r>
          </a:p>
        </p:txBody>
      </p:sp>
      <p:sp>
        <p:nvSpPr>
          <p:cNvPr id="3" name="Slide Number Placeholder 2">
            <a:extLst>
              <a:ext uri="{FF2B5EF4-FFF2-40B4-BE49-F238E27FC236}">
                <a16:creationId xmlns:a16="http://schemas.microsoft.com/office/drawing/2014/main" id="{81B6E83C-F91A-0889-B0E5-379C7409C065}"/>
              </a:ext>
            </a:extLst>
          </p:cNvPr>
          <p:cNvSpPr>
            <a:spLocks noGrp="1"/>
          </p:cNvSpPr>
          <p:nvPr>
            <p:ph type="sldNum" sz="quarter" idx="4"/>
          </p:nvPr>
        </p:nvSpPr>
        <p:spPr/>
        <p:txBody>
          <a:bodyPr/>
          <a:lstStyle/>
          <a:p>
            <a:fld id="{BB5FC4A1-A2DE-4EB5-9A46-57D39B4235EC}" type="slidenum">
              <a:rPr lang="en-US" smtClean="0"/>
              <a:t>42</a:t>
            </a:fld>
            <a:endParaRPr lang="en-US"/>
          </a:p>
        </p:txBody>
      </p:sp>
    </p:spTree>
    <p:extLst>
      <p:ext uri="{BB962C8B-B14F-4D97-AF65-F5344CB8AC3E}">
        <p14:creationId val="1656596496"/>
      </p:ext>
    </p:extLst>
  </p:cSld>
  <p:clrMapOvr>
    <a:masterClrMapping/>
  </p:clrMapOvr>
  <p:transition spd="med">
    <p:fade/>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5A22F81-1004-5F8F-F6A9-9A1C9A0F34B6}"/>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Wdrażanie podmiotu zewnętrznego</a:t>
            </a:r>
          </a:p>
        </p:txBody>
      </p:sp>
      <p:sp>
        <p:nvSpPr>
          <p:cNvPr id="6" name="TextBox 5">
            <a:extLst>
              <a:ext uri="{FF2B5EF4-FFF2-40B4-BE49-F238E27FC236}">
                <a16:creationId xmlns:a16="http://schemas.microsoft.com/office/drawing/2014/main" id="{BDA06B8A-BEE9-EA3C-40C9-A83C48F4BBE7}"/>
              </a:ext>
            </a:extLst>
          </p:cNvPr>
          <p:cNvSpPr txBox="1"/>
          <p:nvPr/>
        </p:nvSpPr>
        <p:spPr>
          <a:xfrm>
            <a:off x="205483" y="1533465"/>
            <a:ext cx="8733033" cy="1005840"/>
          </a:xfrm>
          <a:prstGeom prst="rect">
            <a:avLst/>
          </a:prstGeom>
          <a:noFill/>
        </p:spPr>
        <p:txBody>
          <a:bodyPr wrap="square" rtlCol="0">
            <a:spAutoFit/>
          </a:bodyPr>
          <a:lstStyle/>
          <a:p>
            <a:r>
              <a:rPr lang="pl" sz="1500" b="1" i="0" u="none" strike="noStrike" cap="none" baseline="0">
                <a:solidFill>
                  <a:srgbClr val="000000"/>
                </a:solidFill>
                <a:effectLst/>
                <a:uFill>
                  <a:solidFill>
                    <a:prstClr val="black">
                      <a:alpha val="0"/>
                    </a:prstClr>
                  </a:solidFill>
                </a:uFill>
                <a:latin typeface="Calibri"/>
                <a:ea typeface="Calibri"/>
                <a:cs typeface="Calibri"/>
              </a:rPr>
              <a:t>Średnie/wysokie ryzyko bez trafień i możliwych trafień (cd.):</a:t>
            </a:r>
            <a:endParaRPr lang="en-GB" sz="1500"/>
          </a:p>
          <a:p>
            <a:endParaRPr lang="en-GB" sz="1500"/>
          </a:p>
          <a:p>
            <a:r>
              <a:rPr lang="pl" sz="1500" b="0" i="0" u="none" strike="noStrike" cap="none" baseline="0">
                <a:solidFill>
                  <a:srgbClr val="000000"/>
                </a:solidFill>
                <a:effectLst/>
                <a:uFill>
                  <a:solidFill>
                    <a:prstClr val="black">
                      <a:alpha val="0"/>
                    </a:prstClr>
                  </a:solidFill>
                </a:uFill>
                <a:latin typeface="Calibri"/>
                <a:ea typeface="Calibri"/>
                <a:cs typeface="Calibri"/>
              </a:rPr>
              <a:t>Zespół akceptujący otrzyma powiadomienie e-mail po wybraniu odpowiedniej oceny przez zespół wdrożeniowy.</a:t>
            </a:r>
            <a:r>
              <a:rPr lang="pl" sz="1500" b="0" i="0" u="none" strike="noStrike" cap="none" baseline="0">
                <a:solidFill>
                  <a:srgbClr val="000000"/>
                </a:solidFill>
                <a:effectLst/>
                <a:uFill>
                  <a:solidFill>
                    <a:prstClr val="black">
                      <a:alpha val="0"/>
                    </a:prstClr>
                  </a:solidFill>
                </a:uFill>
                <a:latin typeface="Calibri"/>
                <a:ea typeface="Calibri"/>
                <a:cs typeface="Calibri"/>
              </a:rPr>
              <a:t> </a:t>
            </a:r>
            <a:r>
              <a:rPr lang="pl" sz="1500" b="0" i="0" u="none" strike="noStrike" cap="none" baseline="0">
                <a:solidFill>
                  <a:srgbClr val="000000"/>
                </a:solidFill>
                <a:effectLst/>
                <a:uFill>
                  <a:solidFill>
                    <a:prstClr val="black">
                      <a:alpha val="0"/>
                    </a:prstClr>
                  </a:solidFill>
                </a:uFill>
                <a:latin typeface="Calibri"/>
                <a:ea typeface="Calibri"/>
                <a:cs typeface="Calibri"/>
              </a:rPr>
              <a:t>Przykład znajduje się poniżej:</a:t>
            </a:r>
          </a:p>
        </p:txBody>
      </p:sp>
      <p:pic>
        <p:nvPicPr>
          <p:cNvPr id="8" name="Picture 7">
            <a:extLst>
              <a:ext uri="{FF2B5EF4-FFF2-40B4-BE49-F238E27FC236}">
                <a16:creationId xmlns:a16="http://schemas.microsoft.com/office/drawing/2014/main" id="{820917AA-6D91-F876-5A07-152E9FC12BF5}"/>
              </a:ext>
            </a:extLst>
          </p:cNvPr>
          <p:cNvPicPr>
            <a:picLocks noChangeAspect="1"/>
          </p:cNvPicPr>
          <p:nvPr/>
        </p:nvPicPr>
        <p:blipFill>
          <a:blip r:embed="rId2"/>
          <a:stretch>
            <a:fillRect/>
          </a:stretch>
        </p:blipFill>
        <p:spPr>
          <a:xfrm>
            <a:off x="205483" y="2708837"/>
            <a:ext cx="5845996" cy="3200071"/>
          </a:xfrm>
          <a:prstGeom prst="rect">
            <a:avLst/>
          </a:prstGeom>
        </p:spPr>
      </p:pic>
      <p:sp>
        <p:nvSpPr>
          <p:cNvPr id="9" name="TextBox 8">
            <a:extLst>
              <a:ext uri="{FF2B5EF4-FFF2-40B4-BE49-F238E27FC236}">
                <a16:creationId xmlns:a16="http://schemas.microsoft.com/office/drawing/2014/main" id="{0D46F9D8-EB2B-8075-417C-14588A7DECA7}"/>
              </a:ext>
            </a:extLst>
          </p:cNvPr>
          <p:cNvSpPr txBox="1"/>
          <p:nvPr/>
        </p:nvSpPr>
        <p:spPr>
          <a:xfrm>
            <a:off x="205483" y="5908908"/>
            <a:ext cx="8147406" cy="82296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Kliknięcie łącza spowoduje przeniesienie zespołu akceptującego bezpośrednio do działania.</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W tym miejscu można przejrzeć możliwe dopasowania World Check i wybrać odpowiednią ocenę.</a:t>
            </a:r>
          </a:p>
        </p:txBody>
      </p:sp>
      <p:sp>
        <p:nvSpPr>
          <p:cNvPr id="3" name="Slide Number Placeholder 2">
            <a:extLst>
              <a:ext uri="{FF2B5EF4-FFF2-40B4-BE49-F238E27FC236}">
                <a16:creationId xmlns:a16="http://schemas.microsoft.com/office/drawing/2014/main" id="{5F65AAF0-1FDE-564A-5EBD-E87C58CE4B1B}"/>
              </a:ext>
            </a:extLst>
          </p:cNvPr>
          <p:cNvSpPr>
            <a:spLocks noGrp="1"/>
          </p:cNvSpPr>
          <p:nvPr>
            <p:ph type="sldNum" sz="quarter" idx="4"/>
          </p:nvPr>
        </p:nvSpPr>
        <p:spPr/>
        <p:txBody>
          <a:bodyPr/>
          <a:lstStyle/>
          <a:p>
            <a:fld id="{BB5FC4A1-A2DE-4EB5-9A46-57D39B4235EC}" type="slidenum">
              <a:rPr lang="en-US" smtClean="0"/>
              <a:t>43</a:t>
            </a:fld>
            <a:endParaRPr lang="en-US"/>
          </a:p>
        </p:txBody>
      </p:sp>
    </p:spTree>
    <p:extLst>
      <p:ext uri="{BB962C8B-B14F-4D97-AF65-F5344CB8AC3E}">
        <p14:creationId val="1814546953"/>
      </p:ext>
    </p:extLst>
  </p:cSld>
  <p:clrMapOvr>
    <a:masterClrMapping/>
  </p:clrMapOvr>
  <p:transition spd="med">
    <p:fade/>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3B5C2081-C43C-8E11-3BC9-D1A17F08F930}"/>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Wdrażanie podmiotu zewnętrznego</a:t>
            </a:r>
          </a:p>
        </p:txBody>
      </p:sp>
      <p:pic>
        <p:nvPicPr>
          <p:cNvPr id="7" name="Picture 6">
            <a:extLst>
              <a:ext uri="{FF2B5EF4-FFF2-40B4-BE49-F238E27FC236}">
                <a16:creationId xmlns:a16="http://schemas.microsoft.com/office/drawing/2014/main" id="{BED582AE-9176-F323-7D0B-DCD8CB877039}"/>
              </a:ext>
            </a:extLst>
          </p:cNvPr>
          <p:cNvPicPr>
            <a:picLocks noChangeAspect="1"/>
          </p:cNvPicPr>
          <p:nvPr/>
        </p:nvPicPr>
        <p:blipFill>
          <a:blip r:embed="rId2"/>
          <a:stretch>
            <a:fillRect/>
          </a:stretch>
        </p:blipFill>
        <p:spPr>
          <a:xfrm>
            <a:off x="476249" y="2302597"/>
            <a:ext cx="7715892" cy="3740339"/>
          </a:xfrm>
          <a:prstGeom prst="rect">
            <a:avLst/>
          </a:prstGeom>
        </p:spPr>
      </p:pic>
      <p:cxnSp>
        <p:nvCxnSpPr>
          <p:cNvPr id="10" name="Straight Arrow Connector 9">
            <a:extLst>
              <a:ext uri="{FF2B5EF4-FFF2-40B4-BE49-F238E27FC236}">
                <a16:creationId xmlns:a16="http://schemas.microsoft.com/office/drawing/2014/main" id="{850DEA07-58D1-96AE-E3E6-AC23822B6F40}"/>
              </a:ext>
            </a:extLst>
          </p:cNvPr>
          <p:cNvCxnSpPr/>
          <p:nvPr/>
        </p:nvCxnSpPr>
        <p:spPr>
          <a:xfrm flipH="1">
            <a:off x="1325366" y="1982912"/>
            <a:ext cx="1982913" cy="16335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04B583A-CBBE-79CD-2554-98206D10CBBA}"/>
              </a:ext>
            </a:extLst>
          </p:cNvPr>
          <p:cNvSpPr txBox="1"/>
          <p:nvPr/>
        </p:nvSpPr>
        <p:spPr>
          <a:xfrm>
            <a:off x="476249" y="1426648"/>
            <a:ext cx="7825270" cy="1158240"/>
          </a:xfrm>
          <a:prstGeom prst="rect">
            <a:avLst/>
          </a:prstGeom>
          <a:solidFill>
            <a:schemeClr val="bg1"/>
          </a:solid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Poniżej znajduje się ekran, do którego zostaniesz przeniesiony po kliknięciu łącza e-mail.</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Aby powrócić do wyniku kontroli World-Check, kliknij informacje o stronie trzeciej i przewiń w dół do wyników kontroli World-Check.</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Powinieneś być w stanie zobaczyć rozstrzygnięte wyniki i przejrzeć stronę trzecią wybraną jako DODATNIA lub MOŻLIWA przez zespół ds. wdrażania.</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1" name="TextBox 10">
            <a:extLst>
              <a:ext uri="{FF2B5EF4-FFF2-40B4-BE49-F238E27FC236}">
                <a16:creationId xmlns:a16="http://schemas.microsoft.com/office/drawing/2014/main" id="{263F1A02-3AF0-D672-CD79-F464D41FD059}"/>
              </a:ext>
            </a:extLst>
          </p:cNvPr>
          <p:cNvSpPr txBox="1"/>
          <p:nvPr/>
        </p:nvSpPr>
        <p:spPr>
          <a:xfrm>
            <a:off x="343198" y="6042936"/>
            <a:ext cx="8318430" cy="518160"/>
          </a:xfrm>
          <a:prstGeom prst="rect">
            <a:avLst/>
          </a:prstGeom>
          <a:no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Po zakończeniu oceny przez zespół zatwierdzający wracają do ćwiczenia i wybierają odpowiednią ocenę (opcje oceny znajdują się na stronie 36).</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A873DEF-F088-05EF-65E4-47388F775F3A}"/>
              </a:ext>
            </a:extLst>
          </p:cNvPr>
          <p:cNvSpPr>
            <a:spLocks noGrp="1"/>
          </p:cNvSpPr>
          <p:nvPr>
            <p:ph type="sldNum" sz="quarter" idx="4"/>
          </p:nvPr>
        </p:nvSpPr>
        <p:spPr/>
        <p:txBody>
          <a:bodyPr/>
          <a:lstStyle/>
          <a:p>
            <a:fld id="{BB5FC4A1-A2DE-4EB5-9A46-57D39B4235EC}" type="slidenum">
              <a:rPr lang="en-US" smtClean="0"/>
              <a:t>44</a:t>
            </a:fld>
            <a:endParaRPr lang="en-US"/>
          </a:p>
        </p:txBody>
      </p:sp>
    </p:spTree>
    <p:extLst>
      <p:ext uri="{BB962C8B-B14F-4D97-AF65-F5344CB8AC3E}">
        <p14:creationId val="1824194563"/>
      </p:ext>
    </p:extLst>
  </p:cSld>
  <p:clrMapOvr>
    <a:masterClrMapping/>
  </p:clrMapOvr>
  <p:transition spd="med">
    <p:fade/>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E28508C-EE56-CCCA-EEC7-093FAC913CCE}"/>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Wdrażanie podmiotu zewnętrznego</a:t>
            </a:r>
          </a:p>
        </p:txBody>
      </p:sp>
      <p:pic>
        <p:nvPicPr>
          <p:cNvPr id="7" name="Picture 6">
            <a:extLst>
              <a:ext uri="{FF2B5EF4-FFF2-40B4-BE49-F238E27FC236}">
                <a16:creationId xmlns:a16="http://schemas.microsoft.com/office/drawing/2014/main" id="{E06695C8-3984-A08C-803D-E98FB1DB688D}"/>
              </a:ext>
            </a:extLst>
          </p:cNvPr>
          <p:cNvPicPr>
            <a:picLocks noChangeAspect="1"/>
          </p:cNvPicPr>
          <p:nvPr/>
        </p:nvPicPr>
        <p:blipFill>
          <a:blip r:embed="rId2"/>
          <a:stretch>
            <a:fillRect/>
          </a:stretch>
        </p:blipFill>
        <p:spPr>
          <a:xfrm>
            <a:off x="303838" y="2460705"/>
            <a:ext cx="8167955" cy="4110709"/>
          </a:xfrm>
          <a:prstGeom prst="rect">
            <a:avLst/>
          </a:prstGeom>
        </p:spPr>
      </p:pic>
      <p:sp>
        <p:nvSpPr>
          <p:cNvPr id="8" name="TextBox 7">
            <a:extLst>
              <a:ext uri="{FF2B5EF4-FFF2-40B4-BE49-F238E27FC236}">
                <a16:creationId xmlns:a16="http://schemas.microsoft.com/office/drawing/2014/main" id="{032725BD-3675-E4D5-CB03-BE412DE63CCC}"/>
              </a:ext>
            </a:extLst>
          </p:cNvPr>
          <p:cNvSpPr txBox="1"/>
          <p:nvPr/>
        </p:nvSpPr>
        <p:spPr>
          <a:xfrm>
            <a:off x="303838" y="1510944"/>
            <a:ext cx="7530957" cy="106680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Po dokonaniu oceny przez zespół zatwierdzający do zespołu wdrażającego wysyłana jest wiadomość e-mail z informacją o zakończeniu działania.</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Klikając łącze, mogą sprawdzić status zatwierdzenia strony trzeciej.</a:t>
            </a:r>
          </a:p>
        </p:txBody>
      </p:sp>
      <p:sp>
        <p:nvSpPr>
          <p:cNvPr id="3" name="Slide Number Placeholder 2">
            <a:extLst>
              <a:ext uri="{FF2B5EF4-FFF2-40B4-BE49-F238E27FC236}">
                <a16:creationId xmlns:a16="http://schemas.microsoft.com/office/drawing/2014/main" id="{9A5C3152-B675-FB24-F161-4A11DCA9F4D8}"/>
              </a:ext>
            </a:extLst>
          </p:cNvPr>
          <p:cNvSpPr>
            <a:spLocks noGrp="1"/>
          </p:cNvSpPr>
          <p:nvPr>
            <p:ph type="sldNum" sz="quarter" idx="4"/>
          </p:nvPr>
        </p:nvSpPr>
        <p:spPr/>
        <p:txBody>
          <a:bodyPr/>
          <a:lstStyle/>
          <a:p>
            <a:fld id="{BB5FC4A1-A2DE-4EB5-9A46-57D39B4235EC}" type="slidenum">
              <a:rPr lang="en-US" smtClean="0"/>
              <a:t>45</a:t>
            </a:fld>
            <a:endParaRPr lang="en-US"/>
          </a:p>
        </p:txBody>
      </p:sp>
    </p:spTree>
    <p:extLst>
      <p:ext uri="{BB962C8B-B14F-4D97-AF65-F5344CB8AC3E}">
        <p14:creationId val="1401210848"/>
      </p:ext>
    </p:extLst>
  </p:cSld>
  <p:clrMapOvr>
    <a:masterClrMapping/>
  </p:clrMapOvr>
  <p:transition spd="med">
    <p:fade/>
  </p:transition>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061D045-E502-3EE8-6C2E-B8FDEB6D6CF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Wdrażanie podmiotu zewnętrznego</a:t>
            </a:r>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71FD4EE0-4D62-88F2-2B76-06094E75B6CF}"/>
              </a:ext>
            </a:extLst>
          </p:cNvPr>
          <p:cNvSpPr>
            <a:spLocks noGrp="1"/>
          </p:cNvSpPr>
          <p:nvPr>
            <p:ph idx="1"/>
          </p:nvPr>
        </p:nvSpPr>
        <p:spPr>
          <a:xfrm>
            <a:off x="446176" y="1716279"/>
            <a:ext cx="8074836" cy="4842074"/>
          </a:xfrm>
        </p:spPr>
        <p:txBody>
          <a:bodyPr>
            <a:normAutofit lnSpcReduction="10000"/>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Inne rzeczy do zapamiętania w ramach działania:</a:t>
            </a:r>
          </a:p>
          <a:p>
            <a:pPr marL="0" indent="0">
              <a:buNone/>
            </a:pPr>
            <a:endParaRPr lang="en-GB" sz="1600" b="1"/>
          </a:p>
          <a:p>
            <a:r>
              <a:rPr lang="pl" sz="1600" b="0" i="0" u="none" strike="noStrike" cap="none" baseline="0">
                <a:solidFill>
                  <a:srgbClr val="000000"/>
                </a:solidFill>
                <a:effectLst/>
                <a:uFill>
                  <a:solidFill>
                    <a:prstClr val="black">
                      <a:alpha val="0"/>
                    </a:prstClr>
                  </a:solidFill>
                </a:uFill>
                <a:latin typeface="Calibri"/>
                <a:ea typeface="Calibri"/>
                <a:cs typeface="Calibri"/>
              </a:rPr>
              <a:t>W ramach działania istnieje możliwość przesłania wszelkich dodatkowych dokumentów (wyszukiwania czeków kredytowych itp.), Wszystko, co uważasz za istotne w ramach lokalnych procedur należytej staranności.</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Dokumenty są przesyłane tak samo, jak każdy inny rodzaj funkcji przesyłania.</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Przesłane dane mogą być uzupełnione przez dowolnego użytkownika.</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Komentarze można zgłaszać w sekcji komentarzy aktywności w dowolnym momencie, ponownie przez dowolnego użytkownika</a:t>
            </a:r>
          </a:p>
          <a:p>
            <a:pPr marL="0" indent="0">
              <a:buNone/>
            </a:pPr>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Zespół zatwierdzający może poprosić o dodatkową weryfikację wyniku kontroli World-Check, w taki sam sposób, jak wskazano w punkcie 3 niniejszego podręcznika.</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Zespół zatwierdzający musi ustawić Cykl odnawiania podmiotu zewnętrznego po zatwierdzeniu zgodnie z instrukcjami dla zespołu wdrażającego w scenariuszach niskiego ryzyka.</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p:txBody>
      </p:sp>
      <p:sp>
        <p:nvSpPr>
          <p:cNvPr id="4" name="Slide Number Placeholder 3">
            <a:extLst>
              <a:ext uri="{FF2B5EF4-FFF2-40B4-BE49-F238E27FC236}">
                <a16:creationId xmlns:a16="http://schemas.microsoft.com/office/drawing/2014/main" id="{4E09C29A-68D2-C2FB-BB94-082CEA2703BD}"/>
              </a:ext>
            </a:extLst>
          </p:cNvPr>
          <p:cNvSpPr>
            <a:spLocks noGrp="1"/>
          </p:cNvSpPr>
          <p:nvPr>
            <p:ph type="sldNum" sz="quarter" idx="4"/>
          </p:nvPr>
        </p:nvSpPr>
        <p:spPr/>
        <p:txBody>
          <a:bodyPr/>
          <a:lstStyle/>
          <a:p>
            <a:fld id="{BB5FC4A1-A2DE-4EB5-9A46-57D39B4235EC}" type="slidenum">
              <a:rPr lang="en-US" smtClean="0"/>
              <a:t>46</a:t>
            </a:fld>
            <a:endParaRPr lang="en-US"/>
          </a:p>
        </p:txBody>
      </p:sp>
    </p:spTree>
    <p:extLst>
      <p:ext uri="{BB962C8B-B14F-4D97-AF65-F5344CB8AC3E}">
        <p14:creationId val="3173758669"/>
      </p:ext>
    </p:extLst>
  </p:cSld>
  <p:clrMapOvr>
    <a:masterClrMapping/>
  </p:clrMapOvr>
  <p:transition spd="med">
    <p:fade/>
  </p:transition>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40B6098-FF96-3130-98D3-569D0E09EC90}"/>
              </a:ext>
            </a:extLst>
          </p:cNvPr>
          <p:cNvSpPr>
            <a:spLocks noGrp="1"/>
          </p:cNvSpPr>
          <p:nvPr>
            <p:ph type="title"/>
          </p:nvPr>
        </p:nvSpPr>
        <p:spPr/>
        <p:txBody>
          <a:bodyPr/>
          <a:lstStyle/>
          <a:p>
            <a:br>
              <a:rPr sz="2000"/>
            </a:br>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sp>
        <p:nvSpPr>
          <p:cNvPr id="3" name="Content Placeholder 2">
            <a:extLst>
              <a:ext uri="{FF2B5EF4-FFF2-40B4-BE49-F238E27FC236}">
                <a16:creationId xmlns:a16="http://schemas.microsoft.com/office/drawing/2014/main" id="{6DD4E7E4-0907-47F0-A449-3351982E32C7}"/>
              </a:ext>
            </a:extLst>
          </p:cNvPr>
          <p:cNvSpPr>
            <a:spLocks noGrp="1"/>
          </p:cNvSpPr>
          <p:nvPr>
            <p:ph idx="1"/>
          </p:nvPr>
        </p:nvSpPr>
        <p:spPr/>
        <p:txBody>
          <a:bodyPr>
            <a:norm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Etapy 2 i 3 przepływu pracy to wewnętrzne i zewnętrzne etapy gromadzenia danych.</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Będą one wykorzystywane, gdy mamy wątpliwości dotyczące uczciwości lub kwalifikowalności Osoby trzeciej i jako takie chcemy zebrać dodatkowe informacje na ich temat przed rozpoczęciem z nią współpracy.</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r>
              <a:rPr lang="pl" sz="1600" b="0" i="0" u="none" strike="noStrike" cap="none" baseline="0">
                <a:solidFill>
                  <a:srgbClr val="000000"/>
                </a:solidFill>
                <a:effectLst/>
                <a:uFill>
                  <a:solidFill>
                    <a:prstClr val="black">
                      <a:alpha val="0"/>
                    </a:prstClr>
                  </a:solidFill>
                </a:uFill>
                <a:latin typeface="Calibri"/>
                <a:ea typeface="Calibri"/>
                <a:cs typeface="Calibri"/>
              </a:rPr>
              <a:t>Nie jest obowiązkowe, aby wszystkie strony trzecie musiały ukończyć etapy 2 i 3 przepływu pracy, są one wypełniane wyłącznie przez strony trzecie o podwyższonym ryzyku i w przypadku, gdy mamy wątpliwości dotyczące wyników kontroli World-Check.</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Zostało to szczegółowo opisane w punkcie 4 niniejszego Podręcznika szkoleniowego.</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7" name="TextBox 6">
            <a:extLst>
              <a:ext uri="{FF2B5EF4-FFF2-40B4-BE49-F238E27FC236}">
                <a16:creationId xmlns:a16="http://schemas.microsoft.com/office/drawing/2014/main" id="{05910325-443B-D16A-FEA4-BF22001561E8}"/>
              </a:ext>
            </a:extLst>
          </p:cNvPr>
          <p:cNvSpPr txBox="1"/>
          <p:nvPr/>
        </p:nvSpPr>
        <p:spPr>
          <a:xfrm>
            <a:off x="432561" y="3214119"/>
            <a:ext cx="8074837" cy="3992881"/>
          </a:xfrm>
          <a:prstGeom prst="rect">
            <a:avLst/>
          </a:prstGeom>
          <a:noFill/>
        </p:spPr>
        <p:txBody>
          <a:bodyPr wrap="square" rtlCol="0">
            <a:spAutoFit/>
          </a:bodyPr>
          <a:lstStyle/>
          <a:p>
            <a:r>
              <a:rPr lang="pl" sz="1600" b="1" i="0" u="none" strike="noStrike" cap="none" baseline="0">
                <a:solidFill>
                  <a:srgbClr val="0070C0"/>
                </a:solidFill>
                <a:effectLst/>
                <a:uFill>
                  <a:solidFill>
                    <a:prstClr val="black">
                      <a:alpha val="0"/>
                    </a:prstClr>
                  </a:solidFill>
                </a:uFill>
                <a:latin typeface="Calibri"/>
                <a:ea typeface="Calibri"/>
                <a:cs typeface="Calibri"/>
              </a:rPr>
              <a:t>Etap 2:</a:t>
            </a:r>
            <a:r>
              <a:rPr lang="pl" sz="1600" b="1" i="0" u="none" strike="noStrike" cap="none" baseline="0">
                <a:solidFill>
                  <a:srgbClr val="0070C0"/>
                </a:solidFill>
                <a:effectLst/>
                <a:uFill>
                  <a:solidFill>
                    <a:prstClr val="black">
                      <a:alpha val="0"/>
                    </a:prstClr>
                  </a:solidFill>
                </a:uFill>
                <a:latin typeface="Calibri"/>
                <a:ea typeface="Calibri"/>
                <a:cs typeface="Calibri"/>
              </a:rPr>
              <a:t> </a:t>
            </a:r>
            <a:r>
              <a:rPr lang="pl" sz="1600" b="1" i="0" u="none" strike="noStrike" cap="none" baseline="0">
                <a:solidFill>
                  <a:srgbClr val="0070C0"/>
                </a:solidFill>
                <a:effectLst/>
                <a:uFill>
                  <a:solidFill>
                    <a:prstClr val="black">
                      <a:alpha val="0"/>
                    </a:prstClr>
                  </a:solidFill>
                </a:uFill>
                <a:latin typeface="Calibri"/>
                <a:ea typeface="Calibri"/>
                <a:cs typeface="Calibri"/>
              </a:rPr>
              <a:t>Wewnętrzne gromadzenie danych</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Etap 2 przepływu pracy zostaje aktywowany tylko wtedy, gdy zespół zatwierdzający wybierze „Kontynuuj wdrażanie” jako ocenę w przeglądzie strony trzeciej w ramach weryfikacji World-Check (Etap 1) przepływu pracy.</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Zazwyczaj wewnętrzne kwestionariusze są przypisywane </a:t>
            </a:r>
            <a:r>
              <a:rPr lang="pl" sz="1600" b="1" i="0" u="none" strike="noStrike" cap="none" baseline="0">
                <a:solidFill>
                  <a:srgbClr val="FF0000"/>
                </a:solidFill>
                <a:effectLst/>
                <a:uFill>
                  <a:solidFill>
                    <a:prstClr val="black">
                      <a:alpha val="0"/>
                    </a:prstClr>
                  </a:solidFill>
                </a:uFill>
                <a:latin typeface="Calibri"/>
                <a:ea typeface="Calibri"/>
                <a:cs typeface="Calibri"/>
              </a:rPr>
              <a:t>przez</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1" i="0" u="none" strike="noStrike" cap="none" baseline="0">
                <a:solidFill>
                  <a:srgbClr val="FF0000"/>
                </a:solidFill>
                <a:effectLst/>
                <a:uFill>
                  <a:solidFill>
                    <a:prstClr val="black">
                      <a:alpha val="0"/>
                    </a:prstClr>
                  </a:solidFill>
                </a:uFill>
                <a:latin typeface="Calibri"/>
                <a:ea typeface="Calibri"/>
                <a:cs typeface="Calibri"/>
              </a:rPr>
              <a:t>zespół ZATWIERDZAJĄCY</a:t>
            </a:r>
            <a:r>
              <a:rPr lang="pl" sz="1600" b="0" i="0" u="none" strike="noStrike" cap="none" baseline="0">
                <a:solidFill>
                  <a:srgbClr val="000000"/>
                </a:solidFill>
                <a:effectLst/>
                <a:uFill>
                  <a:solidFill>
                    <a:prstClr val="black">
                      <a:alpha val="0"/>
                    </a:prstClr>
                  </a:solidFill>
                </a:uFill>
                <a:latin typeface="Calibri"/>
                <a:ea typeface="Calibri"/>
                <a:cs typeface="Calibri"/>
              </a:rPr>
              <a:t> i wypełniane przez </a:t>
            </a:r>
            <a:r>
              <a:rPr lang="pl" sz="1600" b="1" i="0" u="none" strike="noStrike" cap="none" baseline="0">
                <a:solidFill>
                  <a:srgbClr val="FF0000"/>
                </a:solidFill>
                <a:effectLst/>
                <a:uFill>
                  <a:solidFill>
                    <a:prstClr val="black">
                      <a:alpha val="0"/>
                    </a:prstClr>
                  </a:solidFill>
                </a:uFill>
                <a:latin typeface="Calibri"/>
                <a:ea typeface="Calibri"/>
                <a:cs typeface="Calibri"/>
              </a:rPr>
              <a:t>zespół WDRAŻAJĄCY</a:t>
            </a:r>
            <a:r>
              <a:rPr lang="pl" sz="1600" b="0" i="0" u="none" strike="noStrike" cap="none" baseline="0">
                <a:solidFill>
                  <a:srgbClr val="000000"/>
                </a:solidFill>
                <a:effectLst/>
                <a:uFill>
                  <a:solidFill>
                    <a:prstClr val="black">
                      <a:alpha val="0"/>
                    </a:prstClr>
                  </a:solidFill>
                </a:uFill>
                <a:latin typeface="Calibri"/>
                <a:ea typeface="Calibri"/>
                <a:cs typeface="Calibri"/>
              </a:rPr>
              <a:t>, jednak użytkownik zespołu zatwierdzającego ma możliwość przypisania do każdej osoby w swojej organizacji, która jest ustawiona jako użytkownik w systemie.</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Kwestionariusze wewnętrzne można przypisać w dowolnym momencie procesu wdrażania, jednak najprawdopodobniej zostaną one wydane tylko w ramach procesu przepływu pracy.</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Oba zostaną omówione na kolejnych stronach...</a:t>
            </a:r>
          </a:p>
        </p:txBody>
      </p:sp>
      <p:sp>
        <p:nvSpPr>
          <p:cNvPr id="4" name="Slide Number Placeholder 3">
            <a:extLst>
              <a:ext uri="{FF2B5EF4-FFF2-40B4-BE49-F238E27FC236}">
                <a16:creationId xmlns:a16="http://schemas.microsoft.com/office/drawing/2014/main" id="{15376510-25BE-7D01-02D9-9E608D1178EE}"/>
              </a:ext>
            </a:extLst>
          </p:cNvPr>
          <p:cNvSpPr>
            <a:spLocks noGrp="1"/>
          </p:cNvSpPr>
          <p:nvPr>
            <p:ph type="sldNum" sz="quarter" idx="4"/>
          </p:nvPr>
        </p:nvSpPr>
        <p:spPr/>
        <p:txBody>
          <a:bodyPr/>
          <a:lstStyle/>
          <a:p>
            <a:fld id="{BB5FC4A1-A2DE-4EB5-9A46-57D39B4235EC}" type="slidenum">
              <a:rPr lang="en-US" smtClean="0"/>
              <a:t>47</a:t>
            </a:fld>
            <a:endParaRPr lang="en-US"/>
          </a:p>
        </p:txBody>
      </p:sp>
    </p:spTree>
    <p:extLst>
      <p:ext uri="{BB962C8B-B14F-4D97-AF65-F5344CB8AC3E}">
        <p14:creationId val="1923057633"/>
      </p:ext>
    </p:extLst>
  </p:cSld>
  <p:clrMapOvr>
    <a:masterClrMapping/>
  </p:clrMapOvr>
  <p:transition spd="med">
    <p:fade/>
  </p:transition>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8F8F869-70D3-C726-F0E7-D6DF2BE09D33}"/>
              </a:ext>
            </a:extLst>
          </p:cNvPr>
          <p:cNvSpPr>
            <a:spLocks noGrp="1"/>
          </p:cNvSpPr>
          <p:nvPr>
            <p:ph type="title"/>
          </p:nvPr>
        </p:nvSpPr>
        <p:spPr>
          <a:xfrm>
            <a:off x="822960" y="182880"/>
            <a:ext cx="7358907" cy="787032"/>
          </a:xfrm>
        </p:spPr>
        <p:txBody>
          <a:bodyPr anchor="ctr">
            <a:normAutofit/>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pic>
        <p:nvPicPr>
          <p:cNvPr id="7" name="Picture 6" descr="Graphical user interface, text, application, email&#10;&#10;Description automatically generated">
            <a:extLst>
              <a:ext uri="{FF2B5EF4-FFF2-40B4-BE49-F238E27FC236}">
                <a16:creationId xmlns:a16="http://schemas.microsoft.com/office/drawing/2014/main" id="{3E8C0D56-2358-B6F0-52DA-25CEE7B20F38}"/>
              </a:ext>
            </a:extLst>
          </p:cNvPr>
          <p:cNvPicPr>
            <a:picLocks noChangeAspect="1"/>
          </p:cNvPicPr>
          <p:nvPr/>
        </p:nvPicPr>
        <p:blipFill>
          <a:blip r:embed="rId2"/>
          <a:stretch>
            <a:fillRect/>
          </a:stretch>
        </p:blipFill>
        <p:spPr>
          <a:xfrm>
            <a:off x="534582" y="2771048"/>
            <a:ext cx="8074836" cy="3694236"/>
          </a:xfrm>
          <a:prstGeom prst="rect">
            <a:avLst/>
          </a:prstGeom>
          <a:noFill/>
        </p:spPr>
      </p:pic>
      <p:sp>
        <p:nvSpPr>
          <p:cNvPr id="8" name="TextBox 7">
            <a:extLst>
              <a:ext uri="{FF2B5EF4-FFF2-40B4-BE49-F238E27FC236}">
                <a16:creationId xmlns:a16="http://schemas.microsoft.com/office/drawing/2014/main" id="{A6F11F38-B9D0-A91C-3E19-4F1CFE151B09}"/>
              </a:ext>
            </a:extLst>
          </p:cNvPr>
          <p:cNvSpPr txBox="1"/>
          <p:nvPr/>
        </p:nvSpPr>
        <p:spPr>
          <a:xfrm>
            <a:off x="534582" y="1551398"/>
            <a:ext cx="7808034" cy="155448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Jak widać na poniższym zrzucie ekranu, po zakończeniu wszystkich działań w Etapie 1 karta zmieni kolor na zielony, a następna karta stanie się dostępna.</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Pierwszym działaniem, które należy wykonać na Etapie 2 Przepływu Pracy, jest przypisanie przez Zespół akceptujący kwestionariusza innemu Użytkownikowi w organizacji, zwykle członkowi Zespołu Adaptacyjnego.</a:t>
            </a:r>
          </a:p>
        </p:txBody>
      </p:sp>
      <p:sp>
        <p:nvSpPr>
          <p:cNvPr id="3" name="Slide Number Placeholder 2">
            <a:extLst>
              <a:ext uri="{FF2B5EF4-FFF2-40B4-BE49-F238E27FC236}">
                <a16:creationId xmlns:a16="http://schemas.microsoft.com/office/drawing/2014/main" id="{6D13952E-E249-B069-DEF6-EB34882F4316}"/>
              </a:ext>
            </a:extLst>
          </p:cNvPr>
          <p:cNvSpPr>
            <a:spLocks noGrp="1"/>
          </p:cNvSpPr>
          <p:nvPr>
            <p:ph type="sldNum" sz="quarter" idx="4"/>
          </p:nvPr>
        </p:nvSpPr>
        <p:spPr/>
        <p:txBody>
          <a:bodyPr/>
          <a:lstStyle/>
          <a:p>
            <a:fld id="{BB5FC4A1-A2DE-4EB5-9A46-57D39B4235EC}" type="slidenum">
              <a:rPr lang="en-US" smtClean="0"/>
              <a:t>48</a:t>
            </a:fld>
            <a:endParaRPr lang="en-US"/>
          </a:p>
        </p:txBody>
      </p:sp>
      <p:cxnSp>
        <p:nvCxnSpPr>
          <p:cNvPr id="5" name="Straight Arrow Connector 4">
            <a:extLst>
              <a:ext uri="{FF2B5EF4-FFF2-40B4-BE49-F238E27FC236}">
                <a16:creationId xmlns:a16="http://schemas.microsoft.com/office/drawing/2014/main" id="{72608397-EF73-44D7-623C-98CF4891B568}"/>
              </a:ext>
            </a:extLst>
          </p:cNvPr>
          <p:cNvCxnSpPr/>
          <p:nvPr/>
        </p:nvCxnSpPr>
        <p:spPr>
          <a:xfrm flipH="1">
            <a:off x="1807535" y="2062716"/>
            <a:ext cx="1084521" cy="2753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AA410C13-7FF0-BCCB-B152-954662A647DB}"/>
              </a:ext>
            </a:extLst>
          </p:cNvPr>
          <p:cNvCxnSpPr/>
          <p:nvPr/>
        </p:nvCxnSpPr>
        <p:spPr>
          <a:xfrm flipH="1">
            <a:off x="3083442" y="2090007"/>
            <a:ext cx="2636874" cy="26521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2666753138"/>
      </p:ext>
    </p:extLst>
  </p:cSld>
  <p:clrMapOvr>
    <a:masterClrMapping/>
  </p:clrMapOvr>
  <p:transition spd="med">
    <p:fade/>
  </p:transition>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000383BF-880F-2068-B4F5-EAFF990A98B9}"/>
              </a:ext>
            </a:extLst>
          </p:cNvPr>
          <p:cNvSpPr>
            <a:spLocks noGrp="1"/>
          </p:cNvSpPr>
          <p:nvPr>
            <p:ph type="title"/>
          </p:nvPr>
        </p:nvSpPr>
        <p:spPr>
          <a:xfrm>
            <a:off x="822960" y="182880"/>
            <a:ext cx="7358907" cy="787032"/>
          </a:xfrm>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pic>
        <p:nvPicPr>
          <p:cNvPr id="7" name="Picture 6">
            <a:extLst>
              <a:ext uri="{FF2B5EF4-FFF2-40B4-BE49-F238E27FC236}">
                <a16:creationId xmlns:a16="http://schemas.microsoft.com/office/drawing/2014/main" id="{AB431657-7897-A33D-81E2-2105ACA1A2B3}"/>
              </a:ext>
            </a:extLst>
          </p:cNvPr>
          <p:cNvPicPr>
            <a:picLocks noChangeAspect="1"/>
          </p:cNvPicPr>
          <p:nvPr/>
        </p:nvPicPr>
        <p:blipFill>
          <a:blip r:embed="rId2"/>
          <a:stretch>
            <a:fillRect/>
          </a:stretch>
        </p:blipFill>
        <p:spPr>
          <a:xfrm>
            <a:off x="349321" y="2971090"/>
            <a:ext cx="8074836" cy="1937961"/>
          </a:xfrm>
          <a:prstGeom prst="rect">
            <a:avLst/>
          </a:prstGeom>
          <a:noFill/>
        </p:spPr>
      </p:pic>
      <p:sp>
        <p:nvSpPr>
          <p:cNvPr id="8" name="TextBox 7">
            <a:extLst>
              <a:ext uri="{FF2B5EF4-FFF2-40B4-BE49-F238E27FC236}">
                <a16:creationId xmlns:a16="http://schemas.microsoft.com/office/drawing/2014/main" id="{78826C9B-146C-68CD-2638-1AED80E05D79}"/>
              </a:ext>
            </a:extLst>
          </p:cNvPr>
          <p:cNvSpPr txBox="1"/>
          <p:nvPr/>
        </p:nvSpPr>
        <p:spPr>
          <a:xfrm>
            <a:off x="349321" y="1561672"/>
            <a:ext cx="7832546" cy="106680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Najpierw kliknij „Przypisz kwestionariusz” w ramach działania i wybierz w polu Osoba przypisana imię i nazwisko członka zespołu zatwierdzającego, który wykonuje działanie (tj. kto przydzieli kwestionariusz) i zmień status na „W toku”, a następnie przewiń do dołu strony i kliknij ZAPISZ.</a:t>
            </a:r>
          </a:p>
        </p:txBody>
      </p:sp>
      <p:sp>
        <p:nvSpPr>
          <p:cNvPr id="9" name="Speech Bubble: Oval 8">
            <a:extLst>
              <a:ext uri="{FF2B5EF4-FFF2-40B4-BE49-F238E27FC236}">
                <a16:creationId xmlns:a16="http://schemas.microsoft.com/office/drawing/2014/main" id="{D3DFA52E-102B-090D-43C6-DB666A135CFC}"/>
              </a:ext>
            </a:extLst>
          </p:cNvPr>
          <p:cNvSpPr/>
          <p:nvPr/>
        </p:nvSpPr>
        <p:spPr>
          <a:xfrm>
            <a:off x="2363056" y="5241251"/>
            <a:ext cx="2671282" cy="1303387"/>
          </a:xfrm>
          <a:prstGeom prst="wedgeEllipseCallout">
            <a:avLst>
              <a:gd name="adj1" fmla="val -40122"/>
              <a:gd name="adj2" fmla="val -82442"/>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9C2499DD-A9A6-2934-645F-125CBD396684}"/>
              </a:ext>
            </a:extLst>
          </p:cNvPr>
          <p:cNvSpPr txBox="1"/>
          <p:nvPr/>
        </p:nvSpPr>
        <p:spPr>
          <a:xfrm>
            <a:off x="2568539" y="5389534"/>
            <a:ext cx="2239767" cy="1371600"/>
          </a:xfrm>
          <a:prstGeom prst="rect">
            <a:avLst/>
          </a:prstGeom>
          <a:noFill/>
        </p:spPr>
        <p:txBody>
          <a:bodyPr wrap="square" rtlCol="0">
            <a:spAutoFit/>
          </a:bodyPr>
          <a:lstStyle/>
          <a:p>
            <a:pPr algn="ctr"/>
            <a:r>
              <a:rPr lang="pl" sz="1200" b="0" i="0" u="none" strike="noStrike" cap="none" baseline="0">
                <a:solidFill>
                  <a:srgbClr val="000000"/>
                </a:solidFill>
                <a:effectLst/>
                <a:uFill>
                  <a:solidFill>
                    <a:prstClr val="black">
                      <a:alpha val="0"/>
                    </a:prstClr>
                  </a:solidFill>
                </a:uFill>
                <a:latin typeface="Calibri"/>
                <a:ea typeface="Calibri"/>
                <a:cs typeface="Calibri"/>
              </a:rPr>
              <a:t>Oznacza to, że możesz przypisać do każdego, kto jest użytkownikiem w systemie i ma możliwość uzupełnienia informacji w kwestionariuszu wewnętrznym</a:t>
            </a:r>
          </a:p>
        </p:txBody>
      </p:sp>
      <p:sp>
        <p:nvSpPr>
          <p:cNvPr id="2" name="Slide Number Placeholder 1">
            <a:extLst>
              <a:ext uri="{FF2B5EF4-FFF2-40B4-BE49-F238E27FC236}">
                <a16:creationId xmlns:a16="http://schemas.microsoft.com/office/drawing/2014/main" id="{3B924C1D-01CC-11A6-9B51-A51EBE1ED9D0}"/>
              </a:ext>
            </a:extLst>
          </p:cNvPr>
          <p:cNvSpPr>
            <a:spLocks noGrp="1"/>
          </p:cNvSpPr>
          <p:nvPr>
            <p:ph type="sldNum" sz="quarter" idx="4"/>
          </p:nvPr>
        </p:nvSpPr>
        <p:spPr/>
        <p:txBody>
          <a:bodyPr/>
          <a:lstStyle/>
          <a:p>
            <a:fld id="{BB5FC4A1-A2DE-4EB5-9A46-57D39B4235EC}" type="slidenum">
              <a:rPr lang="en-US" smtClean="0"/>
              <a:t>49</a:t>
            </a:fld>
            <a:endParaRPr lang="en-US"/>
          </a:p>
        </p:txBody>
      </p:sp>
    </p:spTree>
    <p:extLst>
      <p:ext uri="{BB962C8B-B14F-4D97-AF65-F5344CB8AC3E}">
        <p14:creationId val="747796465"/>
      </p:ext>
    </p:extLst>
  </p:cSld>
  <p:clrMapOvr>
    <a:masterClrMapping/>
  </p:clrMapOvr>
  <p:transition spd="med">
    <p:fade/>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3FDA5E0F-6AFC-2BF8-61AD-CDC7331D8204}"/>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Przepływ pracy LSEG</a:t>
            </a:r>
          </a:p>
        </p:txBody>
      </p:sp>
      <p:graphicFrame>
        <p:nvGraphicFramePr>
          <p:cNvPr id="6" name="Content Placeholder 5">
            <a:extLst>
              <a:ext uri="{FF2B5EF4-FFF2-40B4-BE49-F238E27FC236}">
                <a16:creationId xmlns:a16="http://schemas.microsoft.com/office/drawing/2014/main" id="{16385D7A-7A37-366B-5CE9-24F4742B73EA}"/>
              </a:ext>
            </a:extLst>
          </p:cNvPr>
          <p:cNvGraphicFramePr>
            <a:graphicFrameLocks noGrp="1"/>
          </p:cNvGraphicFramePr>
          <p:nvPr>
            <p:ph idx="1"/>
            <p:extLst>
              <p:ext uri="{D42A27DB-BD31-4B8C-83A1-F6EECF244321}">
                <p14:modId val="1248186887"/>
              </p:ext>
            </p:extLst>
          </p:nvPr>
        </p:nvGraphicFramePr>
        <p:xfrm>
          <a:off x="285605" y="969912"/>
          <a:ext cx="8543524" cy="5390554"/>
        </p:xfrm>
        <a:graphic>
          <a:graphicData uri="http://schemas.openxmlformats.org/drawingml/2006/diagram">
            <dgm:relIds xmlns:dgm="http://schemas.openxmlformats.org/drawingml/2006/diagram" r:dm="rId3" r:lo="rId4" r:qs="rId5" r:cs="rId6"/>
          </a:graphicData>
        </a:graphic>
      </p:graphicFrame>
      <p:sp>
        <p:nvSpPr>
          <p:cNvPr id="5" name="Slide Number Placeholder 4">
            <a:extLst>
              <a:ext uri="{FF2B5EF4-FFF2-40B4-BE49-F238E27FC236}">
                <a16:creationId xmlns:a16="http://schemas.microsoft.com/office/drawing/2014/main" id="{5BDD5DCA-259A-8EB4-8C24-95C2B6B518BB}"/>
              </a:ext>
            </a:extLst>
          </p:cNvPr>
          <p:cNvSpPr>
            <a:spLocks noGrp="1"/>
          </p:cNvSpPr>
          <p:nvPr>
            <p:ph type="sldNum" sz="quarter" idx="4"/>
          </p:nvPr>
        </p:nvSpPr>
        <p:spPr/>
        <p:txBody>
          <a:bodyPr/>
          <a:lstStyle/>
          <a:p>
            <a:fld id="{BB5FC4A1-A2DE-4EB5-9A46-57D39B4235EC}" type="slidenum">
              <a:rPr lang="en-US" smtClean="0"/>
              <a:t>5</a:t>
            </a:fld>
            <a:endParaRPr lang="en-US"/>
          </a:p>
        </p:txBody>
      </p:sp>
      <p:sp>
        <p:nvSpPr>
          <p:cNvPr id="7" name="Oval 6">
            <a:extLst>
              <a:ext uri="{FF2B5EF4-FFF2-40B4-BE49-F238E27FC236}">
                <a16:creationId xmlns:a16="http://schemas.microsoft.com/office/drawing/2014/main" id="{C5D2E73D-4A0C-BA79-78F5-4C5F1CE5E859}"/>
              </a:ext>
            </a:extLst>
          </p:cNvPr>
          <p:cNvSpPr/>
          <p:nvPr/>
        </p:nvSpPr>
        <p:spPr>
          <a:xfrm>
            <a:off x="7404855" y="2103099"/>
            <a:ext cx="1145219"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 sz="1000" b="0" i="0" u="none" strike="noStrike" cap="none" baseline="0">
                <a:solidFill>
                  <a:srgbClr val="FFFFFF"/>
                </a:solidFill>
                <a:effectLst/>
                <a:uFill>
                  <a:solidFill>
                    <a:prstClr val="black">
                      <a:alpha val="0"/>
                    </a:prstClr>
                  </a:solidFill>
                </a:uFill>
                <a:latin typeface="Calibri"/>
                <a:ea typeface="Calibri"/>
                <a:cs typeface="Calibri"/>
              </a:rPr>
              <a:t>Niskie ryzyko – zatwierdzone</a:t>
            </a:r>
            <a:r>
              <a:rPr lang="pl"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8" name="Arrow: Right 7">
            <a:extLst>
              <a:ext uri="{FF2B5EF4-FFF2-40B4-BE49-F238E27FC236}">
                <a16:creationId xmlns:a16="http://schemas.microsoft.com/office/drawing/2014/main" id="{9A67895F-5E0B-ABAE-7167-4FA3C0EAB0ED}"/>
              </a:ext>
            </a:extLst>
          </p:cNvPr>
          <p:cNvSpPr/>
          <p:nvPr/>
        </p:nvSpPr>
        <p:spPr>
          <a:xfrm>
            <a:off x="6996753" y="2213557"/>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FDBC15-66E5-C638-DA91-E61B383CBFE9}"/>
              </a:ext>
            </a:extLst>
          </p:cNvPr>
          <p:cNvSpPr txBox="1"/>
          <p:nvPr/>
        </p:nvSpPr>
        <p:spPr>
          <a:xfrm>
            <a:off x="5549692" y="3207326"/>
            <a:ext cx="914400" cy="1051560"/>
          </a:xfrm>
          <a:prstGeom prst="rect">
            <a:avLst/>
          </a:prstGeom>
          <a:noFill/>
        </p:spPr>
        <p:txBody>
          <a:bodyPr wrap="square" rtlCol="0">
            <a:spAutoFit/>
          </a:bodyPr>
          <a:lstStyle/>
          <a:p>
            <a:r>
              <a:rPr lang="pl" sz="900" b="0" i="0" u="none" strike="noStrike" cap="none" baseline="0">
                <a:solidFill>
                  <a:srgbClr val="2F5597"/>
                </a:solidFill>
                <a:effectLst/>
                <a:uFill>
                  <a:solidFill>
                    <a:prstClr val="black">
                      <a:alpha val="0"/>
                    </a:prstClr>
                  </a:solidFill>
                </a:uFill>
                <a:latin typeface="Calibri"/>
                <a:ea typeface="Calibri"/>
                <a:cs typeface="Calibri"/>
              </a:rPr>
              <a:t>Uderzenie podczas kontroli światowej, średnie lub wysokie ryzyko</a:t>
            </a:r>
            <a:r>
              <a:rPr lang="pl" sz="900" b="0" i="0" u="none" strike="noStrike" cap="none" baseline="0">
                <a:solidFill>
                  <a:srgbClr val="2F5597"/>
                </a:solidFill>
                <a:effectLst/>
                <a:uFill>
                  <a:solidFill>
                    <a:prstClr val="black">
                      <a:alpha val="0"/>
                    </a:prstClr>
                  </a:solidFill>
                </a:uFill>
                <a:latin typeface="Calibri"/>
                <a:ea typeface="Calibri"/>
                <a:cs typeface="Calibri"/>
              </a:rPr>
              <a:t> </a:t>
            </a:r>
          </a:p>
        </p:txBody>
      </p:sp>
      <p:sp>
        <p:nvSpPr>
          <p:cNvPr id="10" name="Arrow: Right 9">
            <a:extLst>
              <a:ext uri="{FF2B5EF4-FFF2-40B4-BE49-F238E27FC236}">
                <a16:creationId xmlns:a16="http://schemas.microsoft.com/office/drawing/2014/main" id="{24EF9E04-786B-E55C-BD5E-3429E05F3DE7}"/>
              </a:ext>
            </a:extLst>
          </p:cNvPr>
          <p:cNvSpPr/>
          <p:nvPr/>
        </p:nvSpPr>
        <p:spPr>
          <a:xfrm rot="20598688">
            <a:off x="7336161" y="3705937"/>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76235E-6D30-D566-3D7F-C35A71B1DE17}"/>
              </a:ext>
            </a:extLst>
          </p:cNvPr>
          <p:cNvSpPr/>
          <p:nvPr/>
        </p:nvSpPr>
        <p:spPr>
          <a:xfrm>
            <a:off x="7708061" y="3461242"/>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 sz="1000" b="0" i="0" u="none" strike="noStrike" cap="none" baseline="0">
                <a:solidFill>
                  <a:srgbClr val="FFFFFF"/>
                </a:solidFill>
                <a:effectLst/>
                <a:uFill>
                  <a:solidFill>
                    <a:prstClr val="black">
                      <a:alpha val="0"/>
                    </a:prstClr>
                  </a:solidFill>
                </a:uFill>
                <a:latin typeface="Calibri"/>
                <a:ea typeface="Calibri"/>
                <a:cs typeface="Calibri"/>
              </a:rPr>
              <a:t>Zatwierdzono</a:t>
            </a:r>
            <a:r>
              <a:rPr lang="pl"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2" name="Oval 11">
            <a:extLst>
              <a:ext uri="{FF2B5EF4-FFF2-40B4-BE49-F238E27FC236}">
                <a16:creationId xmlns:a16="http://schemas.microsoft.com/office/drawing/2014/main" id="{51088F49-190F-EC29-42FD-59537C27F663}"/>
              </a:ext>
            </a:extLst>
          </p:cNvPr>
          <p:cNvSpPr/>
          <p:nvPr/>
        </p:nvSpPr>
        <p:spPr>
          <a:xfrm>
            <a:off x="6592818" y="5808448"/>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 sz="1000" b="0" i="0" u="none" strike="noStrike" cap="none" baseline="0">
                <a:solidFill>
                  <a:srgbClr val="FFFFFF"/>
                </a:solidFill>
                <a:effectLst/>
                <a:uFill>
                  <a:solidFill>
                    <a:prstClr val="black">
                      <a:alpha val="0"/>
                    </a:prstClr>
                  </a:solidFill>
                </a:uFill>
                <a:latin typeface="Calibri"/>
                <a:ea typeface="Calibri"/>
                <a:cs typeface="Calibri"/>
              </a:rPr>
              <a:t>Odrzucono</a:t>
            </a:r>
            <a:r>
              <a:rPr lang="pl"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3" name="Arrow: Right 12">
            <a:extLst>
              <a:ext uri="{FF2B5EF4-FFF2-40B4-BE49-F238E27FC236}">
                <a16:creationId xmlns:a16="http://schemas.microsoft.com/office/drawing/2014/main" id="{96FF2839-F25C-3E03-3A9C-B42466674B31}"/>
              </a:ext>
            </a:extLst>
          </p:cNvPr>
          <p:cNvSpPr/>
          <p:nvPr/>
        </p:nvSpPr>
        <p:spPr>
          <a:xfrm rot="1140186">
            <a:off x="7356261" y="4348574"/>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68CBC38-02DD-6FF2-8CEC-411A27D5C1BC}"/>
              </a:ext>
            </a:extLst>
          </p:cNvPr>
          <p:cNvSpPr/>
          <p:nvPr/>
        </p:nvSpPr>
        <p:spPr>
          <a:xfrm>
            <a:off x="6578319" y="5116078"/>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 sz="1000" b="0" i="0" u="none" strike="noStrike" cap="none" baseline="0">
                <a:solidFill>
                  <a:srgbClr val="FFFFFF"/>
                </a:solidFill>
                <a:effectLst/>
                <a:uFill>
                  <a:solidFill>
                    <a:prstClr val="black">
                      <a:alpha val="0"/>
                    </a:prstClr>
                  </a:solidFill>
                </a:uFill>
                <a:latin typeface="Calibri"/>
                <a:ea typeface="Calibri"/>
                <a:cs typeface="Calibri"/>
              </a:rPr>
              <a:t>Zatwierdzono</a:t>
            </a:r>
            <a:r>
              <a:rPr lang="pl"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5" name="TextBox 14">
            <a:extLst>
              <a:ext uri="{FF2B5EF4-FFF2-40B4-BE49-F238E27FC236}">
                <a16:creationId xmlns:a16="http://schemas.microsoft.com/office/drawing/2014/main" id="{5C0E6181-49DB-5FAE-CF07-99522B8225EE}"/>
              </a:ext>
            </a:extLst>
          </p:cNvPr>
          <p:cNvSpPr txBox="1"/>
          <p:nvPr/>
        </p:nvSpPr>
        <p:spPr>
          <a:xfrm>
            <a:off x="5286059" y="4575405"/>
            <a:ext cx="1084171" cy="640080"/>
          </a:xfrm>
          <a:prstGeom prst="rect">
            <a:avLst/>
          </a:prstGeom>
          <a:noFill/>
        </p:spPr>
        <p:txBody>
          <a:bodyPr wrap="square" rtlCol="0">
            <a:spAutoFit/>
          </a:bodyPr>
          <a:lstStyle/>
          <a:p>
            <a:r>
              <a:rPr lang="pl" sz="900" b="0" i="0" u="none" strike="noStrike" cap="none" baseline="0">
                <a:solidFill>
                  <a:srgbClr val="2F5597"/>
                </a:solidFill>
                <a:effectLst/>
                <a:uFill>
                  <a:solidFill>
                    <a:prstClr val="black">
                      <a:alpha val="0"/>
                    </a:prstClr>
                  </a:solidFill>
                </a:uFill>
                <a:latin typeface="Calibri"/>
                <a:ea typeface="Calibri"/>
                <a:cs typeface="Calibri"/>
              </a:rPr>
              <a:t>Kontynuuj wdrażanie, aby zebrać więcej danych</a:t>
            </a:r>
          </a:p>
        </p:txBody>
      </p:sp>
      <p:sp>
        <p:nvSpPr>
          <p:cNvPr id="16" name="Oval 15">
            <a:extLst>
              <a:ext uri="{FF2B5EF4-FFF2-40B4-BE49-F238E27FC236}">
                <a16:creationId xmlns:a16="http://schemas.microsoft.com/office/drawing/2014/main" id="{AD065CB7-CD8F-19E2-1C49-B865892C8E23}"/>
              </a:ext>
            </a:extLst>
          </p:cNvPr>
          <p:cNvSpPr/>
          <p:nvPr/>
        </p:nvSpPr>
        <p:spPr>
          <a:xfrm>
            <a:off x="7715820" y="4349758"/>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 sz="1000" b="0" i="0" u="none" strike="noStrike" cap="none" baseline="0">
                <a:solidFill>
                  <a:srgbClr val="FFFFFF"/>
                </a:solidFill>
                <a:effectLst/>
                <a:uFill>
                  <a:solidFill>
                    <a:prstClr val="black">
                      <a:alpha val="0"/>
                    </a:prstClr>
                  </a:solidFill>
                </a:uFill>
                <a:latin typeface="Calibri"/>
                <a:ea typeface="Calibri"/>
                <a:cs typeface="Calibri"/>
              </a:rPr>
              <a:t>Odrzucono</a:t>
            </a:r>
            <a:r>
              <a:rPr lang="pl"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7" name="Arrow: Right 16">
            <a:extLst>
              <a:ext uri="{FF2B5EF4-FFF2-40B4-BE49-F238E27FC236}">
                <a16:creationId xmlns:a16="http://schemas.microsoft.com/office/drawing/2014/main" id="{054C7268-4A04-6DE1-74B1-90331D718EBE}"/>
              </a:ext>
            </a:extLst>
          </p:cNvPr>
          <p:cNvSpPr/>
          <p:nvPr/>
        </p:nvSpPr>
        <p:spPr>
          <a:xfrm rot="20598688">
            <a:off x="6195646" y="5368566"/>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ECE3822-5B11-B2FE-BED7-385FDC27295A}"/>
              </a:ext>
            </a:extLst>
          </p:cNvPr>
          <p:cNvSpPr/>
          <p:nvPr/>
        </p:nvSpPr>
        <p:spPr>
          <a:xfrm rot="10800000">
            <a:off x="1416501" y="4134287"/>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C83D51A-14F0-AF1B-F23D-4A9917943CF8}"/>
              </a:ext>
            </a:extLst>
          </p:cNvPr>
          <p:cNvSpPr/>
          <p:nvPr/>
        </p:nvSpPr>
        <p:spPr>
          <a:xfrm>
            <a:off x="1328093" y="5259636"/>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 sz="1000" b="0" i="0" u="none" strike="noStrike" cap="none" baseline="0">
                <a:solidFill>
                  <a:srgbClr val="FFFFFF"/>
                </a:solidFill>
                <a:effectLst/>
                <a:uFill>
                  <a:solidFill>
                    <a:prstClr val="black">
                      <a:alpha val="0"/>
                    </a:prstClr>
                  </a:solidFill>
                </a:uFill>
                <a:latin typeface="Calibri"/>
                <a:ea typeface="Calibri"/>
                <a:cs typeface="Calibri"/>
              </a:rPr>
              <a:t>Zatwierdzono</a:t>
            </a:r>
            <a:r>
              <a:rPr lang="pl"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0" name="Oval 19">
            <a:extLst>
              <a:ext uri="{FF2B5EF4-FFF2-40B4-BE49-F238E27FC236}">
                <a16:creationId xmlns:a16="http://schemas.microsoft.com/office/drawing/2014/main" id="{F4006DD4-0156-ECF4-E057-0BB3E30D3D5F}"/>
              </a:ext>
            </a:extLst>
          </p:cNvPr>
          <p:cNvSpPr/>
          <p:nvPr/>
        </p:nvSpPr>
        <p:spPr>
          <a:xfrm>
            <a:off x="1349647" y="5960275"/>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 sz="1000" b="0" i="0" u="none" strike="noStrike" cap="none" baseline="0">
                <a:solidFill>
                  <a:srgbClr val="FFFFFF"/>
                </a:solidFill>
                <a:effectLst/>
                <a:uFill>
                  <a:solidFill>
                    <a:prstClr val="black">
                      <a:alpha val="0"/>
                    </a:prstClr>
                  </a:solidFill>
                </a:uFill>
                <a:latin typeface="Calibri"/>
                <a:ea typeface="Calibri"/>
                <a:cs typeface="Calibri"/>
              </a:rPr>
              <a:t>Odrzucono</a:t>
            </a:r>
            <a:r>
              <a:rPr lang="pl"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1" name="Arrow: Right 20">
            <a:extLst>
              <a:ext uri="{FF2B5EF4-FFF2-40B4-BE49-F238E27FC236}">
                <a16:creationId xmlns:a16="http://schemas.microsoft.com/office/drawing/2014/main" id="{39B5C0FE-19B1-242E-B3CC-A5ABBDDEDDFF}"/>
              </a:ext>
            </a:extLst>
          </p:cNvPr>
          <p:cNvSpPr/>
          <p:nvPr/>
        </p:nvSpPr>
        <p:spPr>
          <a:xfrm rot="11599450">
            <a:off x="2578225" y="5432134"/>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AD5427D-D4F3-1AB4-B4F8-D6BEEB34D429}"/>
              </a:ext>
            </a:extLst>
          </p:cNvPr>
          <p:cNvSpPr txBox="1"/>
          <p:nvPr/>
        </p:nvSpPr>
        <p:spPr>
          <a:xfrm>
            <a:off x="4096829" y="6016745"/>
            <a:ext cx="1084171" cy="640080"/>
          </a:xfrm>
          <a:prstGeom prst="rect">
            <a:avLst/>
          </a:prstGeom>
          <a:noFill/>
        </p:spPr>
        <p:txBody>
          <a:bodyPr wrap="square" rtlCol="0">
            <a:spAutoFit/>
          </a:bodyPr>
          <a:lstStyle/>
          <a:p>
            <a:r>
              <a:rPr lang="pl" sz="900" b="0" i="0" u="none" strike="noStrike" cap="none" baseline="0">
                <a:solidFill>
                  <a:srgbClr val="2F5597"/>
                </a:solidFill>
                <a:effectLst/>
                <a:uFill>
                  <a:solidFill>
                    <a:prstClr val="black">
                      <a:alpha val="0"/>
                    </a:prstClr>
                  </a:solidFill>
                </a:uFill>
                <a:latin typeface="Calibri"/>
                <a:ea typeface="Calibri"/>
                <a:cs typeface="Calibri"/>
              </a:rPr>
              <a:t>Kontynuuj wdrażanie, aby zebrać więcej danych</a:t>
            </a:r>
          </a:p>
        </p:txBody>
      </p:sp>
      <p:sp>
        <p:nvSpPr>
          <p:cNvPr id="23" name="TextBox 22">
            <a:extLst>
              <a:ext uri="{FF2B5EF4-FFF2-40B4-BE49-F238E27FC236}">
                <a16:creationId xmlns:a16="http://schemas.microsoft.com/office/drawing/2014/main" id="{C5274925-602F-B045-B83A-B0301E2075FB}"/>
              </a:ext>
            </a:extLst>
          </p:cNvPr>
          <p:cNvSpPr txBox="1"/>
          <p:nvPr/>
        </p:nvSpPr>
        <p:spPr>
          <a:xfrm>
            <a:off x="3012658" y="4504758"/>
            <a:ext cx="1084171" cy="640080"/>
          </a:xfrm>
          <a:prstGeom prst="rect">
            <a:avLst/>
          </a:prstGeom>
          <a:noFill/>
        </p:spPr>
        <p:txBody>
          <a:bodyPr wrap="square" rtlCol="0">
            <a:spAutoFit/>
          </a:bodyPr>
          <a:lstStyle/>
          <a:p>
            <a:r>
              <a:rPr lang="pl" sz="900" b="0" i="0" u="none" strike="noStrike" cap="none" baseline="0">
                <a:solidFill>
                  <a:srgbClr val="2F5597"/>
                </a:solidFill>
                <a:effectLst/>
                <a:uFill>
                  <a:solidFill>
                    <a:prstClr val="black">
                      <a:alpha val="0"/>
                    </a:prstClr>
                  </a:solidFill>
                </a:uFill>
                <a:latin typeface="Calibri"/>
                <a:ea typeface="Calibri"/>
                <a:cs typeface="Calibri"/>
              </a:rPr>
              <a:t>Kontynuuj wdrażanie, aby zebrać więcej danych</a:t>
            </a:r>
          </a:p>
        </p:txBody>
      </p:sp>
      <p:sp>
        <p:nvSpPr>
          <p:cNvPr id="24" name="Oval 23">
            <a:extLst>
              <a:ext uri="{FF2B5EF4-FFF2-40B4-BE49-F238E27FC236}">
                <a16:creationId xmlns:a16="http://schemas.microsoft.com/office/drawing/2014/main" id="{CF371E2F-097A-8BC3-388E-11CAC6D4B60B}"/>
              </a:ext>
            </a:extLst>
          </p:cNvPr>
          <p:cNvSpPr/>
          <p:nvPr/>
        </p:nvSpPr>
        <p:spPr>
          <a:xfrm>
            <a:off x="215353" y="4037519"/>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 sz="1000" b="0" i="0" u="none" strike="noStrike" cap="none" baseline="0">
                <a:solidFill>
                  <a:srgbClr val="FFFFFF"/>
                </a:solidFill>
                <a:effectLst/>
                <a:uFill>
                  <a:solidFill>
                    <a:prstClr val="black">
                      <a:alpha val="0"/>
                    </a:prstClr>
                  </a:solidFill>
                </a:uFill>
                <a:latin typeface="Calibri"/>
                <a:ea typeface="Calibri"/>
                <a:cs typeface="Calibri"/>
              </a:rPr>
              <a:t>Odrzucono</a:t>
            </a:r>
            <a:r>
              <a:rPr lang="pl"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5" name="TextBox 24">
            <a:extLst>
              <a:ext uri="{FF2B5EF4-FFF2-40B4-BE49-F238E27FC236}">
                <a16:creationId xmlns:a16="http://schemas.microsoft.com/office/drawing/2014/main" id="{1D6F7EBB-4E7E-5151-DD21-B1802B82CC9B}"/>
              </a:ext>
            </a:extLst>
          </p:cNvPr>
          <p:cNvSpPr txBox="1"/>
          <p:nvPr/>
        </p:nvSpPr>
        <p:spPr>
          <a:xfrm>
            <a:off x="2836735" y="3462224"/>
            <a:ext cx="1211051" cy="259080"/>
          </a:xfrm>
          <a:prstGeom prst="rect">
            <a:avLst/>
          </a:prstGeom>
          <a:noFill/>
        </p:spPr>
        <p:txBody>
          <a:bodyPr wrap="square" rtlCol="0">
            <a:spAutoFit/>
          </a:bodyPr>
          <a:lstStyle/>
          <a:p>
            <a:r>
              <a:rPr lang="pl" sz="1100" b="0" i="0" u="none" strike="noStrike" cap="none" baseline="0">
                <a:solidFill>
                  <a:srgbClr val="3CA48E"/>
                </a:solidFill>
                <a:effectLst/>
                <a:uFill>
                  <a:solidFill>
                    <a:prstClr val="black">
                      <a:alpha val="0"/>
                    </a:prstClr>
                  </a:solidFill>
                </a:uFill>
                <a:latin typeface="Calibri"/>
                <a:ea typeface="Calibri"/>
                <a:cs typeface="Calibri"/>
              </a:rPr>
              <a:t>Zatwierdzono</a:t>
            </a:r>
          </a:p>
        </p:txBody>
      </p:sp>
      <p:sp>
        <p:nvSpPr>
          <p:cNvPr id="26" name="Arrow: Right 25">
            <a:extLst>
              <a:ext uri="{FF2B5EF4-FFF2-40B4-BE49-F238E27FC236}">
                <a16:creationId xmlns:a16="http://schemas.microsoft.com/office/drawing/2014/main" id="{47B26260-A2C3-8E85-A008-FE79E6C583CC}"/>
              </a:ext>
            </a:extLst>
          </p:cNvPr>
          <p:cNvSpPr/>
          <p:nvPr/>
        </p:nvSpPr>
        <p:spPr>
          <a:xfrm rot="1140186">
            <a:off x="6207289" y="5860561"/>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85A950E0-E59C-CDB2-4FA1-94759524AAC0}"/>
              </a:ext>
            </a:extLst>
          </p:cNvPr>
          <p:cNvSpPr/>
          <p:nvPr/>
        </p:nvSpPr>
        <p:spPr>
          <a:xfrm rot="10440857">
            <a:off x="2597639" y="5948196"/>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476A33B-D3D3-1D82-7244-EE05146F04ED}"/>
              </a:ext>
            </a:extLst>
          </p:cNvPr>
          <p:cNvSpPr txBox="1"/>
          <p:nvPr/>
        </p:nvSpPr>
        <p:spPr>
          <a:xfrm>
            <a:off x="5080282" y="6558343"/>
            <a:ext cx="4170289" cy="426720"/>
          </a:xfrm>
          <a:prstGeom prst="rect">
            <a:avLst/>
          </a:prstGeom>
          <a:noFill/>
        </p:spPr>
        <p:txBody>
          <a:bodyPr wrap="square" rtlCol="0">
            <a:spAutoFit/>
          </a:bodyPr>
          <a:lstStyle/>
          <a:p>
            <a:r>
              <a:rPr lang="pl" sz="1100" b="0" i="0" u="none" strike="noStrike" cap="none" baseline="0">
                <a:solidFill>
                  <a:srgbClr val="000000"/>
                </a:solidFill>
                <a:effectLst/>
                <a:uFill>
                  <a:solidFill>
                    <a:prstClr val="black">
                      <a:alpha val="0"/>
                    </a:prstClr>
                  </a:solidFill>
                </a:uFill>
                <a:latin typeface="Calibri"/>
                <a:ea typeface="Calibri"/>
                <a:cs typeface="Calibri"/>
              </a:rPr>
              <a:t>*Należy pamiętać, że wszystkie zatwierdzone strony będą stale monitorowane</a:t>
            </a:r>
            <a:r>
              <a:rPr lang="pl" sz="11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9" name="Rectangle 28">
            <a:extLst>
              <a:ext uri="{FF2B5EF4-FFF2-40B4-BE49-F238E27FC236}">
                <a16:creationId xmlns:a16="http://schemas.microsoft.com/office/drawing/2014/main" id="{258E1535-1937-3F48-B3FC-ACD7BD1AD51A}"/>
              </a:ext>
            </a:extLst>
          </p:cNvPr>
          <p:cNvSpPr/>
          <p:nvPr/>
        </p:nvSpPr>
        <p:spPr>
          <a:xfrm>
            <a:off x="215353" y="1580225"/>
            <a:ext cx="1538499" cy="17938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l" sz="1200" b="0" i="0" u="none" strike="noStrike" cap="none" baseline="0">
                <a:solidFill>
                  <a:srgbClr val="FFFFFF"/>
                </a:solidFill>
                <a:effectLst/>
                <a:uFill>
                  <a:solidFill>
                    <a:prstClr val="black">
                      <a:alpha val="0"/>
                    </a:prstClr>
                  </a:solidFill>
                </a:uFill>
                <a:latin typeface="Calibri"/>
                <a:ea typeface="Calibri"/>
                <a:cs typeface="Calibri"/>
              </a:rPr>
              <a:t>Analizę due diligence w zakresie zrównoważonego rozwoju i odpowiedzialnego zaopatrzenia przeprowadzi się dla większych i wyższych dostawców wraz z przepływem pracy LSEG – będzie ona prowadzona centralnie w RPM</a:t>
            </a:r>
          </a:p>
        </p:txBody>
      </p:sp>
    </p:spTree>
    <p:extLst>
      <p:ext uri="{BB962C8B-B14F-4D97-AF65-F5344CB8AC3E}">
        <p14:creationId val="1230720369"/>
      </p:ext>
    </p:extLst>
  </p:cSld>
  <p:clrMapOvr>
    <a:masterClrMapping/>
  </p:clrMapOvr>
  <p:transition spd="med">
    <p:fade/>
  </p:transition>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45443A7-6C0D-D617-554A-B8AD9BF896D1}"/>
              </a:ext>
            </a:extLst>
          </p:cNvPr>
          <p:cNvSpPr>
            <a:spLocks noGrp="1"/>
          </p:cNvSpPr>
          <p:nvPr>
            <p:ph type="title"/>
          </p:nvPr>
        </p:nvSpPr>
        <p:spPr>
          <a:xfrm>
            <a:off x="822960" y="182880"/>
            <a:ext cx="7358907" cy="787032"/>
          </a:xfrm>
        </p:spPr>
        <p:txBody>
          <a:bodyPr anchor="ctr">
            <a:normAutofit/>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pic>
        <p:nvPicPr>
          <p:cNvPr id="7" name="Picture 6" descr="Graphical user interface, text, application&#10;&#10;Description automatically generated">
            <a:extLst>
              <a:ext uri="{FF2B5EF4-FFF2-40B4-BE49-F238E27FC236}">
                <a16:creationId xmlns:a16="http://schemas.microsoft.com/office/drawing/2014/main" id="{F082B109-761D-7297-4B2E-C4E7D93C34DF}"/>
              </a:ext>
            </a:extLst>
          </p:cNvPr>
          <p:cNvPicPr>
            <a:picLocks noChangeAspect="1"/>
          </p:cNvPicPr>
          <p:nvPr/>
        </p:nvPicPr>
        <p:blipFill>
          <a:blip r:embed="rId2"/>
          <a:stretch>
            <a:fillRect/>
          </a:stretch>
        </p:blipFill>
        <p:spPr>
          <a:xfrm>
            <a:off x="432562" y="2880069"/>
            <a:ext cx="8074836" cy="2099456"/>
          </a:xfrm>
          <a:prstGeom prst="rect">
            <a:avLst/>
          </a:prstGeom>
          <a:noFill/>
        </p:spPr>
      </p:pic>
      <p:sp>
        <p:nvSpPr>
          <p:cNvPr id="8" name="TextBox 7">
            <a:extLst>
              <a:ext uri="{FF2B5EF4-FFF2-40B4-BE49-F238E27FC236}">
                <a16:creationId xmlns:a16="http://schemas.microsoft.com/office/drawing/2014/main" id="{FD808514-6282-5E8E-CA13-3C2FEC7E9EBF}"/>
              </a:ext>
            </a:extLst>
          </p:cNvPr>
          <p:cNvSpPr txBox="1"/>
          <p:nvPr/>
        </p:nvSpPr>
        <p:spPr>
          <a:xfrm>
            <a:off x="277402" y="1561672"/>
            <a:ext cx="8229996" cy="106680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Teraz możesz zobaczyć, że status działania zmienił się na W toku.</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Następnie należy przejść do zakładki KWESTIONARIUSZ, jak zaznaczono na zrzucie ekranu poniżej...</a:t>
            </a:r>
          </a:p>
        </p:txBody>
      </p:sp>
      <p:cxnSp>
        <p:nvCxnSpPr>
          <p:cNvPr id="10" name="Straight Arrow Connector 9">
            <a:extLst>
              <a:ext uri="{FF2B5EF4-FFF2-40B4-BE49-F238E27FC236}">
                <a16:creationId xmlns:a16="http://schemas.microsoft.com/office/drawing/2014/main" id="{A41AA4B5-56CF-B664-6AA6-8379AB242603}"/>
              </a:ext>
            </a:extLst>
          </p:cNvPr>
          <p:cNvCxnSpPr/>
          <p:nvPr/>
        </p:nvCxnSpPr>
        <p:spPr>
          <a:xfrm flipH="1">
            <a:off x="2907587" y="2455524"/>
            <a:ext cx="2013734" cy="5239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CED7AF08-4665-71F1-72C7-1718DEDB3F92}"/>
              </a:ext>
            </a:extLst>
          </p:cNvPr>
          <p:cNvSpPr txBox="1"/>
          <p:nvPr/>
        </p:nvSpPr>
        <p:spPr>
          <a:xfrm>
            <a:off x="432562" y="5404207"/>
            <a:ext cx="5906593" cy="33528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Następnie kliknij przycisk z napisem</a:t>
            </a:r>
          </a:p>
        </p:txBody>
      </p:sp>
      <p:pic>
        <p:nvPicPr>
          <p:cNvPr id="18" name="Picture 17">
            <a:extLst>
              <a:ext uri="{FF2B5EF4-FFF2-40B4-BE49-F238E27FC236}">
                <a16:creationId xmlns:a16="http://schemas.microsoft.com/office/drawing/2014/main" id="{EA0FD2D9-5850-DA0C-7DEF-A98BA3B136DF}"/>
              </a:ext>
            </a:extLst>
          </p:cNvPr>
          <p:cNvPicPr>
            <a:picLocks noChangeAspect="1"/>
          </p:cNvPicPr>
          <p:nvPr/>
        </p:nvPicPr>
        <p:blipFill>
          <a:blip r:embed="rId3"/>
          <a:stretch>
            <a:fillRect/>
          </a:stretch>
        </p:blipFill>
        <p:spPr>
          <a:xfrm>
            <a:off x="3914454" y="4903073"/>
            <a:ext cx="3276600" cy="1371600"/>
          </a:xfrm>
          <a:prstGeom prst="rect">
            <a:avLst/>
          </a:prstGeom>
        </p:spPr>
      </p:pic>
      <p:sp>
        <p:nvSpPr>
          <p:cNvPr id="3" name="Slide Number Placeholder 2">
            <a:extLst>
              <a:ext uri="{FF2B5EF4-FFF2-40B4-BE49-F238E27FC236}">
                <a16:creationId xmlns:a16="http://schemas.microsoft.com/office/drawing/2014/main" id="{81FDB3BA-F2FB-D177-0DCD-A99F6D0D5C79}"/>
              </a:ext>
            </a:extLst>
          </p:cNvPr>
          <p:cNvSpPr>
            <a:spLocks noGrp="1"/>
          </p:cNvSpPr>
          <p:nvPr>
            <p:ph type="sldNum" sz="quarter" idx="4"/>
          </p:nvPr>
        </p:nvSpPr>
        <p:spPr/>
        <p:txBody>
          <a:bodyPr/>
          <a:lstStyle/>
          <a:p>
            <a:fld id="{BB5FC4A1-A2DE-4EB5-9A46-57D39B4235EC}" type="slidenum">
              <a:rPr lang="en-US" smtClean="0"/>
              <a:t>50</a:t>
            </a:fld>
            <a:endParaRPr lang="en-US"/>
          </a:p>
        </p:txBody>
      </p:sp>
    </p:spTree>
    <p:extLst>
      <p:ext uri="{BB962C8B-B14F-4D97-AF65-F5344CB8AC3E}">
        <p14:creationId val="3196527249"/>
      </p:ext>
    </p:extLst>
  </p:cSld>
  <p:clrMapOvr>
    <a:masterClrMapping/>
  </p:clrMapOvr>
  <p:transition spd="med">
    <p:fade/>
  </p:transition>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C366B56-2D7F-9BB4-7481-C7C339E84DAB}"/>
              </a:ext>
            </a:extLst>
          </p:cNvPr>
          <p:cNvSpPr>
            <a:spLocks noGrp="1"/>
          </p:cNvSpPr>
          <p:nvPr>
            <p:ph type="title"/>
          </p:nvPr>
        </p:nvSpPr>
        <p:spPr>
          <a:xfrm>
            <a:off x="822960" y="182880"/>
            <a:ext cx="7358907" cy="787032"/>
          </a:xfrm>
        </p:spPr>
        <p:txBody>
          <a:bodyPr anchor="ctr">
            <a:normAutofit/>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pic>
        <p:nvPicPr>
          <p:cNvPr id="7" name="Picture 6">
            <a:extLst>
              <a:ext uri="{FF2B5EF4-FFF2-40B4-BE49-F238E27FC236}">
                <a16:creationId xmlns:a16="http://schemas.microsoft.com/office/drawing/2014/main" id="{A72D05DF-1488-122A-D2D0-1D0CB80ABBC2}"/>
              </a:ext>
            </a:extLst>
          </p:cNvPr>
          <p:cNvPicPr>
            <a:picLocks noChangeAspect="1"/>
          </p:cNvPicPr>
          <p:nvPr/>
        </p:nvPicPr>
        <p:blipFill>
          <a:blip r:embed="rId2"/>
          <a:stretch>
            <a:fillRect/>
          </a:stretch>
        </p:blipFill>
        <p:spPr>
          <a:xfrm>
            <a:off x="360643" y="2425796"/>
            <a:ext cx="8074836" cy="3270307"/>
          </a:xfrm>
          <a:prstGeom prst="rect">
            <a:avLst/>
          </a:prstGeom>
          <a:noFill/>
        </p:spPr>
      </p:pic>
      <p:sp>
        <p:nvSpPr>
          <p:cNvPr id="8" name="TextBox 7">
            <a:extLst>
              <a:ext uri="{FF2B5EF4-FFF2-40B4-BE49-F238E27FC236}">
                <a16:creationId xmlns:a16="http://schemas.microsoft.com/office/drawing/2014/main" id="{EA6434EA-CE86-E7BB-7476-FABC7DB7EAE0}"/>
              </a:ext>
            </a:extLst>
          </p:cNvPr>
          <p:cNvSpPr txBox="1"/>
          <p:nvPr/>
        </p:nvSpPr>
        <p:spPr>
          <a:xfrm>
            <a:off x="472611" y="1695236"/>
            <a:ext cx="7962868" cy="82296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Pojawi się wyskakujące okienko, jak pokazano na poniższym zrzucie ekranu.</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Aby przypisać kwestionariusz wewnętrzny do użytkownika, należy wykonać następujące czynności.</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0" name="TextBox 9">
            <a:extLst>
              <a:ext uri="{FF2B5EF4-FFF2-40B4-BE49-F238E27FC236}">
                <a16:creationId xmlns:a16="http://schemas.microsoft.com/office/drawing/2014/main" id="{4B993E55-5287-405C-A6A9-AE7A6F12195A}"/>
              </a:ext>
            </a:extLst>
          </p:cNvPr>
          <p:cNvSpPr txBox="1"/>
          <p:nvPr/>
        </p:nvSpPr>
        <p:spPr>
          <a:xfrm>
            <a:off x="3842535" y="4232953"/>
            <a:ext cx="3411020" cy="822960"/>
          </a:xfrm>
          <a:prstGeom prst="rect">
            <a:avLst/>
          </a:prstGeom>
          <a:noFill/>
        </p:spPr>
        <p:txBody>
          <a:bodyPr wrap="square" rtlCol="0">
            <a:spAutoFit/>
          </a:bodyPr>
          <a:lstStyle/>
          <a:p>
            <a:r>
              <a:rPr lang="pl" sz="1200" b="0" i="0" u="none" strike="noStrike" cap="none" baseline="0">
                <a:solidFill>
                  <a:srgbClr val="000000"/>
                </a:solidFill>
                <a:effectLst/>
                <a:uFill>
                  <a:solidFill>
                    <a:prstClr val="black">
                      <a:alpha val="0"/>
                    </a:prstClr>
                  </a:solidFill>
                </a:uFill>
                <a:latin typeface="Calibri"/>
                <a:ea typeface="Calibri"/>
                <a:cs typeface="Calibri"/>
              </a:rPr>
              <a:t>Przypisanym może być każdy Użytkownik, który najlepiej wypełni Informacje wymagane w Kwestionariuszu wewnętrznym</a:t>
            </a:r>
          </a:p>
        </p:txBody>
      </p:sp>
      <p:cxnSp>
        <p:nvCxnSpPr>
          <p:cNvPr id="12" name="Straight Arrow Connector 11">
            <a:extLst>
              <a:ext uri="{FF2B5EF4-FFF2-40B4-BE49-F238E27FC236}">
                <a16:creationId xmlns:a16="http://schemas.microsoft.com/office/drawing/2014/main" id="{A8B6DFBA-2C00-AD3E-C418-5A3A09383FC5}"/>
              </a:ext>
            </a:extLst>
          </p:cNvPr>
          <p:cNvCxnSpPr/>
          <p:nvPr/>
        </p:nvCxnSpPr>
        <p:spPr>
          <a:xfrm flipH="1">
            <a:off x="1890445" y="4591607"/>
            <a:ext cx="18288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D99E4EDD-7230-E1AA-7452-C957726BC8D4}"/>
              </a:ext>
            </a:extLst>
          </p:cNvPr>
          <p:cNvSpPr txBox="1"/>
          <p:nvPr/>
        </p:nvSpPr>
        <p:spPr>
          <a:xfrm>
            <a:off x="3842534" y="5095938"/>
            <a:ext cx="3113070" cy="822960"/>
          </a:xfrm>
          <a:prstGeom prst="rect">
            <a:avLst/>
          </a:prstGeom>
          <a:noFill/>
        </p:spPr>
        <p:txBody>
          <a:bodyPr wrap="square" rtlCol="0">
            <a:spAutoFit/>
          </a:bodyPr>
          <a:lstStyle/>
          <a:p>
            <a:r>
              <a:rPr lang="pl" sz="1200" b="0" i="0" u="none" strike="noStrike" cap="none" baseline="0">
                <a:solidFill>
                  <a:srgbClr val="000000"/>
                </a:solidFill>
                <a:effectLst/>
                <a:uFill>
                  <a:solidFill>
                    <a:prstClr val="black">
                      <a:alpha val="0"/>
                    </a:prstClr>
                  </a:solidFill>
                </a:uFill>
                <a:latin typeface="Calibri"/>
                <a:ea typeface="Calibri"/>
                <a:cs typeface="Calibri"/>
              </a:rPr>
              <a:t>Wybierz siebie lub pozostaw puste, jeśli chcesz mieć możliwość sprawdzenia przez dowolną osobę z zespołu akceptującego</a:t>
            </a:r>
          </a:p>
        </p:txBody>
      </p:sp>
      <p:cxnSp>
        <p:nvCxnSpPr>
          <p:cNvPr id="15" name="Straight Arrow Connector 14">
            <a:extLst>
              <a:ext uri="{FF2B5EF4-FFF2-40B4-BE49-F238E27FC236}">
                <a16:creationId xmlns:a16="http://schemas.microsoft.com/office/drawing/2014/main" id="{F53FBF79-B973-73FA-6A8B-06F7DB9355F4}"/>
              </a:ext>
            </a:extLst>
          </p:cNvPr>
          <p:cNvCxnSpPr/>
          <p:nvPr/>
        </p:nvCxnSpPr>
        <p:spPr>
          <a:xfrm flipH="1">
            <a:off x="2291137" y="5362080"/>
            <a:ext cx="142810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C12C1E1-19FA-6799-E076-A2E78F10671F}"/>
              </a:ext>
            </a:extLst>
          </p:cNvPr>
          <p:cNvSpPr>
            <a:spLocks noGrp="1"/>
          </p:cNvSpPr>
          <p:nvPr>
            <p:ph type="sldNum" sz="quarter" idx="4"/>
          </p:nvPr>
        </p:nvSpPr>
        <p:spPr/>
        <p:txBody>
          <a:bodyPr/>
          <a:lstStyle/>
          <a:p>
            <a:fld id="{BB5FC4A1-A2DE-4EB5-9A46-57D39B4235EC}" type="slidenum">
              <a:rPr lang="en-US" smtClean="0"/>
              <a:t>51</a:t>
            </a:fld>
            <a:endParaRPr lang="en-US"/>
          </a:p>
        </p:txBody>
      </p:sp>
      <p:sp>
        <p:nvSpPr>
          <p:cNvPr id="4" name="Oval 3">
            <a:extLst>
              <a:ext uri="{FF2B5EF4-FFF2-40B4-BE49-F238E27FC236}">
                <a16:creationId xmlns:a16="http://schemas.microsoft.com/office/drawing/2014/main" id="{C273AF76-3444-C270-B7C5-ECA1F909B707}"/>
              </a:ext>
            </a:extLst>
          </p:cNvPr>
          <p:cNvSpPr/>
          <p:nvPr/>
        </p:nvSpPr>
        <p:spPr>
          <a:xfrm>
            <a:off x="822960" y="3157870"/>
            <a:ext cx="793189" cy="361507"/>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val="2789676043"/>
      </p:ext>
    </p:extLst>
  </p:cSld>
  <p:clrMapOvr>
    <a:masterClrMapping/>
  </p:clrMapOvr>
  <p:transition spd="med">
    <p:fade/>
  </p:transition>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66B14F6D-340B-0A1B-5D17-4AFA73115923}"/>
              </a:ext>
            </a:extLst>
          </p:cNvPr>
          <p:cNvSpPr>
            <a:spLocks noGrp="1"/>
          </p:cNvSpPr>
          <p:nvPr>
            <p:ph type="title"/>
          </p:nvPr>
        </p:nvSpPr>
        <p:spPr>
          <a:xfrm>
            <a:off x="822960" y="182880"/>
            <a:ext cx="7358907" cy="787032"/>
          </a:xfrm>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pic>
        <p:nvPicPr>
          <p:cNvPr id="7" name="Picture 6">
            <a:extLst>
              <a:ext uri="{FF2B5EF4-FFF2-40B4-BE49-F238E27FC236}">
                <a16:creationId xmlns:a16="http://schemas.microsoft.com/office/drawing/2014/main" id="{EFDAFA1C-71DB-C9F4-19F8-9D105551E3F4}"/>
              </a:ext>
            </a:extLst>
          </p:cNvPr>
          <p:cNvPicPr>
            <a:picLocks noChangeAspect="1"/>
          </p:cNvPicPr>
          <p:nvPr/>
        </p:nvPicPr>
        <p:blipFill>
          <a:blip r:embed="rId2"/>
          <a:stretch>
            <a:fillRect/>
          </a:stretch>
        </p:blipFill>
        <p:spPr>
          <a:xfrm>
            <a:off x="359596" y="2402139"/>
            <a:ext cx="8074836" cy="3714425"/>
          </a:xfrm>
          <a:prstGeom prst="rect">
            <a:avLst/>
          </a:prstGeom>
          <a:noFill/>
        </p:spPr>
      </p:pic>
      <p:sp>
        <p:nvSpPr>
          <p:cNvPr id="8" name="TextBox 7">
            <a:extLst>
              <a:ext uri="{FF2B5EF4-FFF2-40B4-BE49-F238E27FC236}">
                <a16:creationId xmlns:a16="http://schemas.microsoft.com/office/drawing/2014/main" id="{92991015-F4E8-8D07-4268-6DEC79BD3087}"/>
              </a:ext>
            </a:extLst>
          </p:cNvPr>
          <p:cNvSpPr txBox="1"/>
          <p:nvPr/>
        </p:nvSpPr>
        <p:spPr>
          <a:xfrm>
            <a:off x="359596" y="1623317"/>
            <a:ext cx="8209051" cy="82296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Po przypisaniu Kwestionariusza wewnętrznego osoba przypisana otrzyma wiadomość e-mail z informacją, że przydzielono jej kwestionariusz do wypełnienia.</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 name="Slide Number Placeholder 1">
            <a:extLst>
              <a:ext uri="{FF2B5EF4-FFF2-40B4-BE49-F238E27FC236}">
                <a16:creationId xmlns:a16="http://schemas.microsoft.com/office/drawing/2014/main" id="{99E2E16C-FD38-38C4-FC71-BDCF8DAFC4FB}"/>
              </a:ext>
            </a:extLst>
          </p:cNvPr>
          <p:cNvSpPr>
            <a:spLocks noGrp="1"/>
          </p:cNvSpPr>
          <p:nvPr>
            <p:ph type="sldNum" sz="quarter" idx="4"/>
          </p:nvPr>
        </p:nvSpPr>
        <p:spPr/>
        <p:txBody>
          <a:bodyPr/>
          <a:lstStyle/>
          <a:p>
            <a:fld id="{BB5FC4A1-A2DE-4EB5-9A46-57D39B4235EC}" type="slidenum">
              <a:rPr lang="en-US" smtClean="0"/>
              <a:t>52</a:t>
            </a:fld>
            <a:endParaRPr lang="en-US"/>
          </a:p>
        </p:txBody>
      </p:sp>
    </p:spTree>
    <p:extLst>
      <p:ext uri="{BB962C8B-B14F-4D97-AF65-F5344CB8AC3E}">
        <p14:creationId val="3700918797"/>
      </p:ext>
    </p:extLst>
  </p:cSld>
  <p:clrMapOvr>
    <a:masterClrMapping/>
  </p:clrMapOvr>
  <p:transition spd="med">
    <p:fade/>
  </p:transition>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4858BDB-DFDB-FDC5-FB67-E11156ACE3E3}"/>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sp>
        <p:nvSpPr>
          <p:cNvPr id="3" name="Content Placeholder 2">
            <a:extLst>
              <a:ext uri="{FF2B5EF4-FFF2-40B4-BE49-F238E27FC236}">
                <a16:creationId xmlns:a16="http://schemas.microsoft.com/office/drawing/2014/main" id="{BDB2C9B8-DBCC-9625-ECE5-68BD5B43C911}"/>
              </a:ext>
            </a:extLst>
          </p:cNvPr>
          <p:cNvSpPr>
            <a:spLocks noGrp="1"/>
          </p:cNvSpPr>
          <p:nvPr>
            <p:ph idx="1"/>
          </p:nvPr>
        </p:nvSpPr>
        <p:spPr/>
        <p:txBody>
          <a:bodyPr>
            <a:normAutofit/>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Wypełnianie kwestionariusza wewnętrznego</a:t>
            </a:r>
          </a:p>
        </p:txBody>
      </p:sp>
      <p:pic>
        <p:nvPicPr>
          <p:cNvPr id="7" name="Picture 6">
            <a:extLst>
              <a:ext uri="{FF2B5EF4-FFF2-40B4-BE49-F238E27FC236}">
                <a16:creationId xmlns:a16="http://schemas.microsoft.com/office/drawing/2014/main" id="{4E1EC215-A32A-6A27-CC2F-EB1B513103FD}"/>
              </a:ext>
            </a:extLst>
          </p:cNvPr>
          <p:cNvPicPr>
            <a:picLocks noChangeAspect="1"/>
          </p:cNvPicPr>
          <p:nvPr/>
        </p:nvPicPr>
        <p:blipFill>
          <a:blip r:embed="rId2"/>
          <a:stretch>
            <a:fillRect/>
          </a:stretch>
        </p:blipFill>
        <p:spPr>
          <a:xfrm>
            <a:off x="216281" y="1788991"/>
            <a:ext cx="8507398" cy="3110402"/>
          </a:xfrm>
          <a:prstGeom prst="rect">
            <a:avLst/>
          </a:prstGeom>
        </p:spPr>
      </p:pic>
      <p:sp>
        <p:nvSpPr>
          <p:cNvPr id="8" name="TextBox 7">
            <a:extLst>
              <a:ext uri="{FF2B5EF4-FFF2-40B4-BE49-F238E27FC236}">
                <a16:creationId xmlns:a16="http://schemas.microsoft.com/office/drawing/2014/main" id="{CB29044D-71BC-5FC4-FF9C-AEA3D1FD9C4D}"/>
              </a:ext>
            </a:extLst>
          </p:cNvPr>
          <p:cNvSpPr txBox="1"/>
          <p:nvPr/>
        </p:nvSpPr>
        <p:spPr>
          <a:xfrm>
            <a:off x="308225" y="5065160"/>
            <a:ext cx="8415454" cy="179832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Użytkownik, któremu przydzielono kwestionariusz, może kliknąć łącze w wiadomości e-mail lub zalogować się i przejrzeć Przypisane działania na stronie głównej, które mają zostać przeniesione do działania związanego z kwestionariuszem.</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Jak zaznaczono na powyższym zrzucie ekranu, kliknij „Odpowiedź”, aby rozpocząć odpowiadanie na pytania kwestionariusza wewnętrznego.</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4FB1190A-1C15-ECB5-B881-69BA50C1B17E}"/>
              </a:ext>
            </a:extLst>
          </p:cNvPr>
          <p:cNvSpPr>
            <a:spLocks noGrp="1"/>
          </p:cNvSpPr>
          <p:nvPr>
            <p:ph type="sldNum" sz="quarter" idx="4"/>
          </p:nvPr>
        </p:nvSpPr>
        <p:spPr/>
        <p:txBody>
          <a:bodyPr/>
          <a:lstStyle/>
          <a:p>
            <a:fld id="{BB5FC4A1-A2DE-4EB5-9A46-57D39B4235EC}" type="slidenum">
              <a:rPr lang="en-US" smtClean="0"/>
              <a:t>53</a:t>
            </a:fld>
            <a:endParaRPr lang="en-US"/>
          </a:p>
        </p:txBody>
      </p:sp>
    </p:spTree>
    <p:extLst>
      <p:ext uri="{BB962C8B-B14F-4D97-AF65-F5344CB8AC3E}">
        <p14:creationId val="2908625174"/>
      </p:ext>
    </p:extLst>
  </p:cSld>
  <p:clrMapOvr>
    <a:masterClrMapping/>
  </p:clrMapOvr>
  <p:transition spd="med">
    <p:fade/>
  </p:transition>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C8EE290-08D0-0A96-4494-4CE3593CEB81}"/>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sp>
        <p:nvSpPr>
          <p:cNvPr id="3" name="Content Placeholder 2">
            <a:extLst>
              <a:ext uri="{FF2B5EF4-FFF2-40B4-BE49-F238E27FC236}">
                <a16:creationId xmlns:a16="http://schemas.microsoft.com/office/drawing/2014/main" id="{F49DDBD9-0B65-1510-73B9-B002E94D8F7B}"/>
              </a:ext>
            </a:extLst>
          </p:cNvPr>
          <p:cNvSpPr>
            <a:spLocks noGrp="1"/>
          </p:cNvSpPr>
          <p:nvPr>
            <p:ph idx="1"/>
          </p:nvPr>
        </p:nvSpPr>
        <p:spPr>
          <a:xfrm>
            <a:off x="432562" y="1508760"/>
            <a:ext cx="8074836" cy="3915995"/>
          </a:xfrm>
        </p:spPr>
        <p:txBody>
          <a:bodyPr>
            <a:normAutofit lnSpcReduction="20000"/>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Kwestionariusz wewnętrzny można wypełnić na ekranie, ale można go również wyeksportować do pliku PDF, jeśli wymagana jest kopia papierowa (należy jednak pamiętać, że kwestionariusz należy wypełnić w systemie).</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Niektóre pytania w kwestionariuszu wewnętrznym są oceniane w celu uzyskania łącznego wyniku oceny ryzyka dla strony trzeciej.</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Nie wszystkie pytania są obowiązkowe, kwestionariusz poinformuje Cię, na które pytania należy odpowiedzieć.</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Na większość pytań można odpowiedzieć za pomocą rozwijanego menu, a w kwestionariuszu istnieje logika pomijania w oparciu o udzielone odpowiedzi.</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pl" sz="16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Wskazówki i wskazówki dotyczące wypełniania Kwestionariusza wewnętrznego znajdują się na następujących stronach:</a:t>
            </a:r>
          </a:p>
        </p:txBody>
      </p:sp>
      <p:pic>
        <p:nvPicPr>
          <p:cNvPr id="7" name="Graphic 6" descr="Flashlight outline">
            <a:extLst>
              <a:ext uri="{FF2B5EF4-FFF2-40B4-BE49-F238E27FC236}">
                <a16:creationId xmlns:a16="http://schemas.microsoft.com/office/drawing/2014/main" id="{807270C4-B889-515D-3166-3E45576A2B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6832" y="5506403"/>
            <a:ext cx="914400" cy="914400"/>
          </a:xfrm>
          <a:prstGeom prst="rect">
            <a:avLst/>
          </a:prstGeom>
          <a:scene3d>
            <a:camera prst="orthographicFront">
              <a:rot lat="0" lon="10200000" rev="0"/>
            </a:camera>
            <a:lightRig rig="threePt" dir="t"/>
          </a:scene3d>
        </p:spPr>
      </p:pic>
      <p:sp>
        <p:nvSpPr>
          <p:cNvPr id="4" name="Slide Number Placeholder 3">
            <a:extLst>
              <a:ext uri="{FF2B5EF4-FFF2-40B4-BE49-F238E27FC236}">
                <a16:creationId xmlns:a16="http://schemas.microsoft.com/office/drawing/2014/main" id="{6E650042-7BAC-8E95-517B-6A546DD16C6E}"/>
              </a:ext>
            </a:extLst>
          </p:cNvPr>
          <p:cNvSpPr>
            <a:spLocks noGrp="1"/>
          </p:cNvSpPr>
          <p:nvPr>
            <p:ph type="sldNum" sz="quarter" idx="4"/>
          </p:nvPr>
        </p:nvSpPr>
        <p:spPr/>
        <p:txBody>
          <a:bodyPr/>
          <a:lstStyle/>
          <a:p>
            <a:fld id="{BB5FC4A1-A2DE-4EB5-9A46-57D39B4235EC}" type="slidenum">
              <a:rPr lang="en-US" smtClean="0"/>
              <a:t>54</a:t>
            </a:fld>
            <a:endParaRPr lang="en-US"/>
          </a:p>
        </p:txBody>
      </p:sp>
    </p:spTree>
    <p:extLst>
      <p:ext uri="{BB962C8B-B14F-4D97-AF65-F5344CB8AC3E}">
        <p14:creationId val="1981220195"/>
      </p:ext>
    </p:extLst>
  </p:cSld>
  <p:clrMapOvr>
    <a:masterClrMapping/>
  </p:clrMapOvr>
  <p:transition spd="med">
    <p:fade/>
  </p:transition>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12DC7C1-4E29-4E6B-AEDE-3A5C671D46BC}"/>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sp>
        <p:nvSpPr>
          <p:cNvPr id="3" name="Content Placeholder 2">
            <a:extLst>
              <a:ext uri="{FF2B5EF4-FFF2-40B4-BE49-F238E27FC236}">
                <a16:creationId xmlns:a16="http://schemas.microsoft.com/office/drawing/2014/main" id="{545C500D-77C7-6D28-4E76-56AC0036951A}"/>
              </a:ext>
            </a:extLst>
          </p:cNvPr>
          <p:cNvSpPr>
            <a:spLocks noGrp="1"/>
          </p:cNvSpPr>
          <p:nvPr>
            <p:ph idx="1"/>
          </p:nvPr>
        </p:nvSpPr>
        <p:spPr/>
        <p:txBody>
          <a:bodyPr>
            <a:normAutofit fontScale="95000" lnSpcReduction="20000"/>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Wypełnianie kwestionariusza wewnętrznego (IQ):</a:t>
            </a:r>
          </a:p>
          <a:p>
            <a:pPr marL="0" indent="0">
              <a:buNone/>
            </a:pPr>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Pierwsze kilka pytań dotyczy ogólnych informacji o stronie trzeciej, w tym nazwy i lokalizacji strony trzeciej</a:t>
            </a:r>
          </a:p>
          <a:p>
            <a:pPr marL="0" indent="0">
              <a:buNone/>
            </a:pPr>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Następne pytanie dotyczy krajów, w których spodziewamy się transakcji ze stroną trzecią.</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Jest to pytanie z wieloma odpowiedziami, więc jeśli spodziewamy się otrzymywać, wysyłać lub transportować towary przez więcej niż jeden kraj, możemy to tutaj wymienić.</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Następnie IQ zadaje pytanie dotyczące wielkości przychodów </a:t>
            </a:r>
            <a:r>
              <a:rPr lang="pl" sz="1600" b="0" i="0" u="none" strike="noStrike" cap="none" baseline="0">
                <a:solidFill>
                  <a:srgbClr val="000000"/>
                </a:solidFill>
                <a:effectLst/>
                <a:uFill>
                  <a:solidFill>
                    <a:prstClr val="black">
                      <a:alpha val="0"/>
                    </a:prstClr>
                  </a:solidFill>
                </a:uFill>
                <a:latin typeface="Calibri"/>
                <a:ea typeface="Calibri"/>
                <a:cs typeface="Calibri"/>
              </a:rPr>
              <a:t> podmiotu zewnętrznego (spółka zależna RPM) z menu rozwijanym, aby wybrać odpowiedź.</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Powodem tego pytania jest to, że profil ryzyka dużej organizacji będzie inny niż profil ryzyka mniejszej organizacji.</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W związku z tym podana odpowiedź umożliwi automatyczną korektę punktacji niektórych pytań zgodnie z rozmiarem podmiotu.</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IQ pyta o całkowitą oczekiwaną roczną wartość transakcyjną ze stroną trzecią w celu oceny „wielkości” / istotności relacji</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Następny zestaw pytań wymaga informacji o osobie, która ukończyła IQ</a:t>
            </a:r>
          </a:p>
        </p:txBody>
      </p:sp>
      <p:sp>
        <p:nvSpPr>
          <p:cNvPr id="4" name="Slide Number Placeholder 3">
            <a:extLst>
              <a:ext uri="{FF2B5EF4-FFF2-40B4-BE49-F238E27FC236}">
                <a16:creationId xmlns:a16="http://schemas.microsoft.com/office/drawing/2014/main" id="{23A02699-CC76-C6AD-5360-5051CBDB8B56}"/>
              </a:ext>
            </a:extLst>
          </p:cNvPr>
          <p:cNvSpPr>
            <a:spLocks noGrp="1"/>
          </p:cNvSpPr>
          <p:nvPr>
            <p:ph type="sldNum" sz="quarter" idx="4"/>
          </p:nvPr>
        </p:nvSpPr>
        <p:spPr/>
        <p:txBody>
          <a:bodyPr/>
          <a:lstStyle/>
          <a:p>
            <a:fld id="{BB5FC4A1-A2DE-4EB5-9A46-57D39B4235EC}" type="slidenum">
              <a:rPr lang="en-US" smtClean="0"/>
              <a:t>55</a:t>
            </a:fld>
            <a:endParaRPr lang="en-US"/>
          </a:p>
        </p:txBody>
      </p:sp>
    </p:spTree>
    <p:extLst>
      <p:ext uri="{BB962C8B-B14F-4D97-AF65-F5344CB8AC3E}">
        <p14:creationId val="628532021"/>
      </p:ext>
    </p:extLst>
  </p:cSld>
  <p:clrMapOvr>
    <a:masterClrMapping/>
  </p:clrMapOvr>
  <p:transition spd="med">
    <p:fade/>
  </p:transition>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12DC7C1-4E29-4E6B-AEDE-3A5C671D46BC}"/>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sp>
        <p:nvSpPr>
          <p:cNvPr id="3" name="Content Placeholder 2">
            <a:extLst>
              <a:ext uri="{FF2B5EF4-FFF2-40B4-BE49-F238E27FC236}">
                <a16:creationId xmlns:a16="http://schemas.microsoft.com/office/drawing/2014/main" id="{545C500D-77C7-6D28-4E76-56AC0036951A}"/>
              </a:ext>
            </a:extLst>
          </p:cNvPr>
          <p:cNvSpPr>
            <a:spLocks noGrp="1"/>
          </p:cNvSpPr>
          <p:nvPr>
            <p:ph idx="1"/>
          </p:nvPr>
        </p:nvSpPr>
        <p:spPr>
          <a:xfrm>
            <a:off x="329820" y="1631834"/>
            <a:ext cx="8074836" cy="2755015"/>
          </a:xfrm>
        </p:spPr>
        <p:txBody>
          <a:bodyPr>
            <a:normAutofit fontScale="95000" lnSpcReduction="20000"/>
          </a:bodyPr>
          <a:lstStyle/>
          <a:p>
            <a:pPr marL="0" indent="0">
              <a:buNone/>
            </a:pPr>
            <a:r>
              <a:rPr lang="pl" sz="1500" b="1" i="0" u="none" strike="noStrike" cap="none" baseline="0">
                <a:solidFill>
                  <a:srgbClr val="000000"/>
                </a:solidFill>
                <a:effectLst/>
                <a:uFill>
                  <a:solidFill>
                    <a:prstClr val="black">
                      <a:alpha val="0"/>
                    </a:prstClr>
                  </a:solidFill>
                </a:uFill>
                <a:latin typeface="Calibri"/>
                <a:ea typeface="Calibri"/>
                <a:cs typeface="Calibri"/>
              </a:rPr>
              <a:t>Wypełnianie kwestionariusza wewnętrznego (IQ):</a:t>
            </a:r>
          </a:p>
          <a:p>
            <a:pPr marL="0" indent="0">
              <a:buNone/>
            </a:pPr>
            <a:endParaRPr lang="en-GB" sz="1600"/>
          </a:p>
          <a:p>
            <a:r>
              <a:rPr lang="pl" sz="1500" b="0" i="0" u="none" strike="noStrike" cap="none" baseline="0">
                <a:solidFill>
                  <a:srgbClr val="000000"/>
                </a:solidFill>
                <a:effectLst/>
                <a:uFill>
                  <a:solidFill>
                    <a:prstClr val="black">
                      <a:alpha val="0"/>
                    </a:prstClr>
                  </a:solidFill>
                </a:uFill>
                <a:latin typeface="Calibri"/>
                <a:ea typeface="Calibri"/>
                <a:cs typeface="Calibri"/>
              </a:rPr>
              <a:t>IQ pyta o typ towaru lub rodzaj strony trzeciej.</a:t>
            </a:r>
            <a:r>
              <a:rPr lang="pl" sz="1500" b="0" i="0" u="none" strike="noStrike" cap="none" baseline="0">
                <a:solidFill>
                  <a:srgbClr val="000000"/>
                </a:solidFill>
                <a:effectLst/>
                <a:uFill>
                  <a:solidFill>
                    <a:prstClr val="black">
                      <a:alpha val="0"/>
                    </a:prstClr>
                  </a:solidFill>
                </a:uFill>
                <a:latin typeface="Calibri"/>
                <a:ea typeface="Calibri"/>
                <a:cs typeface="Calibri"/>
              </a:rPr>
              <a:t> </a:t>
            </a:r>
            <a:r>
              <a:rPr lang="pl" sz="1500" b="0" i="0" u="none" strike="noStrike" cap="none" baseline="0">
                <a:solidFill>
                  <a:srgbClr val="000000"/>
                </a:solidFill>
                <a:effectLst/>
                <a:uFill>
                  <a:solidFill>
                    <a:prstClr val="black">
                      <a:alpha val="0"/>
                    </a:prstClr>
                  </a:solidFill>
                </a:uFill>
                <a:latin typeface="Calibri"/>
                <a:ea typeface="Calibri"/>
                <a:cs typeface="Calibri"/>
              </a:rPr>
              <a:t>W ten sam sposób, w jaki analityk ryzyka wykorzystuje typ strony trzeciej do określenia początkowego wyniku ryzyka, rodzaj strony trzeciej zostanie również uwzględniony w ogólnym wyniku ryzyka w IQ.</a:t>
            </a:r>
            <a:r>
              <a:rPr lang="pl"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pPr marL="0" indent="0">
              <a:buNone/>
            </a:pPr>
            <a:r>
              <a:rPr lang="pl" sz="1500" b="0" i="0" u="none" strike="noStrike" cap="none" baseline="0">
                <a:solidFill>
                  <a:srgbClr val="000000"/>
                </a:solidFill>
                <a:effectLst/>
                <a:uFill>
                  <a:solidFill>
                    <a:prstClr val="black">
                      <a:alpha val="0"/>
                    </a:prstClr>
                  </a:solidFill>
                </a:uFill>
                <a:latin typeface="Calibri"/>
                <a:ea typeface="Calibri"/>
                <a:cs typeface="Calibri"/>
              </a:rPr>
              <a:t>Definicje typów stron trzecich można znaleźć na stronie 11 niniejszego podręcznika szkoleniowego.</a:t>
            </a:r>
            <a:r>
              <a:rPr lang="pl"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l" sz="1500" b="0" i="0" u="none" strike="noStrike" cap="none" baseline="0">
                <a:solidFill>
                  <a:srgbClr val="000000"/>
                </a:solidFill>
                <a:effectLst/>
                <a:uFill>
                  <a:solidFill>
                    <a:prstClr val="black">
                      <a:alpha val="0"/>
                    </a:prstClr>
                  </a:solidFill>
                </a:uFill>
                <a:latin typeface="Calibri"/>
                <a:ea typeface="Calibri"/>
                <a:cs typeface="Calibri"/>
              </a:rPr>
              <a:t>IQ pyta również o wszelkie informacje, które mogły być obecne w wynikach wyszukiwania World-Check (jeśli istnieją).</a:t>
            </a:r>
            <a:r>
              <a:rPr lang="pl" sz="1500" b="0" i="0" u="none" strike="noStrike" cap="none" baseline="0">
                <a:solidFill>
                  <a:srgbClr val="000000"/>
                </a:solidFill>
                <a:effectLst/>
                <a:uFill>
                  <a:solidFill>
                    <a:prstClr val="black">
                      <a:alpha val="0"/>
                    </a:prstClr>
                  </a:solidFill>
                </a:uFill>
                <a:latin typeface="Calibri"/>
                <a:ea typeface="Calibri"/>
                <a:cs typeface="Calibri"/>
              </a:rPr>
              <a:t> </a:t>
            </a:r>
            <a:r>
              <a:rPr lang="pl" sz="1500" b="0" i="0" u="none" strike="noStrike" cap="none" baseline="0">
                <a:solidFill>
                  <a:srgbClr val="000000"/>
                </a:solidFill>
                <a:effectLst/>
                <a:uFill>
                  <a:solidFill>
                    <a:prstClr val="black">
                      <a:alpha val="0"/>
                    </a:prstClr>
                  </a:solidFill>
                </a:uFill>
                <a:latin typeface="Calibri"/>
                <a:ea typeface="Calibri"/>
                <a:cs typeface="Calibri"/>
              </a:rPr>
              <a:t>Można wybrać więcej niż jedną odpowiedź, poniższy zrzut ekranu pokazuje wszystkie możliwe odpowiedzi na pytanie:</a:t>
            </a:r>
          </a:p>
          <a:p>
            <a:pPr marL="685748" lvl="2" indent="0">
              <a:buNone/>
            </a:pPr>
            <a:endParaRPr lang="en-GB" sz="1600"/>
          </a:p>
        </p:txBody>
      </p:sp>
      <p:pic>
        <p:nvPicPr>
          <p:cNvPr id="5" name="Picture 4">
            <a:extLst>
              <a:ext uri="{FF2B5EF4-FFF2-40B4-BE49-F238E27FC236}">
                <a16:creationId xmlns:a16="http://schemas.microsoft.com/office/drawing/2014/main" id="{6AC5E585-0833-3521-4DCA-C63B2CE3B4FE}"/>
              </a:ext>
            </a:extLst>
          </p:cNvPr>
          <p:cNvPicPr>
            <a:picLocks noChangeAspect="1"/>
          </p:cNvPicPr>
          <p:nvPr/>
        </p:nvPicPr>
        <p:blipFill>
          <a:blip r:embed="rId2"/>
          <a:stretch>
            <a:fillRect/>
          </a:stretch>
        </p:blipFill>
        <p:spPr>
          <a:xfrm>
            <a:off x="113016" y="4386849"/>
            <a:ext cx="8928242" cy="1972447"/>
          </a:xfrm>
          <a:prstGeom prst="rect">
            <a:avLst/>
          </a:prstGeom>
        </p:spPr>
      </p:pic>
      <p:sp>
        <p:nvSpPr>
          <p:cNvPr id="4" name="Slide Number Placeholder 3">
            <a:extLst>
              <a:ext uri="{FF2B5EF4-FFF2-40B4-BE49-F238E27FC236}">
                <a16:creationId xmlns:a16="http://schemas.microsoft.com/office/drawing/2014/main" id="{EA4D0913-1035-01E0-2A58-D5524D4AA91E}"/>
              </a:ext>
            </a:extLst>
          </p:cNvPr>
          <p:cNvSpPr>
            <a:spLocks noGrp="1"/>
          </p:cNvSpPr>
          <p:nvPr>
            <p:ph type="sldNum" sz="quarter" idx="4"/>
          </p:nvPr>
        </p:nvSpPr>
        <p:spPr/>
        <p:txBody>
          <a:bodyPr/>
          <a:lstStyle/>
          <a:p>
            <a:fld id="{BB5FC4A1-A2DE-4EB5-9A46-57D39B4235EC}" type="slidenum">
              <a:rPr lang="en-US" smtClean="0"/>
              <a:t>56</a:t>
            </a:fld>
            <a:endParaRPr lang="en-US"/>
          </a:p>
        </p:txBody>
      </p:sp>
    </p:spTree>
    <p:extLst>
      <p:ext uri="{BB962C8B-B14F-4D97-AF65-F5344CB8AC3E}">
        <p14:creationId val="375531700"/>
      </p:ext>
    </p:extLst>
  </p:cSld>
  <p:clrMapOvr>
    <a:masterClrMapping/>
  </p:clrMapOvr>
  <p:transition spd="med">
    <p:fade/>
  </p:transition>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0D202CE-C9F0-1233-F2F5-902129A83573}"/>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sp>
        <p:nvSpPr>
          <p:cNvPr id="6" name="TextBox 5">
            <a:extLst>
              <a:ext uri="{FF2B5EF4-FFF2-40B4-BE49-F238E27FC236}">
                <a16:creationId xmlns:a16="http://schemas.microsoft.com/office/drawing/2014/main" id="{730590F0-BD83-5984-6928-8E9F53AF59BC}"/>
              </a:ext>
            </a:extLst>
          </p:cNvPr>
          <p:cNvSpPr txBox="1"/>
          <p:nvPr/>
        </p:nvSpPr>
        <p:spPr>
          <a:xfrm>
            <a:off x="417274" y="1629384"/>
            <a:ext cx="8170277" cy="1798320"/>
          </a:xfrm>
          <a:prstGeom prst="rect">
            <a:avLst/>
          </a:prstGeom>
          <a:noFill/>
        </p:spPr>
        <p:txBody>
          <a:bodyPr wrap="square" rtlCol="0">
            <a:spAutoFit/>
          </a:bodyPr>
          <a:lstStyle/>
          <a:p>
            <a:pPr marL="285750"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Następnie IQ zadaje serię pytań obejmujących kluczowe tematy, takie jak:</a:t>
            </a:r>
          </a:p>
          <a:p>
            <a:pPr marL="285750" indent="-285750">
              <a:buFont typeface="Arial" panose="020b0604020202020204" pitchFamily="34" charset="0"/>
              <a:buChar char="•"/>
            </a:pPr>
            <a:endParaRPr lang="en-GB" sz="1600"/>
          </a:p>
          <a:p>
            <a:pPr marL="742950" lvl="1"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Konflikty interesów</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Stowarzyszenie rządowe</a:t>
            </a:r>
          </a:p>
          <a:p>
            <a:pPr marL="742950" lvl="1"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Kwestie handlowe, w tym metody płatności</a:t>
            </a:r>
          </a:p>
          <a:p>
            <a:pPr marL="742950" lvl="1"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Konkretne pytania dotyczące ewentualnych czerwonych flag, w tym handlu, korupcji i czerwonej flagi handlowej.</a:t>
            </a:r>
          </a:p>
        </p:txBody>
      </p:sp>
      <p:sp>
        <p:nvSpPr>
          <p:cNvPr id="7" name="TextBox 6">
            <a:extLst>
              <a:ext uri="{FF2B5EF4-FFF2-40B4-BE49-F238E27FC236}">
                <a16:creationId xmlns:a16="http://schemas.microsoft.com/office/drawing/2014/main" id="{7AF4141F-41DA-E14C-E5C9-850AD53C8110}"/>
              </a:ext>
            </a:extLst>
          </p:cNvPr>
          <p:cNvSpPr txBox="1"/>
          <p:nvPr/>
        </p:nvSpPr>
        <p:spPr>
          <a:xfrm>
            <a:off x="417274" y="3811712"/>
            <a:ext cx="8243841" cy="2773681"/>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Nie oczekuje się, aby osoba wypełniająca kwestionariusz była w stanie odpowiedzieć na wszystkie pytania jednocześnie.</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Z tego powodu może być łatwiej wyeksportować jako plik PDF, aby podczas gromadzenia informacji przekazać kopię wszystkich pytań.</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Można również zapisać kwestionariusz jako wersję roboczą, przewijając do dołu ekranu w IQ.</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Po zakończeniu IQ kliknij WYŚLIJ u dołu strony.</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Zespół zatwierdzający otrzyma powiadomienie e-mailem, aby poinformować go, że IQ jest gotowy do przeglądu.</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Przykład wiadomości e-mail znajduje się na następnej stronie...</a:t>
            </a:r>
          </a:p>
        </p:txBody>
      </p:sp>
      <p:sp>
        <p:nvSpPr>
          <p:cNvPr id="3" name="Slide Number Placeholder 2">
            <a:extLst>
              <a:ext uri="{FF2B5EF4-FFF2-40B4-BE49-F238E27FC236}">
                <a16:creationId xmlns:a16="http://schemas.microsoft.com/office/drawing/2014/main" id="{9075D572-A42D-A3B2-42A9-61DFC7F7C0E9}"/>
              </a:ext>
            </a:extLst>
          </p:cNvPr>
          <p:cNvSpPr>
            <a:spLocks noGrp="1"/>
          </p:cNvSpPr>
          <p:nvPr>
            <p:ph type="sldNum" sz="quarter" idx="4"/>
          </p:nvPr>
        </p:nvSpPr>
        <p:spPr/>
        <p:txBody>
          <a:bodyPr/>
          <a:lstStyle/>
          <a:p>
            <a:fld id="{BB5FC4A1-A2DE-4EB5-9A46-57D39B4235EC}" type="slidenum">
              <a:rPr lang="en-US" smtClean="0"/>
              <a:t>57</a:t>
            </a:fld>
            <a:endParaRPr lang="en-US"/>
          </a:p>
        </p:txBody>
      </p:sp>
    </p:spTree>
    <p:extLst>
      <p:ext uri="{BB962C8B-B14F-4D97-AF65-F5344CB8AC3E}">
        <p14:creationId val="908528237"/>
      </p:ext>
    </p:extLst>
  </p:cSld>
  <p:clrMapOvr>
    <a:masterClrMapping/>
  </p:clrMapOvr>
  <p:transition spd="med">
    <p:fade/>
  </p:transition>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12CC49A-86F5-421A-43CF-93FFD22BE408}"/>
              </a:ext>
            </a:extLst>
          </p:cNvPr>
          <p:cNvSpPr>
            <a:spLocks noGrp="1"/>
          </p:cNvSpPr>
          <p:nvPr>
            <p:ph type="title"/>
          </p:nvPr>
        </p:nvSpPr>
        <p:spPr>
          <a:xfrm>
            <a:off x="822960" y="182880"/>
            <a:ext cx="7358907" cy="787032"/>
          </a:xfrm>
        </p:spPr>
        <p:txBody>
          <a:bodyPr anchor="ctr">
            <a:normAutofit/>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pic>
        <p:nvPicPr>
          <p:cNvPr id="7" name="Picture 6" descr="Graphical user interface, text, application, email&#10;&#10;Description automatically generated">
            <a:extLst>
              <a:ext uri="{FF2B5EF4-FFF2-40B4-BE49-F238E27FC236}">
                <a16:creationId xmlns:a16="http://schemas.microsoft.com/office/drawing/2014/main" id="{C9A922C2-C6B2-ECB3-C9B1-E832CC4A255E}"/>
              </a:ext>
            </a:extLst>
          </p:cNvPr>
          <p:cNvPicPr>
            <a:picLocks noChangeAspect="1"/>
          </p:cNvPicPr>
          <p:nvPr/>
        </p:nvPicPr>
        <p:blipFill>
          <a:blip r:embed="rId2"/>
          <a:stretch>
            <a:fillRect/>
          </a:stretch>
        </p:blipFill>
        <p:spPr>
          <a:xfrm>
            <a:off x="372527" y="1723191"/>
            <a:ext cx="8074836" cy="3411618"/>
          </a:xfrm>
          <a:prstGeom prst="rect">
            <a:avLst/>
          </a:prstGeom>
          <a:noFill/>
        </p:spPr>
      </p:pic>
      <p:sp>
        <p:nvSpPr>
          <p:cNvPr id="8" name="TextBox 7">
            <a:extLst>
              <a:ext uri="{FF2B5EF4-FFF2-40B4-BE49-F238E27FC236}">
                <a16:creationId xmlns:a16="http://schemas.microsoft.com/office/drawing/2014/main" id="{2A35776B-D21E-1C43-7943-AAF272CC9619}"/>
              </a:ext>
            </a:extLst>
          </p:cNvPr>
          <p:cNvSpPr txBox="1"/>
          <p:nvPr/>
        </p:nvSpPr>
        <p:spPr>
          <a:xfrm>
            <a:off x="493160" y="5291191"/>
            <a:ext cx="8311793" cy="131064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Użytkownik zespołu akceptującego może kliknąć łącze w wiadomości e-mail lub zalogować się do systemu, a na Stronie głównej kliknąć Pozycje do przejrzenia (upewnij się, że w menu rozwijanym na ekranie zmienisz aktywność na Kwestionariusz lub nie będziesz w stanie zobaczyć, co jest wymagane do przejrzenia), aby uzyskać dostęp do Kwestionariusza wewnętrznego.</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EF3196E-D7B3-C84E-8E7C-30B13E81146A}"/>
              </a:ext>
            </a:extLst>
          </p:cNvPr>
          <p:cNvSpPr>
            <a:spLocks noGrp="1"/>
          </p:cNvSpPr>
          <p:nvPr>
            <p:ph type="sldNum" sz="quarter" idx="4"/>
          </p:nvPr>
        </p:nvSpPr>
        <p:spPr/>
        <p:txBody>
          <a:bodyPr/>
          <a:lstStyle/>
          <a:p>
            <a:fld id="{BB5FC4A1-A2DE-4EB5-9A46-57D39B4235EC}" type="slidenum">
              <a:rPr lang="en-US" smtClean="0"/>
              <a:t>58</a:t>
            </a:fld>
            <a:endParaRPr lang="en-US"/>
          </a:p>
        </p:txBody>
      </p:sp>
    </p:spTree>
    <p:extLst>
      <p:ext uri="{BB962C8B-B14F-4D97-AF65-F5344CB8AC3E}">
        <p14:creationId val="1569033808"/>
      </p:ext>
    </p:extLst>
  </p:cSld>
  <p:clrMapOvr>
    <a:masterClrMapping/>
  </p:clrMapOvr>
  <p:transition spd="med">
    <p:fade/>
  </p:transition>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B14CEFA-250E-4D0F-AD7B-349BEFBBE7B6}"/>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sp>
        <p:nvSpPr>
          <p:cNvPr id="3" name="Content Placeholder 2">
            <a:extLst>
              <a:ext uri="{FF2B5EF4-FFF2-40B4-BE49-F238E27FC236}">
                <a16:creationId xmlns:a16="http://schemas.microsoft.com/office/drawing/2014/main" id="{90A283AF-2CCC-678C-0AE4-DFB8F5829D4C}"/>
              </a:ext>
            </a:extLst>
          </p:cNvPr>
          <p:cNvSpPr>
            <a:spLocks noGrp="1"/>
          </p:cNvSpPr>
          <p:nvPr>
            <p:ph idx="1"/>
          </p:nvPr>
        </p:nvSpPr>
        <p:spPr/>
        <p:txBody>
          <a:bodyPr>
            <a:normAutofit/>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Przeglądanie wewnętrznego kwestionariusza</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Wypełniony przez </a:t>
            </a:r>
            <a:r>
              <a:rPr lang="pl" sz="1600" b="1" i="0" u="none" strike="noStrike" cap="none" baseline="0">
                <a:solidFill>
                  <a:srgbClr val="FF0000"/>
                </a:solidFill>
                <a:effectLst/>
                <a:uFill>
                  <a:solidFill>
                    <a:prstClr val="black">
                      <a:alpha val="0"/>
                    </a:prstClr>
                  </a:solidFill>
                </a:uFill>
                <a:latin typeface="Calibri"/>
                <a:ea typeface="Calibri"/>
                <a:cs typeface="Calibri"/>
              </a:rPr>
              <a:t>zespół ZATWIERDZAJĄCY</a:t>
            </a:r>
          </a:p>
        </p:txBody>
      </p:sp>
      <p:pic>
        <p:nvPicPr>
          <p:cNvPr id="7" name="Picture 6">
            <a:extLst>
              <a:ext uri="{FF2B5EF4-FFF2-40B4-BE49-F238E27FC236}">
                <a16:creationId xmlns:a16="http://schemas.microsoft.com/office/drawing/2014/main" id="{07970415-E10C-A233-BC42-8F9B339FF8AA}"/>
              </a:ext>
            </a:extLst>
          </p:cNvPr>
          <p:cNvPicPr>
            <a:picLocks noChangeAspect="1"/>
          </p:cNvPicPr>
          <p:nvPr/>
        </p:nvPicPr>
        <p:blipFill>
          <a:blip r:embed="rId2"/>
          <a:stretch>
            <a:fillRect/>
          </a:stretch>
        </p:blipFill>
        <p:spPr>
          <a:xfrm>
            <a:off x="341893" y="2074906"/>
            <a:ext cx="8321040" cy="3072785"/>
          </a:xfrm>
          <a:prstGeom prst="rect">
            <a:avLst/>
          </a:prstGeom>
        </p:spPr>
      </p:pic>
      <p:sp>
        <p:nvSpPr>
          <p:cNvPr id="8" name="TextBox 7">
            <a:extLst>
              <a:ext uri="{FF2B5EF4-FFF2-40B4-BE49-F238E27FC236}">
                <a16:creationId xmlns:a16="http://schemas.microsoft.com/office/drawing/2014/main" id="{AE8A8184-8087-BDAF-7C14-4ECE946D1155}"/>
              </a:ext>
            </a:extLst>
          </p:cNvPr>
          <p:cNvSpPr txBox="1"/>
          <p:nvPr/>
        </p:nvSpPr>
        <p:spPr>
          <a:xfrm>
            <a:off x="341893" y="5349240"/>
            <a:ext cx="8165505" cy="106680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Gdy użytkownik zespołu akceptującego uzyska dostęp do pozycji do przeglądu, będzie mógł zobaczyć łączny wynik IQ i kategorię ryzyka.</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W tym miejscu będą mogli również kliknąć przycisk Przejrzyj, aby przejść do kwestionariusza i przejrzeć go szczegółowo.</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7C04A430-24E6-4587-3BD1-FBAB90EF8068}"/>
              </a:ext>
            </a:extLst>
          </p:cNvPr>
          <p:cNvSpPr>
            <a:spLocks noGrp="1"/>
          </p:cNvSpPr>
          <p:nvPr>
            <p:ph type="sldNum" sz="quarter" idx="4"/>
          </p:nvPr>
        </p:nvSpPr>
        <p:spPr/>
        <p:txBody>
          <a:bodyPr/>
          <a:lstStyle/>
          <a:p>
            <a:fld id="{BB5FC4A1-A2DE-4EB5-9A46-57D39B4235EC}" type="slidenum">
              <a:rPr lang="en-US" smtClean="0"/>
              <a:t>59</a:t>
            </a:fld>
            <a:endParaRPr lang="en-US"/>
          </a:p>
        </p:txBody>
      </p:sp>
    </p:spTree>
    <p:extLst>
      <p:ext uri="{BB962C8B-B14F-4D97-AF65-F5344CB8AC3E}">
        <p14:creationId val="3921832973"/>
      </p:ext>
    </p:extLst>
  </p:cSld>
  <p:clrMapOvr>
    <a:masterClrMapping/>
  </p:clrMapOvr>
  <p:transition spd="med">
    <p:fade/>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B2F2F01-FE3B-C3D2-80FD-CDA82E4C7529}"/>
              </a:ext>
            </a:extLst>
          </p:cNvPr>
          <p:cNvSpPr>
            <a:spLocks noGrp="1"/>
          </p:cNvSpPr>
          <p:nvPr>
            <p:ph type="title"/>
          </p:nvPr>
        </p:nvSpPr>
        <p:spPr>
          <a:xfrm>
            <a:off x="892546" y="182880"/>
            <a:ext cx="7358907" cy="787032"/>
          </a:xfrm>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LSEG i zrównoważone zamówienia:</a:t>
            </a:r>
            <a:br>
              <a:rPr sz="2000"/>
            </a:br>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Inicjatywa kierowana przez ośrodek</a:t>
            </a:r>
          </a:p>
        </p:txBody>
      </p:sp>
      <p:sp>
        <p:nvSpPr>
          <p:cNvPr id="4" name="Slide Number Placeholder 3">
            <a:extLst>
              <a:ext uri="{FF2B5EF4-FFF2-40B4-BE49-F238E27FC236}">
                <a16:creationId xmlns:a16="http://schemas.microsoft.com/office/drawing/2014/main" id="{B8085BC2-F0EF-E656-53AB-565EE6A1046E}"/>
              </a:ext>
            </a:extLst>
          </p:cNvPr>
          <p:cNvSpPr>
            <a:spLocks noGrp="1"/>
          </p:cNvSpPr>
          <p:nvPr>
            <p:ph type="sldNum" sz="quarter" idx="4"/>
          </p:nvPr>
        </p:nvSpPr>
        <p:spPr/>
        <p:txBody>
          <a:bodyPr/>
          <a:lstStyle/>
          <a:p>
            <a:fld id="{BB5FC4A1-A2DE-4EB5-9A46-57D39B4235EC}" type="slidenum">
              <a:rPr lang="en-US" smtClean="0"/>
              <a:t>6</a:t>
            </a:fld>
            <a:endParaRPr lang="en-US"/>
          </a:p>
        </p:txBody>
      </p:sp>
      <p:graphicFrame>
        <p:nvGraphicFramePr>
          <p:cNvPr id="5" name="Diagram 4">
            <a:extLst>
              <a:ext uri="{FF2B5EF4-FFF2-40B4-BE49-F238E27FC236}">
                <a16:creationId xmlns:a16="http://schemas.microsoft.com/office/drawing/2014/main" id="{B1DEB976-F467-2C11-EA72-15C0C4432AB0}"/>
              </a:ext>
            </a:extLst>
          </p:cNvPr>
          <p:cNvGraphicFramePr/>
          <p:nvPr>
            <p:extLst>
              <p:ext uri="{D42A27DB-BD31-4B8C-83A1-F6EECF244321}">
                <p14:modId val="2540236292"/>
              </p:ext>
            </p:extLst>
          </p:nvPr>
        </p:nvGraphicFramePr>
        <p:xfrm>
          <a:off x="595248" y="1222339"/>
          <a:ext cx="7953502" cy="2032000"/>
        </p:xfrm>
        <a:graphic>
          <a:graphicData uri="http://schemas.openxmlformats.org/drawingml/2006/diagram">
            <dgm:relIds xmlns:dgm="http://schemas.openxmlformats.org/drawingml/2006/diagram" r:dm="rId3" r:lo="rId4" r:qs="rId5" r:cs="rId6"/>
          </a:graphicData>
        </a:graphic>
      </p:graphicFrame>
      <p:sp>
        <p:nvSpPr>
          <p:cNvPr id="6" name="TextBox 5">
            <a:extLst>
              <a:ext uri="{FF2B5EF4-FFF2-40B4-BE49-F238E27FC236}">
                <a16:creationId xmlns:a16="http://schemas.microsoft.com/office/drawing/2014/main" id="{9AABC378-6D6E-F76E-9D57-D22EDAD14485}"/>
              </a:ext>
            </a:extLst>
          </p:cNvPr>
          <p:cNvSpPr txBox="1"/>
          <p:nvPr/>
        </p:nvSpPr>
        <p:spPr>
          <a:xfrm>
            <a:off x="318498" y="3254339"/>
            <a:ext cx="8230252" cy="423672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LSEG będzie stanowić część znacznie szerszego przepływu pracy kierowanego przez Centrum RPM, koncentrującego się na pełnej weryfikacji wszystkich SPRZEDAWCÓW zewnętrznych z perspektywy zgodności, zrównoważonego rozwoju i odpowiedzialnych zamówień zgodnie z celami RPM „Budowanie lepszego świata”.</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W związku z tym zarządzanie klientami i dostawcami będzie nieco inne w LSEG.</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Klienci będą w pełni zarządzani na poziomie lokalnego podmiotu, podczas gdy zatwierdzenie dostawców zewnętrznych będzie </a:t>
            </a:r>
            <a:r>
              <a:rPr lang="pl" sz="1600" b="0" i="0" u="sng" strike="noStrike" cap="none" baseline="0">
                <a:solidFill>
                  <a:srgbClr val="FF0000"/>
                </a:solidFill>
                <a:effectLst/>
                <a:uFill>
                  <a:solidFill>
                    <a:srgbClr val="FF0000"/>
                  </a:solidFill>
                </a:uFill>
                <a:latin typeface="Calibri"/>
                <a:ea typeface="Calibri"/>
                <a:cs typeface="Calibri"/>
              </a:rPr>
              <a:t>zarządzane centralnie przez zespół RPM ds. zgodności.</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Zapewni to, że dostawcy zewnętrzni wysokiego i wysokiego ryzyka zostaną przedłożeni do oceny ich poświadczeń w zakresie zrównoważonego rozwoju.</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Wszelkie pytania dotyczące wpływu, jaki będzie to miało na Twoją lokalną działalność, skontaktuj się z zespołem RPM ds. zgodności.</a:t>
            </a:r>
            <a:r>
              <a:rPr lang="pl" sz="1600" b="0" i="0" u="none" strike="noStrike" cap="none" baseline="0">
                <a:solidFill>
                  <a:srgbClr val="000000"/>
                </a:solidFill>
                <a:effectLst/>
                <a:uFill>
                  <a:solidFill>
                    <a:prstClr val="black">
                      <a:alpha val="0"/>
                    </a:prstClr>
                  </a:solidFill>
                </a:uFill>
                <a:latin typeface="Calibri"/>
                <a:ea typeface="Calibri"/>
                <a:cs typeface="Calibri"/>
              </a:rPr>
              <a:t> </a:t>
            </a:r>
            <a:endParaRPr lang="en-GB"/>
          </a:p>
        </p:txBody>
      </p:sp>
    </p:spTree>
    <p:extLst>
      <p:ext uri="{BB962C8B-B14F-4D97-AF65-F5344CB8AC3E}">
        <p14:creationId val="1889759054"/>
      </p:ext>
    </p:extLst>
  </p:cSld>
  <p:clrMapOvr>
    <a:masterClrMapping/>
  </p:clrMapOvr>
  <p:transition spd="med">
    <p:fade/>
  </p:transition>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DAB3448-7FA1-9897-A338-31D7DE3AED9A}"/>
              </a:ext>
            </a:extLst>
          </p:cNvPr>
          <p:cNvSpPr>
            <a:spLocks noGrp="1"/>
          </p:cNvSpPr>
          <p:nvPr>
            <p:ph type="title"/>
          </p:nvPr>
        </p:nvSpPr>
        <p:spPr>
          <a:xfrm>
            <a:off x="822960" y="182880"/>
            <a:ext cx="7358907" cy="787032"/>
          </a:xfrm>
        </p:spPr>
        <p:txBody>
          <a:bodyPr anchor="ctr">
            <a:normAutofit/>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pic>
        <p:nvPicPr>
          <p:cNvPr id="7" name="Picture 6">
            <a:extLst>
              <a:ext uri="{FF2B5EF4-FFF2-40B4-BE49-F238E27FC236}">
                <a16:creationId xmlns:a16="http://schemas.microsoft.com/office/drawing/2014/main" id="{2B13F968-339D-EDCD-22CA-9C273FE1439A}"/>
              </a:ext>
            </a:extLst>
          </p:cNvPr>
          <p:cNvPicPr>
            <a:picLocks noChangeAspect="1"/>
          </p:cNvPicPr>
          <p:nvPr/>
        </p:nvPicPr>
        <p:blipFill>
          <a:blip r:embed="rId2"/>
          <a:stretch>
            <a:fillRect/>
          </a:stretch>
        </p:blipFill>
        <p:spPr>
          <a:xfrm>
            <a:off x="360643" y="1682667"/>
            <a:ext cx="8074836" cy="1473657"/>
          </a:xfrm>
          <a:prstGeom prst="rect">
            <a:avLst/>
          </a:prstGeom>
          <a:noFill/>
        </p:spPr>
      </p:pic>
      <p:sp>
        <p:nvSpPr>
          <p:cNvPr id="8" name="TextBox 7">
            <a:extLst>
              <a:ext uri="{FF2B5EF4-FFF2-40B4-BE49-F238E27FC236}">
                <a16:creationId xmlns:a16="http://schemas.microsoft.com/office/drawing/2014/main" id="{A32C8AB1-3896-239B-38B9-B18DC80CC16F}"/>
              </a:ext>
            </a:extLst>
          </p:cNvPr>
          <p:cNvSpPr txBox="1"/>
          <p:nvPr/>
        </p:nvSpPr>
        <p:spPr>
          <a:xfrm>
            <a:off x="360643" y="3185950"/>
            <a:ext cx="8074836" cy="1158240"/>
          </a:xfrm>
          <a:prstGeom prst="rect">
            <a:avLst/>
          </a:prstGeom>
          <a:no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W przypadku każdego pytania, na które udzielono odpowiedzi w IQ, osoba oceniająca może zobaczyć punktację przyznawaną każdej odpowiedzi i ma możliwość dodania komentarzy, zażądania zmian w odpowiedziach lub dokonania ocen.</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Jeśli klikniesz opcję Wersja, pojawi się poniższe wyskakujące okienko, w którym można wprowadzić wersję, której należy dokonać.</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FB3C983D-3BCC-0BE2-A868-D241760D3BDD}"/>
              </a:ext>
            </a:extLst>
          </p:cNvPr>
          <p:cNvPicPr>
            <a:picLocks noChangeAspect="1"/>
          </p:cNvPicPr>
          <p:nvPr/>
        </p:nvPicPr>
        <p:blipFill>
          <a:blip r:embed="rId3"/>
          <a:stretch>
            <a:fillRect/>
          </a:stretch>
        </p:blipFill>
        <p:spPr>
          <a:xfrm>
            <a:off x="1976857" y="4078840"/>
            <a:ext cx="5051111" cy="2596280"/>
          </a:xfrm>
          <a:prstGeom prst="rect">
            <a:avLst/>
          </a:prstGeom>
        </p:spPr>
      </p:pic>
      <p:sp>
        <p:nvSpPr>
          <p:cNvPr id="3" name="Slide Number Placeholder 2">
            <a:extLst>
              <a:ext uri="{FF2B5EF4-FFF2-40B4-BE49-F238E27FC236}">
                <a16:creationId xmlns:a16="http://schemas.microsoft.com/office/drawing/2014/main" id="{84DFDF3C-27C3-DF63-249D-8259D0615D2A}"/>
              </a:ext>
            </a:extLst>
          </p:cNvPr>
          <p:cNvSpPr>
            <a:spLocks noGrp="1"/>
          </p:cNvSpPr>
          <p:nvPr>
            <p:ph type="sldNum" sz="quarter" idx="4"/>
          </p:nvPr>
        </p:nvSpPr>
        <p:spPr/>
        <p:txBody>
          <a:bodyPr/>
          <a:lstStyle/>
          <a:p>
            <a:fld id="{BB5FC4A1-A2DE-4EB5-9A46-57D39B4235EC}" type="slidenum">
              <a:rPr lang="en-US" smtClean="0"/>
              <a:t>60</a:t>
            </a:fld>
            <a:endParaRPr lang="en-US"/>
          </a:p>
        </p:txBody>
      </p:sp>
    </p:spTree>
    <p:extLst>
      <p:ext uri="{BB962C8B-B14F-4D97-AF65-F5344CB8AC3E}">
        <p14:creationId val="3269188898"/>
      </p:ext>
    </p:extLst>
  </p:cSld>
  <p:clrMapOvr>
    <a:masterClrMapping/>
  </p:clrMapOvr>
  <p:transition spd="med">
    <p:fade/>
  </p:transition>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EC42C44-8124-4583-9D86-9E805CDC1768}"/>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sp>
        <p:nvSpPr>
          <p:cNvPr id="8" name="TextBox 7">
            <a:extLst>
              <a:ext uri="{FF2B5EF4-FFF2-40B4-BE49-F238E27FC236}">
                <a16:creationId xmlns:a16="http://schemas.microsoft.com/office/drawing/2014/main" id="{01F59DA0-E083-289E-6F8A-8F6C76133120}"/>
              </a:ext>
            </a:extLst>
          </p:cNvPr>
          <p:cNvSpPr txBox="1"/>
          <p:nvPr/>
        </p:nvSpPr>
        <p:spPr>
          <a:xfrm>
            <a:off x="513708" y="1633591"/>
            <a:ext cx="8219326" cy="106680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U podstawy IQ weryfikator może poszukać zmiany weryfikatora, jeśli chce, aby informacje zostały dwukrotnie sprawdzone, a także może odesłać do Cesjonariusza po tym, jak wszystkie wnioski o zmiany, komentarze itp. zostaną złożone przez weryfikatora.</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8EE4DD20-7231-8A39-13AC-1DAD2C251097}"/>
              </a:ext>
            </a:extLst>
          </p:cNvPr>
          <p:cNvPicPr>
            <a:picLocks noChangeAspect="1"/>
          </p:cNvPicPr>
          <p:nvPr/>
        </p:nvPicPr>
        <p:blipFill>
          <a:blip r:embed="rId2"/>
          <a:stretch>
            <a:fillRect/>
          </a:stretch>
        </p:blipFill>
        <p:spPr>
          <a:xfrm>
            <a:off x="226032" y="2685143"/>
            <a:ext cx="8691936" cy="3104657"/>
          </a:xfrm>
          <a:prstGeom prst="rect">
            <a:avLst/>
          </a:prstGeom>
        </p:spPr>
      </p:pic>
      <p:sp>
        <p:nvSpPr>
          <p:cNvPr id="3" name="Slide Number Placeholder 2">
            <a:extLst>
              <a:ext uri="{FF2B5EF4-FFF2-40B4-BE49-F238E27FC236}">
                <a16:creationId xmlns:a16="http://schemas.microsoft.com/office/drawing/2014/main" id="{21929FC3-066C-2CD2-548A-ED6469C59FED}"/>
              </a:ext>
            </a:extLst>
          </p:cNvPr>
          <p:cNvSpPr>
            <a:spLocks noGrp="1"/>
          </p:cNvSpPr>
          <p:nvPr>
            <p:ph type="sldNum" sz="quarter" idx="4"/>
          </p:nvPr>
        </p:nvSpPr>
        <p:spPr/>
        <p:txBody>
          <a:bodyPr/>
          <a:lstStyle/>
          <a:p>
            <a:fld id="{BB5FC4A1-A2DE-4EB5-9A46-57D39B4235EC}" type="slidenum">
              <a:rPr lang="en-US" smtClean="0"/>
              <a:t>61</a:t>
            </a:fld>
            <a:endParaRPr lang="en-US"/>
          </a:p>
        </p:txBody>
      </p:sp>
    </p:spTree>
    <p:extLst>
      <p:ext uri="{BB962C8B-B14F-4D97-AF65-F5344CB8AC3E}">
        <p14:creationId val="1493833896"/>
      </p:ext>
    </p:extLst>
  </p:cSld>
  <p:clrMapOvr>
    <a:masterClrMapping/>
  </p:clrMapOvr>
  <p:transition spd="med">
    <p:fade/>
  </p:transition>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EB4CDC0D-5E5A-B405-4CB8-4404CF4E0CFC}"/>
              </a:ext>
            </a:extLst>
          </p:cNvPr>
          <p:cNvSpPr>
            <a:spLocks noGrp="1"/>
          </p:cNvSpPr>
          <p:nvPr>
            <p:ph type="title"/>
          </p:nvPr>
        </p:nvSpPr>
        <p:spPr>
          <a:xfrm>
            <a:off x="822960" y="182880"/>
            <a:ext cx="7358907" cy="787032"/>
          </a:xfrm>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pic>
        <p:nvPicPr>
          <p:cNvPr id="7" name="Picture 6">
            <a:extLst>
              <a:ext uri="{FF2B5EF4-FFF2-40B4-BE49-F238E27FC236}">
                <a16:creationId xmlns:a16="http://schemas.microsoft.com/office/drawing/2014/main" id="{86129676-1C1B-7C80-E18A-527E79FB9697}"/>
              </a:ext>
            </a:extLst>
          </p:cNvPr>
          <p:cNvPicPr>
            <a:picLocks noChangeAspect="1"/>
          </p:cNvPicPr>
          <p:nvPr/>
        </p:nvPicPr>
        <p:blipFill>
          <a:blip r:embed="rId2"/>
          <a:stretch>
            <a:fillRect/>
          </a:stretch>
        </p:blipFill>
        <p:spPr>
          <a:xfrm>
            <a:off x="464995" y="1965436"/>
            <a:ext cx="8074836" cy="2927128"/>
          </a:xfrm>
          <a:prstGeom prst="rect">
            <a:avLst/>
          </a:prstGeom>
          <a:noFill/>
        </p:spPr>
      </p:pic>
      <p:sp>
        <p:nvSpPr>
          <p:cNvPr id="8" name="TextBox 7">
            <a:extLst>
              <a:ext uri="{FF2B5EF4-FFF2-40B4-BE49-F238E27FC236}">
                <a16:creationId xmlns:a16="http://schemas.microsoft.com/office/drawing/2014/main" id="{37691D86-333C-0017-474B-7877579F37F6}"/>
              </a:ext>
            </a:extLst>
          </p:cNvPr>
          <p:cNvSpPr txBox="1"/>
          <p:nvPr/>
        </p:nvSpPr>
        <p:spPr>
          <a:xfrm>
            <a:off x="464995" y="1442216"/>
            <a:ext cx="7798085" cy="518160"/>
          </a:xfrm>
          <a:prstGeom prst="rect">
            <a:avLst/>
          </a:prstGeom>
          <a:no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Osoba wyznaczona, która wypełniła kwestionariusz, aby poinformować ją o dodatkowych informacjach/zmianach, jest wymagana.</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Poniżej znajduje się przykład:</a:t>
            </a:r>
          </a:p>
        </p:txBody>
      </p:sp>
      <p:pic>
        <p:nvPicPr>
          <p:cNvPr id="10" name="Picture 9">
            <a:extLst>
              <a:ext uri="{FF2B5EF4-FFF2-40B4-BE49-F238E27FC236}">
                <a16:creationId xmlns:a16="http://schemas.microsoft.com/office/drawing/2014/main" id="{D8F59412-9262-0595-4FF5-6459DE4AF31B}"/>
              </a:ext>
            </a:extLst>
          </p:cNvPr>
          <p:cNvPicPr>
            <a:picLocks noChangeAspect="1"/>
          </p:cNvPicPr>
          <p:nvPr/>
        </p:nvPicPr>
        <p:blipFill>
          <a:blip r:embed="rId3"/>
          <a:stretch>
            <a:fillRect/>
          </a:stretch>
        </p:blipFill>
        <p:spPr>
          <a:xfrm>
            <a:off x="464995" y="5325786"/>
            <a:ext cx="8321040" cy="1124604"/>
          </a:xfrm>
          <a:prstGeom prst="rect">
            <a:avLst/>
          </a:prstGeom>
        </p:spPr>
      </p:pic>
      <p:sp>
        <p:nvSpPr>
          <p:cNvPr id="11" name="TextBox 10">
            <a:extLst>
              <a:ext uri="{FF2B5EF4-FFF2-40B4-BE49-F238E27FC236}">
                <a16:creationId xmlns:a16="http://schemas.microsoft.com/office/drawing/2014/main" id="{0216DD9C-9CC7-019E-FD8F-127DCBFD9A05}"/>
              </a:ext>
            </a:extLst>
          </p:cNvPr>
          <p:cNvSpPr txBox="1"/>
          <p:nvPr/>
        </p:nvSpPr>
        <p:spPr>
          <a:xfrm>
            <a:off x="410966" y="4923529"/>
            <a:ext cx="8322068" cy="518160"/>
          </a:xfrm>
          <a:prstGeom prst="rect">
            <a:avLst/>
          </a:prstGeom>
          <a:no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Kliknięcie łącza spowoduje przejście użytkownika do kwestionariusza, w którym będzie można ponownie przejrzeć odpowiedzi:</a:t>
            </a:r>
          </a:p>
        </p:txBody>
      </p:sp>
      <p:sp>
        <p:nvSpPr>
          <p:cNvPr id="2" name="Slide Number Placeholder 1">
            <a:extLst>
              <a:ext uri="{FF2B5EF4-FFF2-40B4-BE49-F238E27FC236}">
                <a16:creationId xmlns:a16="http://schemas.microsoft.com/office/drawing/2014/main" id="{EE5142F1-E163-763C-8BFC-47B91062F23A}"/>
              </a:ext>
            </a:extLst>
          </p:cNvPr>
          <p:cNvSpPr>
            <a:spLocks noGrp="1"/>
          </p:cNvSpPr>
          <p:nvPr>
            <p:ph type="sldNum" sz="quarter" idx="4"/>
          </p:nvPr>
        </p:nvSpPr>
        <p:spPr/>
        <p:txBody>
          <a:bodyPr/>
          <a:lstStyle/>
          <a:p>
            <a:fld id="{BB5FC4A1-A2DE-4EB5-9A46-57D39B4235EC}" type="slidenum">
              <a:rPr lang="en-US" smtClean="0"/>
              <a:t>62</a:t>
            </a:fld>
            <a:endParaRPr lang="en-US"/>
          </a:p>
        </p:txBody>
      </p:sp>
    </p:spTree>
    <p:extLst>
      <p:ext uri="{BB962C8B-B14F-4D97-AF65-F5344CB8AC3E}">
        <p14:creationId val="3004893639"/>
      </p:ext>
    </p:extLst>
  </p:cSld>
  <p:clrMapOvr>
    <a:masterClrMapping/>
  </p:clrMapOvr>
  <p:transition spd="med">
    <p:fade/>
  </p:transition>
  <p:timing/>
</p:sld>
</file>

<file path=ppt/slides/slide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0D3DDBE-4595-03AF-769B-03DB0482AE59}"/>
              </a:ext>
            </a:extLst>
          </p:cNvPr>
          <p:cNvSpPr>
            <a:spLocks noGrp="1"/>
          </p:cNvSpPr>
          <p:nvPr>
            <p:ph type="title"/>
          </p:nvPr>
        </p:nvSpPr>
        <p:spPr>
          <a:xfrm>
            <a:off x="822960" y="182880"/>
            <a:ext cx="7358907" cy="787032"/>
          </a:xfrm>
        </p:spPr>
        <p:txBody>
          <a:bodyPr anchor="ctr">
            <a:normAutofit/>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pic>
        <p:nvPicPr>
          <p:cNvPr id="7" name="Picture 6">
            <a:extLst>
              <a:ext uri="{FF2B5EF4-FFF2-40B4-BE49-F238E27FC236}">
                <a16:creationId xmlns:a16="http://schemas.microsoft.com/office/drawing/2014/main" id="{3397C2DE-87F3-F21F-2AAA-C367196D0BB6}"/>
              </a:ext>
            </a:extLst>
          </p:cNvPr>
          <p:cNvPicPr>
            <a:picLocks noChangeAspect="1"/>
          </p:cNvPicPr>
          <p:nvPr/>
        </p:nvPicPr>
        <p:blipFill>
          <a:blip r:embed="rId2"/>
          <a:stretch>
            <a:fillRect/>
          </a:stretch>
        </p:blipFill>
        <p:spPr>
          <a:xfrm>
            <a:off x="464995" y="2646869"/>
            <a:ext cx="8074836" cy="3451991"/>
          </a:xfrm>
          <a:prstGeom prst="rect">
            <a:avLst/>
          </a:prstGeom>
          <a:noFill/>
        </p:spPr>
      </p:pic>
      <p:sp>
        <p:nvSpPr>
          <p:cNvPr id="9" name="TextBox 8">
            <a:extLst>
              <a:ext uri="{FF2B5EF4-FFF2-40B4-BE49-F238E27FC236}">
                <a16:creationId xmlns:a16="http://schemas.microsoft.com/office/drawing/2014/main" id="{4B9B3C1E-B669-D759-6829-F30D6F025B31}"/>
              </a:ext>
            </a:extLst>
          </p:cNvPr>
          <p:cNvSpPr txBox="1"/>
          <p:nvPr/>
        </p:nvSpPr>
        <p:spPr>
          <a:xfrm>
            <a:off x="410966" y="1654139"/>
            <a:ext cx="8147407" cy="106680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Użytkownik wypełniający kwestionariusz może następnie przewinąć IQ, a następnie zobaczyć, gdzie recenzent zostawił mu instrukcję dotyczącą tego, w jaki sposób kwestionariusz wymaga zmiany.</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Może wprowadzić zmiany i ponownie przesłać do przeglądu.</a:t>
            </a:r>
          </a:p>
        </p:txBody>
      </p:sp>
      <p:sp>
        <p:nvSpPr>
          <p:cNvPr id="3" name="Slide Number Placeholder 2">
            <a:extLst>
              <a:ext uri="{FF2B5EF4-FFF2-40B4-BE49-F238E27FC236}">
                <a16:creationId xmlns:a16="http://schemas.microsoft.com/office/drawing/2014/main" id="{7755FA8A-9CA0-9FD5-76F2-E392EF5094EE}"/>
              </a:ext>
            </a:extLst>
          </p:cNvPr>
          <p:cNvSpPr>
            <a:spLocks noGrp="1"/>
          </p:cNvSpPr>
          <p:nvPr>
            <p:ph type="sldNum" sz="quarter" idx="4"/>
          </p:nvPr>
        </p:nvSpPr>
        <p:spPr/>
        <p:txBody>
          <a:bodyPr/>
          <a:lstStyle/>
          <a:p>
            <a:fld id="{BB5FC4A1-A2DE-4EB5-9A46-57D39B4235EC}" type="slidenum">
              <a:rPr lang="en-US" smtClean="0"/>
              <a:t>63</a:t>
            </a:fld>
            <a:endParaRPr lang="en-US"/>
          </a:p>
        </p:txBody>
      </p:sp>
    </p:spTree>
    <p:extLst>
      <p:ext uri="{BB962C8B-B14F-4D97-AF65-F5344CB8AC3E}">
        <p14:creationId val="1288605509"/>
      </p:ext>
    </p:extLst>
  </p:cSld>
  <p:clrMapOvr>
    <a:masterClrMapping/>
  </p:clrMapOvr>
  <p:transition spd="med">
    <p:fade/>
  </p:transition>
  <p:timing/>
</p:sld>
</file>

<file path=ppt/slides/slide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57B126B-6285-B189-1B31-BC9C3839DF7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sp>
        <p:nvSpPr>
          <p:cNvPr id="3" name="Content Placeholder 2">
            <a:extLst>
              <a:ext uri="{FF2B5EF4-FFF2-40B4-BE49-F238E27FC236}">
                <a16:creationId xmlns:a16="http://schemas.microsoft.com/office/drawing/2014/main" id="{043B387E-822F-1A96-67B3-6AB28C2F1D77}"/>
              </a:ext>
            </a:extLst>
          </p:cNvPr>
          <p:cNvSpPr>
            <a:spLocks noGrp="1"/>
          </p:cNvSpPr>
          <p:nvPr>
            <p:ph idx="1"/>
          </p:nvPr>
        </p:nvSpPr>
        <p:spPr>
          <a:xfrm>
            <a:off x="432562" y="1508761"/>
            <a:ext cx="8074836" cy="1470746"/>
          </a:xfrm>
        </p:spPr>
        <p:txBody>
          <a:bodyPr>
            <a:normAutofit fontScale="87500" lnSpcReduction="20000"/>
          </a:bodyPr>
          <a:lstStyle/>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Po wprowadzeniu wszystkich poprawek (jeśli dotyczy) do Kwestionariusza wewnętrznego, może on zostać zatwierdzony przez weryfikatora.</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Weryfikator uzyska dostęp do przesłanego kwestionariusza w taki sam sposób, jak przy pierwszym przesłaniu, za pośrednictwem łącza w wiadomości e-mail lub w sekcji Pozycje do przejrzenia na stronie głównej.</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W górnym punkcie kwestionariusza osoba oceniająca może ODRZUCIĆ (co oznacza, że będzie musiała wypełnić kwestionariusz ponownie) lub ZATWIERDZIĆ kwestionariusz.</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(Uwaga: zatwierdzenie polega wyłącznie na zatwierdzeniu wypełnionego kwestionariusza – nie jest to zatwierdzenie osoby trzeciej do wdrożenia).</a:t>
            </a:r>
          </a:p>
          <a:p>
            <a:pPr marL="0" indent="0">
              <a:buNone/>
            </a:pPr>
            <a:endParaRPr lang="en-GB"/>
          </a:p>
        </p:txBody>
      </p:sp>
      <p:pic>
        <p:nvPicPr>
          <p:cNvPr id="7" name="Picture 6">
            <a:extLst>
              <a:ext uri="{FF2B5EF4-FFF2-40B4-BE49-F238E27FC236}">
                <a16:creationId xmlns:a16="http://schemas.microsoft.com/office/drawing/2014/main" id="{763706B1-A3F4-6835-D1B2-E43B117C099D}"/>
              </a:ext>
            </a:extLst>
          </p:cNvPr>
          <p:cNvPicPr>
            <a:picLocks noChangeAspect="1"/>
          </p:cNvPicPr>
          <p:nvPr/>
        </p:nvPicPr>
        <p:blipFill>
          <a:blip r:embed="rId2"/>
          <a:stretch>
            <a:fillRect/>
          </a:stretch>
        </p:blipFill>
        <p:spPr>
          <a:xfrm>
            <a:off x="432562" y="3006714"/>
            <a:ext cx="8507398" cy="2489468"/>
          </a:xfrm>
          <a:prstGeom prst="rect">
            <a:avLst/>
          </a:prstGeom>
        </p:spPr>
      </p:pic>
      <p:sp>
        <p:nvSpPr>
          <p:cNvPr id="8" name="TextBox 7">
            <a:extLst>
              <a:ext uri="{FF2B5EF4-FFF2-40B4-BE49-F238E27FC236}">
                <a16:creationId xmlns:a16="http://schemas.microsoft.com/office/drawing/2014/main" id="{184ABE0A-A226-EEB7-D382-7D68FAFF1B4E}"/>
              </a:ext>
            </a:extLst>
          </p:cNvPr>
          <p:cNvSpPr txBox="1"/>
          <p:nvPr/>
        </p:nvSpPr>
        <p:spPr>
          <a:xfrm>
            <a:off x="248714" y="5727356"/>
            <a:ext cx="8507398" cy="82296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Po zakończeniu tego procesu osoba weryfikująca może powrócić do działania w sekcji Wewnętrzne gromadzenie danych w przepływie pracy i zaktualizować ocenę w ćwiczeniu Wyniki kwestionariusza wewnętrznego.</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DCF6BF80-6BE9-CD2A-1C50-A34609CCA69B}"/>
              </a:ext>
            </a:extLst>
          </p:cNvPr>
          <p:cNvSpPr>
            <a:spLocks noGrp="1"/>
          </p:cNvSpPr>
          <p:nvPr>
            <p:ph type="sldNum" sz="quarter" idx="4"/>
          </p:nvPr>
        </p:nvSpPr>
        <p:spPr/>
        <p:txBody>
          <a:bodyPr/>
          <a:lstStyle/>
          <a:p>
            <a:fld id="{BB5FC4A1-A2DE-4EB5-9A46-57D39B4235EC}" type="slidenum">
              <a:rPr lang="en-US" smtClean="0"/>
              <a:t>64</a:t>
            </a:fld>
            <a:endParaRPr lang="en-US"/>
          </a:p>
        </p:txBody>
      </p:sp>
    </p:spTree>
    <p:extLst>
      <p:ext uri="{BB962C8B-B14F-4D97-AF65-F5344CB8AC3E}">
        <p14:creationId val="158987418"/>
      </p:ext>
    </p:extLst>
  </p:cSld>
  <p:clrMapOvr>
    <a:masterClrMapping/>
  </p:clrMapOvr>
  <p:transition spd="med">
    <p:fade/>
  </p:transition>
  <p:timing/>
</p:sld>
</file>

<file path=ppt/slides/slide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B3593BE-504A-9391-95EA-6AD51D3305EF}"/>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sp>
        <p:nvSpPr>
          <p:cNvPr id="6" name="TextBox 5">
            <a:extLst>
              <a:ext uri="{FF2B5EF4-FFF2-40B4-BE49-F238E27FC236}">
                <a16:creationId xmlns:a16="http://schemas.microsoft.com/office/drawing/2014/main" id="{44104FAB-265C-0D48-C6D5-2A5ECAD8BE93}"/>
              </a:ext>
            </a:extLst>
          </p:cNvPr>
          <p:cNvSpPr txBox="1"/>
          <p:nvPr/>
        </p:nvSpPr>
        <p:spPr>
          <a:xfrm>
            <a:off x="482885" y="1674688"/>
            <a:ext cx="7921376" cy="2286001"/>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Opcje oceny dla kwestionariuszy wewnętrznych zależą od łącznego wyniku kwestionariusza wewnętrznego, w następujący sposób:</a:t>
            </a:r>
          </a:p>
          <a:p>
            <a:endParaRPr lang="en-GB" sz="1600"/>
          </a:p>
          <a:p>
            <a:pPr marL="285750"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IQ oceniło niskie ryzyko – zatwierdzenie strony trzeciej</a:t>
            </a:r>
          </a:p>
          <a:p>
            <a:pPr marL="285750"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IQ oceniło średnie ryzyko – zatwierdzenie strony trzeciej</a:t>
            </a:r>
          </a:p>
          <a:p>
            <a:pPr marL="285750"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IQ oceniło średnie ryzyko – poproś o weryfikację zgodności</a:t>
            </a:r>
          </a:p>
          <a:p>
            <a:pPr marL="285750"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IQ oceniło wysokie ryzyko – wymaga przeglądu zgodności</a:t>
            </a:r>
          </a:p>
          <a:p>
            <a:pPr marL="285750"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Odrzuć stronę trzecią</a:t>
            </a:r>
          </a:p>
          <a:p>
            <a:pPr marL="285750" indent="-285750">
              <a:buFont typeface="Arial" panose="020b0604020202020204" pitchFamily="34" charset="0"/>
              <a:buChar char="•"/>
            </a:pPr>
            <a:r>
              <a:rPr lang="pl" sz="1600" b="0" i="0" u="none" strike="noStrike" cap="none" baseline="0">
                <a:solidFill>
                  <a:srgbClr val="000000"/>
                </a:solidFill>
                <a:effectLst/>
                <a:uFill>
                  <a:solidFill>
                    <a:prstClr val="black">
                      <a:alpha val="0"/>
                    </a:prstClr>
                  </a:solidFill>
                </a:uFill>
                <a:latin typeface="Calibri"/>
                <a:ea typeface="Calibri"/>
                <a:cs typeface="Calibri"/>
              </a:rPr>
              <a:t>Przypisz kwestionariusz zewnętrzny</a:t>
            </a:r>
          </a:p>
        </p:txBody>
      </p:sp>
      <p:sp>
        <p:nvSpPr>
          <p:cNvPr id="8" name="Right Brace 7">
            <a:extLst>
              <a:ext uri="{FF2B5EF4-FFF2-40B4-BE49-F238E27FC236}">
                <a16:creationId xmlns:a16="http://schemas.microsoft.com/office/drawing/2014/main" id="{3E32FB08-4099-6FD0-AC14-71E409344E62}"/>
              </a:ext>
            </a:extLst>
          </p:cNvPr>
          <p:cNvSpPr/>
          <p:nvPr/>
        </p:nvSpPr>
        <p:spPr>
          <a:xfrm>
            <a:off x="6626831" y="2671281"/>
            <a:ext cx="133565" cy="107878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E78DE359-4A97-6382-7285-623CD2F113A4}"/>
              </a:ext>
            </a:extLst>
          </p:cNvPr>
          <p:cNvSpPr txBox="1"/>
          <p:nvPr/>
        </p:nvSpPr>
        <p:spPr>
          <a:xfrm>
            <a:off x="6914509" y="2476072"/>
            <a:ext cx="1910993" cy="2651760"/>
          </a:xfrm>
          <a:prstGeom prst="rect">
            <a:avLst/>
          </a:prstGeom>
          <a:noFill/>
        </p:spPr>
        <p:txBody>
          <a:bodyPr wrap="square" rtlCol="0">
            <a:spAutoFit/>
          </a:bodyPr>
          <a:lstStyle/>
          <a:p>
            <a:r>
              <a:rPr lang="pl" sz="1200" b="0" i="0" u="none" strike="noStrike" cap="none" baseline="0">
                <a:solidFill>
                  <a:srgbClr val="000000"/>
                </a:solidFill>
                <a:effectLst/>
                <a:uFill>
                  <a:solidFill>
                    <a:prstClr val="black">
                      <a:alpha val="0"/>
                    </a:prstClr>
                  </a:solidFill>
                </a:uFill>
                <a:latin typeface="Calibri"/>
                <a:ea typeface="Calibri"/>
                <a:cs typeface="Calibri"/>
              </a:rPr>
              <a:t>W przypadku ocen średniego ryzyka lokalny zespół może zdecydować, czy zatwierdzić, czy wysłać do zespołu ds. zgodności.</a:t>
            </a:r>
            <a:r>
              <a:rPr lang="pl" sz="1200" b="0" i="0" u="none" strike="noStrike" cap="none" baseline="0">
                <a:solidFill>
                  <a:srgbClr val="000000"/>
                </a:solidFill>
                <a:effectLst/>
                <a:uFill>
                  <a:solidFill>
                    <a:prstClr val="black">
                      <a:alpha val="0"/>
                    </a:prstClr>
                  </a:solidFill>
                </a:uFill>
                <a:latin typeface="Calibri"/>
                <a:ea typeface="Calibri"/>
                <a:cs typeface="Calibri"/>
              </a:rPr>
              <a:t> </a:t>
            </a:r>
            <a:r>
              <a:rPr lang="pl" sz="1200" b="0" i="0" u="none" strike="noStrike" cap="none" baseline="0">
                <a:solidFill>
                  <a:srgbClr val="000000"/>
                </a:solidFill>
                <a:effectLst/>
                <a:uFill>
                  <a:solidFill>
                    <a:prstClr val="black">
                      <a:alpha val="0"/>
                    </a:prstClr>
                  </a:solidFill>
                </a:uFill>
                <a:latin typeface="Calibri"/>
                <a:ea typeface="Calibri"/>
                <a:cs typeface="Calibri"/>
              </a:rPr>
              <a:t>W przypadku wyników wysokiego ryzyka przegląd zgodności jest obowiązkowy lub może on wydać zewnętrzny kwestionariusz</a:t>
            </a:r>
          </a:p>
        </p:txBody>
      </p:sp>
      <p:sp>
        <p:nvSpPr>
          <p:cNvPr id="10" name="TextBox 9">
            <a:extLst>
              <a:ext uri="{FF2B5EF4-FFF2-40B4-BE49-F238E27FC236}">
                <a16:creationId xmlns:a16="http://schemas.microsoft.com/office/drawing/2014/main" id="{EDCD4242-B6F0-F578-7FD1-B8801ACA3E24}"/>
              </a:ext>
            </a:extLst>
          </p:cNvPr>
          <p:cNvSpPr txBox="1"/>
          <p:nvPr/>
        </p:nvSpPr>
        <p:spPr>
          <a:xfrm>
            <a:off x="482885" y="4250029"/>
            <a:ext cx="7921376" cy="2773681"/>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Zespół ds. zgodności po weryfikacji ma możliwość zatwierdzenia lub odrzucenia strony trzeciej lub poproszenia o wypełnienie kwestionariusza zewnętrznego.</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Lokalny zespół zatwierdzający może zdecydować o odrzuceniu podmiotu zewnętrznego, jeśli uzyskał wysoki wynik ryzyka w IQ i zdecydował się nie przeprowadzać z nim transakcji, lub może zdecydować, że chce zebrać jeszcze więcej informacji o stronie trzeciej, w którym to przypadku wybrałby opcję Przypisz zewnętrzną ocenę kwestionariusza.</a:t>
            </a:r>
          </a:p>
          <a:p>
            <a:endParaRPr lang="en-GB" sz="1600"/>
          </a:p>
          <a:p>
            <a:r>
              <a:rPr lang="pl" sz="1600" b="0" i="0" u="none" strike="noStrike" cap="none" baseline="0">
                <a:solidFill>
                  <a:srgbClr val="000000"/>
                </a:solidFill>
                <a:effectLst/>
                <a:uFill>
                  <a:solidFill>
                    <a:prstClr val="black">
                      <a:alpha val="0"/>
                    </a:prstClr>
                  </a:solidFill>
                </a:uFill>
                <a:latin typeface="Calibri"/>
                <a:ea typeface="Calibri"/>
                <a:cs typeface="Calibri"/>
              </a:rPr>
              <a:t>Zostanie to omówione na kilku następnych stronach...</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79DCB6BF-D6B0-492C-8A7D-6192B23CB4CC}"/>
              </a:ext>
            </a:extLst>
          </p:cNvPr>
          <p:cNvSpPr>
            <a:spLocks noGrp="1"/>
          </p:cNvSpPr>
          <p:nvPr>
            <p:ph type="sldNum" sz="quarter" idx="4"/>
          </p:nvPr>
        </p:nvSpPr>
        <p:spPr/>
        <p:txBody>
          <a:bodyPr/>
          <a:lstStyle/>
          <a:p>
            <a:fld id="{BB5FC4A1-A2DE-4EB5-9A46-57D39B4235EC}" type="slidenum">
              <a:rPr lang="en-US" smtClean="0"/>
              <a:t>65</a:t>
            </a:fld>
            <a:endParaRPr lang="en-US"/>
          </a:p>
        </p:txBody>
      </p:sp>
    </p:spTree>
    <p:extLst>
      <p:ext uri="{BB962C8B-B14F-4D97-AF65-F5344CB8AC3E}">
        <p14:creationId val="4005030428"/>
      </p:ext>
    </p:extLst>
  </p:cSld>
  <p:clrMapOvr>
    <a:masterClrMapping/>
  </p:clrMapOvr>
  <p:transition spd="med">
    <p:fade/>
  </p:transition>
  <p:timing/>
</p:sld>
</file>

<file path=ppt/slides/slide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1A46C9B4-65BB-72CD-43B1-B1B61F8230E8}"/>
              </a:ext>
            </a:extLst>
          </p:cNvPr>
          <p:cNvSpPr>
            <a:spLocks noGrp="1"/>
          </p:cNvSpPr>
          <p:nvPr>
            <p:ph type="title"/>
          </p:nvPr>
        </p:nvSpPr>
        <p:spPr>
          <a:xfrm>
            <a:off x="822960" y="182880"/>
            <a:ext cx="7358907" cy="787032"/>
          </a:xfrm>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pic>
        <p:nvPicPr>
          <p:cNvPr id="7" name="Picture 6">
            <a:extLst>
              <a:ext uri="{FF2B5EF4-FFF2-40B4-BE49-F238E27FC236}">
                <a16:creationId xmlns:a16="http://schemas.microsoft.com/office/drawing/2014/main" id="{BA81BC5F-418C-FF9C-A610-025B4736BD26}"/>
              </a:ext>
            </a:extLst>
          </p:cNvPr>
          <p:cNvPicPr>
            <a:picLocks noChangeAspect="1"/>
          </p:cNvPicPr>
          <p:nvPr/>
        </p:nvPicPr>
        <p:blipFill>
          <a:blip r:embed="rId2"/>
          <a:stretch>
            <a:fillRect/>
          </a:stretch>
        </p:blipFill>
        <p:spPr>
          <a:xfrm>
            <a:off x="464995" y="2375271"/>
            <a:ext cx="8074836" cy="4299849"/>
          </a:xfrm>
          <a:prstGeom prst="rect">
            <a:avLst/>
          </a:prstGeom>
          <a:noFill/>
        </p:spPr>
      </p:pic>
      <p:sp>
        <p:nvSpPr>
          <p:cNvPr id="8" name="TextBox 7">
            <a:extLst>
              <a:ext uri="{FF2B5EF4-FFF2-40B4-BE49-F238E27FC236}">
                <a16:creationId xmlns:a16="http://schemas.microsoft.com/office/drawing/2014/main" id="{4D8B26BC-32A1-9D4C-FF10-36E683031F84}"/>
              </a:ext>
            </a:extLst>
          </p:cNvPr>
          <p:cNvSpPr txBox="1"/>
          <p:nvPr/>
        </p:nvSpPr>
        <p:spPr>
          <a:xfrm>
            <a:off x="472611" y="1548516"/>
            <a:ext cx="7962472" cy="57912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Poniżej znajduje się zrzut ekranu przedstawiający oceny dostępne dla wyników kwestionariusza wewnętrznego...</a:t>
            </a:r>
          </a:p>
        </p:txBody>
      </p:sp>
      <p:sp>
        <p:nvSpPr>
          <p:cNvPr id="2" name="Slide Number Placeholder 1">
            <a:extLst>
              <a:ext uri="{FF2B5EF4-FFF2-40B4-BE49-F238E27FC236}">
                <a16:creationId xmlns:a16="http://schemas.microsoft.com/office/drawing/2014/main" id="{E3AA6447-F06F-3038-8B27-7180F456D8AB}"/>
              </a:ext>
            </a:extLst>
          </p:cNvPr>
          <p:cNvSpPr>
            <a:spLocks noGrp="1"/>
          </p:cNvSpPr>
          <p:nvPr>
            <p:ph type="sldNum" sz="quarter" idx="4"/>
          </p:nvPr>
        </p:nvSpPr>
        <p:spPr/>
        <p:txBody>
          <a:bodyPr/>
          <a:lstStyle/>
          <a:p>
            <a:fld id="{BB5FC4A1-A2DE-4EB5-9A46-57D39B4235EC}" type="slidenum">
              <a:rPr lang="en-US" smtClean="0"/>
              <a:t>66</a:t>
            </a:fld>
            <a:endParaRPr lang="en-US"/>
          </a:p>
        </p:txBody>
      </p:sp>
    </p:spTree>
    <p:extLst>
      <p:ext uri="{BB962C8B-B14F-4D97-AF65-F5344CB8AC3E}">
        <p14:creationId val="2734572367"/>
      </p:ext>
    </p:extLst>
  </p:cSld>
  <p:clrMapOvr>
    <a:masterClrMapping/>
  </p:clrMapOvr>
  <p:transition spd="med">
    <p:fade/>
  </p:transition>
  <p:timing/>
</p:sld>
</file>

<file path=ppt/slides/slide6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A80FD66-A65A-A411-598D-5489FAEA284C}"/>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sp>
        <p:nvSpPr>
          <p:cNvPr id="3" name="Content Placeholder 2">
            <a:extLst>
              <a:ext uri="{FF2B5EF4-FFF2-40B4-BE49-F238E27FC236}">
                <a16:creationId xmlns:a16="http://schemas.microsoft.com/office/drawing/2014/main" id="{4758D6CF-6397-79FE-F35D-EA01802CF21A}"/>
              </a:ext>
            </a:extLst>
          </p:cNvPr>
          <p:cNvSpPr>
            <a:spLocks noGrp="1"/>
          </p:cNvSpPr>
          <p:nvPr>
            <p:ph idx="1"/>
          </p:nvPr>
        </p:nvSpPr>
        <p:spPr/>
        <p:txBody>
          <a:bodyPr>
            <a:normAutofit/>
          </a:bodyPr>
          <a:lstStyle/>
          <a:p>
            <a:pPr marL="0" indent="0">
              <a:buNone/>
            </a:pPr>
            <a:r>
              <a:rPr lang="pl" sz="1600" b="1" i="0" u="none" strike="noStrike" cap="none" baseline="0">
                <a:solidFill>
                  <a:srgbClr val="0070C0"/>
                </a:solidFill>
                <a:effectLst/>
                <a:uFill>
                  <a:solidFill>
                    <a:prstClr val="black">
                      <a:alpha val="0"/>
                    </a:prstClr>
                  </a:solidFill>
                </a:uFill>
                <a:latin typeface="Calibri"/>
                <a:ea typeface="Calibri"/>
                <a:cs typeface="Calibri"/>
              </a:rPr>
              <a:t>Etap 5:</a:t>
            </a:r>
            <a:r>
              <a:rPr lang="pl" sz="1600" b="1" i="0" u="none" strike="noStrike" cap="none" baseline="0">
                <a:solidFill>
                  <a:srgbClr val="0070C0"/>
                </a:solidFill>
                <a:effectLst/>
                <a:uFill>
                  <a:solidFill>
                    <a:prstClr val="black">
                      <a:alpha val="0"/>
                    </a:prstClr>
                  </a:solidFill>
                </a:uFill>
                <a:latin typeface="Calibri"/>
                <a:ea typeface="Calibri"/>
                <a:cs typeface="Calibri"/>
              </a:rPr>
              <a:t> </a:t>
            </a:r>
            <a:r>
              <a:rPr lang="pl" sz="1600" b="1" i="0" u="none" strike="noStrike" cap="none" baseline="0">
                <a:solidFill>
                  <a:srgbClr val="0070C0"/>
                </a:solidFill>
                <a:effectLst/>
                <a:uFill>
                  <a:solidFill>
                    <a:prstClr val="black">
                      <a:alpha val="0"/>
                    </a:prstClr>
                  </a:solidFill>
                </a:uFill>
                <a:latin typeface="Calibri"/>
                <a:ea typeface="Calibri"/>
                <a:cs typeface="Calibri"/>
              </a:rPr>
              <a:t>Zewnętrzne gromadzenie danych</a:t>
            </a:r>
          </a:p>
        </p:txBody>
      </p:sp>
      <p:sp>
        <p:nvSpPr>
          <p:cNvPr id="8" name="TextBox 7">
            <a:extLst>
              <a:ext uri="{FF2B5EF4-FFF2-40B4-BE49-F238E27FC236}">
                <a16:creationId xmlns:a16="http://schemas.microsoft.com/office/drawing/2014/main" id="{9F9D3529-0CE3-8CBD-E3A1-4319537D4152}"/>
              </a:ext>
            </a:extLst>
          </p:cNvPr>
          <p:cNvSpPr txBox="1"/>
          <p:nvPr/>
        </p:nvSpPr>
        <p:spPr>
          <a:xfrm>
            <a:off x="432562" y="1900719"/>
            <a:ext cx="7749305" cy="1463040"/>
          </a:xfrm>
          <a:prstGeom prst="rect">
            <a:avLst/>
          </a:prstGeom>
          <a:noFill/>
        </p:spPr>
        <p:txBody>
          <a:bodyPr wrap="square" rtlCol="0">
            <a:spAutoFit/>
          </a:bodyPr>
          <a:lstStyle/>
          <a:p>
            <a:r>
              <a:rPr lang="pl" sz="1500" b="0" i="0" u="none" strike="noStrike" cap="none" baseline="0">
                <a:solidFill>
                  <a:srgbClr val="000000"/>
                </a:solidFill>
                <a:effectLst/>
                <a:uFill>
                  <a:solidFill>
                    <a:prstClr val="black">
                      <a:alpha val="0"/>
                    </a:prstClr>
                  </a:solidFill>
                </a:uFill>
                <a:latin typeface="Calibri"/>
                <a:ea typeface="Calibri"/>
                <a:cs typeface="Calibri"/>
              </a:rPr>
              <a:t>Po wybraniu przez zespół zatwierdzający opcji Przypisz kwestionariusz zewnętrzny na stronie Ocena (patrz poprzednia strona) aktywuje się zakładka Zbieranie danych zewnętrznych (Etap 3) przepływu pracy.</a:t>
            </a:r>
            <a:r>
              <a:rPr lang="pl"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r>
              <a:rPr lang="pl" sz="1500" b="0" i="0" u="none" strike="noStrike" cap="none" baseline="0">
                <a:solidFill>
                  <a:srgbClr val="000000"/>
                </a:solidFill>
                <a:effectLst/>
                <a:uFill>
                  <a:solidFill>
                    <a:prstClr val="black">
                      <a:alpha val="0"/>
                    </a:prstClr>
                  </a:solidFill>
                </a:uFill>
                <a:latin typeface="Calibri"/>
                <a:ea typeface="Calibri"/>
                <a:cs typeface="Calibri"/>
              </a:rPr>
              <a:t>Jak widać, zarówno karty World Check Screening, jak i Internal Data Gathering Tabs mają kolor zielony, aby pokazać, że wszystkie działania zostały wykonane.</a:t>
            </a:r>
            <a:r>
              <a:rPr lang="pl" sz="15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1" name="Picture 10">
            <a:extLst>
              <a:ext uri="{FF2B5EF4-FFF2-40B4-BE49-F238E27FC236}">
                <a16:creationId xmlns:a16="http://schemas.microsoft.com/office/drawing/2014/main" id="{9D3D358D-9F90-8458-9F6E-BD1E9C2B7EDF}"/>
              </a:ext>
            </a:extLst>
          </p:cNvPr>
          <p:cNvPicPr>
            <a:picLocks noChangeAspect="1"/>
          </p:cNvPicPr>
          <p:nvPr/>
        </p:nvPicPr>
        <p:blipFill>
          <a:blip r:embed="rId2"/>
          <a:stretch>
            <a:fillRect/>
          </a:stretch>
        </p:blipFill>
        <p:spPr>
          <a:xfrm>
            <a:off x="340095" y="3147214"/>
            <a:ext cx="7243281" cy="2974209"/>
          </a:xfrm>
          <a:prstGeom prst="rect">
            <a:avLst/>
          </a:prstGeom>
        </p:spPr>
      </p:pic>
      <p:sp>
        <p:nvSpPr>
          <p:cNvPr id="9" name="TextBox 8">
            <a:extLst>
              <a:ext uri="{FF2B5EF4-FFF2-40B4-BE49-F238E27FC236}">
                <a16:creationId xmlns:a16="http://schemas.microsoft.com/office/drawing/2014/main" id="{7936F16E-A256-03D4-A297-28462120F258}"/>
              </a:ext>
            </a:extLst>
          </p:cNvPr>
          <p:cNvSpPr txBox="1"/>
          <p:nvPr/>
        </p:nvSpPr>
        <p:spPr>
          <a:xfrm>
            <a:off x="432562" y="6185758"/>
            <a:ext cx="8618971" cy="548640"/>
          </a:xfrm>
          <a:prstGeom prst="rect">
            <a:avLst/>
          </a:prstGeom>
          <a:noFill/>
        </p:spPr>
        <p:txBody>
          <a:bodyPr wrap="square" rtlCol="0">
            <a:spAutoFit/>
          </a:bodyPr>
          <a:lstStyle/>
          <a:p>
            <a:r>
              <a:rPr lang="pl" sz="1500" b="0" i="0" u="none" strike="noStrike" cap="none" baseline="0">
                <a:solidFill>
                  <a:srgbClr val="000000"/>
                </a:solidFill>
                <a:effectLst/>
                <a:uFill>
                  <a:solidFill>
                    <a:prstClr val="black">
                      <a:alpha val="0"/>
                    </a:prstClr>
                  </a:solidFill>
                </a:uFill>
                <a:latin typeface="Calibri"/>
                <a:ea typeface="Calibri"/>
                <a:cs typeface="Calibri"/>
              </a:rPr>
              <a:t>Podobnie jak w przypadku Kwestionariusza wewnętrznego, pierwszą czynnością, którą należy wykonać, jest Przypisanie Kwestionariusza zewnętrznego.</a:t>
            </a:r>
            <a:r>
              <a:rPr lang="pl"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179B54C5-C0BB-F9C4-E625-D90A673A7584}"/>
              </a:ext>
            </a:extLst>
          </p:cNvPr>
          <p:cNvSpPr>
            <a:spLocks noGrp="1"/>
          </p:cNvSpPr>
          <p:nvPr>
            <p:ph type="sldNum" sz="quarter" idx="4"/>
          </p:nvPr>
        </p:nvSpPr>
        <p:spPr/>
        <p:txBody>
          <a:bodyPr/>
          <a:lstStyle/>
          <a:p>
            <a:fld id="{BB5FC4A1-A2DE-4EB5-9A46-57D39B4235EC}" type="slidenum">
              <a:rPr lang="en-US" smtClean="0"/>
              <a:t>67</a:t>
            </a:fld>
            <a:endParaRPr lang="en-US"/>
          </a:p>
        </p:txBody>
      </p:sp>
      <p:cxnSp>
        <p:nvCxnSpPr>
          <p:cNvPr id="6" name="Straight Arrow Connector 5">
            <a:extLst>
              <a:ext uri="{FF2B5EF4-FFF2-40B4-BE49-F238E27FC236}">
                <a16:creationId xmlns:a16="http://schemas.microsoft.com/office/drawing/2014/main" id="{03B4117E-9EBC-6917-EA21-AB6B009C6408}"/>
              </a:ext>
            </a:extLst>
          </p:cNvPr>
          <p:cNvCxnSpPr/>
          <p:nvPr/>
        </p:nvCxnSpPr>
        <p:spPr>
          <a:xfrm flipH="1">
            <a:off x="3338623" y="2413591"/>
            <a:ext cx="627321" cy="24667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2347082574"/>
      </p:ext>
    </p:extLst>
  </p:cSld>
  <p:clrMapOvr>
    <a:masterClrMapping/>
  </p:clrMapOvr>
  <p:transition spd="med">
    <p:fade/>
  </p:transition>
  <p:timing/>
</p:sld>
</file>

<file path=ppt/slides/slide6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B5F3E3E2-0DB4-C32C-EAB2-6E8F5DBDC889}"/>
              </a:ext>
            </a:extLst>
          </p:cNvPr>
          <p:cNvSpPr>
            <a:spLocks noGrp="1"/>
          </p:cNvSpPr>
          <p:nvPr>
            <p:ph type="title"/>
          </p:nvPr>
        </p:nvSpPr>
        <p:spPr>
          <a:xfrm>
            <a:off x="822960" y="182880"/>
            <a:ext cx="7358907" cy="787032"/>
          </a:xfrm>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pic>
        <p:nvPicPr>
          <p:cNvPr id="7" name="Picture 6">
            <a:extLst>
              <a:ext uri="{FF2B5EF4-FFF2-40B4-BE49-F238E27FC236}">
                <a16:creationId xmlns:a16="http://schemas.microsoft.com/office/drawing/2014/main" id="{7DBFF5F8-CA07-C126-CDA7-B7CB00F8B61C}"/>
              </a:ext>
            </a:extLst>
          </p:cNvPr>
          <p:cNvPicPr>
            <a:picLocks noChangeAspect="1"/>
          </p:cNvPicPr>
          <p:nvPr/>
        </p:nvPicPr>
        <p:blipFill>
          <a:blip r:embed="rId3"/>
          <a:stretch>
            <a:fillRect/>
          </a:stretch>
        </p:blipFill>
        <p:spPr>
          <a:xfrm>
            <a:off x="464995" y="2087854"/>
            <a:ext cx="8074836" cy="1897586"/>
          </a:xfrm>
          <a:prstGeom prst="rect">
            <a:avLst/>
          </a:prstGeom>
          <a:noFill/>
        </p:spPr>
      </p:pic>
      <p:sp>
        <p:nvSpPr>
          <p:cNvPr id="8" name="TextBox 7">
            <a:extLst>
              <a:ext uri="{FF2B5EF4-FFF2-40B4-BE49-F238E27FC236}">
                <a16:creationId xmlns:a16="http://schemas.microsoft.com/office/drawing/2014/main" id="{162FA210-4C2F-79D6-3716-38D93510FECC}"/>
              </a:ext>
            </a:extLst>
          </p:cNvPr>
          <p:cNvSpPr txBox="1"/>
          <p:nvPr/>
        </p:nvSpPr>
        <p:spPr>
          <a:xfrm>
            <a:off x="534256" y="1530849"/>
            <a:ext cx="7859731" cy="731520"/>
          </a:xfrm>
          <a:prstGeom prst="rect">
            <a:avLst/>
          </a:prstGeom>
          <a:no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Podobnie jak w przypadku Kwestionariusza wewnętrznego, kliknij działanie Przypisz kwestionariusz zewnętrzny i zmień status na W toku i kliknij ZAPISZ, pamiętając o przypisaniu siebie jako właściciela Aktywności.</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6" name="TextBox 15">
            <a:extLst>
              <a:ext uri="{FF2B5EF4-FFF2-40B4-BE49-F238E27FC236}">
                <a16:creationId xmlns:a16="http://schemas.microsoft.com/office/drawing/2014/main" id="{321E8824-B284-FBA1-7130-589EA23721CA}"/>
              </a:ext>
            </a:extLst>
          </p:cNvPr>
          <p:cNvSpPr txBox="1"/>
          <p:nvPr/>
        </p:nvSpPr>
        <p:spPr>
          <a:xfrm>
            <a:off x="604169" y="3967100"/>
            <a:ext cx="8074836" cy="944880"/>
          </a:xfrm>
          <a:prstGeom prst="rect">
            <a:avLst/>
          </a:prstGeom>
          <a:no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Zanim będzie można przypisać/wysłać kwestionariusz zewnętrzny do kontaktu zewnętrznego, należy upewnić się, że w systemie zapisano prawidłowy kontakt/powiązaną stronę oraz że są one „Włączone jako użytkownik” (patrz następna strona)</a:t>
            </a:r>
          </a:p>
        </p:txBody>
      </p:sp>
      <p:sp>
        <p:nvSpPr>
          <p:cNvPr id="19" name="TextBox 18">
            <a:extLst>
              <a:ext uri="{FF2B5EF4-FFF2-40B4-BE49-F238E27FC236}">
                <a16:creationId xmlns:a16="http://schemas.microsoft.com/office/drawing/2014/main" id="{E2DB4AD4-8A64-A98E-E985-B7A26DD034FC}"/>
              </a:ext>
            </a:extLst>
          </p:cNvPr>
          <p:cNvSpPr txBox="1"/>
          <p:nvPr/>
        </p:nvSpPr>
        <p:spPr>
          <a:xfrm>
            <a:off x="7078894" y="5619552"/>
            <a:ext cx="1746607" cy="1158240"/>
          </a:xfrm>
          <a:prstGeom prst="rect">
            <a:avLst/>
          </a:prstGeom>
          <a:no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Na karcie Kontakt wybierz opcję DODAJ POWIĄZANĄ STRONĘ</a:t>
            </a:r>
          </a:p>
        </p:txBody>
      </p:sp>
      <p:sp>
        <p:nvSpPr>
          <p:cNvPr id="2" name="Slide Number Placeholder 1">
            <a:extLst>
              <a:ext uri="{FF2B5EF4-FFF2-40B4-BE49-F238E27FC236}">
                <a16:creationId xmlns:a16="http://schemas.microsoft.com/office/drawing/2014/main" id="{0A169534-B562-E364-04E8-44BDF764AF71}"/>
              </a:ext>
            </a:extLst>
          </p:cNvPr>
          <p:cNvSpPr>
            <a:spLocks noGrp="1"/>
          </p:cNvSpPr>
          <p:nvPr>
            <p:ph type="sldNum" sz="quarter" idx="4"/>
          </p:nvPr>
        </p:nvSpPr>
        <p:spPr/>
        <p:txBody>
          <a:bodyPr/>
          <a:lstStyle/>
          <a:p>
            <a:fld id="{BB5FC4A1-A2DE-4EB5-9A46-57D39B4235EC}" type="slidenum">
              <a:rPr lang="en-US" smtClean="0"/>
              <a:t>68</a:t>
            </a:fld>
            <a:endParaRPr lang="en-US"/>
          </a:p>
        </p:txBody>
      </p:sp>
      <p:pic>
        <p:nvPicPr>
          <p:cNvPr id="6" name="Picture 5">
            <a:extLst>
              <a:ext uri="{FF2B5EF4-FFF2-40B4-BE49-F238E27FC236}">
                <a16:creationId xmlns:a16="http://schemas.microsoft.com/office/drawing/2014/main" id="{FA915576-7914-83E8-9FBE-51196FF7E1C5}"/>
              </a:ext>
            </a:extLst>
          </p:cNvPr>
          <p:cNvPicPr>
            <a:picLocks noChangeAspect="1"/>
          </p:cNvPicPr>
          <p:nvPr/>
        </p:nvPicPr>
        <p:blipFill>
          <a:blip r:embed="rId4"/>
          <a:stretch>
            <a:fillRect/>
          </a:stretch>
        </p:blipFill>
        <p:spPr>
          <a:xfrm>
            <a:off x="534256" y="4708135"/>
            <a:ext cx="6133672" cy="1865524"/>
          </a:xfrm>
          <a:prstGeom prst="rect">
            <a:avLst/>
          </a:prstGeom>
        </p:spPr>
      </p:pic>
    </p:spTree>
    <p:extLst>
      <p:ext uri="{BB962C8B-B14F-4D97-AF65-F5344CB8AC3E}">
        <p14:creationId val="753324614"/>
      </p:ext>
    </p:extLst>
  </p:cSld>
  <p:clrMapOvr>
    <a:masterClrMapping/>
  </p:clrMapOvr>
  <p:transition spd="med">
    <p:fade/>
  </p:transition>
  <p:timing/>
</p:sld>
</file>

<file path=ppt/slides/slide6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F49E2A5-C405-6E74-0459-23A75204BA28}"/>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pic>
        <p:nvPicPr>
          <p:cNvPr id="12" name="Picture 11">
            <a:extLst>
              <a:ext uri="{FF2B5EF4-FFF2-40B4-BE49-F238E27FC236}">
                <a16:creationId xmlns:a16="http://schemas.microsoft.com/office/drawing/2014/main" id="{135CC1F0-4705-7D49-6E1C-28CDB0832AEB}"/>
              </a:ext>
            </a:extLst>
          </p:cNvPr>
          <p:cNvPicPr>
            <a:picLocks noChangeAspect="1"/>
          </p:cNvPicPr>
          <p:nvPr/>
        </p:nvPicPr>
        <p:blipFill>
          <a:blip r:embed="rId2"/>
          <a:stretch>
            <a:fillRect/>
          </a:stretch>
        </p:blipFill>
        <p:spPr>
          <a:xfrm>
            <a:off x="606175" y="1810764"/>
            <a:ext cx="6914507" cy="1986442"/>
          </a:xfrm>
          <a:prstGeom prst="rect">
            <a:avLst/>
          </a:prstGeom>
        </p:spPr>
      </p:pic>
      <p:sp>
        <p:nvSpPr>
          <p:cNvPr id="15" name="TextBox 14">
            <a:extLst>
              <a:ext uri="{FF2B5EF4-FFF2-40B4-BE49-F238E27FC236}">
                <a16:creationId xmlns:a16="http://schemas.microsoft.com/office/drawing/2014/main" id="{01B79478-9384-F20D-1BEC-25F2B2338DD5}"/>
              </a:ext>
            </a:extLst>
          </p:cNvPr>
          <p:cNvSpPr txBox="1"/>
          <p:nvPr/>
        </p:nvSpPr>
        <p:spPr>
          <a:xfrm>
            <a:off x="4956119" y="979767"/>
            <a:ext cx="3916776" cy="131064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Uzupełnij dane kontaktowe, upewniając się, że podano prawidłowy adres e-mail i że zaznaczono pole wyboru „Włączone jako użytkownik”</a:t>
            </a:r>
          </a:p>
        </p:txBody>
      </p:sp>
      <p:cxnSp>
        <p:nvCxnSpPr>
          <p:cNvPr id="17" name="Straight Arrow Connector 16">
            <a:extLst>
              <a:ext uri="{FF2B5EF4-FFF2-40B4-BE49-F238E27FC236}">
                <a16:creationId xmlns:a16="http://schemas.microsoft.com/office/drawing/2014/main" id="{B69FE363-11EB-D7B8-ABE7-55D56EB861A9}"/>
              </a:ext>
            </a:extLst>
          </p:cNvPr>
          <p:cNvCxnSpPr/>
          <p:nvPr/>
        </p:nvCxnSpPr>
        <p:spPr>
          <a:xfrm flipH="1">
            <a:off x="6400800" y="1810764"/>
            <a:ext cx="708917" cy="12509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D5833684-D7B1-DAB2-D0E8-32C150F163FC}"/>
              </a:ext>
            </a:extLst>
          </p:cNvPr>
          <p:cNvPicPr>
            <a:picLocks noChangeAspect="1"/>
          </p:cNvPicPr>
          <p:nvPr/>
        </p:nvPicPr>
        <p:blipFill>
          <a:blip r:embed="rId3"/>
          <a:stretch>
            <a:fillRect/>
          </a:stretch>
        </p:blipFill>
        <p:spPr>
          <a:xfrm>
            <a:off x="667819" y="4511292"/>
            <a:ext cx="6791218" cy="2163828"/>
          </a:xfrm>
          <a:prstGeom prst="rect">
            <a:avLst/>
          </a:prstGeom>
        </p:spPr>
      </p:pic>
      <p:sp>
        <p:nvSpPr>
          <p:cNvPr id="20" name="TextBox 19">
            <a:extLst>
              <a:ext uri="{FF2B5EF4-FFF2-40B4-BE49-F238E27FC236}">
                <a16:creationId xmlns:a16="http://schemas.microsoft.com/office/drawing/2014/main" id="{1643AB61-6F9D-3890-4872-10128F8B8FF6}"/>
              </a:ext>
            </a:extLst>
          </p:cNvPr>
          <p:cNvSpPr txBox="1"/>
          <p:nvPr/>
        </p:nvSpPr>
        <p:spPr>
          <a:xfrm>
            <a:off x="297951" y="3934730"/>
            <a:ext cx="8126858" cy="57912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W obszarze Przypisz kwestionariusz zewnętrzny przewiń do dołu i wybierz opcję Przypisz kwestionariusz.</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7B6B9376-C862-7C09-D396-19BB546527D5}"/>
              </a:ext>
            </a:extLst>
          </p:cNvPr>
          <p:cNvSpPr>
            <a:spLocks noGrp="1"/>
          </p:cNvSpPr>
          <p:nvPr>
            <p:ph type="sldNum" sz="quarter" idx="4"/>
          </p:nvPr>
        </p:nvSpPr>
        <p:spPr/>
        <p:txBody>
          <a:bodyPr/>
          <a:lstStyle/>
          <a:p>
            <a:fld id="{BB5FC4A1-A2DE-4EB5-9A46-57D39B4235EC}" type="slidenum">
              <a:rPr lang="en-US" smtClean="0"/>
              <a:t>69</a:t>
            </a:fld>
            <a:endParaRPr lang="en-US"/>
          </a:p>
        </p:txBody>
      </p:sp>
    </p:spTree>
    <p:extLst>
      <p:ext uri="{BB962C8B-B14F-4D97-AF65-F5344CB8AC3E}">
        <p14:creationId val="3948323762"/>
      </p:ext>
    </p:extLst>
  </p:cSld>
  <p:clrMapOvr>
    <a:masterClrMapping/>
  </p:clrMapOvr>
  <p:transition spd="med">
    <p:fade/>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8648A43-5974-A2CE-FA41-42E7E6A3A8F5}"/>
              </a:ext>
            </a:extLst>
          </p:cNvPr>
          <p:cNvSpPr>
            <a:spLocks noGrp="1"/>
          </p:cNvSpPr>
          <p:nvPr>
            <p:ph type="title"/>
          </p:nvPr>
        </p:nvSpPr>
        <p:spPr>
          <a:xfrm>
            <a:off x="822960" y="182880"/>
            <a:ext cx="7358907" cy="787032"/>
          </a:xfrm>
        </p:spPr>
        <p:txBody>
          <a:bodyPr anchor="ctr">
            <a:normAutofit/>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Platforma LSEG:</a:t>
            </a:r>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 </a:t>
            </a:r>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Wprowadzenie</a:t>
            </a:r>
          </a:p>
        </p:txBody>
      </p:sp>
      <p:pic>
        <p:nvPicPr>
          <p:cNvPr id="6" name="Picture 5" descr="Graphical user interface, application&#10;&#10;Description automatically generated">
            <a:extLst>
              <a:ext uri="{FF2B5EF4-FFF2-40B4-BE49-F238E27FC236}">
                <a16:creationId xmlns:a16="http://schemas.microsoft.com/office/drawing/2014/main" id="{CE9143DF-D213-3ECF-AF3A-3BBD810C2C28}"/>
              </a:ext>
            </a:extLst>
          </p:cNvPr>
          <p:cNvPicPr>
            <a:picLocks noChangeAspect="1"/>
          </p:cNvPicPr>
          <p:nvPr/>
        </p:nvPicPr>
        <p:blipFill>
          <a:blip r:embed="rId2"/>
          <a:stretch>
            <a:fillRect/>
          </a:stretch>
        </p:blipFill>
        <p:spPr>
          <a:xfrm>
            <a:off x="464995" y="1561002"/>
            <a:ext cx="8074836" cy="1655341"/>
          </a:xfrm>
          <a:prstGeom prst="rect">
            <a:avLst/>
          </a:prstGeom>
          <a:noFill/>
        </p:spPr>
      </p:pic>
      <p:sp>
        <p:nvSpPr>
          <p:cNvPr id="4" name="Slide Number Placeholder 3">
            <a:extLst>
              <a:ext uri="{FF2B5EF4-FFF2-40B4-BE49-F238E27FC236}">
                <a16:creationId xmlns:a16="http://schemas.microsoft.com/office/drawing/2014/main" id="{B8D0F9F0-57EC-B3CB-B723-7D380F848587}"/>
              </a:ext>
            </a:extLst>
          </p:cNvPr>
          <p:cNvSpPr>
            <a:spLocks noGrp="1"/>
          </p:cNvSpPr>
          <p:nvPr>
            <p:ph type="sldNum" sz="quarter" idx="4"/>
          </p:nvPr>
        </p:nvSpPr>
        <p:spPr>
          <a:xfrm>
            <a:off x="8663437" y="6558353"/>
            <a:ext cx="480561" cy="365125"/>
          </a:xfrm>
        </p:spPr>
        <p:txBody>
          <a:bodyPr anchor="ctr">
            <a:normAutofit/>
          </a:bodyPr>
          <a:lstStyle/>
          <a:p>
            <a:pPr>
              <a:spcAft>
                <a:spcPts val="600"/>
              </a:spcAft>
            </a:pPr>
            <a:fld id="{BB5FC4A1-A2DE-4EB5-9A46-57D39B4235EC}" type="slidenum">
              <a:rPr lang="en-US" smtClean="0"/>
              <a:pPr>
                <a:spcAft>
                  <a:spcPts val="600"/>
                </a:spcAft>
              </a:pPr>
              <a:t>7</a:t>
            </a:fld>
            <a:endParaRPr lang="en-US"/>
          </a:p>
        </p:txBody>
      </p:sp>
      <p:sp>
        <p:nvSpPr>
          <p:cNvPr id="7" name="TextBox 6">
            <a:extLst>
              <a:ext uri="{FF2B5EF4-FFF2-40B4-BE49-F238E27FC236}">
                <a16:creationId xmlns:a16="http://schemas.microsoft.com/office/drawing/2014/main" id="{16B734ED-B220-95DB-679B-2792B9CA183C}"/>
              </a:ext>
            </a:extLst>
          </p:cNvPr>
          <p:cNvSpPr txBox="1"/>
          <p:nvPr/>
        </p:nvSpPr>
        <p:spPr>
          <a:xfrm>
            <a:off x="184934" y="3318552"/>
            <a:ext cx="8825501" cy="3718560"/>
          </a:xfrm>
          <a:prstGeom prst="rect">
            <a:avLst/>
          </a:prstGeom>
          <a:noFill/>
        </p:spPr>
        <p:txBody>
          <a:bodyPr wrap="square" rtlCol="0">
            <a:spAutoFit/>
          </a:bodyPr>
          <a:lstStyle/>
          <a:p>
            <a:r>
              <a:rPr lang="pl" sz="1400" b="0" i="0" u="none" strike="noStrike" cap="none" baseline="0">
                <a:solidFill>
                  <a:srgbClr val="000000"/>
                </a:solidFill>
                <a:effectLst/>
                <a:uFill>
                  <a:solidFill>
                    <a:prstClr val="black">
                      <a:alpha val="0"/>
                    </a:prstClr>
                  </a:solidFill>
                </a:uFill>
                <a:latin typeface="Calibri"/>
                <a:ea typeface="Calibri"/>
                <a:cs typeface="Calibri"/>
              </a:rPr>
              <a:t>Początkowy ekran główny platformy LSEG zapewnia użytkownikowi pulpit nawigacyjny umożliwiający łatwy podgląd bieżącej aktywności/przypisanego statusu zadania.</a:t>
            </a:r>
          </a:p>
          <a:p>
            <a:endParaRPr lang="en-GB" sz="1400"/>
          </a:p>
          <a:p>
            <a:r>
              <a:rPr lang="pl" sz="1400" b="0" i="0" u="none" strike="noStrike" cap="none" baseline="0">
                <a:solidFill>
                  <a:srgbClr val="000000"/>
                </a:solidFill>
                <a:effectLst/>
                <a:uFill>
                  <a:solidFill>
                    <a:prstClr val="black">
                      <a:alpha val="0"/>
                    </a:prstClr>
                  </a:solidFill>
                </a:uFill>
                <a:latin typeface="Calibri"/>
                <a:ea typeface="Calibri"/>
                <a:cs typeface="Calibri"/>
              </a:rPr>
              <a:t>Każdemu użytkownikowi w LSEG przypisana jest rola: Wdrażanie (odpowiedzialny za wprowadzanie danych stron trzecich) lub Zatwierdzenie (odpowiedzialny za zatwierdzanie stron trzecich w systemie).</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pl" sz="1400" b="0" i="0" u="none" strike="noStrike" cap="none" baseline="0">
                <a:solidFill>
                  <a:srgbClr val="000000"/>
                </a:solidFill>
                <a:effectLst/>
                <a:uFill>
                  <a:solidFill>
                    <a:prstClr val="black">
                      <a:alpha val="0"/>
                    </a:prstClr>
                  </a:solidFill>
                </a:uFill>
                <a:latin typeface="Calibri"/>
                <a:ea typeface="Calibri"/>
                <a:cs typeface="Calibri"/>
              </a:rPr>
              <a:t>Użytkownicy mają również przypisane działy i będą mieli tylko wgląd w przypisane im oddziały.</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pl" sz="1400" b="0" i="0" u="none" strike="noStrike" cap="none" baseline="0">
                <a:solidFill>
                  <a:srgbClr val="000000"/>
                </a:solidFill>
                <a:effectLst/>
                <a:uFill>
                  <a:solidFill>
                    <a:prstClr val="black">
                      <a:alpha val="0"/>
                    </a:prstClr>
                  </a:solidFill>
                </a:uFill>
                <a:latin typeface="Calibri"/>
                <a:ea typeface="Calibri"/>
                <a:cs typeface="Calibri"/>
              </a:rPr>
              <a:t>Ogólnie rzecz biorąc, dwa działy, które będą używane na poziomie jednostki operacyjnej, to:</a:t>
            </a:r>
          </a:p>
          <a:p>
            <a:endParaRPr lang="en-GB" sz="1400"/>
          </a:p>
          <a:p>
            <a:pPr marL="342900" indent="-342900">
              <a:buAutoNum type="arabicPeriod"/>
            </a:pPr>
            <a:r>
              <a:rPr lang="pl" sz="1400" b="0" i="0" u="none" strike="noStrike" cap="none" baseline="0">
                <a:solidFill>
                  <a:srgbClr val="000000"/>
                </a:solidFill>
                <a:effectLst/>
                <a:uFill>
                  <a:solidFill>
                    <a:prstClr val="black">
                      <a:alpha val="0"/>
                    </a:prstClr>
                  </a:solidFill>
                </a:uFill>
                <a:latin typeface="Calibri"/>
                <a:ea typeface="Calibri"/>
                <a:cs typeface="Calibri"/>
              </a:rPr>
              <a:t>Oddział właściwy dla podmiotu (np. Carboline Inc, Stoncor Republika Południowej Afryki)</a:t>
            </a:r>
          </a:p>
          <a:p>
            <a:pPr marL="342900" indent="-342900">
              <a:buAutoNum type="arabicPeriod"/>
            </a:pPr>
            <a:r>
              <a:rPr lang="pl" sz="1400" b="0" i="0" u="none" strike="noStrike" cap="none" baseline="0">
                <a:solidFill>
                  <a:srgbClr val="000000"/>
                </a:solidFill>
                <a:effectLst/>
                <a:uFill>
                  <a:solidFill>
                    <a:prstClr val="black">
                      <a:alpha val="0"/>
                    </a:prstClr>
                  </a:solidFill>
                </a:uFill>
                <a:latin typeface="Calibri"/>
                <a:ea typeface="Calibri"/>
                <a:cs typeface="Calibri"/>
              </a:rPr>
              <a:t>Dostawcy RPM – Carboline Inc. itp.</a:t>
            </a:r>
          </a:p>
          <a:p>
            <a:endParaRPr lang="en-GB" sz="1400"/>
          </a:p>
          <a:p>
            <a:r>
              <a:rPr lang="pl" sz="1400" b="0" i="0" u="none" strike="noStrike" cap="none" baseline="0">
                <a:solidFill>
                  <a:srgbClr val="000000"/>
                </a:solidFill>
                <a:effectLst/>
                <a:uFill>
                  <a:solidFill>
                    <a:prstClr val="black">
                      <a:alpha val="0"/>
                    </a:prstClr>
                  </a:solidFill>
                </a:uFill>
                <a:latin typeface="Calibri"/>
                <a:ea typeface="Calibri"/>
                <a:cs typeface="Calibri"/>
              </a:rPr>
              <a:t>Pozwoli to chronić dane stron trzecich, które będą widoczne w różnych jednostkach biznesowych, a także umożliwi centralizację danych dostawców w ramach centralnego przepływu pracy spółki RPM (patrz slajd 6).</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2115973735"/>
      </p:ext>
    </p:extLst>
  </p:cSld>
  <p:clrMapOvr>
    <a:masterClrMapping/>
  </p:clrMapOvr>
  <p:transition spd="med">
    <p:fade/>
  </p:transition>
  <p:timing/>
</p:sld>
</file>

<file path=ppt/slides/slide7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4F1C79C-3909-3975-1EB4-8469B9C028C0}"/>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sp>
        <p:nvSpPr>
          <p:cNvPr id="3" name="Content Placeholder 2">
            <a:extLst>
              <a:ext uri="{FF2B5EF4-FFF2-40B4-BE49-F238E27FC236}">
                <a16:creationId xmlns:a16="http://schemas.microsoft.com/office/drawing/2014/main" id="{4D09D85F-7AB2-0D22-2C3E-AD6BE5930E88}"/>
              </a:ext>
            </a:extLst>
          </p:cNvPr>
          <p:cNvSpPr>
            <a:spLocks noGrp="1"/>
          </p:cNvSpPr>
          <p:nvPr>
            <p:ph idx="1"/>
          </p:nvPr>
        </p:nvSpPr>
        <p:spPr/>
        <p:txBody>
          <a:bodyPr/>
          <a:lstStyle/>
          <a:p>
            <a:pPr marL="0" indent="0">
              <a:buNone/>
            </a:pPr>
            <a:endParaRPr lang="en-GB" sz="1600"/>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Wykonaj kroki w oknie podręcznym, a w przypadku kroku 3, jak podświetlono poniżej, dodany kontakt powinien być możliwy do wyszukania.</a:t>
            </a:r>
          </a:p>
          <a:p>
            <a:pPr marL="0" indent="0">
              <a:buNone/>
            </a:pPr>
            <a:endParaRPr lang="en-GB" sz="1600"/>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Po wykonaniu tych kroków odbiorca otrzyma wiadomość e-mail z prośbą o wypełnienie kwestionariusza zewnętrznego</a:t>
            </a:r>
          </a:p>
          <a:p>
            <a:pPr marL="0" indent="0">
              <a:buNone/>
            </a:pPr>
            <a:endParaRPr lang="en-GB"/>
          </a:p>
          <a:p>
            <a:pPr marL="0" indent="0">
              <a:buNone/>
            </a:pPr>
            <a:endParaRPr lang="en-GB"/>
          </a:p>
        </p:txBody>
      </p:sp>
      <p:pic>
        <p:nvPicPr>
          <p:cNvPr id="7" name="Picture 6">
            <a:extLst>
              <a:ext uri="{FF2B5EF4-FFF2-40B4-BE49-F238E27FC236}">
                <a16:creationId xmlns:a16="http://schemas.microsoft.com/office/drawing/2014/main" id="{FFE9B4DF-3BEA-8803-1B55-AE974221FA12}"/>
              </a:ext>
            </a:extLst>
          </p:cNvPr>
          <p:cNvPicPr>
            <a:picLocks noChangeAspect="1"/>
          </p:cNvPicPr>
          <p:nvPr/>
        </p:nvPicPr>
        <p:blipFill>
          <a:blip r:embed="rId2"/>
          <a:stretch>
            <a:fillRect/>
          </a:stretch>
        </p:blipFill>
        <p:spPr>
          <a:xfrm>
            <a:off x="1428107" y="3929797"/>
            <a:ext cx="5934047" cy="2435042"/>
          </a:xfrm>
          <a:prstGeom prst="rect">
            <a:avLst/>
          </a:prstGeom>
        </p:spPr>
      </p:pic>
      <p:sp>
        <p:nvSpPr>
          <p:cNvPr id="4" name="Slide Number Placeholder 3">
            <a:extLst>
              <a:ext uri="{FF2B5EF4-FFF2-40B4-BE49-F238E27FC236}">
                <a16:creationId xmlns:a16="http://schemas.microsoft.com/office/drawing/2014/main" id="{0F9AD905-0C6C-0BA2-183C-4DC9CE7221E3}"/>
              </a:ext>
            </a:extLst>
          </p:cNvPr>
          <p:cNvSpPr>
            <a:spLocks noGrp="1"/>
          </p:cNvSpPr>
          <p:nvPr>
            <p:ph type="sldNum" sz="quarter" idx="4"/>
          </p:nvPr>
        </p:nvSpPr>
        <p:spPr/>
        <p:txBody>
          <a:bodyPr/>
          <a:lstStyle/>
          <a:p>
            <a:fld id="{BB5FC4A1-A2DE-4EB5-9A46-57D39B4235EC}" type="slidenum">
              <a:rPr lang="en-US" smtClean="0"/>
              <a:t>70</a:t>
            </a:fld>
            <a:endParaRPr lang="en-US"/>
          </a:p>
        </p:txBody>
      </p:sp>
      <p:sp>
        <p:nvSpPr>
          <p:cNvPr id="5" name="Oval 4">
            <a:extLst>
              <a:ext uri="{FF2B5EF4-FFF2-40B4-BE49-F238E27FC236}">
                <a16:creationId xmlns:a16="http://schemas.microsoft.com/office/drawing/2014/main" id="{6EB3620D-2E61-592B-EC43-96A37714C723}"/>
              </a:ext>
            </a:extLst>
          </p:cNvPr>
          <p:cNvSpPr/>
          <p:nvPr/>
        </p:nvSpPr>
        <p:spPr>
          <a:xfrm>
            <a:off x="1637414" y="4678326"/>
            <a:ext cx="861237" cy="233916"/>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val="124287130"/>
      </p:ext>
    </p:extLst>
  </p:cSld>
  <p:clrMapOvr>
    <a:masterClrMapping/>
  </p:clrMapOvr>
  <p:transition spd="med">
    <p:fade/>
  </p:transition>
  <p:timing/>
</p:sld>
</file>

<file path=ppt/slides/slide7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0F3B3EF-B4AB-7791-06C5-DC78DABF000A}"/>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sp>
        <p:nvSpPr>
          <p:cNvPr id="3" name="Content Placeholder 2">
            <a:extLst>
              <a:ext uri="{FF2B5EF4-FFF2-40B4-BE49-F238E27FC236}">
                <a16:creationId xmlns:a16="http://schemas.microsoft.com/office/drawing/2014/main" id="{00C503A1-423D-8C2B-4F31-018BD5EE75D6}"/>
              </a:ext>
            </a:extLst>
          </p:cNvPr>
          <p:cNvSpPr>
            <a:spLocks noGrp="1"/>
          </p:cNvSpPr>
          <p:nvPr>
            <p:ph idx="1"/>
          </p:nvPr>
        </p:nvSpPr>
        <p:spPr>
          <a:xfrm>
            <a:off x="534582" y="1467664"/>
            <a:ext cx="8074836" cy="787032"/>
          </a:xfrm>
        </p:spPr>
        <p:txBody>
          <a:bodyPr>
            <a:normAutofit/>
          </a:bodyPr>
          <a:lstStyle/>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Zewnętrzna strona trzecia otrzyma od RDDC prośbę o ustawienie hasła i wiadomość e-mail z zaproszeniem do wypełnienia kwestionariusza zewnętrznego. Kopia tej wiadomości e-mail znajduje się poniżej:</a:t>
            </a:r>
          </a:p>
        </p:txBody>
      </p:sp>
      <p:pic>
        <p:nvPicPr>
          <p:cNvPr id="7" name="Picture 6">
            <a:extLst>
              <a:ext uri="{FF2B5EF4-FFF2-40B4-BE49-F238E27FC236}">
                <a16:creationId xmlns:a16="http://schemas.microsoft.com/office/drawing/2014/main" id="{D1DF82E0-AD3B-5D32-BE43-C1A140B02F6E}"/>
              </a:ext>
            </a:extLst>
          </p:cNvPr>
          <p:cNvPicPr>
            <a:picLocks noChangeAspect="1"/>
          </p:cNvPicPr>
          <p:nvPr/>
        </p:nvPicPr>
        <p:blipFill>
          <a:blip r:embed="rId2"/>
          <a:stretch>
            <a:fillRect/>
          </a:stretch>
        </p:blipFill>
        <p:spPr>
          <a:xfrm>
            <a:off x="258498" y="2056856"/>
            <a:ext cx="8350920" cy="4374579"/>
          </a:xfrm>
          <a:prstGeom prst="rect">
            <a:avLst/>
          </a:prstGeom>
        </p:spPr>
      </p:pic>
      <p:sp>
        <p:nvSpPr>
          <p:cNvPr id="4" name="Slide Number Placeholder 3">
            <a:extLst>
              <a:ext uri="{FF2B5EF4-FFF2-40B4-BE49-F238E27FC236}">
                <a16:creationId xmlns:a16="http://schemas.microsoft.com/office/drawing/2014/main" id="{D2888E9D-26AA-DAF8-7CA8-A059877D171A}"/>
              </a:ext>
            </a:extLst>
          </p:cNvPr>
          <p:cNvSpPr>
            <a:spLocks noGrp="1"/>
          </p:cNvSpPr>
          <p:nvPr>
            <p:ph type="sldNum" sz="quarter" idx="4"/>
          </p:nvPr>
        </p:nvSpPr>
        <p:spPr/>
        <p:txBody>
          <a:bodyPr/>
          <a:lstStyle/>
          <a:p>
            <a:fld id="{BB5FC4A1-A2DE-4EB5-9A46-57D39B4235EC}" type="slidenum">
              <a:rPr lang="en-US" smtClean="0"/>
              <a:t>71</a:t>
            </a:fld>
            <a:endParaRPr lang="en-US"/>
          </a:p>
        </p:txBody>
      </p:sp>
      <p:sp>
        <p:nvSpPr>
          <p:cNvPr id="5" name="TextBox 4">
            <a:extLst>
              <a:ext uri="{FF2B5EF4-FFF2-40B4-BE49-F238E27FC236}">
                <a16:creationId xmlns:a16="http://schemas.microsoft.com/office/drawing/2014/main" id="{012EC8CD-537A-6CDA-2F30-0E1DA10373B4}"/>
              </a:ext>
            </a:extLst>
          </p:cNvPr>
          <p:cNvSpPr txBox="1"/>
          <p:nvPr/>
        </p:nvSpPr>
        <p:spPr>
          <a:xfrm>
            <a:off x="4559271" y="5197792"/>
            <a:ext cx="4091437" cy="1737360"/>
          </a:xfrm>
          <a:prstGeom prst="rect">
            <a:avLst/>
          </a:prstGeom>
          <a:noFill/>
        </p:spPr>
        <p:txBody>
          <a:bodyPr wrap="square" rtlCol="0">
            <a:spAutoFit/>
          </a:bodyPr>
          <a:lstStyle/>
          <a:p>
            <a:r>
              <a:rPr lang="pl" sz="1800" b="0" i="0" u="none" strike="noStrike" cap="none" baseline="0">
                <a:solidFill>
                  <a:srgbClr val="FF0000"/>
                </a:solidFill>
                <a:effectLst/>
                <a:uFill>
                  <a:solidFill>
                    <a:prstClr val="black">
                      <a:alpha val="0"/>
                    </a:prstClr>
                  </a:solidFill>
                </a:uFill>
                <a:latin typeface="Calibri"/>
                <a:ea typeface="Calibri"/>
                <a:cs typeface="Calibri"/>
              </a:rPr>
              <a:t>Ponieważ ta wiadomość e-mail jest szablonem dla RPM, zalecamy skontaktowanie się ze stronami trzecimi, aby poinformować je, że otrzymają zaproszenie.</a:t>
            </a:r>
          </a:p>
        </p:txBody>
      </p:sp>
    </p:spTree>
    <p:extLst>
      <p:ext uri="{BB962C8B-B14F-4D97-AF65-F5344CB8AC3E}">
        <p14:creationId val="1802991318"/>
      </p:ext>
    </p:extLst>
  </p:cSld>
  <p:clrMapOvr>
    <a:masterClrMapping/>
  </p:clrMapOvr>
  <p:transition spd="med">
    <p:fade/>
  </p:transition>
  <p:timing/>
</p:sld>
</file>

<file path=ppt/slides/slide7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75D3CAD-7AF4-3D22-8DBC-71D60588DE9E}"/>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sp>
        <p:nvSpPr>
          <p:cNvPr id="3" name="Content Placeholder 2">
            <a:extLst>
              <a:ext uri="{FF2B5EF4-FFF2-40B4-BE49-F238E27FC236}">
                <a16:creationId xmlns:a16="http://schemas.microsoft.com/office/drawing/2014/main" id="{D9E0BB40-3FD2-6A87-AAA3-ADC5ADCF45DE}"/>
              </a:ext>
            </a:extLst>
          </p:cNvPr>
          <p:cNvSpPr>
            <a:spLocks noGrp="1"/>
          </p:cNvSpPr>
          <p:nvPr>
            <p:ph idx="1"/>
          </p:nvPr>
        </p:nvSpPr>
        <p:spPr/>
        <p:txBody>
          <a:bodyPr>
            <a:normAutofit/>
          </a:bodyPr>
          <a:lstStyle/>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Gdy podmiot zewnętrzny zaloguje się, będzie miał ekran główny podobny do konfiguracji użytkownika wewnętrznego:</a:t>
            </a:r>
          </a:p>
        </p:txBody>
      </p:sp>
      <p:pic>
        <p:nvPicPr>
          <p:cNvPr id="7" name="Picture 6">
            <a:extLst>
              <a:ext uri="{FF2B5EF4-FFF2-40B4-BE49-F238E27FC236}">
                <a16:creationId xmlns:a16="http://schemas.microsoft.com/office/drawing/2014/main" id="{5EA030EB-EA8D-1B49-AD41-C7B49E7C22D0}"/>
              </a:ext>
            </a:extLst>
          </p:cNvPr>
          <p:cNvPicPr>
            <a:picLocks noChangeAspect="1"/>
          </p:cNvPicPr>
          <p:nvPr/>
        </p:nvPicPr>
        <p:blipFill>
          <a:blip r:embed="rId2"/>
          <a:stretch>
            <a:fillRect/>
          </a:stretch>
        </p:blipFill>
        <p:spPr>
          <a:xfrm>
            <a:off x="432562" y="2190016"/>
            <a:ext cx="8424809" cy="2776642"/>
          </a:xfrm>
          <a:prstGeom prst="rect">
            <a:avLst/>
          </a:prstGeom>
        </p:spPr>
      </p:pic>
      <p:sp>
        <p:nvSpPr>
          <p:cNvPr id="8" name="TextBox 7">
            <a:extLst>
              <a:ext uri="{FF2B5EF4-FFF2-40B4-BE49-F238E27FC236}">
                <a16:creationId xmlns:a16="http://schemas.microsoft.com/office/drawing/2014/main" id="{F934092A-EB35-C225-0A8B-3736050172C4}"/>
              </a:ext>
            </a:extLst>
          </p:cNvPr>
          <p:cNvSpPr txBox="1"/>
          <p:nvPr/>
        </p:nvSpPr>
        <p:spPr>
          <a:xfrm>
            <a:off x="525029" y="5232415"/>
            <a:ext cx="7499087" cy="106680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Po wypełnieniu Kwestionariusza zewnętrznego przez podmiot zewnętrzny użytkownik zespołu akceptującego, który przydzielił kwestionariusz, otrzyma powiadomienie e-mail z informacją o jego wypełnieniu, a jego kopia zostanie umieszczona na następnej stronie...</a:t>
            </a:r>
          </a:p>
        </p:txBody>
      </p:sp>
      <p:sp>
        <p:nvSpPr>
          <p:cNvPr id="4" name="Slide Number Placeholder 3">
            <a:extLst>
              <a:ext uri="{FF2B5EF4-FFF2-40B4-BE49-F238E27FC236}">
                <a16:creationId xmlns:a16="http://schemas.microsoft.com/office/drawing/2014/main" id="{0258D6EB-0D40-3BC9-F225-DAE9E1A69982}"/>
              </a:ext>
            </a:extLst>
          </p:cNvPr>
          <p:cNvSpPr>
            <a:spLocks noGrp="1"/>
          </p:cNvSpPr>
          <p:nvPr>
            <p:ph type="sldNum" sz="quarter" idx="4"/>
          </p:nvPr>
        </p:nvSpPr>
        <p:spPr/>
        <p:txBody>
          <a:bodyPr/>
          <a:lstStyle/>
          <a:p>
            <a:fld id="{BB5FC4A1-A2DE-4EB5-9A46-57D39B4235EC}" type="slidenum">
              <a:rPr lang="en-US" smtClean="0"/>
              <a:t>72</a:t>
            </a:fld>
            <a:endParaRPr lang="en-US"/>
          </a:p>
        </p:txBody>
      </p:sp>
    </p:spTree>
    <p:extLst>
      <p:ext uri="{BB962C8B-B14F-4D97-AF65-F5344CB8AC3E}">
        <p14:creationId val="3066262165"/>
      </p:ext>
    </p:extLst>
  </p:cSld>
  <p:clrMapOvr>
    <a:masterClrMapping/>
  </p:clrMapOvr>
  <p:transition spd="med">
    <p:fade/>
  </p:transition>
  <p:timing/>
</p:sld>
</file>

<file path=ppt/slides/slide7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9928495-1704-9542-55DC-77444CD52C39}"/>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pic>
        <p:nvPicPr>
          <p:cNvPr id="7" name="Picture 6">
            <a:extLst>
              <a:ext uri="{FF2B5EF4-FFF2-40B4-BE49-F238E27FC236}">
                <a16:creationId xmlns:a16="http://schemas.microsoft.com/office/drawing/2014/main" id="{0655DD8A-C473-6604-544D-43085E87E2E5}"/>
              </a:ext>
            </a:extLst>
          </p:cNvPr>
          <p:cNvPicPr>
            <a:picLocks noChangeAspect="1"/>
          </p:cNvPicPr>
          <p:nvPr/>
        </p:nvPicPr>
        <p:blipFill>
          <a:blip r:embed="rId2"/>
          <a:stretch>
            <a:fillRect/>
          </a:stretch>
        </p:blipFill>
        <p:spPr>
          <a:xfrm>
            <a:off x="179798" y="1591168"/>
            <a:ext cx="8784404" cy="3853975"/>
          </a:xfrm>
          <a:prstGeom prst="rect">
            <a:avLst/>
          </a:prstGeom>
        </p:spPr>
      </p:pic>
      <p:sp>
        <p:nvSpPr>
          <p:cNvPr id="8" name="TextBox 7">
            <a:extLst>
              <a:ext uri="{FF2B5EF4-FFF2-40B4-BE49-F238E27FC236}">
                <a16:creationId xmlns:a16="http://schemas.microsoft.com/office/drawing/2014/main" id="{5ACAA329-24EE-DC4C-2395-985982630D12}"/>
              </a:ext>
            </a:extLst>
          </p:cNvPr>
          <p:cNvSpPr txBox="1"/>
          <p:nvPr/>
        </p:nvSpPr>
        <p:spPr>
          <a:xfrm>
            <a:off x="441789" y="5521869"/>
            <a:ext cx="7952198" cy="106680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Proces weryfikacji kwestionariuszy zewnętrznych jest dokładnie taki sam, jak w przypadku kwestionariuszy wewnętrznych.</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Informacje na temat sposobu wypełniania kwestionariuszy zewnętrznych znajdują się na poprzednich stronach.</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242B5119-EAC0-37AD-1DB8-AD73A2FEB24A}"/>
              </a:ext>
            </a:extLst>
          </p:cNvPr>
          <p:cNvSpPr>
            <a:spLocks noGrp="1"/>
          </p:cNvSpPr>
          <p:nvPr>
            <p:ph type="sldNum" sz="quarter" idx="4"/>
          </p:nvPr>
        </p:nvSpPr>
        <p:spPr/>
        <p:txBody>
          <a:bodyPr/>
          <a:lstStyle/>
          <a:p>
            <a:fld id="{BB5FC4A1-A2DE-4EB5-9A46-57D39B4235EC}" type="slidenum">
              <a:rPr lang="en-US" smtClean="0"/>
              <a:t>73</a:t>
            </a:fld>
            <a:endParaRPr lang="en-US"/>
          </a:p>
        </p:txBody>
      </p:sp>
    </p:spTree>
    <p:extLst>
      <p:ext uri="{BB962C8B-B14F-4D97-AF65-F5344CB8AC3E}">
        <p14:creationId val="2786071620"/>
      </p:ext>
    </p:extLst>
  </p:cSld>
  <p:clrMapOvr>
    <a:masterClrMapping/>
  </p:clrMapOvr>
  <p:transition spd="med">
    <p:fade/>
  </p:transition>
  <p:timing/>
</p:sld>
</file>

<file path=ppt/slides/slide7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F81BA81-3530-F3CE-DB8C-E02CB2B47785}"/>
              </a:ext>
            </a:extLst>
          </p:cNvPr>
          <p:cNvSpPr>
            <a:spLocks noGrp="1"/>
          </p:cNvSpPr>
          <p:nvPr>
            <p:ph type="title"/>
          </p:nvPr>
        </p:nvSpPr>
        <p:spPr>
          <a:xfrm>
            <a:off x="892546" y="213702"/>
            <a:ext cx="7358907" cy="787032"/>
          </a:xfrm>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Przypisz kwestionariusze</a:t>
            </a:r>
          </a:p>
        </p:txBody>
      </p:sp>
      <p:pic>
        <p:nvPicPr>
          <p:cNvPr id="7" name="Content Placeholder 6">
            <a:extLst>
              <a:ext uri="{FF2B5EF4-FFF2-40B4-BE49-F238E27FC236}">
                <a16:creationId xmlns:a16="http://schemas.microsoft.com/office/drawing/2014/main" id="{CA2A30E7-70E2-C941-D382-2F1F2DDE6C34}"/>
              </a:ext>
            </a:extLst>
          </p:cNvPr>
          <p:cNvPicPr>
            <a:picLocks noGrp="1" noChangeAspect="1"/>
          </p:cNvPicPr>
          <p:nvPr>
            <p:ph idx="1"/>
          </p:nvPr>
        </p:nvPicPr>
        <p:blipFill>
          <a:blip r:embed="rId2"/>
          <a:stretch>
            <a:fillRect/>
          </a:stretch>
        </p:blipFill>
        <p:spPr>
          <a:xfrm>
            <a:off x="442074" y="1778536"/>
            <a:ext cx="7921090" cy="2489621"/>
          </a:xfrm>
        </p:spPr>
      </p:pic>
      <p:sp>
        <p:nvSpPr>
          <p:cNvPr id="8" name="TextBox 7">
            <a:extLst>
              <a:ext uri="{FF2B5EF4-FFF2-40B4-BE49-F238E27FC236}">
                <a16:creationId xmlns:a16="http://schemas.microsoft.com/office/drawing/2014/main" id="{FB0E7683-29F5-B600-8882-EECD6AA99BC9}"/>
              </a:ext>
            </a:extLst>
          </p:cNvPr>
          <p:cNvSpPr txBox="1"/>
          <p:nvPr/>
        </p:nvSpPr>
        <p:spPr>
          <a:xfrm>
            <a:off x="5982931" y="856278"/>
            <a:ext cx="2938123" cy="1005840"/>
          </a:xfrm>
          <a:prstGeom prst="rect">
            <a:avLst/>
          </a:prstGeom>
          <a:noFill/>
        </p:spPr>
        <p:txBody>
          <a:bodyPr wrap="square" rtlCol="0">
            <a:spAutoFit/>
          </a:bodyPr>
          <a:lstStyle/>
          <a:p>
            <a:r>
              <a:rPr lang="pl" sz="1200" b="0" i="0" u="none" strike="noStrike" cap="none" baseline="0">
                <a:solidFill>
                  <a:srgbClr val="000000"/>
                </a:solidFill>
                <a:effectLst/>
                <a:uFill>
                  <a:solidFill>
                    <a:prstClr val="black">
                      <a:alpha val="0"/>
                    </a:prstClr>
                  </a:solidFill>
                </a:uFill>
                <a:latin typeface="Calibri"/>
                <a:ea typeface="Calibri"/>
                <a:cs typeface="Calibri"/>
              </a:rPr>
              <a:t>Klikając łącze w wiadomości e-mail lub logując się do systemu i przechodząc do działania, weryfikator może przejrzeć wyniki Kwestionariusza zewnętrznego.</a:t>
            </a:r>
          </a:p>
        </p:txBody>
      </p:sp>
      <p:sp>
        <p:nvSpPr>
          <p:cNvPr id="9" name="TextBox 8">
            <a:extLst>
              <a:ext uri="{FF2B5EF4-FFF2-40B4-BE49-F238E27FC236}">
                <a16:creationId xmlns:a16="http://schemas.microsoft.com/office/drawing/2014/main" id="{EDC85CFF-31FA-F842-B3CF-7C3FA584EF7D}"/>
              </a:ext>
            </a:extLst>
          </p:cNvPr>
          <p:cNvSpPr txBox="1"/>
          <p:nvPr/>
        </p:nvSpPr>
        <p:spPr>
          <a:xfrm>
            <a:off x="442074" y="4122460"/>
            <a:ext cx="7253556" cy="640080"/>
          </a:xfrm>
          <a:prstGeom prst="rect">
            <a:avLst/>
          </a:prstGeom>
          <a:noFill/>
        </p:spPr>
        <p:txBody>
          <a:bodyPr wrap="square" rtlCol="0">
            <a:spAutoFit/>
          </a:bodyPr>
          <a:lstStyle/>
          <a:p>
            <a:r>
              <a:rPr lang="pl" sz="1200" b="0" i="0" u="none" strike="noStrike" cap="none" baseline="0">
                <a:solidFill>
                  <a:srgbClr val="000000"/>
                </a:solidFill>
                <a:effectLst/>
                <a:uFill>
                  <a:solidFill>
                    <a:prstClr val="black">
                      <a:alpha val="0"/>
                    </a:prstClr>
                  </a:solidFill>
                </a:uFill>
                <a:latin typeface="Calibri"/>
                <a:ea typeface="Calibri"/>
                <a:cs typeface="Calibri"/>
              </a:rPr>
              <a:t>Po sprawdzeniu Kwestionariusza i wprowadzeniu wszelkich uwag lub poprawek (instrukcje znajdują się w Kwestionariuszu wewnętrznym), kwestionariusz może zostać zatwierdzony lub odrzucony.</a:t>
            </a:r>
            <a:r>
              <a:rPr lang="pl" sz="12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27351E9E-6334-9949-FA76-9202E6F8B6F9}"/>
              </a:ext>
            </a:extLst>
          </p:cNvPr>
          <p:cNvPicPr>
            <a:picLocks noChangeAspect="1"/>
          </p:cNvPicPr>
          <p:nvPr/>
        </p:nvPicPr>
        <p:blipFill>
          <a:blip r:embed="rId3"/>
          <a:stretch>
            <a:fillRect/>
          </a:stretch>
        </p:blipFill>
        <p:spPr>
          <a:xfrm>
            <a:off x="1571339" y="4584125"/>
            <a:ext cx="6458058" cy="2166756"/>
          </a:xfrm>
          <a:prstGeom prst="rect">
            <a:avLst/>
          </a:prstGeom>
        </p:spPr>
      </p:pic>
      <p:sp>
        <p:nvSpPr>
          <p:cNvPr id="3" name="Slide Number Placeholder 2">
            <a:extLst>
              <a:ext uri="{FF2B5EF4-FFF2-40B4-BE49-F238E27FC236}">
                <a16:creationId xmlns:a16="http://schemas.microsoft.com/office/drawing/2014/main" id="{5947BC90-2583-EFA4-DE3B-36CCF877DA26}"/>
              </a:ext>
            </a:extLst>
          </p:cNvPr>
          <p:cNvSpPr>
            <a:spLocks noGrp="1"/>
          </p:cNvSpPr>
          <p:nvPr>
            <p:ph type="sldNum" sz="quarter" idx="4"/>
          </p:nvPr>
        </p:nvSpPr>
        <p:spPr/>
        <p:txBody>
          <a:bodyPr/>
          <a:lstStyle/>
          <a:p>
            <a:fld id="{BB5FC4A1-A2DE-4EB5-9A46-57D39B4235EC}" type="slidenum">
              <a:rPr lang="en-US" smtClean="0"/>
              <a:t>74</a:t>
            </a:fld>
            <a:endParaRPr lang="en-US"/>
          </a:p>
        </p:txBody>
      </p:sp>
    </p:spTree>
    <p:extLst>
      <p:ext uri="{BB962C8B-B14F-4D97-AF65-F5344CB8AC3E}">
        <p14:creationId val="805248516"/>
      </p:ext>
    </p:extLst>
  </p:cSld>
  <p:clrMapOvr>
    <a:masterClrMapping/>
  </p:clrMapOvr>
  <p:transition spd="med">
    <p:fade/>
  </p:transition>
  <p:timing/>
</p:sld>
</file>

<file path=ppt/slides/slide7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8DE0FBE-F69C-F262-F806-59B61603FB98}"/>
              </a:ext>
            </a:extLst>
          </p:cNvPr>
          <p:cNvSpPr>
            <a:spLocks noGrp="1"/>
          </p:cNvSpPr>
          <p:nvPr>
            <p:ph type="title"/>
          </p:nvPr>
        </p:nvSpPr>
        <p:spPr>
          <a:xfrm>
            <a:off x="822960" y="182880"/>
            <a:ext cx="7358907" cy="787032"/>
          </a:xfrm>
        </p:spPr>
        <p:txBody>
          <a:bodyPr anchor="ctr">
            <a:normAutofit/>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pic>
        <p:nvPicPr>
          <p:cNvPr id="11" name="Picture 10">
            <a:extLst>
              <a:ext uri="{FF2B5EF4-FFF2-40B4-BE49-F238E27FC236}">
                <a16:creationId xmlns:a16="http://schemas.microsoft.com/office/drawing/2014/main" id="{AB5B327B-4CE5-55D1-B486-CB544F3BDC49}"/>
              </a:ext>
            </a:extLst>
          </p:cNvPr>
          <p:cNvPicPr>
            <a:picLocks noChangeAspect="1"/>
          </p:cNvPicPr>
          <p:nvPr/>
        </p:nvPicPr>
        <p:blipFill>
          <a:blip r:embed="rId2"/>
          <a:stretch>
            <a:fillRect/>
          </a:stretch>
        </p:blipFill>
        <p:spPr>
          <a:xfrm>
            <a:off x="534582" y="2180564"/>
            <a:ext cx="8074836" cy="4299849"/>
          </a:xfrm>
          <a:prstGeom prst="rect">
            <a:avLst/>
          </a:prstGeom>
          <a:noFill/>
        </p:spPr>
      </p:pic>
      <p:sp>
        <p:nvSpPr>
          <p:cNvPr id="18" name="Slide Number Placeholder 4">
            <a:extLst>
              <a:ext uri="{FF2B5EF4-FFF2-40B4-BE49-F238E27FC236}">
                <a16:creationId xmlns:a16="http://schemas.microsoft.com/office/drawing/2014/main" id="{99FB5A80-F3E7-2590-374B-F8E3C475A863}"/>
              </a:ext>
            </a:extLst>
          </p:cNvPr>
          <p:cNvSpPr>
            <a:spLocks noGrp="1"/>
          </p:cNvSpPr>
          <p:nvPr>
            <p:ph type="sldNum" sz="quarter" idx="4"/>
          </p:nvPr>
        </p:nvSpPr>
        <p:spPr>
          <a:xfrm>
            <a:off x="8663437" y="6558353"/>
            <a:ext cx="480561" cy="365125"/>
          </a:xfrm>
        </p:spPr>
        <p:txBody>
          <a:bodyPr/>
          <a:lstStyle/>
          <a:p>
            <a:pPr>
              <a:spcAft>
                <a:spcPts val="600"/>
              </a:spcAft>
            </a:pPr>
            <a:fld id="{BB5FC4A1-A2DE-4EB5-9A46-57D39B4235EC}" type="slidenum">
              <a:rPr lang="en-US" smtClean="0"/>
              <a:pPr>
                <a:spcAft>
                  <a:spcPts val="600"/>
                </a:spcAft>
              </a:pPr>
              <a:t>75</a:t>
            </a:fld>
            <a:endParaRPr lang="en-US"/>
          </a:p>
        </p:txBody>
      </p:sp>
      <p:sp>
        <p:nvSpPr>
          <p:cNvPr id="12" name="TextBox 11">
            <a:extLst>
              <a:ext uri="{FF2B5EF4-FFF2-40B4-BE49-F238E27FC236}">
                <a16:creationId xmlns:a16="http://schemas.microsoft.com/office/drawing/2014/main" id="{1C05502D-4D57-6A41-92DC-B8DB7FCCF0AE}"/>
              </a:ext>
            </a:extLst>
          </p:cNvPr>
          <p:cNvSpPr txBox="1"/>
          <p:nvPr/>
        </p:nvSpPr>
        <p:spPr>
          <a:xfrm>
            <a:off x="410966" y="1456293"/>
            <a:ext cx="7870005" cy="579120"/>
          </a:xfrm>
          <a:prstGeom prst="rect">
            <a:avLst/>
          </a:prstGeom>
          <a:noFill/>
        </p:spPr>
        <p:txBody>
          <a:bodyPr wrap="square" rtlCol="0">
            <a:spAutoFit/>
          </a:bodyPr>
          <a:lstStyle/>
          <a:p>
            <a:r>
              <a:rPr lang="pl" sz="1600" b="0" i="0" u="none" strike="noStrike" cap="none" baseline="0">
                <a:solidFill>
                  <a:srgbClr val="000000"/>
                </a:solidFill>
                <a:effectLst/>
                <a:uFill>
                  <a:solidFill>
                    <a:prstClr val="black">
                      <a:alpha val="0"/>
                    </a:prstClr>
                  </a:solidFill>
                </a:uFill>
                <a:latin typeface="Calibri"/>
                <a:ea typeface="Calibri"/>
                <a:cs typeface="Calibri"/>
              </a:rPr>
              <a:t>Weryfikator może następnie powrócić do Aktywności i zmienić status na Gotowe i wybrać odpowiednią ocenę dla Kwestionariusza zewnętrznego.</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193106413"/>
      </p:ext>
    </p:extLst>
  </p:cSld>
  <p:clrMapOvr>
    <a:masterClrMapping/>
  </p:clrMapOvr>
  <p:transition spd="med">
    <p:fade/>
  </p:transition>
  <p:timing/>
</p:sld>
</file>

<file path=ppt/slides/slide7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Przypisywanie kwestionariuszy</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Przeglądanie kwestionariuszy zewnętrznych ciąg dalszy:</a:t>
            </a:r>
          </a:p>
          <a:p>
            <a:pPr marL="0" indent="0">
              <a:buNone/>
            </a:pPr>
            <a:endParaRPr lang="en-GB" sz="1600"/>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Podobnie jak w przypadku kwestionariuszy wewnętrznych, oceny w ramach działania są oparte na wyniku oceny ryzyka w kwestionariuszu zewnętrznym.</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W przykładzie zrzutu ekranu na poprzedniej stronie ryzyko było wysokie z wynikiem 80.</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W skrajnych przypadkach, w których podmiot zewnętrzny jest uważany za osobę wysokiego ryzyka, można poprosić o </a:t>
            </a:r>
            <a:r>
              <a:rPr lang="pl" sz="1600" b="1" i="0" u="none" strike="noStrike" cap="none" baseline="0">
                <a:solidFill>
                  <a:srgbClr val="FF0000"/>
                </a:solidFill>
                <a:effectLst/>
                <a:uFill>
                  <a:solidFill>
                    <a:prstClr val="black">
                      <a:alpha val="0"/>
                    </a:prstClr>
                  </a:solidFill>
                </a:uFill>
                <a:latin typeface="Calibri"/>
                <a:ea typeface="Calibri"/>
                <a:cs typeface="Calibri"/>
              </a:rPr>
              <a:t>rozszerzone raporty z analizy due diligence</a:t>
            </a:r>
            <a:r>
              <a:rPr lang="pl" sz="1600" b="0" i="0" u="none" strike="noStrike" cap="none" baseline="0">
                <a:solidFill>
                  <a:srgbClr val="000000"/>
                </a:solidFill>
                <a:effectLst/>
                <a:uFill>
                  <a:solidFill>
                    <a:prstClr val="black">
                      <a:alpha val="0"/>
                    </a:prstClr>
                  </a:solidFill>
                </a:uFill>
                <a:latin typeface="Calibri"/>
                <a:ea typeface="Calibri"/>
                <a:cs typeface="Calibri"/>
              </a:rPr>
              <a:t> za dodatkową opłatą.</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Należy to zrobić za pośrednictwem Zespołu ds. zgodności RPM.</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76</a:t>
            </a:fld>
            <a:endParaRPr lang="en-US"/>
          </a:p>
        </p:txBody>
      </p:sp>
    </p:spTree>
    <p:extLst>
      <p:ext uri="{BB962C8B-B14F-4D97-AF65-F5344CB8AC3E}">
        <p14:creationId val="3027877311"/>
      </p:ext>
    </p:extLst>
  </p:cSld>
  <p:clrMapOvr>
    <a:masterClrMapping/>
  </p:clrMapOvr>
  <p:transition spd="med">
    <p:fade/>
  </p:transition>
  <p:timing/>
</p:sld>
</file>

<file path=ppt/slides/slide7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6FB23A5-D71B-AEA7-EE7C-60A9B51253D5}"/>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Proces przeglądu aktualizacji World Check</a:t>
            </a:r>
          </a:p>
        </p:txBody>
      </p:sp>
      <p:sp>
        <p:nvSpPr>
          <p:cNvPr id="3" name="Content Placeholder 2">
            <a:extLst>
              <a:ext uri="{FF2B5EF4-FFF2-40B4-BE49-F238E27FC236}">
                <a16:creationId xmlns:a16="http://schemas.microsoft.com/office/drawing/2014/main" id="{5F728539-9024-2601-AB40-05F63F802320}"/>
              </a:ext>
            </a:extLst>
          </p:cNvPr>
          <p:cNvSpPr>
            <a:spLocks noGrp="1"/>
          </p:cNvSpPr>
          <p:nvPr>
            <p:ph idx="1"/>
          </p:nvPr>
        </p:nvSpPr>
        <p:spPr/>
        <p:txBody>
          <a:bodyPr/>
          <a:lstStyle/>
          <a:p>
            <a:pPr marL="0" indent="0">
              <a:buNone/>
            </a:pPr>
            <a:r>
              <a:rPr lang="pl" sz="2100" b="0" i="0" u="none" strike="noStrike" cap="none" baseline="0">
                <a:solidFill>
                  <a:srgbClr val="000000"/>
                </a:solidFill>
                <a:effectLst/>
                <a:uFill>
                  <a:solidFill>
                    <a:prstClr val="black">
                      <a:alpha val="0"/>
                    </a:prstClr>
                  </a:solidFill>
                </a:uFill>
                <a:latin typeface="Calibri"/>
                <a:ea typeface="Calibri"/>
                <a:cs typeface="Calibri"/>
              </a:rPr>
              <a:t>Gdy strona trzecia ma aktualizację istniejącego dopasowania World Check lub istnieje możliwość nowego dopasowania, LSEG powiadamia o tych aktualizacjach osobę oznaczoną </a:t>
            </a:r>
            <a:r>
              <a:rPr lang="pl" sz="2100" b="0" i="0" u="none" strike="noStrike" cap="none" baseline="0">
                <a:solidFill>
                  <a:srgbClr val="FF0000"/>
                </a:solidFill>
                <a:effectLst/>
                <a:uFill>
                  <a:solidFill>
                    <a:prstClr val="black">
                      <a:alpha val="0"/>
                    </a:prstClr>
                  </a:solidFill>
                </a:uFill>
                <a:latin typeface="Calibri"/>
                <a:ea typeface="Calibri"/>
                <a:cs typeface="Calibri"/>
              </a:rPr>
              <a:t>jako odpowiedzialna</a:t>
            </a:r>
            <a:r>
              <a:rPr lang="pl" sz="2100" b="0" i="0" u="none" strike="noStrike" cap="none" baseline="0">
                <a:solidFill>
                  <a:srgbClr val="000000"/>
                </a:solidFill>
                <a:effectLst/>
                <a:uFill>
                  <a:solidFill>
                    <a:prstClr val="black">
                      <a:alpha val="0"/>
                    </a:prstClr>
                  </a:solidFill>
                </a:uFill>
                <a:latin typeface="Calibri"/>
                <a:ea typeface="Calibri"/>
                <a:cs typeface="Calibri"/>
              </a:rPr>
              <a:t> strona.</a:t>
            </a:r>
          </a:p>
          <a:p>
            <a:pPr marL="0" indent="0">
              <a:buNone/>
            </a:pPr>
            <a:r>
              <a:rPr lang="pl" sz="2100" b="0" i="0" u="none" strike="noStrike" cap="none" baseline="0">
                <a:solidFill>
                  <a:srgbClr val="000000"/>
                </a:solidFill>
                <a:effectLst/>
                <a:uFill>
                  <a:solidFill>
                    <a:prstClr val="black">
                      <a:alpha val="0"/>
                    </a:prstClr>
                  </a:solidFill>
                </a:uFill>
                <a:latin typeface="Calibri"/>
                <a:ea typeface="Calibri"/>
                <a:cs typeface="Calibri"/>
              </a:rPr>
              <a:t>Po wprowadzeniu tych aktualizacji będzie można je zlokalizować na karcie Pozycje do przejrzenia, a następnie w menu rozwijanym w obszarze Skrining, jak pokazano poniżej.</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C3225046-FC6E-F03E-190F-5FCE3A1BF198}"/>
              </a:ext>
            </a:extLst>
          </p:cNvPr>
          <p:cNvSpPr>
            <a:spLocks noGrp="1"/>
          </p:cNvSpPr>
          <p:nvPr>
            <p:ph type="sldNum" sz="quarter" idx="4"/>
          </p:nvPr>
        </p:nvSpPr>
        <p:spPr/>
        <p:txBody>
          <a:bodyPr/>
          <a:lstStyle/>
          <a:p>
            <a:fld id="{BB5FC4A1-A2DE-4EB5-9A46-57D39B4235EC}" type="slidenum">
              <a:rPr lang="en-US" smtClean="0"/>
              <a:t>77</a:t>
            </a:fld>
            <a:endParaRPr lang="en-US"/>
          </a:p>
        </p:txBody>
      </p:sp>
      <p:pic>
        <p:nvPicPr>
          <p:cNvPr id="6" name="Picture 5">
            <a:extLst>
              <a:ext uri="{FF2B5EF4-FFF2-40B4-BE49-F238E27FC236}">
                <a16:creationId xmlns:a16="http://schemas.microsoft.com/office/drawing/2014/main" id="{D274F377-B423-F3DF-3846-09226E830546}"/>
              </a:ext>
            </a:extLst>
          </p:cNvPr>
          <p:cNvPicPr>
            <a:picLocks noChangeAspect="1"/>
          </p:cNvPicPr>
          <p:nvPr/>
        </p:nvPicPr>
        <p:blipFill>
          <a:blip r:embed="rId2"/>
          <a:stretch>
            <a:fillRect/>
          </a:stretch>
        </p:blipFill>
        <p:spPr>
          <a:xfrm>
            <a:off x="310323" y="3548123"/>
            <a:ext cx="8593394" cy="3010230"/>
          </a:xfrm>
          <a:prstGeom prst="rect">
            <a:avLst/>
          </a:prstGeom>
        </p:spPr>
      </p:pic>
      <p:contentPart p14:bwMode="auto" r:id="rId3">
        <p14:nvContentPartPr>
          <p14:cNvPr id="7" name="Ink 6">
            <a:extLst>
              <a:ext uri="{FF2B5EF4-FFF2-40B4-BE49-F238E27FC236}">
                <a16:creationId xmlns:a16="http://schemas.microsoft.com/office/drawing/2014/main" id="{4E68529A-7BCA-E5CA-B8FF-D12F5A84E924}"/>
              </a:ext>
            </a:extLst>
          </p14:cNvPr>
          <p14:cNvContentPartPr/>
          <p14:nvPr/>
        </p14:nvContentPartPr>
        <p14:xfrm>
          <a:off x="470532" y="5328035"/>
          <a:ext cx="1409760" cy="317520"/>
        </p14:xfrm>
      </p:contentPart>
      <p:contentPart p14:bwMode="auto" r:id="rId4">
        <p14:nvContentPartPr>
          <p14:cNvPr id="8" name="Ink 7">
            <a:extLst>
              <a:ext uri="{FF2B5EF4-FFF2-40B4-BE49-F238E27FC236}">
                <a16:creationId xmlns:a16="http://schemas.microsoft.com/office/drawing/2014/main" id="{D56CF7B1-C612-F6A7-9182-F235A36B93BE}"/>
              </a:ext>
            </a:extLst>
          </p14:cNvPr>
          <p14:cNvContentPartPr/>
          <p14:nvPr/>
        </p14:nvContentPartPr>
        <p14:xfrm>
          <a:off x="5997612" y="4275035"/>
          <a:ext cx="2616480" cy="484920"/>
        </p14:xfrm>
      </p:contentPart>
    </p:spTree>
    <p:extLst>
      <p:ext uri="{BB962C8B-B14F-4D97-AF65-F5344CB8AC3E}">
        <p14:creationId val="3769950404"/>
      </p:ext>
    </p:extLst>
  </p:cSld>
  <p:clrMapOvr>
    <a:masterClrMapping/>
  </p:clrMapOvr>
  <p:transition spd="med">
    <p:fade/>
  </p:transition>
  <p:timing/>
</p:sld>
</file>

<file path=ppt/slides/slide7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8E6A0BF-117E-CF6C-3B23-618766058A86}"/>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Proces przeglądu aktualizacji World Check</a:t>
            </a:r>
          </a:p>
        </p:txBody>
      </p:sp>
      <p:sp>
        <p:nvSpPr>
          <p:cNvPr id="3" name="Content Placeholder 2">
            <a:extLst>
              <a:ext uri="{FF2B5EF4-FFF2-40B4-BE49-F238E27FC236}">
                <a16:creationId xmlns:a16="http://schemas.microsoft.com/office/drawing/2014/main" id="{EF25202F-B507-28A5-3F39-FFC088209D04}"/>
              </a:ext>
            </a:extLst>
          </p:cNvPr>
          <p:cNvSpPr>
            <a:spLocks noGrp="1"/>
          </p:cNvSpPr>
          <p:nvPr>
            <p:ph idx="1"/>
          </p:nvPr>
        </p:nvSpPr>
        <p:spPr/>
        <p:txBody>
          <a:bodyPr/>
          <a:lstStyle/>
          <a:p>
            <a:pPr marL="0" indent="0">
              <a:buNone/>
            </a:pPr>
            <a:r>
              <a:rPr lang="pl" sz="2100" b="0" i="0" u="none" strike="noStrike" cap="none" baseline="0">
                <a:solidFill>
                  <a:srgbClr val="000000"/>
                </a:solidFill>
                <a:effectLst/>
                <a:uFill>
                  <a:solidFill>
                    <a:prstClr val="black">
                      <a:alpha val="0"/>
                    </a:prstClr>
                  </a:solidFill>
                </a:uFill>
                <a:latin typeface="Calibri"/>
                <a:ea typeface="Calibri"/>
                <a:cs typeface="Calibri"/>
              </a:rPr>
              <a:t>Kliknięcie </a:t>
            </a:r>
            <a:r>
              <a:rPr lang="pl" sz="2100" b="0" i="0" u="none" strike="noStrike" cap="none" baseline="0">
                <a:solidFill>
                  <a:srgbClr val="FF0000"/>
                </a:solidFill>
                <a:effectLst/>
                <a:uFill>
                  <a:solidFill>
                    <a:prstClr val="black">
                      <a:alpha val="0"/>
                    </a:prstClr>
                  </a:solidFill>
                </a:uFill>
                <a:latin typeface="Calibri"/>
                <a:ea typeface="Calibri"/>
                <a:cs typeface="Calibri"/>
              </a:rPr>
              <a:t>strony trzeciej</a:t>
            </a:r>
            <a:r>
              <a:rPr lang="pl" sz="2100" b="0" i="0" u="none" strike="noStrike" cap="none" baseline="0">
                <a:solidFill>
                  <a:srgbClr val="000000"/>
                </a:solidFill>
                <a:effectLst/>
                <a:uFill>
                  <a:solidFill>
                    <a:prstClr val="black">
                      <a:alpha val="0"/>
                    </a:prstClr>
                  </a:solidFill>
                </a:uFill>
                <a:latin typeface="Calibri"/>
                <a:ea typeface="Calibri"/>
                <a:cs typeface="Calibri"/>
              </a:rPr>
              <a:t> przeniesie Cię bezpośrednio do rekordu World Check w celu przejrzenia.</a:t>
            </a:r>
          </a:p>
          <a:p>
            <a:pPr marL="0" indent="0">
              <a:buNone/>
            </a:pPr>
            <a:r>
              <a:rPr lang="pl" sz="2100" b="0" i="0" u="none" strike="noStrike" cap="none" baseline="0">
                <a:solidFill>
                  <a:srgbClr val="000000"/>
                </a:solidFill>
                <a:effectLst/>
                <a:uFill>
                  <a:solidFill>
                    <a:prstClr val="black">
                      <a:alpha val="0"/>
                    </a:prstClr>
                  </a:solidFill>
                </a:uFill>
                <a:latin typeface="Calibri"/>
                <a:ea typeface="Calibri"/>
                <a:cs typeface="Calibri"/>
              </a:rPr>
              <a:t>Jeśli aktualizacja jest możliwym nowym dopasowaniem, musisz ustalić, czy jest to ta sama firma co strona trzecia i oznaczyć typ rozwiązania zgodnie z.</a:t>
            </a:r>
          </a:p>
          <a:p>
            <a:pPr marL="0" indent="0">
              <a:buNone/>
            </a:pPr>
            <a:r>
              <a:rPr lang="pl" sz="2100" b="0" i="0" u="none" strike="noStrike" cap="none" baseline="0">
                <a:solidFill>
                  <a:srgbClr val="000000"/>
                </a:solidFill>
                <a:effectLst/>
                <a:uFill>
                  <a:solidFill>
                    <a:prstClr val="black">
                      <a:alpha val="0"/>
                    </a:prstClr>
                  </a:solidFill>
                </a:uFill>
                <a:latin typeface="Calibri"/>
                <a:ea typeface="Calibri"/>
                <a:cs typeface="Calibri"/>
              </a:rPr>
              <a:t>Po zakończeniu oznaczysz niebieski przycisk Przegląd, jak pokazano poniżej</a:t>
            </a:r>
          </a:p>
          <a:p>
            <a:endParaRPr lang="en-US"/>
          </a:p>
          <a:p>
            <a:endParaRPr lang="en-US"/>
          </a:p>
        </p:txBody>
      </p:sp>
      <p:sp>
        <p:nvSpPr>
          <p:cNvPr id="4" name="Slide Number Placeholder 3">
            <a:extLst>
              <a:ext uri="{FF2B5EF4-FFF2-40B4-BE49-F238E27FC236}">
                <a16:creationId xmlns:a16="http://schemas.microsoft.com/office/drawing/2014/main" id="{CC006558-5970-7A80-EE6B-B248447EC4E0}"/>
              </a:ext>
            </a:extLst>
          </p:cNvPr>
          <p:cNvSpPr>
            <a:spLocks noGrp="1"/>
          </p:cNvSpPr>
          <p:nvPr>
            <p:ph type="sldNum" sz="quarter" idx="4"/>
          </p:nvPr>
        </p:nvSpPr>
        <p:spPr/>
        <p:txBody>
          <a:bodyPr/>
          <a:lstStyle/>
          <a:p>
            <a:fld id="{BB5FC4A1-A2DE-4EB5-9A46-57D39B4235EC}" type="slidenum">
              <a:rPr lang="en-US" smtClean="0"/>
              <a:t>78</a:t>
            </a:fld>
            <a:endParaRPr lang="en-US"/>
          </a:p>
        </p:txBody>
      </p:sp>
      <p:pic>
        <p:nvPicPr>
          <p:cNvPr id="6" name="Picture 5">
            <a:extLst>
              <a:ext uri="{FF2B5EF4-FFF2-40B4-BE49-F238E27FC236}">
                <a16:creationId xmlns:a16="http://schemas.microsoft.com/office/drawing/2014/main" id="{660FB19C-0D9C-96F1-A75B-B81088171CAD}"/>
              </a:ext>
            </a:extLst>
          </p:cNvPr>
          <p:cNvPicPr>
            <a:picLocks noChangeAspect="1"/>
          </p:cNvPicPr>
          <p:nvPr/>
        </p:nvPicPr>
        <p:blipFill>
          <a:blip r:embed="rId2"/>
          <a:stretch>
            <a:fillRect/>
          </a:stretch>
        </p:blipFill>
        <p:spPr>
          <a:xfrm>
            <a:off x="525451" y="4070928"/>
            <a:ext cx="7889057" cy="2556624"/>
          </a:xfrm>
          <a:prstGeom prst="rect">
            <a:avLst/>
          </a:prstGeom>
        </p:spPr>
      </p:pic>
      <p:contentPart p14:bwMode="auto" r:id="rId3">
        <p14:nvContentPartPr>
          <p14:cNvPr id="7" name="Ink 6">
            <a:extLst>
              <a:ext uri="{FF2B5EF4-FFF2-40B4-BE49-F238E27FC236}">
                <a16:creationId xmlns:a16="http://schemas.microsoft.com/office/drawing/2014/main" id="{41207410-614C-DEA5-B38D-AEA7586EB46C}"/>
              </a:ext>
            </a:extLst>
          </p14:cNvPr>
          <p14:cNvContentPartPr/>
          <p14:nvPr/>
        </p14:nvContentPartPr>
        <p14:xfrm>
          <a:off x="4365561" y="5820515"/>
          <a:ext cx="727200" cy="10440"/>
        </p14:xfrm>
      </p:contentPart>
      <p:cxnSp>
        <p:nvCxnSpPr>
          <p:cNvPr id="8" name="Straight Arrow Connector 7">
            <a:extLst>
              <a:ext uri="{FF2B5EF4-FFF2-40B4-BE49-F238E27FC236}">
                <a16:creationId xmlns:a16="http://schemas.microsoft.com/office/drawing/2014/main" id="{0A9D2BDD-C1FB-0D0B-404C-28EF943D6DE8}"/>
              </a:ext>
            </a:extLst>
          </p:cNvPr>
          <p:cNvCxnSpPr/>
          <p:nvPr/>
        </p:nvCxnSpPr>
        <p:spPr>
          <a:xfrm>
            <a:off x="6204155" y="3519948"/>
            <a:ext cx="1632155" cy="256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325720284"/>
      </p:ext>
    </p:extLst>
  </p:cSld>
  <p:clrMapOvr>
    <a:masterClrMapping/>
  </p:clrMapOvr>
  <p:transition spd="med">
    <p:fade/>
  </p:transition>
  <p:timing/>
</p:sld>
</file>

<file path=ppt/slides/slide7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8344389-97E9-656C-B2A7-77C2D2FD3CFC}"/>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Proces przeglądu aktualizacji World Check</a:t>
            </a:r>
          </a:p>
        </p:txBody>
      </p:sp>
      <p:sp>
        <p:nvSpPr>
          <p:cNvPr id="3" name="Content Placeholder 2">
            <a:extLst>
              <a:ext uri="{FF2B5EF4-FFF2-40B4-BE49-F238E27FC236}">
                <a16:creationId xmlns:a16="http://schemas.microsoft.com/office/drawing/2014/main" id="{BC4507BE-E383-0DAE-35B9-36B0EC8CCE45}"/>
              </a:ext>
            </a:extLst>
          </p:cNvPr>
          <p:cNvSpPr>
            <a:spLocks noGrp="1"/>
          </p:cNvSpPr>
          <p:nvPr>
            <p:ph idx="1"/>
          </p:nvPr>
        </p:nvSpPr>
        <p:spPr/>
        <p:txBody>
          <a:bodyPr/>
          <a:lstStyle/>
          <a:p>
            <a:pPr marL="0" indent="0">
              <a:buNone/>
            </a:pPr>
            <a:r>
              <a:rPr lang="pl" sz="2100" b="0" i="0" u="none" strike="noStrike" cap="none" baseline="0">
                <a:solidFill>
                  <a:srgbClr val="000000"/>
                </a:solidFill>
                <a:effectLst/>
                <a:uFill>
                  <a:solidFill>
                    <a:prstClr val="black">
                      <a:alpha val="0"/>
                    </a:prstClr>
                  </a:solidFill>
                </a:uFill>
                <a:latin typeface="Calibri"/>
                <a:ea typeface="Calibri"/>
                <a:cs typeface="Calibri"/>
              </a:rPr>
              <a:t>Jeśli nowy element World Check jest pozytywny, należy go </a:t>
            </a:r>
            <a:r>
              <a:rPr lang="pl" sz="2100" b="0" i="0" u="none" strike="noStrike" cap="none" baseline="0">
                <a:solidFill>
                  <a:srgbClr val="000000"/>
                </a:solidFill>
                <a:effectLst/>
                <a:uFill>
                  <a:solidFill>
                    <a:prstClr val="black">
                      <a:alpha val="0"/>
                    </a:prstClr>
                  </a:solidFill>
                </a:uFill>
                <a:latin typeface="Calibri"/>
                <a:ea typeface="Calibri"/>
                <a:cs typeface="Calibri"/>
              </a:rPr>
              <a:t> skierować do zespołu zatwierdzającego w celu sprawdzenia, czy występują problemy z sygnałami ostrzegawczymi, które uniemożliwiłyby nam prowadzenie interesów z tą stroną trzecią.</a:t>
            </a:r>
          </a:p>
          <a:p>
            <a:pPr marL="0" indent="0">
              <a:buNone/>
            </a:pPr>
            <a:r>
              <a:rPr lang="pl" sz="2100" b="0" i="0" u="none" strike="noStrike" cap="none" baseline="0">
                <a:solidFill>
                  <a:srgbClr val="000000"/>
                </a:solidFill>
                <a:effectLst/>
                <a:uFill>
                  <a:solidFill>
                    <a:prstClr val="black">
                      <a:alpha val="0"/>
                    </a:prstClr>
                  </a:solidFill>
                </a:uFill>
                <a:latin typeface="Calibri"/>
                <a:ea typeface="Calibri"/>
                <a:cs typeface="Calibri"/>
              </a:rPr>
              <a:t>Aby wysłać go do zespołu zatwierdzającego do weryfikacji, kliknij niebieski przycisk Dodaj recenzenta podświetlony poniżej.</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155F387D-A6A3-C251-4DD7-6BBDF9954707}"/>
              </a:ext>
            </a:extLst>
          </p:cNvPr>
          <p:cNvSpPr>
            <a:spLocks noGrp="1"/>
          </p:cNvSpPr>
          <p:nvPr>
            <p:ph type="sldNum" sz="quarter" idx="4"/>
          </p:nvPr>
        </p:nvSpPr>
        <p:spPr/>
        <p:txBody>
          <a:bodyPr/>
          <a:lstStyle/>
          <a:p>
            <a:fld id="{BB5FC4A1-A2DE-4EB5-9A46-57D39B4235EC}" type="slidenum">
              <a:rPr lang="en-US" smtClean="0"/>
              <a:t>79</a:t>
            </a:fld>
            <a:endParaRPr lang="en-US"/>
          </a:p>
        </p:txBody>
      </p:sp>
      <p:pic>
        <p:nvPicPr>
          <p:cNvPr id="6" name="Picture 5">
            <a:extLst>
              <a:ext uri="{FF2B5EF4-FFF2-40B4-BE49-F238E27FC236}">
                <a16:creationId xmlns:a16="http://schemas.microsoft.com/office/drawing/2014/main" id="{0AEAB053-39D5-18C9-D7E3-24B166C08D33}"/>
              </a:ext>
            </a:extLst>
          </p:cNvPr>
          <p:cNvPicPr>
            <a:picLocks noChangeAspect="1"/>
          </p:cNvPicPr>
          <p:nvPr/>
        </p:nvPicPr>
        <p:blipFill>
          <a:blip r:embed="rId2"/>
          <a:stretch>
            <a:fillRect/>
          </a:stretch>
        </p:blipFill>
        <p:spPr>
          <a:xfrm>
            <a:off x="432562" y="3661960"/>
            <a:ext cx="7803579" cy="2688874"/>
          </a:xfrm>
          <a:prstGeom prst="rect">
            <a:avLst/>
          </a:prstGeom>
        </p:spPr>
      </p:pic>
      <p:contentPart p14:bwMode="auto" r:id="rId3">
        <p14:nvContentPartPr>
          <p14:cNvPr id="7" name="Ink 6">
            <a:extLst>
              <a:ext uri="{FF2B5EF4-FFF2-40B4-BE49-F238E27FC236}">
                <a16:creationId xmlns:a16="http://schemas.microsoft.com/office/drawing/2014/main" id="{888EBA61-2757-66C4-3F58-55919EFADF4F}"/>
              </a:ext>
            </a:extLst>
          </p14:cNvPr>
          <p14:cNvContentPartPr/>
          <p14:nvPr/>
        </p14:nvContentPartPr>
        <p14:xfrm>
          <a:off x="7433292" y="5965955"/>
          <a:ext cx="726480" cy="200520"/>
        </p14:xfrm>
      </p:contentPart>
      <p:contentPart p14:bwMode="auto" r:id="rId4">
        <p14:nvContentPartPr>
          <p14:cNvPr id="9" name="Ink 8">
            <a:extLst>
              <a:ext uri="{FF2B5EF4-FFF2-40B4-BE49-F238E27FC236}">
                <a16:creationId xmlns:a16="http://schemas.microsoft.com/office/drawing/2014/main" id="{B677E595-8F3B-09AD-6A68-B56A158F60A2}"/>
              </a:ext>
            </a:extLst>
          </p14:cNvPr>
          <p14:cNvContentPartPr/>
          <p14:nvPr/>
        </p14:nvContentPartPr>
        <p14:xfrm>
          <a:off x="4355292" y="5663195"/>
          <a:ext cx="344880" cy="49680"/>
        </p14:xfrm>
      </p:contentPart>
      <p:cxnSp>
        <p:nvCxnSpPr>
          <p:cNvPr id="8" name="Straight Arrow Connector 7">
            <a:extLst>
              <a:ext uri="{FF2B5EF4-FFF2-40B4-BE49-F238E27FC236}">
                <a16:creationId xmlns:a16="http://schemas.microsoft.com/office/drawing/2014/main" id="{79B8F354-70BF-C2D1-82E0-616116ADF288}"/>
              </a:ext>
            </a:extLst>
          </p:cNvPr>
          <p:cNvCxnSpPr/>
          <p:nvPr/>
        </p:nvCxnSpPr>
        <p:spPr>
          <a:xfrm>
            <a:off x="4788310" y="3429000"/>
            <a:ext cx="2644982" cy="2450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760091019"/>
      </p:ext>
    </p:extLst>
  </p:cSld>
  <p:clrMapOvr>
    <a:masterClrMapping/>
  </p:clrMapOvr>
  <p:transition spd="med">
    <p:fade/>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8157A81-FD22-04F6-AF9B-91065CCD6ACD}"/>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Dodawanie nowej strony trzeciej do LSEG</a:t>
            </a:r>
          </a:p>
        </p:txBody>
      </p:sp>
      <p:cxnSp>
        <p:nvCxnSpPr>
          <p:cNvPr id="4" name="Straight Arrow Connector 3">
            <a:extLst>
              <a:ext uri="{FF2B5EF4-FFF2-40B4-BE49-F238E27FC236}">
                <a16:creationId xmlns:a16="http://schemas.microsoft.com/office/drawing/2014/main" id="{C290A64A-B1F9-2F60-C03B-EEF2DB0C4F3E}"/>
              </a:ext>
            </a:extLst>
          </p:cNvPr>
          <p:cNvCxnSpPr/>
          <p:nvPr/>
        </p:nvCxnSpPr>
        <p:spPr>
          <a:xfrm flipH="1">
            <a:off x="2178120" y="1952090"/>
            <a:ext cx="1353515" cy="17900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E5F6D98F-FF91-DC6B-B387-9514562B6197}"/>
              </a:ext>
            </a:extLst>
          </p:cNvPr>
          <p:cNvPicPr>
            <a:picLocks noChangeAspect="1"/>
          </p:cNvPicPr>
          <p:nvPr/>
        </p:nvPicPr>
        <p:blipFill>
          <a:blip r:embed="rId2"/>
          <a:srcRect b="16812"/>
          <a:stretch>
            <a:fillRect/>
          </a:stretch>
        </p:blipFill>
        <p:spPr>
          <a:xfrm>
            <a:off x="335513" y="3742174"/>
            <a:ext cx="8472974" cy="2801456"/>
          </a:xfrm>
          <a:prstGeom prst="rect">
            <a:avLst/>
          </a:prstGeom>
        </p:spPr>
      </p:pic>
      <p:sp>
        <p:nvSpPr>
          <p:cNvPr id="10" name="TextBox 9">
            <a:extLst>
              <a:ext uri="{FF2B5EF4-FFF2-40B4-BE49-F238E27FC236}">
                <a16:creationId xmlns:a16="http://schemas.microsoft.com/office/drawing/2014/main" id="{8CB1070C-32ED-3EFB-34CB-4C4B60671849}"/>
              </a:ext>
            </a:extLst>
          </p:cNvPr>
          <p:cNvSpPr txBox="1"/>
          <p:nvPr/>
        </p:nvSpPr>
        <p:spPr>
          <a:xfrm>
            <a:off x="338786" y="1439225"/>
            <a:ext cx="8327254" cy="2834639"/>
          </a:xfrm>
          <a:prstGeom prst="rect">
            <a:avLst/>
          </a:prstGeom>
          <a:noFill/>
        </p:spPr>
        <p:txBody>
          <a:bodyPr wrap="square" rtlCol="0">
            <a:spAutoFit/>
          </a:bodyPr>
          <a:lstStyle/>
          <a:p>
            <a:pPr marL="285750" indent="-285750">
              <a:buFont typeface="Arial" panose="020b0604020202020204" pitchFamily="34" charset="0"/>
              <a:buChar char="•"/>
            </a:pPr>
            <a:r>
              <a:rPr lang="pl" sz="1500" b="0" i="0" u="none" strike="noStrike" cap="none" baseline="0">
                <a:solidFill>
                  <a:srgbClr val="000000"/>
                </a:solidFill>
                <a:effectLst/>
                <a:uFill>
                  <a:solidFill>
                    <a:prstClr val="black">
                      <a:alpha val="0"/>
                    </a:prstClr>
                  </a:solidFill>
                </a:uFill>
                <a:latin typeface="Calibri"/>
                <a:ea typeface="Calibri"/>
                <a:cs typeface="Calibri"/>
              </a:rPr>
              <a:t>Wypełnia zespół ds</a:t>
            </a:r>
            <a:r>
              <a:rPr lang="pl" sz="1500" b="1" i="0" u="none" strike="noStrike" cap="none" baseline="0">
                <a:solidFill>
                  <a:srgbClr val="FF0000"/>
                </a:solidFill>
                <a:effectLst/>
                <a:uFill>
                  <a:solidFill>
                    <a:prstClr val="black">
                      <a:alpha val="0"/>
                    </a:prstClr>
                  </a:solidFill>
                </a:uFill>
                <a:latin typeface="Calibri"/>
                <a:ea typeface="Calibri"/>
                <a:cs typeface="Calibri"/>
              </a:rPr>
              <a:t>. wdrażania </a:t>
            </a:r>
          </a:p>
          <a:p>
            <a:pPr marL="285750" indent="-285750">
              <a:buFont typeface="Arial" panose="020b0604020202020204" pitchFamily="34" charset="0"/>
              <a:buChar char="•"/>
            </a:pPr>
            <a:r>
              <a:rPr lang="pl" sz="1500" b="0" i="0" u="none" strike="noStrike" cap="none" baseline="0">
                <a:solidFill>
                  <a:srgbClr val="000000"/>
                </a:solidFill>
                <a:effectLst/>
                <a:uFill>
                  <a:solidFill>
                    <a:prstClr val="black">
                      <a:alpha val="0"/>
                    </a:prstClr>
                  </a:solidFill>
                </a:uFill>
                <a:latin typeface="Calibri"/>
                <a:ea typeface="Calibri"/>
                <a:cs typeface="Calibri"/>
              </a:rPr>
              <a:t>Na ekranie głównym wybierz </a:t>
            </a:r>
            <a:r>
              <a:rPr lang="pl" sz="1500" b="1" i="0" u="none" strike="noStrike" cap="none" baseline="0">
                <a:solidFill>
                  <a:srgbClr val="0070C0"/>
                </a:solidFill>
                <a:effectLst/>
                <a:uFill>
                  <a:solidFill>
                    <a:prstClr val="black">
                      <a:alpha val="0"/>
                    </a:prstClr>
                  </a:solidFill>
                </a:uFill>
                <a:latin typeface="Calibri"/>
                <a:ea typeface="Calibri"/>
                <a:cs typeface="Calibri"/>
              </a:rPr>
              <a:t>opcję PODMIOT</a:t>
            </a:r>
            <a:r>
              <a:rPr lang="pl" sz="1500" b="0" i="0" u="none" strike="noStrike" cap="none" baseline="0">
                <a:solidFill>
                  <a:srgbClr val="000000"/>
                </a:solidFill>
                <a:effectLst/>
                <a:uFill>
                  <a:solidFill>
                    <a:prstClr val="black">
                      <a:alpha val="0"/>
                    </a:prstClr>
                  </a:solidFill>
                </a:uFill>
                <a:latin typeface="Calibri"/>
                <a:ea typeface="Calibri"/>
                <a:cs typeface="Calibri"/>
              </a:rPr>
              <a:t> ZEWNĘTRZNY z górnego menu, aby przejść do przeglądu strony trzeciej dla swojej organizacji.</a:t>
            </a:r>
          </a:p>
          <a:p>
            <a:pPr marL="285750" indent="-285750">
              <a:buFont typeface="Arial" panose="020b0604020202020204" pitchFamily="34" charset="0"/>
              <a:buChar char="•"/>
            </a:pPr>
            <a:r>
              <a:rPr lang="pl" sz="1500" b="0" i="0" u="none" strike="noStrike" cap="none" baseline="0">
                <a:solidFill>
                  <a:srgbClr val="000000"/>
                </a:solidFill>
                <a:effectLst/>
                <a:uFill>
                  <a:solidFill>
                    <a:prstClr val="black">
                      <a:alpha val="0"/>
                    </a:prstClr>
                  </a:solidFill>
                </a:uFill>
                <a:latin typeface="Calibri"/>
                <a:ea typeface="Calibri"/>
                <a:cs typeface="Calibri"/>
              </a:rPr>
              <a:t>Aby uniknąć powielania, przed dodaniem strony trzeciej do systemu należy najpierw sprawdzić, czy nie istnieje.</a:t>
            </a:r>
            <a:r>
              <a:rPr lang="pl" sz="1500" b="0" i="0" u="none" strike="noStrike" cap="none" baseline="0">
                <a:solidFill>
                  <a:srgbClr val="000000"/>
                </a:solidFill>
                <a:effectLst/>
                <a:uFill>
                  <a:solidFill>
                    <a:prstClr val="black">
                      <a:alpha val="0"/>
                    </a:prstClr>
                  </a:solidFill>
                </a:uFill>
                <a:latin typeface="Calibri"/>
                <a:ea typeface="Calibri"/>
                <a:cs typeface="Calibri"/>
              </a:rPr>
              <a:t>  </a:t>
            </a:r>
            <a:r>
              <a:rPr lang="pl" sz="1500" b="0" i="0" u="none" strike="noStrike" cap="none" baseline="0">
                <a:solidFill>
                  <a:srgbClr val="000000"/>
                </a:solidFill>
                <a:effectLst/>
                <a:uFill>
                  <a:solidFill>
                    <a:prstClr val="black">
                      <a:alpha val="0"/>
                    </a:prstClr>
                  </a:solidFill>
                </a:uFill>
                <a:latin typeface="Calibri"/>
                <a:ea typeface="Calibri"/>
                <a:cs typeface="Calibri"/>
              </a:rPr>
              <a:t>Użyj </a:t>
            </a:r>
            <a:r>
              <a:rPr lang="pl" sz="1500" b="1" i="0" u="none" strike="noStrike" cap="none" baseline="0">
                <a:solidFill>
                  <a:srgbClr val="0070C0"/>
                </a:solidFill>
                <a:effectLst/>
                <a:uFill>
                  <a:solidFill>
                    <a:prstClr val="black">
                      <a:alpha val="0"/>
                    </a:prstClr>
                  </a:solidFill>
                </a:uFill>
                <a:latin typeface="Calibri"/>
                <a:ea typeface="Calibri"/>
                <a:cs typeface="Calibri"/>
              </a:rPr>
              <a:t>ZAAWANSOWANE WYSZUKIWANIE</a:t>
            </a:r>
            <a:r>
              <a:rPr lang="pl" sz="1500" b="0" i="0" u="none" strike="noStrike" cap="none" baseline="0">
                <a:solidFill>
                  <a:srgbClr val="000000"/>
                </a:solidFill>
                <a:effectLst/>
                <a:uFill>
                  <a:solidFill>
                    <a:prstClr val="black">
                      <a:alpha val="0"/>
                    </a:prstClr>
                  </a:solidFill>
                </a:uFill>
                <a:latin typeface="Calibri"/>
                <a:ea typeface="Calibri"/>
                <a:cs typeface="Calibri"/>
              </a:rPr>
              <a:t> (funkcjonalność jest znacznie lepsza niż ogólne pole wyszukiwania), aby sprawdzić, czy istnieją wcześniej strony trzecie.</a:t>
            </a:r>
            <a:r>
              <a:rPr lang="pl" sz="15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l" sz="1500" b="0" i="0" u="none" strike="noStrike" cap="none" baseline="0">
                <a:solidFill>
                  <a:srgbClr val="000000"/>
                </a:solidFill>
                <a:effectLst/>
                <a:uFill>
                  <a:solidFill>
                    <a:prstClr val="black">
                      <a:alpha val="0"/>
                    </a:prstClr>
                  </a:solidFill>
                </a:uFill>
                <a:latin typeface="Calibri"/>
                <a:ea typeface="Calibri"/>
                <a:cs typeface="Calibri"/>
              </a:rPr>
              <a:t>Jeśli strona trzecia istnieje i jest zatwierdzona w systemie, możesz kontynuować transakcję z stroną trzecią.</a:t>
            </a:r>
            <a:r>
              <a:rPr lang="pl" sz="1500" b="0" i="0" u="none" strike="noStrike" cap="none" baseline="0">
                <a:solidFill>
                  <a:srgbClr val="000000"/>
                </a:solidFill>
                <a:effectLst/>
                <a:uFill>
                  <a:solidFill>
                    <a:prstClr val="black">
                      <a:alpha val="0"/>
                    </a:prstClr>
                  </a:solidFill>
                </a:uFill>
                <a:latin typeface="Calibri"/>
                <a:ea typeface="Calibri"/>
                <a:cs typeface="Calibri"/>
              </a:rPr>
              <a:t> </a:t>
            </a:r>
            <a:r>
              <a:rPr lang="pl" sz="1500" b="0" i="0" u="none" strike="noStrike" cap="none" baseline="0">
                <a:solidFill>
                  <a:srgbClr val="000000"/>
                </a:solidFill>
                <a:effectLst/>
                <a:uFill>
                  <a:solidFill>
                    <a:prstClr val="black">
                      <a:alpha val="0"/>
                    </a:prstClr>
                  </a:solidFill>
                </a:uFill>
                <a:latin typeface="Calibri"/>
                <a:ea typeface="Calibri"/>
                <a:cs typeface="Calibri"/>
              </a:rPr>
              <a:t>Jeśli strona trzecia istnieje i jest odrzucana w systemie, skontaktuj się z Zespołem ds. zgodności RPM</a:t>
            </a:r>
          </a:p>
          <a:p>
            <a:pPr marL="285750" indent="-285750">
              <a:buFont typeface="Arial" panose="020b0604020202020204" pitchFamily="34" charset="0"/>
              <a:buChar char="•"/>
            </a:pPr>
            <a:r>
              <a:rPr lang="pl" sz="1500" b="0" i="0" u="none" strike="noStrike" cap="none" baseline="0">
                <a:solidFill>
                  <a:srgbClr val="000000"/>
                </a:solidFill>
                <a:effectLst/>
                <a:uFill>
                  <a:solidFill>
                    <a:prstClr val="black">
                      <a:alpha val="0"/>
                    </a:prstClr>
                  </a:solidFill>
                </a:uFill>
                <a:latin typeface="Calibri"/>
                <a:ea typeface="Calibri"/>
                <a:cs typeface="Calibri"/>
              </a:rPr>
              <a:t>Jeśli strona trzecia nie istnieje, kliknij </a:t>
            </a:r>
            <a:r>
              <a:rPr lang="pl" sz="1500" b="1" i="0" u="none" strike="noStrike" cap="none" baseline="0">
                <a:solidFill>
                  <a:srgbClr val="0070C0"/>
                </a:solidFill>
                <a:effectLst/>
                <a:uFill>
                  <a:solidFill>
                    <a:prstClr val="black">
                      <a:alpha val="0"/>
                    </a:prstClr>
                  </a:solidFill>
                </a:uFill>
                <a:latin typeface="Calibri"/>
                <a:ea typeface="Calibri"/>
                <a:cs typeface="Calibri"/>
              </a:rPr>
              <a:t>DODAJ OSOBĘ </a:t>
            </a:r>
            <a:r>
              <a:rPr lang="pl" sz="1500" b="0" i="0" u="none" strike="noStrike" cap="none" baseline="0">
                <a:solidFill>
                  <a:srgbClr val="000000"/>
                </a:solidFill>
                <a:effectLst/>
                <a:uFill>
                  <a:solidFill>
                    <a:prstClr val="black">
                      <a:alpha val="0"/>
                    </a:prstClr>
                  </a:solidFill>
                </a:uFill>
                <a:latin typeface="Calibri"/>
                <a:ea typeface="Calibri"/>
                <a:cs typeface="Calibri"/>
              </a:rPr>
              <a:t>TRZECIĄ, aby utworzyć nowy rekord strony trzeciej.</a:t>
            </a:r>
            <a:r>
              <a:rPr lang="pl"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612C91D1-70C9-463E-8318-27FC003F691C}"/>
              </a:ext>
            </a:extLst>
          </p:cNvPr>
          <p:cNvSpPr>
            <a:spLocks noGrp="1"/>
          </p:cNvSpPr>
          <p:nvPr>
            <p:ph type="sldNum" sz="quarter" idx="4"/>
          </p:nvPr>
        </p:nvSpPr>
        <p:spPr/>
        <p:txBody>
          <a:bodyPr/>
          <a:lstStyle/>
          <a:p>
            <a:fld id="{BB5FC4A1-A2DE-4EB5-9A46-57D39B4235EC}" type="slidenum">
              <a:rPr lang="en-US" smtClean="0"/>
              <a:t>8</a:t>
            </a:fld>
            <a:endParaRPr lang="en-US"/>
          </a:p>
        </p:txBody>
      </p:sp>
      <p:cxnSp>
        <p:nvCxnSpPr>
          <p:cNvPr id="6" name="Straight Arrow Connector 5">
            <a:extLst>
              <a:ext uri="{FF2B5EF4-FFF2-40B4-BE49-F238E27FC236}">
                <a16:creationId xmlns:a16="http://schemas.microsoft.com/office/drawing/2014/main" id="{C1286967-E9F1-3D50-F515-171B6463FFEA}"/>
              </a:ext>
            </a:extLst>
          </p:cNvPr>
          <p:cNvCxnSpPr/>
          <p:nvPr/>
        </p:nvCxnSpPr>
        <p:spPr>
          <a:xfrm flipH="1">
            <a:off x="2506894" y="2619910"/>
            <a:ext cx="1150706" cy="17466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074DCE56-528B-D842-FDA0-5BEE6FEEDAE4}"/>
              </a:ext>
            </a:extLst>
          </p:cNvPr>
          <p:cNvCxnSpPr/>
          <p:nvPr/>
        </p:nvCxnSpPr>
        <p:spPr>
          <a:xfrm>
            <a:off x="4756935" y="3609050"/>
            <a:ext cx="3256908" cy="8704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840913225"/>
      </p:ext>
    </p:extLst>
  </p:cSld>
  <p:clrMapOvr>
    <a:masterClrMapping/>
  </p:clrMapOvr>
  <p:transition spd="med">
    <p:fade/>
  </p:transition>
  <p:timing/>
</p:sld>
</file>

<file path=ppt/slides/slide8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C237016-C1A7-984B-20C3-C973C22907C0}"/>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Proces przeglądu aktualizacji World Check</a:t>
            </a:r>
          </a:p>
        </p:txBody>
      </p:sp>
      <p:sp>
        <p:nvSpPr>
          <p:cNvPr id="4" name="Slide Number Placeholder 3">
            <a:extLst>
              <a:ext uri="{FF2B5EF4-FFF2-40B4-BE49-F238E27FC236}">
                <a16:creationId xmlns:a16="http://schemas.microsoft.com/office/drawing/2014/main" id="{C5F53879-9E8C-B82A-51CC-9CBA5051087D}"/>
              </a:ext>
            </a:extLst>
          </p:cNvPr>
          <p:cNvSpPr>
            <a:spLocks noGrp="1"/>
          </p:cNvSpPr>
          <p:nvPr>
            <p:ph type="sldNum" sz="quarter" idx="4"/>
          </p:nvPr>
        </p:nvSpPr>
        <p:spPr/>
        <p:txBody>
          <a:bodyPr/>
          <a:lstStyle/>
          <a:p>
            <a:fld id="{BB5FC4A1-A2DE-4EB5-9A46-57D39B4235EC}" type="slidenum">
              <a:rPr lang="en-US" smtClean="0"/>
              <a:t>80</a:t>
            </a:fld>
            <a:endParaRPr lang="en-US"/>
          </a:p>
        </p:txBody>
      </p:sp>
      <p:pic>
        <p:nvPicPr>
          <p:cNvPr id="8" name="Picture 7">
            <a:extLst>
              <a:ext uri="{FF2B5EF4-FFF2-40B4-BE49-F238E27FC236}">
                <a16:creationId xmlns:a16="http://schemas.microsoft.com/office/drawing/2014/main" id="{F8FC6287-2289-2EE7-CD94-E76D0D34E0B7}"/>
              </a:ext>
            </a:extLst>
          </p:cNvPr>
          <p:cNvPicPr>
            <a:picLocks noChangeAspect="1"/>
          </p:cNvPicPr>
          <p:nvPr/>
        </p:nvPicPr>
        <p:blipFill>
          <a:blip r:embed="rId2"/>
          <a:stretch>
            <a:fillRect/>
          </a:stretch>
        </p:blipFill>
        <p:spPr>
          <a:xfrm>
            <a:off x="408994" y="3929797"/>
            <a:ext cx="8186838" cy="1815878"/>
          </a:xfrm>
          <a:prstGeom prst="rect">
            <a:avLst/>
          </a:prstGeom>
        </p:spPr>
      </p:pic>
      <p:sp>
        <p:nvSpPr>
          <p:cNvPr id="14" name="Content Placeholder 13">
            <a:extLst>
              <a:ext uri="{FF2B5EF4-FFF2-40B4-BE49-F238E27FC236}">
                <a16:creationId xmlns:a16="http://schemas.microsoft.com/office/drawing/2014/main" id="{F34984BA-E40C-1E55-08F6-E7E24E90BF37}"/>
              </a:ext>
            </a:extLst>
          </p:cNvPr>
          <p:cNvSpPr>
            <a:spLocks noGrp="1"/>
          </p:cNvSpPr>
          <p:nvPr>
            <p:ph idx="1"/>
          </p:nvPr>
        </p:nvSpPr>
        <p:spPr/>
        <p:txBody>
          <a:bodyPr/>
          <a:lstStyle/>
          <a:p>
            <a:pPr marL="0" indent="0">
              <a:buNone/>
            </a:pPr>
            <a:r>
              <a:rPr lang="pl" sz="2100" b="0" i="0" u="none" strike="noStrike" cap="none" baseline="0">
                <a:solidFill>
                  <a:srgbClr val="000000"/>
                </a:solidFill>
                <a:effectLst/>
                <a:uFill>
                  <a:solidFill>
                    <a:prstClr val="black">
                      <a:alpha val="0"/>
                    </a:prstClr>
                  </a:solidFill>
                </a:uFill>
                <a:latin typeface="Calibri"/>
                <a:ea typeface="Calibri"/>
                <a:cs typeface="Calibri"/>
              </a:rPr>
              <a:t>Następnie LSEG otworzy poniższe pole w celu przekierowania.</a:t>
            </a:r>
            <a:r>
              <a:rPr lang="pl" sz="2100" b="0" i="0" u="none" strike="noStrike" cap="none" baseline="0">
                <a:solidFill>
                  <a:srgbClr val="000000"/>
                </a:solidFill>
                <a:effectLst/>
                <a:uFill>
                  <a:solidFill>
                    <a:prstClr val="black">
                      <a:alpha val="0"/>
                    </a:prstClr>
                  </a:solidFill>
                </a:uFill>
                <a:latin typeface="Calibri"/>
                <a:ea typeface="Calibri"/>
                <a:cs typeface="Calibri"/>
              </a:rPr>
              <a:t>  </a:t>
            </a:r>
            <a:r>
              <a:rPr lang="pl" sz="2100" b="0" i="0" u="none" strike="noStrike" cap="none" baseline="0">
                <a:solidFill>
                  <a:srgbClr val="000000"/>
                </a:solidFill>
                <a:effectLst/>
                <a:uFill>
                  <a:solidFill>
                    <a:prstClr val="black">
                      <a:alpha val="0"/>
                    </a:prstClr>
                  </a:solidFill>
                </a:uFill>
                <a:latin typeface="Calibri"/>
                <a:ea typeface="Calibri"/>
                <a:cs typeface="Calibri"/>
              </a:rPr>
              <a:t>Wybierz grupę użytkowników, wybierz zespół zatwierdzający w polu Weryfikatorzy, wybierz termin i kliknij Utwórz działanie ad hoc.</a:t>
            </a:r>
            <a:r>
              <a:rPr lang="pl" sz="21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pl" sz="2100" b="0" i="0" u="none" strike="noStrike" cap="none" baseline="0">
                <a:solidFill>
                  <a:srgbClr val="000000"/>
                </a:solidFill>
                <a:effectLst/>
                <a:uFill>
                  <a:solidFill>
                    <a:prstClr val="black">
                      <a:alpha val="0"/>
                    </a:prstClr>
                  </a:solidFill>
                </a:uFill>
                <a:latin typeface="Calibri"/>
                <a:ea typeface="Calibri"/>
                <a:cs typeface="Calibri"/>
              </a:rPr>
              <a:t>Osoba trzecia zostanie następnie przekazana członkom zespołu akceptującego do weryfikacji.</a:t>
            </a:r>
          </a:p>
        </p:txBody>
      </p:sp>
      <p:contentPart p14:bwMode="auto" r:id="rId3">
        <p14:nvContentPartPr>
          <p14:cNvPr id="15" name="Ink 14">
            <a:extLst>
              <a:ext uri="{FF2B5EF4-FFF2-40B4-BE49-F238E27FC236}">
                <a16:creationId xmlns:a16="http://schemas.microsoft.com/office/drawing/2014/main" id="{309640FE-85BC-5271-50C8-F80D8BC17130}"/>
              </a:ext>
            </a:extLst>
          </p14:cNvPr>
          <p14:cNvContentPartPr/>
          <p14:nvPr/>
        </p14:nvContentPartPr>
        <p14:xfrm>
          <a:off x="462252" y="4374755"/>
          <a:ext cx="650160" cy="11160"/>
        </p14:xfrm>
      </p:contentPart>
      <p:contentPart p14:bwMode="auto" r:id="rId4">
        <p14:nvContentPartPr>
          <p14:cNvPr id="16" name="Ink 15">
            <a:extLst>
              <a:ext uri="{FF2B5EF4-FFF2-40B4-BE49-F238E27FC236}">
                <a16:creationId xmlns:a16="http://schemas.microsoft.com/office/drawing/2014/main" id="{648B62B7-D9AC-6C8C-DD56-2ABACECE8A02}"/>
              </a:ext>
            </a:extLst>
          </p14:cNvPr>
          <p14:cNvContentPartPr/>
          <p14:nvPr/>
        </p14:nvContentPartPr>
        <p14:xfrm>
          <a:off x="511212" y="4670315"/>
          <a:ext cx="1723680" cy="49680"/>
        </p14:xfrm>
      </p:contentPart>
      <p:contentPart p14:bwMode="auto" r:id="rId5">
        <p14:nvContentPartPr>
          <p14:cNvPr id="17" name="Ink 16">
            <a:extLst>
              <a:ext uri="{FF2B5EF4-FFF2-40B4-BE49-F238E27FC236}">
                <a16:creationId xmlns:a16="http://schemas.microsoft.com/office/drawing/2014/main" id="{FF40517A-DFF8-13CA-1160-34A254549774}"/>
              </a:ext>
            </a:extLst>
          </p14:cNvPr>
          <p14:cNvContentPartPr/>
          <p14:nvPr/>
        </p14:nvContentPartPr>
        <p14:xfrm>
          <a:off x="2566092" y="4709555"/>
          <a:ext cx="1336320" cy="10080"/>
        </p14:xfrm>
      </p:contentPart>
      <p:contentPart p14:bwMode="auto" r:id="rId6">
        <p14:nvContentPartPr>
          <p14:cNvPr id="18" name="Ink 17">
            <a:extLst>
              <a:ext uri="{FF2B5EF4-FFF2-40B4-BE49-F238E27FC236}">
                <a16:creationId xmlns:a16="http://schemas.microsoft.com/office/drawing/2014/main" id="{156ECD92-59DA-3580-3CF8-27EAD8174101}"/>
              </a:ext>
            </a:extLst>
          </p14:cNvPr>
          <p14:cNvContentPartPr/>
          <p14:nvPr/>
        </p14:nvContentPartPr>
        <p14:xfrm>
          <a:off x="7423212" y="5594435"/>
          <a:ext cx="930960" cy="19800"/>
        </p14:xfrm>
      </p:contentPart>
    </p:spTree>
    <p:extLst>
      <p:ext uri="{BB962C8B-B14F-4D97-AF65-F5344CB8AC3E}">
        <p14:creationId val="1612522934"/>
      </p:ext>
    </p:extLst>
  </p:cSld>
  <p:clrMapOvr>
    <a:masterClrMapping/>
  </p:clrMapOvr>
  <p:transition spd="med">
    <p:fade/>
  </p:transition>
  <p:timing/>
</p:sld>
</file>

<file path=ppt/slides/slide8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3FB6F9E-BC4F-FE39-6C71-05C33E54417B}"/>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Proces przeglądu aktualizacji World Check</a:t>
            </a:r>
          </a:p>
        </p:txBody>
      </p:sp>
      <p:sp>
        <p:nvSpPr>
          <p:cNvPr id="3" name="Content Placeholder 2">
            <a:extLst>
              <a:ext uri="{FF2B5EF4-FFF2-40B4-BE49-F238E27FC236}">
                <a16:creationId xmlns:a16="http://schemas.microsoft.com/office/drawing/2014/main" id="{8794279C-C391-4B84-9AEE-A92A07CAFE7B}"/>
              </a:ext>
            </a:extLst>
          </p:cNvPr>
          <p:cNvSpPr>
            <a:spLocks noGrp="1"/>
          </p:cNvSpPr>
          <p:nvPr>
            <p:ph idx="1"/>
          </p:nvPr>
        </p:nvSpPr>
        <p:spPr/>
        <p:txBody>
          <a:bodyPr/>
          <a:lstStyle/>
          <a:p>
            <a:endParaRPr lang="en-US"/>
          </a:p>
          <a:p>
            <a:endParaRPr lang="en-US"/>
          </a:p>
          <a:p>
            <a:endParaRPr lang="en-US"/>
          </a:p>
          <a:p>
            <a:pPr marL="0" indent="0">
              <a:buNone/>
            </a:pPr>
            <a:r>
              <a:rPr lang="pl" sz="2100" b="0" i="0" u="none" strike="noStrike" cap="none" baseline="0">
                <a:solidFill>
                  <a:srgbClr val="000000"/>
                </a:solidFill>
                <a:effectLst/>
                <a:uFill>
                  <a:solidFill>
                    <a:prstClr val="black">
                      <a:alpha val="0"/>
                    </a:prstClr>
                  </a:solidFill>
                </a:uFill>
                <a:latin typeface="Calibri"/>
                <a:ea typeface="Calibri"/>
                <a:cs typeface="Calibri"/>
              </a:rPr>
              <a:t>W przypadku zatwierdzenia po prostu nacisną przycisk przeglądu podczas weryfikacji World Check i będą kontynuować jak zawsze.</a:t>
            </a:r>
          </a:p>
          <a:p>
            <a:pPr marL="0" indent="0">
              <a:buNone/>
            </a:pPr>
            <a:r>
              <a:rPr lang="pl" sz="2100" b="0" i="0" u="none" strike="noStrike" cap="none" baseline="0">
                <a:solidFill>
                  <a:srgbClr val="000000"/>
                </a:solidFill>
                <a:effectLst/>
                <a:uFill>
                  <a:solidFill>
                    <a:prstClr val="black">
                      <a:alpha val="0"/>
                    </a:prstClr>
                  </a:solidFill>
                </a:uFill>
                <a:latin typeface="Calibri"/>
                <a:ea typeface="Calibri"/>
                <a:cs typeface="Calibri"/>
              </a:rPr>
              <a:t>W przypadku zauważenia jakichkolwiek problemów z sygnałami ostrzegawczymi, które prowadzą nas do zaprzestania działalności biznesowej, należy odłączyć podmiot zewnętrzny od współpracy, a następnie odrzucić podmiot zewnętrzny.</a:t>
            </a:r>
          </a:p>
        </p:txBody>
      </p:sp>
      <p:sp>
        <p:nvSpPr>
          <p:cNvPr id="4" name="Slide Number Placeholder 3">
            <a:extLst>
              <a:ext uri="{FF2B5EF4-FFF2-40B4-BE49-F238E27FC236}">
                <a16:creationId xmlns:a16="http://schemas.microsoft.com/office/drawing/2014/main" id="{BA44A8BA-5317-E93B-0E1F-BBB7B68F6AAB}"/>
              </a:ext>
            </a:extLst>
          </p:cNvPr>
          <p:cNvSpPr>
            <a:spLocks noGrp="1"/>
          </p:cNvSpPr>
          <p:nvPr>
            <p:ph type="sldNum" sz="quarter" idx="4"/>
          </p:nvPr>
        </p:nvSpPr>
        <p:spPr/>
        <p:txBody>
          <a:bodyPr/>
          <a:lstStyle/>
          <a:p>
            <a:fld id="{BB5FC4A1-A2DE-4EB5-9A46-57D39B4235EC}" type="slidenum">
              <a:rPr lang="en-US" smtClean="0"/>
              <a:t>81</a:t>
            </a:fld>
            <a:endParaRPr lang="en-US"/>
          </a:p>
        </p:txBody>
      </p:sp>
      <p:pic>
        <p:nvPicPr>
          <p:cNvPr id="5" name="Content Placeholder 5">
            <a:extLst>
              <a:ext uri="{FF2B5EF4-FFF2-40B4-BE49-F238E27FC236}">
                <a16:creationId xmlns:a16="http://schemas.microsoft.com/office/drawing/2014/main" id="{5E576CCA-83F9-8093-852B-A0357AC892D8}"/>
              </a:ext>
            </a:extLst>
          </p:cNvPr>
          <p:cNvPicPr>
            <a:picLocks noChangeAspect="1"/>
          </p:cNvPicPr>
          <p:nvPr/>
        </p:nvPicPr>
        <p:blipFill>
          <a:blip r:embed="rId2"/>
          <a:stretch>
            <a:fillRect/>
          </a:stretch>
        </p:blipFill>
        <p:spPr>
          <a:xfrm>
            <a:off x="431023" y="4113213"/>
            <a:ext cx="8075613" cy="2627702"/>
          </a:xfrm>
          <a:prstGeom prst="rect">
            <a:avLst/>
          </a:prstGeom>
        </p:spPr>
      </p:pic>
      <p:sp>
        <p:nvSpPr>
          <p:cNvPr id="6" name="TextBox 5">
            <a:extLst>
              <a:ext uri="{FF2B5EF4-FFF2-40B4-BE49-F238E27FC236}">
                <a16:creationId xmlns:a16="http://schemas.microsoft.com/office/drawing/2014/main" id="{38D7CAEC-FBC9-57B9-B876-DFC86070CF49}"/>
              </a:ext>
            </a:extLst>
          </p:cNvPr>
          <p:cNvSpPr txBox="1"/>
          <p:nvPr/>
        </p:nvSpPr>
        <p:spPr>
          <a:xfrm>
            <a:off x="431023" y="1508760"/>
            <a:ext cx="8074836" cy="1371600"/>
          </a:xfrm>
          <a:prstGeom prst="rect">
            <a:avLst/>
          </a:prstGeom>
          <a:noFill/>
        </p:spPr>
        <p:txBody>
          <a:bodyPr wrap="square" rtlCol="0">
            <a:spAutoFit/>
          </a:bodyPr>
          <a:lstStyle/>
          <a:p>
            <a:r>
              <a:rPr lang="pl" sz="2100" b="0" i="0" u="none" strike="noStrike" cap="none" baseline="0">
                <a:solidFill>
                  <a:srgbClr val="000000"/>
                </a:solidFill>
                <a:effectLst/>
                <a:uFill>
                  <a:solidFill>
                    <a:prstClr val="black">
                      <a:alpha val="0"/>
                    </a:prstClr>
                  </a:solidFill>
                </a:uFill>
                <a:latin typeface="Calibri"/>
                <a:ea typeface="Calibri"/>
                <a:cs typeface="Calibri"/>
              </a:rPr>
              <a:t>Zespół akceptujący będzie miał następnie stronę trzecią w zakładce Pozycje do przejrzenia, aby mogła ją przejrzeć i upewnić się, że chce kontynuować współpracę ze stroną trzecią.</a:t>
            </a:r>
            <a:r>
              <a:rPr lang="pl" sz="21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2976394140"/>
      </p:ext>
    </p:extLst>
  </p:cSld>
  <p:clrMapOvr>
    <a:masterClrMapping/>
  </p:clrMapOvr>
  <p:transition spd="med">
    <p:fade/>
  </p:transition>
  <p:timing/>
</p:sld>
</file>

<file path=ppt/slides/slide8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EF63675-DB99-CD86-87BB-4A4FBA7F1F5D}"/>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Proces przeglądu aktualizacji World Check</a:t>
            </a:r>
          </a:p>
        </p:txBody>
      </p:sp>
      <p:sp>
        <p:nvSpPr>
          <p:cNvPr id="3" name="Content Placeholder 2">
            <a:extLst>
              <a:ext uri="{FF2B5EF4-FFF2-40B4-BE49-F238E27FC236}">
                <a16:creationId xmlns:a16="http://schemas.microsoft.com/office/drawing/2014/main" id="{85013548-3C01-E033-0795-857DE1E47A62}"/>
              </a:ext>
            </a:extLst>
          </p:cNvPr>
          <p:cNvSpPr>
            <a:spLocks noGrp="1"/>
          </p:cNvSpPr>
          <p:nvPr>
            <p:ph idx="1"/>
          </p:nvPr>
        </p:nvSpPr>
        <p:spPr/>
        <p:txBody>
          <a:bodyPr/>
          <a:lstStyle/>
          <a:p>
            <a:pPr marL="0" indent="0">
              <a:buNone/>
            </a:pPr>
            <a:r>
              <a:rPr lang="pl" sz="2100" b="0" i="0" u="none" strike="noStrike" cap="none" baseline="0">
                <a:solidFill>
                  <a:srgbClr val="000000"/>
                </a:solidFill>
                <a:effectLst/>
                <a:uFill>
                  <a:solidFill>
                    <a:prstClr val="black">
                      <a:alpha val="0"/>
                    </a:prstClr>
                  </a:solidFill>
                </a:uFill>
                <a:latin typeface="Calibri"/>
                <a:ea typeface="Calibri"/>
                <a:cs typeface="Calibri"/>
              </a:rPr>
              <a:t>Jeśli trafienie World Check zostało wcześniej oznaczone jako pozytywne dopasowanie i pojawiły się nowe dane w zakładce Dalsze informacje World Check, należy je również skierować do zespołu zatwierdzającego w celu ich weryfikacji, jak powyżej.</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57ECA56A-EFCA-B030-184F-56E1910FAA91}"/>
              </a:ext>
            </a:extLst>
          </p:cNvPr>
          <p:cNvSpPr>
            <a:spLocks noGrp="1"/>
          </p:cNvSpPr>
          <p:nvPr>
            <p:ph type="sldNum" sz="quarter" idx="4"/>
          </p:nvPr>
        </p:nvSpPr>
        <p:spPr/>
        <p:txBody>
          <a:bodyPr/>
          <a:lstStyle/>
          <a:p>
            <a:fld id="{BB5FC4A1-A2DE-4EB5-9A46-57D39B4235EC}" type="slidenum">
              <a:rPr lang="en-US" smtClean="0"/>
              <a:t>82</a:t>
            </a:fld>
            <a:endParaRPr lang="en-US"/>
          </a:p>
        </p:txBody>
      </p:sp>
      <p:pic>
        <p:nvPicPr>
          <p:cNvPr id="6" name="Picture 5">
            <a:extLst>
              <a:ext uri="{FF2B5EF4-FFF2-40B4-BE49-F238E27FC236}">
                <a16:creationId xmlns:a16="http://schemas.microsoft.com/office/drawing/2014/main" id="{7BB49BD0-ADD4-3E13-0ED7-0B2366F2010A}"/>
              </a:ext>
            </a:extLst>
          </p:cNvPr>
          <p:cNvPicPr>
            <a:picLocks noChangeAspect="1"/>
          </p:cNvPicPr>
          <p:nvPr/>
        </p:nvPicPr>
        <p:blipFill>
          <a:blip r:embed="rId2"/>
          <a:stretch>
            <a:fillRect/>
          </a:stretch>
        </p:blipFill>
        <p:spPr>
          <a:xfrm>
            <a:off x="66462" y="2710025"/>
            <a:ext cx="8871901" cy="3965095"/>
          </a:xfrm>
          <a:prstGeom prst="rect">
            <a:avLst/>
          </a:prstGeom>
        </p:spPr>
      </p:pic>
      <p:contentPart p14:bwMode="auto" r:id="rId3">
        <p14:nvContentPartPr>
          <p14:cNvPr id="8" name="Ink 7">
            <a:extLst>
              <a:ext uri="{FF2B5EF4-FFF2-40B4-BE49-F238E27FC236}">
                <a16:creationId xmlns:a16="http://schemas.microsoft.com/office/drawing/2014/main" id="{390E1550-AEDA-E2BF-4300-6DA0EA754CE6}"/>
              </a:ext>
            </a:extLst>
          </p14:cNvPr>
          <p14:cNvContentPartPr/>
          <p14:nvPr/>
        </p14:nvContentPartPr>
        <p14:xfrm>
          <a:off x="117921" y="6499115"/>
          <a:ext cx="7040520" cy="720"/>
        </p14:xfrm>
      </p:contentPart>
    </p:spTree>
    <p:extLst>
      <p:ext uri="{BB962C8B-B14F-4D97-AF65-F5344CB8AC3E}">
        <p14:creationId val="2712981582"/>
      </p:ext>
    </p:extLst>
  </p:cSld>
  <p:clrMapOvr>
    <a:masterClrMapping/>
  </p:clrMapOvr>
  <p:transition spd="med">
    <p:fade/>
  </p:transition>
  <p:timing/>
</p:sld>
</file>

<file path=ppt/slides/slide8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2EC42F8-0DD7-0A62-0A88-278D8F83CB68}"/>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Proces przeglądu aktualizacji World Check</a:t>
            </a:r>
          </a:p>
        </p:txBody>
      </p:sp>
      <p:sp>
        <p:nvSpPr>
          <p:cNvPr id="3" name="Content Placeholder 2">
            <a:extLst>
              <a:ext uri="{FF2B5EF4-FFF2-40B4-BE49-F238E27FC236}">
                <a16:creationId xmlns:a16="http://schemas.microsoft.com/office/drawing/2014/main" id="{ED54DF17-AF07-75F9-2335-826340D7C844}"/>
              </a:ext>
            </a:extLst>
          </p:cNvPr>
          <p:cNvSpPr>
            <a:spLocks noGrp="1"/>
          </p:cNvSpPr>
          <p:nvPr>
            <p:ph idx="1"/>
          </p:nvPr>
        </p:nvSpPr>
        <p:spPr/>
        <p:txBody>
          <a:bodyPr/>
          <a:lstStyle/>
          <a:p>
            <a:pPr marL="0" indent="0">
              <a:buNone/>
            </a:pPr>
            <a:r>
              <a:rPr lang="pl" sz="2100" b="0" i="0" u="none" strike="noStrike" cap="none" baseline="0">
                <a:solidFill>
                  <a:srgbClr val="000000"/>
                </a:solidFill>
                <a:effectLst/>
                <a:uFill>
                  <a:solidFill>
                    <a:prstClr val="black">
                      <a:alpha val="0"/>
                    </a:prstClr>
                  </a:solidFill>
                </a:uFill>
                <a:latin typeface="Calibri"/>
                <a:ea typeface="Calibri"/>
                <a:cs typeface="Calibri"/>
              </a:rPr>
              <a:t>Jeśli nowe trafienia World Check nie są zgodne lub nie ma nowych odpowiednich danych w zakładce Dalsze informacje, odpowiedzialna strona może po prostu nacisnąć przycisk Przejrzyj, aby wykonać zadanie bez konieczności dalszego przeglądu.</a:t>
            </a:r>
          </a:p>
          <a:p>
            <a:pPr marL="0" indent="0">
              <a:buNone/>
            </a:pPr>
            <a:r>
              <a:rPr lang="pl" sz="2100" b="0" i="0" u="none" strike="noStrike" cap="none" baseline="0">
                <a:solidFill>
                  <a:srgbClr val="000000"/>
                </a:solidFill>
                <a:effectLst/>
                <a:uFill>
                  <a:solidFill>
                    <a:prstClr val="black">
                      <a:alpha val="0"/>
                    </a:prstClr>
                  </a:solidFill>
                </a:uFill>
                <a:latin typeface="Calibri"/>
                <a:ea typeface="Calibri"/>
                <a:cs typeface="Calibri"/>
              </a:rPr>
              <a:t>*Należy pamiętać, że w dowolnym momencie członkowie zespołu ds. zatwierdzania mogą utworzyć kolejną Aktywność ad hoc i dodać kolejny poziom weryfikacji i wysłać do działu ds. zgodności i działu prawnego w RPM w celu uzyskania pomocy.</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D07283C0-DE9A-BE5B-F909-D8776967C6C3}"/>
              </a:ext>
            </a:extLst>
          </p:cNvPr>
          <p:cNvSpPr>
            <a:spLocks noGrp="1"/>
          </p:cNvSpPr>
          <p:nvPr>
            <p:ph type="sldNum" sz="quarter" idx="4"/>
          </p:nvPr>
        </p:nvSpPr>
        <p:spPr/>
        <p:txBody>
          <a:bodyPr/>
          <a:lstStyle/>
          <a:p>
            <a:fld id="{BB5FC4A1-A2DE-4EB5-9A46-57D39B4235EC}" type="slidenum">
              <a:rPr lang="en-US" smtClean="0"/>
              <a:t>83</a:t>
            </a:fld>
            <a:endParaRPr lang="en-US"/>
          </a:p>
        </p:txBody>
      </p:sp>
      <p:pic>
        <p:nvPicPr>
          <p:cNvPr id="6" name="Picture 5">
            <a:extLst>
              <a:ext uri="{FF2B5EF4-FFF2-40B4-BE49-F238E27FC236}">
                <a16:creationId xmlns:a16="http://schemas.microsoft.com/office/drawing/2014/main" id="{570CEB2A-7D7D-E61A-5252-F53D4771D6F3}"/>
              </a:ext>
            </a:extLst>
          </p:cNvPr>
          <p:cNvPicPr>
            <a:picLocks noChangeAspect="1"/>
          </p:cNvPicPr>
          <p:nvPr/>
        </p:nvPicPr>
        <p:blipFill>
          <a:blip r:embed="rId2"/>
          <a:stretch>
            <a:fillRect/>
          </a:stretch>
        </p:blipFill>
        <p:spPr>
          <a:xfrm>
            <a:off x="471612" y="4108150"/>
            <a:ext cx="8074837" cy="1938926"/>
          </a:xfrm>
          <a:prstGeom prst="rect">
            <a:avLst/>
          </a:prstGeom>
        </p:spPr>
      </p:pic>
      <p:contentPart p14:bwMode="auto" r:id="rId3">
        <p14:nvContentPartPr>
          <p14:cNvPr id="7" name="Ink 6">
            <a:extLst>
              <a:ext uri="{FF2B5EF4-FFF2-40B4-BE49-F238E27FC236}">
                <a16:creationId xmlns:a16="http://schemas.microsoft.com/office/drawing/2014/main" id="{E115C564-5F87-FECC-3D7F-4A5A31B632C2}"/>
              </a:ext>
            </a:extLst>
          </p14:cNvPr>
          <p14:cNvContentPartPr/>
          <p14:nvPr/>
        </p14:nvContentPartPr>
        <p14:xfrm>
          <a:off x="471612" y="5426958"/>
          <a:ext cx="1857240" cy="21240"/>
        </p14:xfrm>
      </p:contentPart>
    </p:spTree>
    <p:extLst>
      <p:ext uri="{BB962C8B-B14F-4D97-AF65-F5344CB8AC3E}">
        <p14:creationId val="3888870378"/>
      </p:ext>
    </p:extLst>
  </p:cSld>
  <p:clrMapOvr>
    <a:masterClrMapping/>
  </p:clrMapOvr>
  <p:transition spd="med">
    <p:fade/>
  </p:transition>
  <p:timing/>
</p:sld>
</file>

<file path=ppt/slides/slide8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Odnowienia</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Przeglądanie odnowień:</a:t>
            </a:r>
          </a:p>
          <a:p>
            <a:pPr marL="0" indent="0">
              <a:buNone/>
            </a:pPr>
            <a:endParaRPr lang="en-GB" sz="1600"/>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Na podstawie poziomu ryzyka wszystkie osoby trzecie po wdrożeniu otrzymują datę odnowienia.</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Gdy data odnowienia upłynie, wszyscy członkowie zespołu wdrażającego dla oddziału tej strony trzeciej otrzymają zadanie do wykonania na ekranie głównym w LSEG.</a:t>
            </a: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84</a:t>
            </a:fld>
            <a:endParaRPr lang="en-US"/>
          </a:p>
        </p:txBody>
      </p:sp>
      <p:pic>
        <p:nvPicPr>
          <p:cNvPr id="6" name="Picture 5">
            <a:extLst>
              <a:ext uri="{FF2B5EF4-FFF2-40B4-BE49-F238E27FC236}">
                <a16:creationId xmlns:a16="http://schemas.microsoft.com/office/drawing/2014/main" id="{13E6A723-23B7-AAF9-C9CE-5487D7923AF9}"/>
              </a:ext>
            </a:extLst>
          </p:cNvPr>
          <p:cNvPicPr>
            <a:picLocks noChangeAspect="1"/>
          </p:cNvPicPr>
          <p:nvPr/>
        </p:nvPicPr>
        <p:blipFill>
          <a:blip r:embed="rId2"/>
          <a:stretch>
            <a:fillRect/>
          </a:stretch>
        </p:blipFill>
        <p:spPr>
          <a:xfrm>
            <a:off x="534582" y="3109460"/>
            <a:ext cx="8074836" cy="2431823"/>
          </a:xfrm>
          <a:prstGeom prst="rect">
            <a:avLst/>
          </a:prstGeom>
        </p:spPr>
      </p:pic>
    </p:spTree>
    <p:extLst>
      <p:ext uri="{BB962C8B-B14F-4D97-AF65-F5344CB8AC3E}">
        <p14:creationId val="2960366691"/>
      </p:ext>
    </p:extLst>
  </p:cSld>
  <p:clrMapOvr>
    <a:masterClrMapping/>
  </p:clrMapOvr>
  <p:transition spd="med">
    <p:fade/>
  </p:transition>
  <p:timing/>
</p:sld>
</file>

<file path=ppt/slides/slide8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Odnowienia</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normAutofit lnSpcReduction="10000"/>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Przeglądanie odnowień:</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Aby zakończyć proces odnowienia, zespół ds. wdrażania pracowników kliknie podaną nazwę strony trzeciej, która otworzy stronę trzecią.</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W tym momencie powinni oni przejrzeć treść strony trzeciej, w tym adres i kwotę przychodów, aby potwierdzić, że są one nadal dokładne, wraz z przeglądem danych World Check/Media Check.</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Aby sprawdzić World Check/Media Check, należy kliknąć kartę screening u góry.</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Jeśli</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pl" sz="1600" b="0" i="0" u="none" strike="noStrike" cap="none" baseline="0">
                <a:solidFill>
                  <a:srgbClr val="FF0000"/>
                </a:solidFill>
                <a:effectLst/>
                <a:uFill>
                  <a:solidFill>
                    <a:prstClr val="black">
                      <a:alpha val="0"/>
                    </a:prstClr>
                  </a:solidFill>
                </a:uFill>
                <a:latin typeface="Calibri"/>
                <a:ea typeface="Calibri"/>
                <a:cs typeface="Calibri"/>
              </a:rPr>
              <a:t>Poszukują albo zupełnie nowego meczu, albo nowych informacji w wcześniej oznaczonym meczu.</a:t>
            </a:r>
            <a:r>
              <a:rPr lang="pl" sz="1600" b="0" i="0" u="none" strike="noStrike" cap="none" baseline="0">
                <a:solidFill>
                  <a:srgbClr val="FF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85</a:t>
            </a:fld>
            <a:endParaRPr lang="en-US"/>
          </a:p>
        </p:txBody>
      </p:sp>
      <p:pic>
        <p:nvPicPr>
          <p:cNvPr id="6" name="Picture 5">
            <a:extLst>
              <a:ext uri="{FF2B5EF4-FFF2-40B4-BE49-F238E27FC236}">
                <a16:creationId xmlns:a16="http://schemas.microsoft.com/office/drawing/2014/main" id="{7440C6FF-4E60-6C86-B636-15CDC01C3DCC}"/>
              </a:ext>
            </a:extLst>
          </p:cNvPr>
          <p:cNvPicPr>
            <a:picLocks noChangeAspect="1"/>
          </p:cNvPicPr>
          <p:nvPr/>
        </p:nvPicPr>
        <p:blipFill>
          <a:blip r:embed="rId2"/>
          <a:stretch>
            <a:fillRect/>
          </a:stretch>
        </p:blipFill>
        <p:spPr>
          <a:xfrm>
            <a:off x="539094" y="3429000"/>
            <a:ext cx="6314614" cy="2279342"/>
          </a:xfrm>
          <a:prstGeom prst="rect">
            <a:avLst/>
          </a:prstGeom>
        </p:spPr>
      </p:pic>
      <p:contentPart p14:bwMode="auto" r:id="rId3">
        <p14:nvContentPartPr>
          <p14:cNvPr id="8" name="Ink 7">
            <a:extLst>
              <a:ext uri="{FF2B5EF4-FFF2-40B4-BE49-F238E27FC236}">
                <a16:creationId xmlns:a16="http://schemas.microsoft.com/office/drawing/2014/main" id="{CAA2FCE2-7505-940D-6607-012F2A1C4C47}"/>
              </a:ext>
            </a:extLst>
          </p14:cNvPr>
          <p14:cNvContentPartPr/>
          <p14:nvPr/>
        </p14:nvContentPartPr>
        <p14:xfrm>
          <a:off x="1979325" y="4074543"/>
          <a:ext cx="363240" cy="28800"/>
        </p14:xfrm>
      </p:contentPart>
    </p:spTree>
    <p:extLst>
      <p:ext uri="{BB962C8B-B14F-4D97-AF65-F5344CB8AC3E}">
        <p14:creationId val="2137276695"/>
      </p:ext>
    </p:extLst>
  </p:cSld>
  <p:clrMapOvr>
    <a:masterClrMapping/>
  </p:clrMapOvr>
  <p:transition spd="med">
    <p:fade/>
  </p:transition>
  <p:timing/>
</p:sld>
</file>

<file path=ppt/slides/slide8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Odnowienia</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535393"/>
            <a:ext cx="8074836" cy="4842074"/>
          </a:xfrm>
        </p:spPr>
        <p:txBody>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Przeglądanie odnowień:</a:t>
            </a:r>
          </a:p>
          <a:p>
            <a:pPr marL="0" indent="0">
              <a:buNone/>
            </a:pPr>
            <a:endParaRPr lang="en-GB" sz="1600"/>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Po zakończeniu przeglądu sekcji Szczegóły i kontroli World Check/Media Check mogą rozpocząć proces odnawiania, klikając przycisk Odnów.</a:t>
            </a:r>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86</a:t>
            </a:fld>
            <a:endParaRPr lang="en-US"/>
          </a:p>
        </p:txBody>
      </p:sp>
      <p:pic>
        <p:nvPicPr>
          <p:cNvPr id="7" name="Picture 6">
            <a:extLst>
              <a:ext uri="{FF2B5EF4-FFF2-40B4-BE49-F238E27FC236}">
                <a16:creationId xmlns:a16="http://schemas.microsoft.com/office/drawing/2014/main" id="{D8DDD8D6-46AC-B487-000C-52876DB25469}"/>
              </a:ext>
            </a:extLst>
          </p:cNvPr>
          <p:cNvPicPr>
            <a:picLocks noChangeAspect="1"/>
          </p:cNvPicPr>
          <p:nvPr/>
        </p:nvPicPr>
        <p:blipFill>
          <a:blip r:embed="rId2"/>
          <a:stretch>
            <a:fillRect/>
          </a:stretch>
        </p:blipFill>
        <p:spPr>
          <a:xfrm>
            <a:off x="464995" y="2810492"/>
            <a:ext cx="8074835" cy="3128670"/>
          </a:xfrm>
          <a:prstGeom prst="rect">
            <a:avLst/>
          </a:prstGeom>
        </p:spPr>
      </p:pic>
      <p:contentPart p14:bwMode="auto" r:id="rId3">
        <p14:nvContentPartPr>
          <p14:cNvPr id="8" name="Ink 7">
            <a:extLst>
              <a:ext uri="{FF2B5EF4-FFF2-40B4-BE49-F238E27FC236}">
                <a16:creationId xmlns:a16="http://schemas.microsoft.com/office/drawing/2014/main" id="{E45047BF-9BDC-97B6-5929-6CC41D130627}"/>
              </a:ext>
            </a:extLst>
          </p14:cNvPr>
          <p14:cNvContentPartPr/>
          <p14:nvPr/>
        </p14:nvContentPartPr>
        <p14:xfrm>
          <a:off x="6959205" y="4018383"/>
          <a:ext cx="1084320" cy="1042560"/>
        </p14:xfrm>
      </p:contentPart>
    </p:spTree>
    <p:extLst>
      <p:ext uri="{BB962C8B-B14F-4D97-AF65-F5344CB8AC3E}">
        <p14:creationId val="215823353"/>
      </p:ext>
    </p:extLst>
  </p:cSld>
  <p:clrMapOvr>
    <a:masterClrMapping/>
  </p:clrMapOvr>
  <p:transition spd="med">
    <p:fade/>
  </p:transition>
  <p:timing/>
</p:sld>
</file>

<file path=ppt/slides/slide8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Odnowienia</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Przeglądanie odnowień:</a:t>
            </a:r>
          </a:p>
          <a:p>
            <a:pPr marL="0" indent="0">
              <a:buNone/>
            </a:pPr>
            <a:endParaRPr lang="en-GB" sz="1600"/>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Po kliknięciu przycisku Odnów otworzy się proces odnawiania, jak pokazano poniżej.</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Jest to bardzo podobne do procesu wdrażania.</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87</a:t>
            </a:fld>
            <a:endParaRPr lang="en-US"/>
          </a:p>
        </p:txBody>
      </p:sp>
      <p:pic>
        <p:nvPicPr>
          <p:cNvPr id="6" name="Picture 5">
            <a:extLst>
              <a:ext uri="{FF2B5EF4-FFF2-40B4-BE49-F238E27FC236}">
                <a16:creationId xmlns:a16="http://schemas.microsoft.com/office/drawing/2014/main" id="{38AC9B8E-B93B-6EAE-BA76-F23A9F787C13}"/>
              </a:ext>
            </a:extLst>
          </p:cNvPr>
          <p:cNvPicPr>
            <a:picLocks noChangeAspect="1"/>
          </p:cNvPicPr>
          <p:nvPr/>
        </p:nvPicPr>
        <p:blipFill>
          <a:blip r:embed="rId2"/>
          <a:stretch>
            <a:fillRect/>
          </a:stretch>
        </p:blipFill>
        <p:spPr>
          <a:xfrm>
            <a:off x="432562" y="3096355"/>
            <a:ext cx="7348267" cy="3108168"/>
          </a:xfrm>
          <a:prstGeom prst="rect">
            <a:avLst/>
          </a:prstGeom>
        </p:spPr>
      </p:pic>
    </p:spTree>
    <p:extLst>
      <p:ext uri="{BB962C8B-B14F-4D97-AF65-F5344CB8AC3E}">
        <p14:creationId val="338515577"/>
      </p:ext>
    </p:extLst>
  </p:cSld>
  <p:clrMapOvr>
    <a:masterClrMapping/>
  </p:clrMapOvr>
  <p:transition spd="med">
    <p:fade/>
  </p:transition>
  <p:timing/>
</p:sld>
</file>

<file path=ppt/slides/slide8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Odnowienia</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Przeglądanie odnowień:</a:t>
            </a:r>
          </a:p>
          <a:p>
            <a:pPr marL="0" indent="0">
              <a:buNone/>
            </a:pPr>
            <a:endParaRPr lang="en-GB" sz="1600"/>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W tym miejscu klikną ikonę ołówka, aby zakończyć pierwszy etap przepływu pracy.</a:t>
            </a:r>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88</a:t>
            </a:fld>
            <a:endParaRPr lang="en-US"/>
          </a:p>
        </p:txBody>
      </p:sp>
      <p:pic>
        <p:nvPicPr>
          <p:cNvPr id="6" name="Picture 5">
            <a:extLst>
              <a:ext uri="{FF2B5EF4-FFF2-40B4-BE49-F238E27FC236}">
                <a16:creationId xmlns:a16="http://schemas.microsoft.com/office/drawing/2014/main" id="{38AC9B8E-B93B-6EAE-BA76-F23A9F787C13}"/>
              </a:ext>
            </a:extLst>
          </p:cNvPr>
          <p:cNvPicPr>
            <a:picLocks noChangeAspect="1"/>
          </p:cNvPicPr>
          <p:nvPr/>
        </p:nvPicPr>
        <p:blipFill>
          <a:blip r:embed="rId2"/>
          <a:stretch>
            <a:fillRect/>
          </a:stretch>
        </p:blipFill>
        <p:spPr>
          <a:xfrm>
            <a:off x="432562" y="2812270"/>
            <a:ext cx="8074836" cy="3108168"/>
          </a:xfrm>
          <a:prstGeom prst="rect">
            <a:avLst/>
          </a:prstGeom>
        </p:spPr>
      </p:pic>
      <p:contentPart p14:bwMode="auto" r:id="rId3">
        <p14:nvContentPartPr>
          <p14:cNvPr id="5" name="Ink 4">
            <a:extLst>
              <a:ext uri="{FF2B5EF4-FFF2-40B4-BE49-F238E27FC236}">
                <a16:creationId xmlns:a16="http://schemas.microsoft.com/office/drawing/2014/main" id="{4661065C-BBAD-E009-B4CE-0264845BB8F7}"/>
              </a:ext>
            </a:extLst>
          </p14:cNvPr>
          <p14:cNvContentPartPr/>
          <p14:nvPr/>
        </p14:nvContentPartPr>
        <p14:xfrm>
          <a:off x="8069445" y="5263480"/>
          <a:ext cx="221400" cy="9720"/>
        </p14:xfrm>
      </p:contentPart>
      <p:contentPart p14:bwMode="auto" r:id="rId4">
        <p14:nvContentPartPr>
          <p14:cNvPr id="7" name="Ink 6">
            <a:extLst>
              <a:ext uri="{FF2B5EF4-FFF2-40B4-BE49-F238E27FC236}">
                <a16:creationId xmlns:a16="http://schemas.microsoft.com/office/drawing/2014/main" id="{81F8D136-5215-F739-FE84-A6522B27E997}"/>
              </a:ext>
            </a:extLst>
          </p14:cNvPr>
          <p14:cNvContentPartPr/>
          <p14:nvPr/>
        </p14:nvContentPartPr>
        <p14:xfrm>
          <a:off x="4145445" y="5264200"/>
          <a:ext cx="1517760" cy="360"/>
        </p14:xfrm>
      </p:contentPart>
    </p:spTree>
    <p:extLst>
      <p:ext uri="{BB962C8B-B14F-4D97-AF65-F5344CB8AC3E}">
        <p14:creationId val="1728937898"/>
      </p:ext>
    </p:extLst>
  </p:cSld>
  <p:clrMapOvr>
    <a:masterClrMapping/>
  </p:clrMapOvr>
  <p:transition spd="med">
    <p:fade/>
  </p:transition>
  <p:timing/>
</p:sld>
</file>

<file path=ppt/slides/slide8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Odnowienia</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normAutofit lnSpcReduction="20000"/>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Przeglądanie odnowień:</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Pierwszym krokiem jest ukończenie oceny.</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W przypadku procesu odnowienia opcje oceny są następujące:</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Niskie ryzyko bez trafień</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Średnie ryzyko bez trafień</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Wysokie ryzyko bez trafień</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Możliwa zmiana statusu </a:t>
            </a:r>
            <a:r>
              <a:rPr lang="pl" sz="1600" b="0" i="0" u="none" strike="noStrike" cap="none" baseline="30000">
                <a:solidFill>
                  <a:srgbClr val="000000"/>
                </a:solidFill>
                <a:effectLst/>
                <a:uFill>
                  <a:solidFill>
                    <a:prstClr val="black">
                      <a:alpha val="0"/>
                    </a:prstClr>
                  </a:solidFill>
                </a:uFill>
                <a:latin typeface="Calibri"/>
                <a:ea typeface="Calibri"/>
                <a:cs typeface="Calibri"/>
              </a:rPr>
              <a:t>strony</a:t>
            </a:r>
            <a:r>
              <a:rPr lang="pl" sz="1600" b="0" i="0" u="none" strike="noStrike" cap="none" baseline="0">
                <a:solidFill>
                  <a:srgbClr val="000000"/>
                </a:solidFill>
                <a:effectLst/>
                <a:uFill>
                  <a:solidFill>
                    <a:prstClr val="black">
                      <a:alpha val="0"/>
                    </a:prstClr>
                  </a:solidFill>
                </a:uFill>
                <a:latin typeface="Calibri"/>
                <a:ea typeface="Calibri"/>
                <a:cs typeface="Calibri"/>
              </a:rPr>
              <a:t> trzeciej</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Odrzuć stronę trzecią</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To nieco różni się od procesu wdrażania.</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Jeśli nie ma </a:t>
            </a:r>
            <a:r>
              <a:rPr lang="pl" sz="1600" b="1" i="0" u="none" strike="noStrike" cap="none" baseline="0">
                <a:solidFill>
                  <a:srgbClr val="000000"/>
                </a:solidFill>
                <a:effectLst/>
                <a:uFill>
                  <a:solidFill>
                    <a:prstClr val="black">
                      <a:alpha val="0"/>
                    </a:prstClr>
                  </a:solidFill>
                </a:uFill>
                <a:latin typeface="Calibri"/>
                <a:ea typeface="Calibri"/>
                <a:cs typeface="Calibri"/>
              </a:rPr>
              <a:t>NOWYCH</a:t>
            </a:r>
            <a:r>
              <a:rPr lang="pl" sz="1600" b="0" i="0" u="none" strike="noStrike" cap="none" baseline="0">
                <a:solidFill>
                  <a:srgbClr val="000000"/>
                </a:solidFill>
                <a:effectLst/>
                <a:uFill>
                  <a:solidFill>
                    <a:prstClr val="black">
                      <a:alpha val="0"/>
                    </a:prstClr>
                  </a:solidFill>
                </a:uFill>
                <a:latin typeface="Calibri"/>
                <a:ea typeface="Calibri"/>
                <a:cs typeface="Calibri"/>
              </a:rPr>
              <a:t> danych w World Check/Media Check lub istotnej zmiany statusu, która musiałaby przejść do zespołu zatwierdzającego, zespół ds. wdrażania wybierze jedną z trzech pierwszych opcji, aby dopasować poziom ryzyka strony trzeciej.</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Jeśli nastąpi nowa kontrola World Check/Media Check lub zmiana statusu, wybierze on opcję Możliwa zmiana statusu strony </a:t>
            </a:r>
            <a:r>
              <a:rPr lang="pl" sz="1600" b="0" i="0" u="none" strike="noStrike" cap="none" baseline="30000">
                <a:solidFill>
                  <a:srgbClr val="000000"/>
                </a:solidFill>
                <a:effectLst/>
                <a:uFill>
                  <a:solidFill>
                    <a:prstClr val="black">
                      <a:alpha val="0"/>
                    </a:prstClr>
                  </a:solidFill>
                </a:uFill>
                <a:latin typeface="Calibri"/>
                <a:ea typeface="Calibri"/>
                <a:cs typeface="Calibri"/>
              </a:rPr>
              <a:t>trzeciej</a:t>
            </a:r>
            <a:r>
              <a:rPr lang="pl" sz="1600" b="0" i="0" u="none" strike="noStrike" cap="none" baseline="0">
                <a:solidFill>
                  <a:srgbClr val="000000"/>
                </a:solidFill>
                <a:effectLst/>
                <a:uFill>
                  <a:solidFill>
                    <a:prstClr val="black">
                      <a:alpha val="0"/>
                    </a:prstClr>
                  </a:solidFill>
                </a:uFill>
                <a:latin typeface="Calibri"/>
                <a:ea typeface="Calibri"/>
                <a:cs typeface="Calibri"/>
              </a:rPr>
              <a:t>, która następnie zostanie przekazana członkowi zespołu zatwierdzającego w celu weryfikacji i zakończenia procesu odnowienia.</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A jeśli nie prowadzimy już interesów z podmiotem zewnętrznym, zawsze mamy możliwość Odrzucenia podmiotu zewnętrznego w celu jego wyłączenia.</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89</a:t>
            </a:fld>
            <a:endParaRPr lang="en-US"/>
          </a:p>
        </p:txBody>
      </p:sp>
    </p:spTree>
    <p:extLst>
      <p:ext uri="{BB962C8B-B14F-4D97-AF65-F5344CB8AC3E}">
        <p14:creationId val="2937781198"/>
      </p:ext>
    </p:extLst>
  </p:cSld>
  <p:clrMapOvr>
    <a:masterClrMapping/>
  </p:clrMapOvr>
  <p:transition spd="med">
    <p:fade/>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B0952209-5B6C-8144-B789-C0B37062D998}"/>
              </a:ext>
            </a:extLst>
          </p:cNvPr>
          <p:cNvSpPr>
            <a:spLocks noGrp="1"/>
          </p:cNvSpPr>
          <p:nvPr>
            <p:ph idx="1"/>
          </p:nvPr>
        </p:nvSpPr>
        <p:spPr>
          <a:xfrm>
            <a:off x="534582" y="1646983"/>
            <a:ext cx="8074836" cy="3366926"/>
          </a:xfrm>
        </p:spPr>
        <p:txBody>
          <a:bodyPr>
            <a:normAutofit/>
          </a:bodyPr>
          <a:lstStyle/>
          <a:p>
            <a:pPr>
              <a:lnSpc>
                <a:spcPct val="170000"/>
              </a:lnSpc>
            </a:pPr>
            <a:r>
              <a:rPr lang="pl" sz="1400" b="0" i="0" u="none" strike="noStrike" cap="none" baseline="0">
                <a:solidFill>
                  <a:srgbClr val="000000"/>
                </a:solidFill>
                <a:effectLst/>
                <a:uFill>
                  <a:solidFill>
                    <a:prstClr val="black">
                      <a:alpha val="0"/>
                    </a:prstClr>
                  </a:solidFill>
                </a:uFill>
                <a:latin typeface="Calibri"/>
                <a:ea typeface="Calibri"/>
                <a:cs typeface="Calibri"/>
              </a:rPr>
              <a:t>Po kliknięciu przycisku DODAJ PODMIOT TRZECKI zostanie wyświetlony nowy ekran, na którym zostanie wyświetlony monit o uzupełnienie szeregu informacji o podmiocie zewnętrznym.</a:t>
            </a:r>
            <a:r>
              <a:rPr lang="pl" sz="1400" b="0" i="0" u="none" strike="noStrike" cap="none" baseline="0">
                <a:solidFill>
                  <a:srgbClr val="000000"/>
                </a:solidFill>
                <a:effectLst/>
                <a:uFill>
                  <a:solidFill>
                    <a:prstClr val="black">
                      <a:alpha val="0"/>
                    </a:prstClr>
                  </a:solidFill>
                </a:uFill>
                <a:latin typeface="Calibri"/>
                <a:ea typeface="Calibri"/>
                <a:cs typeface="Calibri"/>
              </a:rPr>
              <a:t> </a:t>
            </a:r>
            <a:r>
              <a:rPr lang="pl" sz="1400" b="0" i="0" u="none" strike="noStrike" cap="none" baseline="0">
                <a:solidFill>
                  <a:srgbClr val="000000"/>
                </a:solidFill>
                <a:effectLst/>
                <a:uFill>
                  <a:solidFill>
                    <a:prstClr val="black">
                      <a:alpha val="0"/>
                    </a:prstClr>
                  </a:solidFill>
                </a:uFill>
                <a:latin typeface="Calibri"/>
                <a:ea typeface="Calibri"/>
                <a:cs typeface="Calibri"/>
              </a:rPr>
              <a:t>Są one podzielone na następujące kategorie:</a:t>
            </a:r>
          </a:p>
          <a:p>
            <a:pPr marL="0" indent="0">
              <a:buNone/>
            </a:pPr>
            <a:endParaRPr lang="en-GB" sz="1500"/>
          </a:p>
          <a:p>
            <a:pPr lvl="1">
              <a:lnSpc>
                <a:spcPct val="150000"/>
              </a:lnSpc>
            </a:pPr>
            <a:r>
              <a:rPr lang="pl" sz="1400" b="0" i="0" u="none" strike="noStrike" cap="none" baseline="0">
                <a:solidFill>
                  <a:srgbClr val="000000"/>
                </a:solidFill>
                <a:effectLst/>
                <a:uFill>
                  <a:solidFill>
                    <a:prstClr val="black">
                      <a:alpha val="0"/>
                    </a:prstClr>
                  </a:solidFill>
                </a:uFill>
                <a:latin typeface="Calibri"/>
                <a:ea typeface="Calibri"/>
                <a:cs typeface="Calibri"/>
              </a:rPr>
              <a:t>Informacje ogólne</a:t>
            </a:r>
          </a:p>
          <a:p>
            <a:pPr lvl="1">
              <a:lnSpc>
                <a:spcPct val="150000"/>
              </a:lnSpc>
            </a:pPr>
            <a:r>
              <a:rPr lang="pl" sz="1400" b="0" i="0" u="none" strike="noStrike" cap="none" baseline="0">
                <a:solidFill>
                  <a:srgbClr val="000000"/>
                </a:solidFill>
                <a:effectLst/>
                <a:uFill>
                  <a:solidFill>
                    <a:prstClr val="black">
                      <a:alpha val="0"/>
                    </a:prstClr>
                  </a:solidFill>
                </a:uFill>
                <a:latin typeface="Calibri"/>
                <a:ea typeface="Calibri"/>
                <a:cs typeface="Calibri"/>
              </a:rPr>
              <a:t>Segmentacja stron trzecich</a:t>
            </a:r>
          </a:p>
          <a:p>
            <a:pPr lvl="1">
              <a:lnSpc>
                <a:spcPct val="150000"/>
              </a:lnSpc>
            </a:pPr>
            <a:r>
              <a:rPr lang="pl" sz="1400" b="0" i="0" u="none" strike="noStrike" cap="none" baseline="0">
                <a:solidFill>
                  <a:srgbClr val="000000"/>
                </a:solidFill>
                <a:effectLst/>
                <a:uFill>
                  <a:solidFill>
                    <a:prstClr val="black">
                      <a:alpha val="0"/>
                    </a:prstClr>
                  </a:solidFill>
                </a:uFill>
                <a:latin typeface="Calibri"/>
                <a:ea typeface="Calibri"/>
                <a:cs typeface="Calibri"/>
              </a:rPr>
              <a:t>Adres</a:t>
            </a:r>
          </a:p>
          <a:p>
            <a:pPr lvl="1">
              <a:lnSpc>
                <a:spcPct val="150000"/>
              </a:lnSpc>
            </a:pPr>
            <a:r>
              <a:rPr lang="pl" sz="1400" b="0" i="0" u="none" strike="noStrike" cap="none" baseline="0">
                <a:solidFill>
                  <a:srgbClr val="000000"/>
                </a:solidFill>
                <a:effectLst/>
                <a:uFill>
                  <a:solidFill>
                    <a:prstClr val="black">
                      <a:alpha val="0"/>
                    </a:prstClr>
                  </a:solidFill>
                </a:uFill>
                <a:latin typeface="Calibri"/>
                <a:ea typeface="Calibri"/>
                <a:cs typeface="Calibri"/>
              </a:rPr>
              <a:t>Kontakt</a:t>
            </a:r>
          </a:p>
          <a:p>
            <a:pPr lvl="1">
              <a:lnSpc>
                <a:spcPct val="150000"/>
              </a:lnSpc>
            </a:pPr>
            <a:r>
              <a:rPr lang="pl" sz="1400" b="0" i="0" u="none" strike="noStrike" cap="none" baseline="0">
                <a:solidFill>
                  <a:srgbClr val="000000"/>
                </a:solidFill>
                <a:effectLst/>
                <a:uFill>
                  <a:solidFill>
                    <a:prstClr val="black">
                      <a:alpha val="0"/>
                    </a:prstClr>
                  </a:solidFill>
                </a:uFill>
                <a:latin typeface="Calibri"/>
                <a:ea typeface="Calibri"/>
                <a:cs typeface="Calibri"/>
              </a:rPr>
              <a:t>Kryteria przesiewowe</a:t>
            </a:r>
          </a:p>
          <a:p>
            <a:pPr lvl="1">
              <a:lnSpc>
                <a:spcPct val="150000"/>
              </a:lnSpc>
            </a:pPr>
            <a:r>
              <a:rPr lang="pl" sz="1400" b="0" i="0" u="none" strike="noStrike" cap="none" baseline="0">
                <a:solidFill>
                  <a:srgbClr val="000000"/>
                </a:solidFill>
                <a:effectLst/>
                <a:uFill>
                  <a:solidFill>
                    <a:prstClr val="black">
                      <a:alpha val="0"/>
                    </a:prstClr>
                  </a:solidFill>
                </a:uFill>
                <a:latin typeface="Calibri"/>
                <a:ea typeface="Calibri"/>
                <a:cs typeface="Calibri"/>
              </a:rPr>
              <a:t>Opis</a:t>
            </a:r>
          </a:p>
          <a:p>
            <a:pPr marL="342875" lvl="1" indent="0">
              <a:lnSpc>
                <a:spcPct val="150000"/>
              </a:lnSpc>
              <a:buNone/>
            </a:pPr>
            <a:endParaRPr lang="en-GB" sz="1100"/>
          </a:p>
          <a:p>
            <a:pPr marL="342875" lvl="1" indent="0">
              <a:lnSpc>
                <a:spcPct val="150000"/>
              </a:lnSpc>
              <a:buNone/>
            </a:pPr>
            <a:endParaRPr lang="en-GB" sz="1400"/>
          </a:p>
        </p:txBody>
      </p:sp>
      <p:sp>
        <p:nvSpPr>
          <p:cNvPr id="7" name="Title 1">
            <a:extLst>
              <a:ext uri="{FF2B5EF4-FFF2-40B4-BE49-F238E27FC236}">
                <a16:creationId xmlns:a16="http://schemas.microsoft.com/office/drawing/2014/main" id="{F4A4AF17-214E-199A-AB11-F3956E0988E5}"/>
              </a:ext>
            </a:extLst>
          </p:cNvPr>
          <p:cNvSpPr>
            <a:spLocks noGrp="1"/>
          </p:cNvSpPr>
          <p:nvPr>
            <p:ph type="title"/>
          </p:nvPr>
        </p:nvSpPr>
        <p:spPr>
          <a:xfrm>
            <a:off x="822960" y="182880"/>
            <a:ext cx="7358907" cy="787032"/>
          </a:xfrm>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Dodawanie nowej strony trzeciej do LSEG</a:t>
            </a:r>
          </a:p>
        </p:txBody>
      </p:sp>
      <p:sp>
        <p:nvSpPr>
          <p:cNvPr id="10" name="TextBox 9">
            <a:extLst>
              <a:ext uri="{FF2B5EF4-FFF2-40B4-BE49-F238E27FC236}">
                <a16:creationId xmlns:a16="http://schemas.microsoft.com/office/drawing/2014/main" id="{225F7C93-04B2-453A-0BCE-D1D19AD1FF9B}"/>
              </a:ext>
            </a:extLst>
          </p:cNvPr>
          <p:cNvSpPr txBox="1"/>
          <p:nvPr/>
        </p:nvSpPr>
        <p:spPr>
          <a:xfrm>
            <a:off x="534582" y="5013909"/>
            <a:ext cx="8438605" cy="944880"/>
          </a:xfrm>
          <a:prstGeom prst="rect">
            <a:avLst/>
          </a:prstGeom>
          <a:noFill/>
        </p:spPr>
        <p:txBody>
          <a:bodyPr wrap="square" rtlCol="0">
            <a:spAutoFit/>
          </a:bodyPr>
          <a:lstStyle/>
          <a:p>
            <a:pPr marL="285750" indent="-285750">
              <a:buFont typeface="Arial" panose="020b0604020202020204" pitchFamily="34" charset="0"/>
              <a:buChar char="•"/>
            </a:pPr>
            <a:r>
              <a:rPr lang="pl" sz="1400" b="0" i="0" u="none" strike="noStrike" cap="none" baseline="0">
                <a:solidFill>
                  <a:srgbClr val="000000"/>
                </a:solidFill>
                <a:effectLst/>
                <a:uFill>
                  <a:solidFill>
                    <a:prstClr val="black">
                      <a:alpha val="0"/>
                    </a:prstClr>
                  </a:solidFill>
                </a:uFill>
                <a:latin typeface="Calibri"/>
                <a:ea typeface="Calibri"/>
                <a:cs typeface="Calibri"/>
              </a:rPr>
              <a:t>W ramach procedur analizy due diligence podmiotów zewnętrznych RPM należy wypełnić tylko niektóre pola.</a:t>
            </a:r>
            <a:r>
              <a:rPr lang="pl"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pPr marL="285750" indent="-285750">
              <a:buFont typeface="Arial" panose="020b0604020202020204" pitchFamily="34" charset="0"/>
              <a:buChar char="•"/>
            </a:pPr>
            <a:r>
              <a:rPr lang="pl" sz="1400" b="1" i="0" u="none" strike="noStrike" cap="none" baseline="0">
                <a:solidFill>
                  <a:srgbClr val="FF0000"/>
                </a:solidFill>
                <a:effectLst/>
                <a:uFill>
                  <a:solidFill>
                    <a:prstClr val="black">
                      <a:alpha val="0"/>
                    </a:prstClr>
                  </a:solidFill>
                </a:uFill>
                <a:latin typeface="Calibri"/>
                <a:ea typeface="Calibri"/>
                <a:cs typeface="Calibri"/>
              </a:rPr>
              <a:t>Pola, które należy wypełnić, znajdują się na odwrocie:</a:t>
            </a:r>
          </a:p>
        </p:txBody>
      </p:sp>
      <p:sp>
        <p:nvSpPr>
          <p:cNvPr id="2" name="Slide Number Placeholder 1">
            <a:extLst>
              <a:ext uri="{FF2B5EF4-FFF2-40B4-BE49-F238E27FC236}">
                <a16:creationId xmlns:a16="http://schemas.microsoft.com/office/drawing/2014/main" id="{201467E5-BB7E-29DB-96BB-5F859727FD0B}"/>
              </a:ext>
            </a:extLst>
          </p:cNvPr>
          <p:cNvSpPr>
            <a:spLocks noGrp="1"/>
          </p:cNvSpPr>
          <p:nvPr>
            <p:ph type="sldNum" sz="quarter" idx="4"/>
          </p:nvPr>
        </p:nvSpPr>
        <p:spPr/>
        <p:txBody>
          <a:bodyPr/>
          <a:lstStyle/>
          <a:p>
            <a:fld id="{BB5FC4A1-A2DE-4EB5-9A46-57D39B4235EC}" type="slidenum">
              <a:rPr lang="en-US" smtClean="0"/>
              <a:t>9</a:t>
            </a:fld>
            <a:endParaRPr lang="en-US"/>
          </a:p>
        </p:txBody>
      </p:sp>
    </p:spTree>
    <p:extLst>
      <p:ext uri="{BB962C8B-B14F-4D97-AF65-F5344CB8AC3E}">
        <p14:creationId val="129005575"/>
      </p:ext>
    </p:extLst>
  </p:cSld>
  <p:clrMapOvr>
    <a:masterClrMapping/>
  </p:clrMapOvr>
  <p:transition spd="med">
    <p:fade/>
  </p:transition>
  <p:timing/>
</p:sld>
</file>

<file path=ppt/slides/slide9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Odnowienia</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32562" y="1366717"/>
            <a:ext cx="8074836" cy="3339383"/>
          </a:xfrm>
        </p:spPr>
        <p:txBody>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Przeglądanie odnowień:</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Po wybraniu oceny poniżej:</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90</a:t>
            </a:fld>
            <a:endParaRPr lang="en-US"/>
          </a:p>
        </p:txBody>
      </p:sp>
      <p:pic>
        <p:nvPicPr>
          <p:cNvPr id="9" name="Picture 8">
            <a:extLst>
              <a:ext uri="{FF2B5EF4-FFF2-40B4-BE49-F238E27FC236}">
                <a16:creationId xmlns:a16="http://schemas.microsoft.com/office/drawing/2014/main" id="{621DAFF2-6333-BF88-8A7B-FE452DB0B7AE}"/>
              </a:ext>
            </a:extLst>
          </p:cNvPr>
          <p:cNvPicPr>
            <a:picLocks noChangeAspect="1"/>
          </p:cNvPicPr>
          <p:nvPr/>
        </p:nvPicPr>
        <p:blipFill>
          <a:blip r:embed="rId2"/>
          <a:stretch>
            <a:fillRect/>
          </a:stretch>
        </p:blipFill>
        <p:spPr>
          <a:xfrm>
            <a:off x="432562" y="2088075"/>
            <a:ext cx="7641084" cy="2760068"/>
          </a:xfrm>
          <a:prstGeom prst="rect">
            <a:avLst/>
          </a:prstGeom>
        </p:spPr>
      </p:pic>
      <p:sp>
        <p:nvSpPr>
          <p:cNvPr id="5" name="TextBox 4">
            <a:extLst>
              <a:ext uri="{FF2B5EF4-FFF2-40B4-BE49-F238E27FC236}">
                <a16:creationId xmlns:a16="http://schemas.microsoft.com/office/drawing/2014/main" id="{8175374B-7C21-9253-253E-39E9E126567A}"/>
              </a:ext>
            </a:extLst>
          </p:cNvPr>
          <p:cNvSpPr txBox="1"/>
          <p:nvPr/>
        </p:nvSpPr>
        <p:spPr>
          <a:xfrm>
            <a:off x="355107" y="4942660"/>
            <a:ext cx="7631451" cy="1188720"/>
          </a:xfrm>
          <a:prstGeom prst="rect">
            <a:avLst/>
          </a:prstGeom>
          <a:noFill/>
        </p:spPr>
        <p:txBody>
          <a:bodyPr wrap="square" rtlCol="0">
            <a:spAutoFit/>
          </a:bodyPr>
          <a:lstStyle/>
          <a:p>
            <a:r>
              <a:rPr lang="pl" sz="1800" b="0" i="0" u="none" strike="noStrike" cap="none" baseline="0">
                <a:solidFill>
                  <a:srgbClr val="000000"/>
                </a:solidFill>
                <a:effectLst/>
                <a:uFill>
                  <a:solidFill>
                    <a:prstClr val="black">
                      <a:alpha val="0"/>
                    </a:prstClr>
                  </a:solidFill>
                </a:uFill>
                <a:latin typeface="Calibri"/>
                <a:ea typeface="Calibri"/>
                <a:cs typeface="Calibri"/>
              </a:rPr>
              <a:t>Oznaczy status Gotowe i wciśnie Zapisz na dole strony</a:t>
            </a:r>
          </a:p>
          <a:p>
            <a:endParaRPr lang="en-US"/>
          </a:p>
          <a:p>
            <a:endParaRPr lang="en-US"/>
          </a:p>
          <a:p>
            <a:endParaRPr lang="en-US"/>
          </a:p>
        </p:txBody>
      </p:sp>
      <p:pic>
        <p:nvPicPr>
          <p:cNvPr id="7" name="Picture 6">
            <a:extLst>
              <a:ext uri="{FF2B5EF4-FFF2-40B4-BE49-F238E27FC236}">
                <a16:creationId xmlns:a16="http://schemas.microsoft.com/office/drawing/2014/main" id="{891993FD-A8B3-73B4-454D-E52245A8C9D8}"/>
              </a:ext>
            </a:extLst>
          </p:cNvPr>
          <p:cNvPicPr>
            <a:picLocks noChangeAspect="1"/>
          </p:cNvPicPr>
          <p:nvPr/>
        </p:nvPicPr>
        <p:blipFill>
          <a:blip r:embed="rId3"/>
          <a:stretch>
            <a:fillRect/>
          </a:stretch>
        </p:blipFill>
        <p:spPr>
          <a:xfrm>
            <a:off x="432562" y="5366483"/>
            <a:ext cx="8288399" cy="1374432"/>
          </a:xfrm>
          <a:prstGeom prst="rect">
            <a:avLst/>
          </a:prstGeom>
        </p:spPr>
      </p:pic>
      <p:contentPart p14:bwMode="auto" r:id="rId4">
        <p14:nvContentPartPr>
          <p14:cNvPr id="8" name="Ink 7">
            <a:extLst>
              <a:ext uri="{FF2B5EF4-FFF2-40B4-BE49-F238E27FC236}">
                <a16:creationId xmlns:a16="http://schemas.microsoft.com/office/drawing/2014/main" id="{A5CC3F51-ED73-FA03-E3C4-90B950199FCD}"/>
              </a:ext>
            </a:extLst>
          </p14:cNvPr>
          <p14:cNvContentPartPr/>
          <p14:nvPr/>
        </p14:nvContentPartPr>
        <p14:xfrm>
          <a:off x="6178725" y="3932560"/>
          <a:ext cx="647640" cy="36720"/>
        </p14:xfrm>
      </p:contentPart>
      <p:contentPart p14:bwMode="auto" r:id="rId5">
        <p14:nvContentPartPr>
          <p14:cNvPr id="15" name="Ink 14">
            <a:extLst>
              <a:ext uri="{FF2B5EF4-FFF2-40B4-BE49-F238E27FC236}">
                <a16:creationId xmlns:a16="http://schemas.microsoft.com/office/drawing/2014/main" id="{470849B7-0938-319C-6BEF-AF7A570E25D3}"/>
              </a:ext>
            </a:extLst>
          </p14:cNvPr>
          <p14:cNvContentPartPr/>
          <p14:nvPr/>
        </p14:nvContentPartPr>
        <p14:xfrm>
          <a:off x="6187365" y="4065760"/>
          <a:ext cx="797760" cy="30600"/>
        </p14:xfrm>
      </p:contentPart>
      <p:contentPart p14:bwMode="auto" r:id="rId6">
        <p14:nvContentPartPr>
          <p14:cNvPr id="16" name="Ink 15">
            <a:extLst>
              <a:ext uri="{FF2B5EF4-FFF2-40B4-BE49-F238E27FC236}">
                <a16:creationId xmlns:a16="http://schemas.microsoft.com/office/drawing/2014/main" id="{66F50B25-9B41-D9A4-B9F1-92D236080207}"/>
              </a:ext>
            </a:extLst>
          </p14:cNvPr>
          <p14:cNvContentPartPr/>
          <p14:nvPr/>
        </p14:nvContentPartPr>
        <p14:xfrm>
          <a:off x="6223005" y="4233520"/>
          <a:ext cx="642240" cy="10440"/>
        </p14:xfrm>
      </p:contentPart>
      <p:contentPart p14:bwMode="auto" r:id="rId7">
        <p14:nvContentPartPr>
          <p14:cNvPr id="17" name="Ink 16">
            <a:extLst>
              <a:ext uri="{FF2B5EF4-FFF2-40B4-BE49-F238E27FC236}">
                <a16:creationId xmlns:a16="http://schemas.microsoft.com/office/drawing/2014/main" id="{F813A62B-F30E-5855-8848-8068627CFD6B}"/>
              </a:ext>
            </a:extLst>
          </p14:cNvPr>
          <p14:cNvContentPartPr/>
          <p14:nvPr/>
        </p14:nvContentPartPr>
        <p14:xfrm>
          <a:off x="6196366" y="4367440"/>
          <a:ext cx="1132200" cy="56880"/>
        </p14:xfrm>
      </p:contentPart>
      <p:contentPart p14:bwMode="auto" r:id="rId8">
        <p14:nvContentPartPr>
          <p14:cNvPr id="18" name="Ink 17">
            <a:extLst>
              <a:ext uri="{FF2B5EF4-FFF2-40B4-BE49-F238E27FC236}">
                <a16:creationId xmlns:a16="http://schemas.microsoft.com/office/drawing/2014/main" id="{59EDA3C2-8B3C-40D4-20CF-364508CDAACC}"/>
              </a:ext>
            </a:extLst>
          </p14:cNvPr>
          <p14:cNvContentPartPr/>
          <p14:nvPr/>
        </p14:nvContentPartPr>
        <p14:xfrm>
          <a:off x="6231645" y="4527280"/>
          <a:ext cx="594360" cy="9360"/>
        </p14:xfrm>
      </p:contentPart>
      <p:contentPart p14:bwMode="auto" r:id="rId9">
        <p14:nvContentPartPr>
          <p14:cNvPr id="19" name="Ink 18">
            <a:extLst>
              <a:ext uri="{FF2B5EF4-FFF2-40B4-BE49-F238E27FC236}">
                <a16:creationId xmlns:a16="http://schemas.microsoft.com/office/drawing/2014/main" id="{DA88849D-0E11-592F-1D2D-B52F38D75BA0}"/>
              </a:ext>
            </a:extLst>
          </p14:cNvPr>
          <p14:cNvContentPartPr/>
          <p14:nvPr/>
        </p14:nvContentPartPr>
        <p14:xfrm>
          <a:off x="4598325" y="5964400"/>
          <a:ext cx="674280" cy="10440"/>
        </p14:xfrm>
      </p:contentPart>
    </p:spTree>
    <p:extLst>
      <p:ext uri="{BB962C8B-B14F-4D97-AF65-F5344CB8AC3E}">
        <p14:creationId val="43637190"/>
      </p:ext>
    </p:extLst>
  </p:cSld>
  <p:clrMapOvr>
    <a:masterClrMapping/>
  </p:clrMapOvr>
  <p:transition spd="med">
    <p:fade/>
  </p:transition>
  <p:timing/>
</p:sld>
</file>

<file path=ppt/slides/slide9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Odnowienia</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32562" y="1366717"/>
            <a:ext cx="8074836" cy="3339383"/>
          </a:xfrm>
        </p:spPr>
        <p:txBody>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Przeglądanie odnowień:</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Spowoduje to otwarcie drugiego etapu przepływu pracy, w którym będą musieli nacisnąć ikonę ołówka, aby go otworzyć.</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91</a:t>
            </a:fld>
            <a:endParaRPr lang="en-US"/>
          </a:p>
        </p:txBody>
      </p:sp>
      <p:pic>
        <p:nvPicPr>
          <p:cNvPr id="10" name="Picture 9">
            <a:extLst>
              <a:ext uri="{FF2B5EF4-FFF2-40B4-BE49-F238E27FC236}">
                <a16:creationId xmlns:a16="http://schemas.microsoft.com/office/drawing/2014/main" id="{096002BF-BCD0-D441-8C64-8CD52D93A584}"/>
              </a:ext>
            </a:extLst>
          </p:cNvPr>
          <p:cNvPicPr>
            <a:picLocks noChangeAspect="1"/>
          </p:cNvPicPr>
          <p:nvPr/>
        </p:nvPicPr>
        <p:blipFill>
          <a:blip r:embed="rId2"/>
          <a:stretch>
            <a:fillRect/>
          </a:stretch>
        </p:blipFill>
        <p:spPr>
          <a:xfrm>
            <a:off x="514597" y="2266007"/>
            <a:ext cx="8167456" cy="1721112"/>
          </a:xfrm>
          <a:prstGeom prst="rect">
            <a:avLst/>
          </a:prstGeom>
        </p:spPr>
      </p:pic>
      <p:contentPart p14:bwMode="auto" r:id="rId3">
        <p14:nvContentPartPr>
          <p14:cNvPr id="11" name="Ink 10">
            <a:extLst>
              <a:ext uri="{FF2B5EF4-FFF2-40B4-BE49-F238E27FC236}">
                <a16:creationId xmlns:a16="http://schemas.microsoft.com/office/drawing/2014/main" id="{E480B11B-33E8-CC11-1784-6BED558FDF4D}"/>
              </a:ext>
            </a:extLst>
          </p14:cNvPr>
          <p14:cNvContentPartPr/>
          <p14:nvPr/>
        </p14:nvContentPartPr>
        <p14:xfrm>
          <a:off x="6515685" y="3496960"/>
          <a:ext cx="1996920" cy="72000"/>
        </p14:xfrm>
      </p:contentPart>
      <p:pic>
        <p:nvPicPr>
          <p:cNvPr id="13" name="Picture 12">
            <a:extLst>
              <a:ext uri="{FF2B5EF4-FFF2-40B4-BE49-F238E27FC236}">
                <a16:creationId xmlns:a16="http://schemas.microsoft.com/office/drawing/2014/main" id="{E2FA7DA6-E8D3-900E-0223-FA361EB253AA}"/>
              </a:ext>
            </a:extLst>
          </p:cNvPr>
          <p:cNvPicPr>
            <a:picLocks noChangeAspect="1"/>
          </p:cNvPicPr>
          <p:nvPr/>
        </p:nvPicPr>
        <p:blipFill>
          <a:blip r:embed="rId4"/>
          <a:stretch>
            <a:fillRect/>
          </a:stretch>
        </p:blipFill>
        <p:spPr>
          <a:xfrm>
            <a:off x="514597" y="4856131"/>
            <a:ext cx="7758776" cy="1498518"/>
          </a:xfrm>
          <a:prstGeom prst="rect">
            <a:avLst/>
          </a:prstGeom>
        </p:spPr>
      </p:pic>
      <p:contentPart p14:bwMode="auto" r:id="rId5">
        <p14:nvContentPartPr>
          <p14:cNvPr id="14" name="Ink 13">
            <a:extLst>
              <a:ext uri="{FF2B5EF4-FFF2-40B4-BE49-F238E27FC236}">
                <a16:creationId xmlns:a16="http://schemas.microsoft.com/office/drawing/2014/main" id="{49D02D14-C28E-1C28-916A-78E358A2FE56}"/>
              </a:ext>
            </a:extLst>
          </p14:cNvPr>
          <p14:cNvContentPartPr/>
          <p14:nvPr/>
        </p14:nvContentPartPr>
        <p14:xfrm>
          <a:off x="4502413" y="6327429"/>
          <a:ext cx="336960" cy="36000"/>
        </p14:xfrm>
      </p:contentPart>
      <p:sp>
        <p:nvSpPr>
          <p:cNvPr id="21" name="TextBox 20">
            <a:extLst>
              <a:ext uri="{FF2B5EF4-FFF2-40B4-BE49-F238E27FC236}">
                <a16:creationId xmlns:a16="http://schemas.microsoft.com/office/drawing/2014/main" id="{4D3EBC00-8AD8-8A85-936D-204D21AFB248}"/>
              </a:ext>
            </a:extLst>
          </p:cNvPr>
          <p:cNvSpPr txBox="1"/>
          <p:nvPr/>
        </p:nvSpPr>
        <p:spPr>
          <a:xfrm>
            <a:off x="432562" y="4163627"/>
            <a:ext cx="8196841" cy="640080"/>
          </a:xfrm>
          <a:prstGeom prst="rect">
            <a:avLst/>
          </a:prstGeom>
          <a:noFill/>
        </p:spPr>
        <p:txBody>
          <a:bodyPr wrap="square" rtlCol="0">
            <a:spAutoFit/>
          </a:bodyPr>
          <a:lstStyle/>
          <a:p>
            <a:r>
              <a:rPr lang="pl" sz="1800" b="0" i="0" u="none" strike="noStrike" cap="none" baseline="0">
                <a:solidFill>
                  <a:srgbClr val="000000"/>
                </a:solidFill>
                <a:effectLst/>
                <a:uFill>
                  <a:solidFill>
                    <a:prstClr val="black">
                      <a:alpha val="0"/>
                    </a:prstClr>
                  </a:solidFill>
                </a:uFill>
                <a:latin typeface="Calibri"/>
                <a:ea typeface="Calibri"/>
                <a:cs typeface="Calibri"/>
              </a:rPr>
              <a:t>Oznaczy status jako Gotowe, który zatwierdzi stronę trzecią do wdrożenia.</a:t>
            </a:r>
          </a:p>
        </p:txBody>
      </p:sp>
    </p:spTree>
    <p:extLst>
      <p:ext uri="{BB962C8B-B14F-4D97-AF65-F5344CB8AC3E}">
        <p14:creationId val="121009240"/>
      </p:ext>
    </p:extLst>
  </p:cSld>
  <p:clrMapOvr>
    <a:masterClrMapping/>
  </p:clrMapOvr>
  <p:transition spd="med">
    <p:fade/>
  </p:transition>
  <p:timing/>
</p:sld>
</file>

<file path=ppt/slides/slide9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Odnowienia</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Przeglądanie odnowień:</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Spowoduje to zakończenie przepływu pracy.</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Jak widać poniżej, status jest z powrotem na Wdrożono, a data odnowienia została zresetowana do następnego czasu odnowienia.</a:t>
            </a:r>
            <a:r>
              <a:rPr lang="pl"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92</a:t>
            </a:fld>
            <a:endParaRPr lang="en-US"/>
          </a:p>
        </p:txBody>
      </p:sp>
      <p:pic>
        <p:nvPicPr>
          <p:cNvPr id="7" name="Picture 6">
            <a:extLst>
              <a:ext uri="{FF2B5EF4-FFF2-40B4-BE49-F238E27FC236}">
                <a16:creationId xmlns:a16="http://schemas.microsoft.com/office/drawing/2014/main" id="{DB774340-30B5-1EB2-1D32-B2FE970B695A}"/>
              </a:ext>
            </a:extLst>
          </p:cNvPr>
          <p:cNvPicPr>
            <a:picLocks noChangeAspect="1"/>
          </p:cNvPicPr>
          <p:nvPr/>
        </p:nvPicPr>
        <p:blipFill>
          <a:blip r:embed="rId2"/>
          <a:stretch>
            <a:fillRect/>
          </a:stretch>
        </p:blipFill>
        <p:spPr>
          <a:xfrm>
            <a:off x="351600" y="2546735"/>
            <a:ext cx="8552117" cy="2460271"/>
          </a:xfrm>
          <a:prstGeom prst="rect">
            <a:avLst/>
          </a:prstGeom>
        </p:spPr>
      </p:pic>
      <p:contentPart p14:bwMode="auto" r:id="rId3">
        <p14:nvContentPartPr>
          <p14:cNvPr id="8" name="Ink 7">
            <a:extLst>
              <a:ext uri="{FF2B5EF4-FFF2-40B4-BE49-F238E27FC236}">
                <a16:creationId xmlns:a16="http://schemas.microsoft.com/office/drawing/2014/main" id="{C48C07A9-E255-8AE7-7CB8-5EC9E87B93A2}"/>
              </a:ext>
            </a:extLst>
          </p14:cNvPr>
          <p14:cNvContentPartPr/>
          <p14:nvPr/>
        </p14:nvContentPartPr>
        <p14:xfrm>
          <a:off x="1091565" y="2769400"/>
          <a:ext cx="425520" cy="360"/>
        </p14:xfrm>
      </p:contentPart>
      <p:contentPart p14:bwMode="auto" r:id="rId4">
        <p14:nvContentPartPr>
          <p14:cNvPr id="9" name="Ink 8">
            <a:extLst>
              <a:ext uri="{FF2B5EF4-FFF2-40B4-BE49-F238E27FC236}">
                <a16:creationId xmlns:a16="http://schemas.microsoft.com/office/drawing/2014/main" id="{BB9E6B2D-380A-DC73-AE6B-CD92459B0271}"/>
              </a:ext>
            </a:extLst>
          </p14:cNvPr>
          <p14:cNvContentPartPr/>
          <p14:nvPr/>
        </p14:nvContentPartPr>
        <p14:xfrm>
          <a:off x="6897644" y="4606840"/>
          <a:ext cx="1632960" cy="19440"/>
        </p14:xfrm>
      </p:contentPart>
    </p:spTree>
    <p:extLst>
      <p:ext uri="{BB962C8B-B14F-4D97-AF65-F5344CB8AC3E}">
        <p14:creationId val="414315898"/>
      </p:ext>
    </p:extLst>
  </p:cSld>
  <p:clrMapOvr>
    <a:masterClrMapping/>
  </p:clrMapOvr>
  <p:transition spd="med">
    <p:fade/>
  </p:transition>
  <p:timing/>
</p:sld>
</file>

<file path=ppt/slides/slide9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Odnowienia</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lnSpcReduction="20000"/>
          </a:bodyPr>
          <a:lstStyle/>
          <a:p>
            <a:pPr marL="0" indent="0">
              <a:buNone/>
            </a:pPr>
            <a:r>
              <a:rPr lang="pl" sz="1500" b="1" i="0" u="none" strike="noStrike" cap="none" baseline="0">
                <a:solidFill>
                  <a:srgbClr val="000000"/>
                </a:solidFill>
                <a:effectLst/>
                <a:uFill>
                  <a:solidFill>
                    <a:prstClr val="black">
                      <a:alpha val="0"/>
                    </a:prstClr>
                  </a:solidFill>
                </a:uFill>
                <a:latin typeface="Calibri"/>
                <a:ea typeface="Calibri"/>
                <a:cs typeface="Calibri"/>
              </a:rPr>
              <a:t>Przeglądanie odnowień:</a:t>
            </a:r>
          </a:p>
          <a:p>
            <a:pPr marL="0" indent="0">
              <a:buNone/>
            </a:pPr>
            <a:r>
              <a:rPr lang="pl" sz="1500" b="0" i="0" u="none" strike="noStrike" cap="none" baseline="0">
                <a:solidFill>
                  <a:srgbClr val="000000"/>
                </a:solidFill>
                <a:effectLst/>
                <a:uFill>
                  <a:solidFill>
                    <a:prstClr val="black">
                      <a:alpha val="0"/>
                    </a:prstClr>
                  </a:solidFill>
                </a:uFill>
                <a:latin typeface="Calibri"/>
                <a:ea typeface="Calibri"/>
                <a:cs typeface="Calibri"/>
              </a:rPr>
              <a:t>Jeśli nastąpiła NOWA kontrola World Check/Media Check lub zmiana statusu, a osoba ta ukończyła ocenę z możliwą zmianą statusu </a:t>
            </a:r>
            <a:r>
              <a:rPr lang="pl" sz="1500" b="0" i="0" u="none" strike="noStrike" cap="none" baseline="30000">
                <a:solidFill>
                  <a:srgbClr val="000000"/>
                </a:solidFill>
                <a:effectLst/>
                <a:uFill>
                  <a:solidFill>
                    <a:prstClr val="black">
                      <a:alpha val="0"/>
                    </a:prstClr>
                  </a:solidFill>
                </a:uFill>
                <a:latin typeface="Calibri"/>
                <a:ea typeface="Calibri"/>
                <a:cs typeface="Calibri"/>
              </a:rPr>
              <a:t>strony trzeciej</a:t>
            </a:r>
            <a:r>
              <a:rPr lang="pl" sz="1500" b="0" i="0" u="none" strike="noStrike" cap="none" baseline="0">
                <a:solidFill>
                  <a:srgbClr val="000000"/>
                </a:solidFill>
                <a:effectLst/>
                <a:uFill>
                  <a:solidFill>
                    <a:prstClr val="black">
                      <a:alpha val="0"/>
                    </a:prstClr>
                  </a:solidFill>
                </a:uFill>
                <a:latin typeface="Calibri"/>
                <a:ea typeface="Calibri"/>
                <a:cs typeface="Calibri"/>
              </a:rPr>
              <a:t>, przeniosła się ona do zespołu zatwierdzającego w celu weryfikacji:</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r>
              <a:rPr lang="pl" sz="1500" b="0" i="0" u="none" strike="noStrike" cap="none" baseline="0">
                <a:solidFill>
                  <a:srgbClr val="000000"/>
                </a:solidFill>
                <a:effectLst/>
                <a:uFill>
                  <a:solidFill>
                    <a:prstClr val="black">
                      <a:alpha val="0"/>
                    </a:prstClr>
                  </a:solidFill>
                </a:uFill>
                <a:latin typeface="Calibri"/>
                <a:ea typeface="Calibri"/>
                <a:cs typeface="Calibri"/>
              </a:rPr>
              <a:t>Będzie to następnie widoczne w przypisanych działaniach na stronie głównej zespołu zatwierdzającego.</a:t>
            </a:r>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93</a:t>
            </a:fld>
            <a:endParaRPr lang="en-US"/>
          </a:p>
        </p:txBody>
      </p:sp>
      <p:pic>
        <p:nvPicPr>
          <p:cNvPr id="6" name="Picture 5">
            <a:extLst>
              <a:ext uri="{FF2B5EF4-FFF2-40B4-BE49-F238E27FC236}">
                <a16:creationId xmlns:a16="http://schemas.microsoft.com/office/drawing/2014/main" id="{0E9A4D27-0C39-702A-9A6B-ECFE4D9682B2}"/>
              </a:ext>
            </a:extLst>
          </p:cNvPr>
          <p:cNvPicPr>
            <a:picLocks noChangeAspect="1"/>
          </p:cNvPicPr>
          <p:nvPr/>
        </p:nvPicPr>
        <p:blipFill>
          <a:blip r:embed="rId2"/>
          <a:stretch>
            <a:fillRect/>
          </a:stretch>
        </p:blipFill>
        <p:spPr>
          <a:xfrm>
            <a:off x="512485" y="2465342"/>
            <a:ext cx="7979856" cy="1492241"/>
          </a:xfrm>
          <a:prstGeom prst="rect">
            <a:avLst/>
          </a:prstGeom>
        </p:spPr>
      </p:pic>
      <p:pic>
        <p:nvPicPr>
          <p:cNvPr id="11" name="Picture 10">
            <a:extLst>
              <a:ext uri="{FF2B5EF4-FFF2-40B4-BE49-F238E27FC236}">
                <a16:creationId xmlns:a16="http://schemas.microsoft.com/office/drawing/2014/main" id="{2A65E007-4523-043B-B448-1DBB3373C716}"/>
              </a:ext>
            </a:extLst>
          </p:cNvPr>
          <p:cNvPicPr>
            <a:picLocks noChangeAspect="1"/>
          </p:cNvPicPr>
          <p:nvPr/>
        </p:nvPicPr>
        <p:blipFill>
          <a:blip r:embed="rId3"/>
          <a:stretch>
            <a:fillRect/>
          </a:stretch>
        </p:blipFill>
        <p:spPr>
          <a:xfrm>
            <a:off x="464995" y="5098409"/>
            <a:ext cx="8539831" cy="494523"/>
          </a:xfrm>
          <a:prstGeom prst="rect">
            <a:avLst/>
          </a:prstGeom>
        </p:spPr>
      </p:pic>
      <p:contentPart p14:bwMode="auto" r:id="rId4">
        <p14:nvContentPartPr>
          <p14:cNvPr id="12" name="Ink 11">
            <a:extLst>
              <a:ext uri="{FF2B5EF4-FFF2-40B4-BE49-F238E27FC236}">
                <a16:creationId xmlns:a16="http://schemas.microsoft.com/office/drawing/2014/main" id="{667F2C4C-B870-FEA0-BB6C-D4AC3B1246CE}"/>
              </a:ext>
            </a:extLst>
          </p14:cNvPr>
          <p14:cNvContentPartPr/>
          <p14:nvPr/>
        </p14:nvContentPartPr>
        <p14:xfrm>
          <a:off x="6533685" y="2698263"/>
          <a:ext cx="1436760" cy="80280"/>
        </p14:xfrm>
      </p:contentPart>
      <p:contentPart p14:bwMode="auto" r:id="rId5">
        <p14:nvContentPartPr>
          <p14:cNvPr id="13" name="Ink 12">
            <a:extLst>
              <a:ext uri="{FF2B5EF4-FFF2-40B4-BE49-F238E27FC236}">
                <a16:creationId xmlns:a16="http://schemas.microsoft.com/office/drawing/2014/main" id="{D26D15E4-812F-3ED6-76BD-B4F66B25FBFB}"/>
              </a:ext>
            </a:extLst>
          </p14:cNvPr>
          <p14:cNvContentPartPr/>
          <p14:nvPr/>
        </p14:nvContentPartPr>
        <p14:xfrm>
          <a:off x="6595605" y="5289903"/>
          <a:ext cx="851760" cy="46080"/>
        </p14:xfrm>
      </p:contentPart>
    </p:spTree>
    <p:extLst>
      <p:ext uri="{BB962C8B-B14F-4D97-AF65-F5344CB8AC3E}">
        <p14:creationId val="2683611366"/>
      </p:ext>
    </p:extLst>
  </p:cSld>
  <p:clrMapOvr>
    <a:masterClrMapping/>
  </p:clrMapOvr>
  <p:transition spd="med">
    <p:fade/>
  </p:transition>
  <p:timing/>
</p:sld>
</file>

<file path=ppt/slides/slide9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Odnowienia</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Przeglądanie odnowień:</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Członek zespołu zatwierdzającego przejrzy sekcję Weryfikacja i szczegóły, aby dokonać ustalenia, aby mógł ukończyć ocenę.</a:t>
            </a:r>
            <a:r>
              <a:rPr lang="pl" sz="1600" b="0" i="0" u="none" strike="noStrike" cap="none" baseline="0">
                <a:solidFill>
                  <a:srgbClr val="000000"/>
                </a:solidFill>
                <a:effectLst/>
                <a:uFill>
                  <a:solidFill>
                    <a:prstClr val="black">
                      <a:alpha val="0"/>
                    </a:prstClr>
                  </a:solidFill>
                </a:uFill>
                <a:latin typeface="Calibri"/>
                <a:ea typeface="Calibri"/>
                <a:cs typeface="Calibri"/>
              </a:rPr>
              <a:t>  </a:t>
            </a:r>
            <a:r>
              <a:rPr lang="pl" sz="1600" b="0" i="0" u="none" strike="noStrike" cap="none" baseline="0">
                <a:solidFill>
                  <a:srgbClr val="000000"/>
                </a:solidFill>
                <a:effectLst/>
                <a:uFill>
                  <a:solidFill>
                    <a:prstClr val="black">
                      <a:alpha val="0"/>
                    </a:prstClr>
                  </a:solidFill>
                </a:uFill>
                <a:latin typeface="Calibri"/>
                <a:ea typeface="Calibri"/>
                <a:cs typeface="Calibri"/>
              </a:rPr>
              <a:t>Aby zakończyć ocenę, należy kliknąć ikonę ołówka podświetloną poniżej:</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94</a:t>
            </a:fld>
            <a:endParaRPr lang="en-US"/>
          </a:p>
        </p:txBody>
      </p:sp>
      <p:pic>
        <p:nvPicPr>
          <p:cNvPr id="7" name="Picture 6">
            <a:extLst>
              <a:ext uri="{FF2B5EF4-FFF2-40B4-BE49-F238E27FC236}">
                <a16:creationId xmlns:a16="http://schemas.microsoft.com/office/drawing/2014/main" id="{D1645AB6-90C1-F5B7-4F24-A605311AA61C}"/>
              </a:ext>
            </a:extLst>
          </p:cNvPr>
          <p:cNvPicPr>
            <a:picLocks noChangeAspect="1"/>
          </p:cNvPicPr>
          <p:nvPr/>
        </p:nvPicPr>
        <p:blipFill>
          <a:blip r:embed="rId2"/>
          <a:stretch>
            <a:fillRect/>
          </a:stretch>
        </p:blipFill>
        <p:spPr>
          <a:xfrm>
            <a:off x="511549" y="2724792"/>
            <a:ext cx="8167456" cy="3116662"/>
          </a:xfrm>
          <a:prstGeom prst="rect">
            <a:avLst/>
          </a:prstGeom>
        </p:spPr>
      </p:pic>
      <p:contentPart p14:bwMode="auto" r:id="rId3">
        <p14:nvContentPartPr>
          <p14:cNvPr id="8" name="Ink 7">
            <a:extLst>
              <a:ext uri="{FF2B5EF4-FFF2-40B4-BE49-F238E27FC236}">
                <a16:creationId xmlns:a16="http://schemas.microsoft.com/office/drawing/2014/main" id="{C1FF5BF8-268B-280D-B92D-41EBB6458CD4}"/>
              </a:ext>
            </a:extLst>
          </p14:cNvPr>
          <p14:cNvContentPartPr/>
          <p14:nvPr/>
        </p14:nvContentPartPr>
        <p14:xfrm>
          <a:off x="6498044" y="5334760"/>
          <a:ext cx="2035080" cy="45360"/>
        </p14:xfrm>
      </p:contentPart>
    </p:spTree>
    <p:extLst>
      <p:ext uri="{BB962C8B-B14F-4D97-AF65-F5344CB8AC3E}">
        <p14:creationId val="538363436"/>
      </p:ext>
    </p:extLst>
  </p:cSld>
  <p:clrMapOvr>
    <a:masterClrMapping/>
  </p:clrMapOvr>
  <p:transition spd="med">
    <p:fade/>
  </p:transition>
  <p:timing/>
</p:sld>
</file>

<file path=ppt/slides/slide9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Odnowienia</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Przeglądanie odnowień:</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Zespół zatwierdzający ma 4 opcje:</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Zatwierdź stronę trzecią – co kończy proces odnowienia wdrożenia.</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Kontynuuj wdrażanie – otwiera to przepływy pracy związane z kwestionariuszem</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Weryfikacja zgodności strony trzeciej – wysyła do zespołu ds. zgodności</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Odrzuć stronę trzecią</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95</a:t>
            </a:fld>
            <a:endParaRPr lang="en-US"/>
          </a:p>
        </p:txBody>
      </p:sp>
      <p:pic>
        <p:nvPicPr>
          <p:cNvPr id="6" name="Picture 5">
            <a:extLst>
              <a:ext uri="{FF2B5EF4-FFF2-40B4-BE49-F238E27FC236}">
                <a16:creationId xmlns:a16="http://schemas.microsoft.com/office/drawing/2014/main" id="{6F6FC98D-9C49-78D2-C249-5F13CA77C9FF}"/>
              </a:ext>
            </a:extLst>
          </p:cNvPr>
          <p:cNvPicPr>
            <a:picLocks noChangeAspect="1"/>
          </p:cNvPicPr>
          <p:nvPr/>
        </p:nvPicPr>
        <p:blipFill>
          <a:blip r:embed="rId2"/>
          <a:stretch>
            <a:fillRect/>
          </a:stretch>
        </p:blipFill>
        <p:spPr>
          <a:xfrm>
            <a:off x="464995" y="3284724"/>
            <a:ext cx="7998781" cy="2539027"/>
          </a:xfrm>
          <a:prstGeom prst="rect">
            <a:avLst/>
          </a:prstGeom>
        </p:spPr>
      </p:pic>
      <p:sp>
        <p:nvSpPr>
          <p:cNvPr id="9" name="TextBox 8">
            <a:extLst>
              <a:ext uri="{FF2B5EF4-FFF2-40B4-BE49-F238E27FC236}">
                <a16:creationId xmlns:a16="http://schemas.microsoft.com/office/drawing/2014/main" id="{3FE11E1F-EDD3-561C-0F36-8DF79D540C5C}"/>
              </a:ext>
            </a:extLst>
          </p:cNvPr>
          <p:cNvSpPr txBox="1"/>
          <p:nvPr/>
        </p:nvSpPr>
        <p:spPr>
          <a:xfrm>
            <a:off x="464995" y="5885895"/>
            <a:ext cx="8110834" cy="640080"/>
          </a:xfrm>
          <a:prstGeom prst="rect">
            <a:avLst/>
          </a:prstGeom>
          <a:noFill/>
        </p:spPr>
        <p:txBody>
          <a:bodyPr wrap="square" rtlCol="0">
            <a:spAutoFit/>
          </a:bodyPr>
          <a:lstStyle/>
          <a:p>
            <a:r>
              <a:rPr lang="pl" sz="1800" b="0" i="0" u="none" strike="noStrike" cap="none" baseline="0">
                <a:solidFill>
                  <a:srgbClr val="FF0000"/>
                </a:solidFill>
                <a:effectLst/>
                <a:uFill>
                  <a:solidFill>
                    <a:prstClr val="black">
                      <a:alpha val="0"/>
                    </a:prstClr>
                  </a:solidFill>
                </a:uFill>
                <a:latin typeface="Calibri"/>
                <a:ea typeface="Calibri"/>
                <a:cs typeface="Calibri"/>
              </a:rPr>
              <a:t>Kroki te są identyczne z procesem wdrażania, o którym mowa na stronie 40 niniejszego podręcznika.</a:t>
            </a:r>
            <a:r>
              <a:rPr lang="pl" sz="1800" b="0" i="0" u="none" strike="noStrike" cap="none" baseline="0">
                <a:solidFill>
                  <a:srgbClr val="FF0000"/>
                </a:solidFill>
                <a:effectLst/>
                <a:uFill>
                  <a:solidFill>
                    <a:prstClr val="black">
                      <a:alpha val="0"/>
                    </a:prstClr>
                  </a:solidFill>
                </a:uFill>
                <a:latin typeface="Calibri"/>
                <a:ea typeface="Calibri"/>
                <a:cs typeface="Calibri"/>
              </a:rPr>
              <a:t>  </a:t>
            </a:r>
          </a:p>
        </p:txBody>
      </p:sp>
    </p:spTree>
    <p:extLst>
      <p:ext uri="{BB962C8B-B14F-4D97-AF65-F5344CB8AC3E}">
        <p14:creationId val="1177768444"/>
      </p:ext>
    </p:extLst>
  </p:cSld>
  <p:clrMapOvr>
    <a:masterClrMapping/>
  </p:clrMapOvr>
  <p:transition spd="med">
    <p:fade/>
  </p:transition>
  <p:timing/>
</p:sld>
</file>

<file path=ppt/slides/slide9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Odnowienia</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5193884"/>
          </a:xfrm>
        </p:spPr>
        <p:txBody>
          <a:bodyPr>
            <a:normAutofit/>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Przeglądanie odnowień:</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W większości przypadków zespół zatwierdzający zatwierdza stronę trzecią, która otwiera ostatni etap przepływu pracy:</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Oznaczą status Gotowe, aby zatwierdzić stronę trzecią do wdrożenia i kliknij Zapisz na dole strony:</a:t>
            </a:r>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96</a:t>
            </a:fld>
            <a:endParaRPr lang="en-US"/>
          </a:p>
        </p:txBody>
      </p:sp>
      <p:pic>
        <p:nvPicPr>
          <p:cNvPr id="7" name="Picture 6">
            <a:extLst>
              <a:ext uri="{FF2B5EF4-FFF2-40B4-BE49-F238E27FC236}">
                <a16:creationId xmlns:a16="http://schemas.microsoft.com/office/drawing/2014/main" id="{CE560F89-CF95-7C80-C37C-251B85663A28}"/>
              </a:ext>
            </a:extLst>
          </p:cNvPr>
          <p:cNvPicPr>
            <a:picLocks noChangeAspect="1"/>
          </p:cNvPicPr>
          <p:nvPr/>
        </p:nvPicPr>
        <p:blipFill>
          <a:blip r:embed="rId2"/>
          <a:stretch>
            <a:fillRect/>
          </a:stretch>
        </p:blipFill>
        <p:spPr>
          <a:xfrm>
            <a:off x="464995" y="2293098"/>
            <a:ext cx="7767962" cy="1595074"/>
          </a:xfrm>
          <a:prstGeom prst="rect">
            <a:avLst/>
          </a:prstGeom>
        </p:spPr>
      </p:pic>
      <p:pic>
        <p:nvPicPr>
          <p:cNvPr id="10" name="Picture 9">
            <a:extLst>
              <a:ext uri="{FF2B5EF4-FFF2-40B4-BE49-F238E27FC236}">
                <a16:creationId xmlns:a16="http://schemas.microsoft.com/office/drawing/2014/main" id="{5AF357EF-A3BE-4DFE-1725-43DC8C98B95A}"/>
              </a:ext>
            </a:extLst>
          </p:cNvPr>
          <p:cNvPicPr>
            <a:picLocks noChangeAspect="1"/>
          </p:cNvPicPr>
          <p:nvPr/>
        </p:nvPicPr>
        <p:blipFill>
          <a:blip r:embed="rId3"/>
          <a:stretch>
            <a:fillRect/>
          </a:stretch>
        </p:blipFill>
        <p:spPr>
          <a:xfrm>
            <a:off x="464995" y="4816801"/>
            <a:ext cx="8232957" cy="1091864"/>
          </a:xfrm>
          <a:prstGeom prst="rect">
            <a:avLst/>
          </a:prstGeom>
        </p:spPr>
      </p:pic>
      <p:contentPart p14:bwMode="auto" r:id="rId4">
        <p14:nvContentPartPr>
          <p14:cNvPr id="11" name="Ink 10">
            <a:extLst>
              <a:ext uri="{FF2B5EF4-FFF2-40B4-BE49-F238E27FC236}">
                <a16:creationId xmlns:a16="http://schemas.microsoft.com/office/drawing/2014/main" id="{566F56D4-D0A7-FE4A-0249-DC85A75A0B5F}"/>
              </a:ext>
            </a:extLst>
          </p14:cNvPr>
          <p14:cNvContentPartPr/>
          <p14:nvPr/>
        </p14:nvContentPartPr>
        <p14:xfrm>
          <a:off x="6151725" y="3515320"/>
          <a:ext cx="1847160" cy="124920"/>
        </p14:xfrm>
      </p:contentPart>
      <p:contentPart p14:bwMode="auto" r:id="rId5">
        <p14:nvContentPartPr>
          <p14:cNvPr id="12" name="Ink 11">
            <a:extLst>
              <a:ext uri="{FF2B5EF4-FFF2-40B4-BE49-F238E27FC236}">
                <a16:creationId xmlns:a16="http://schemas.microsoft.com/office/drawing/2014/main" id="{51F52232-DABF-3463-1463-210242DF70DE}"/>
              </a:ext>
            </a:extLst>
          </p14:cNvPr>
          <p14:cNvContentPartPr/>
          <p14:nvPr/>
        </p14:nvContentPartPr>
        <p14:xfrm>
          <a:off x="4580325" y="5326120"/>
          <a:ext cx="719280" cy="9720"/>
        </p14:xfrm>
      </p:contentPart>
    </p:spTree>
    <p:extLst>
      <p:ext uri="{BB962C8B-B14F-4D97-AF65-F5344CB8AC3E}">
        <p14:creationId val="3379982976"/>
      </p:ext>
    </p:extLst>
  </p:cSld>
  <p:clrMapOvr>
    <a:masterClrMapping/>
  </p:clrMapOvr>
  <p:transition spd="med">
    <p:fade/>
  </p:transition>
  <p:timing/>
</p:sld>
</file>

<file path=ppt/slides/slide9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l" sz="2000" b="0" i="0" u="none" strike="noStrike" cap="none" baseline="0">
                <a:solidFill>
                  <a:srgbClr val="FFFFFF"/>
                </a:solidFill>
                <a:effectLst/>
                <a:uFill>
                  <a:solidFill>
                    <a:prstClr val="black">
                      <a:alpha val="0"/>
                    </a:prstClr>
                  </a:solidFill>
                </a:uFill>
                <a:latin typeface="Calibri Light"/>
                <a:ea typeface="Calibri Light"/>
                <a:cs typeface="Calibri Light"/>
              </a:rPr>
              <a:t>Odnowienia</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623116" y="1547031"/>
            <a:ext cx="8074836" cy="5193884"/>
          </a:xfrm>
        </p:spPr>
        <p:txBody>
          <a:bodyPr>
            <a:normAutofit/>
          </a:bodyPr>
          <a:lstStyle/>
          <a:p>
            <a:pPr marL="0" indent="0">
              <a:buNone/>
            </a:pPr>
            <a:r>
              <a:rPr lang="pl" sz="1600" b="1" i="0" u="none" strike="noStrike" cap="none" baseline="0">
                <a:solidFill>
                  <a:srgbClr val="000000"/>
                </a:solidFill>
                <a:effectLst/>
                <a:uFill>
                  <a:solidFill>
                    <a:prstClr val="black">
                      <a:alpha val="0"/>
                    </a:prstClr>
                  </a:solidFill>
                </a:uFill>
                <a:latin typeface="Calibri"/>
                <a:ea typeface="Calibri"/>
                <a:cs typeface="Calibri"/>
              </a:rPr>
              <a:t>Przeglądanie odnowień:</a:t>
            </a:r>
          </a:p>
          <a:p>
            <a:pPr marL="0" indent="0">
              <a:buNone/>
            </a:pPr>
            <a:r>
              <a:rPr lang="pl" sz="1600" b="0" i="0" u="none" strike="noStrike" cap="none" baseline="0">
                <a:solidFill>
                  <a:srgbClr val="000000"/>
                </a:solidFill>
                <a:effectLst/>
                <a:uFill>
                  <a:solidFill>
                    <a:prstClr val="black">
                      <a:alpha val="0"/>
                    </a:prstClr>
                  </a:solidFill>
                </a:uFill>
                <a:latin typeface="Calibri"/>
                <a:ea typeface="Calibri"/>
                <a:cs typeface="Calibri"/>
              </a:rPr>
              <a:t>W tym momencie strona trzecia została pomyślnie odnowiona, a jej status został przywrócony do statusu Wdrożono ze zaktualizowaną datą odnowienia.</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97</a:t>
            </a:fld>
            <a:endParaRPr lang="en-US"/>
          </a:p>
        </p:txBody>
      </p:sp>
      <p:pic>
        <p:nvPicPr>
          <p:cNvPr id="6" name="Picture 5">
            <a:extLst>
              <a:ext uri="{FF2B5EF4-FFF2-40B4-BE49-F238E27FC236}">
                <a16:creationId xmlns:a16="http://schemas.microsoft.com/office/drawing/2014/main" id="{89D68941-05CD-C995-0906-DB3DB37A28A9}"/>
              </a:ext>
            </a:extLst>
          </p:cNvPr>
          <p:cNvPicPr>
            <a:picLocks noChangeAspect="1"/>
          </p:cNvPicPr>
          <p:nvPr/>
        </p:nvPicPr>
        <p:blipFill>
          <a:blip r:embed="rId2"/>
          <a:stretch>
            <a:fillRect/>
          </a:stretch>
        </p:blipFill>
        <p:spPr>
          <a:xfrm>
            <a:off x="623116" y="2681056"/>
            <a:ext cx="8074837" cy="2629913"/>
          </a:xfrm>
          <a:prstGeom prst="rect">
            <a:avLst/>
          </a:prstGeom>
        </p:spPr>
      </p:pic>
      <p:contentPart p14:bwMode="auto" r:id="rId3">
        <p14:nvContentPartPr>
          <p14:cNvPr id="8" name="Ink 7">
            <a:extLst>
              <a:ext uri="{FF2B5EF4-FFF2-40B4-BE49-F238E27FC236}">
                <a16:creationId xmlns:a16="http://schemas.microsoft.com/office/drawing/2014/main" id="{45BF56F1-AFFC-7296-0553-9CEB2342C5AC}"/>
              </a:ext>
            </a:extLst>
          </p14:cNvPr>
          <p14:cNvContentPartPr/>
          <p14:nvPr/>
        </p14:nvContentPartPr>
        <p14:xfrm>
          <a:off x="1269045" y="2920240"/>
          <a:ext cx="358200" cy="9360"/>
        </p14:xfrm>
      </p:contentPart>
      <p:contentPart p14:bwMode="auto" r:id="rId4">
        <p14:nvContentPartPr>
          <p14:cNvPr id="9" name="Ink 8">
            <a:extLst>
              <a:ext uri="{FF2B5EF4-FFF2-40B4-BE49-F238E27FC236}">
                <a16:creationId xmlns:a16="http://schemas.microsoft.com/office/drawing/2014/main" id="{D1503BA6-4F2E-37E4-1212-C81618BF6346}"/>
              </a:ext>
            </a:extLst>
          </p14:cNvPr>
          <p14:cNvContentPartPr/>
          <p14:nvPr/>
        </p14:nvContentPartPr>
        <p14:xfrm>
          <a:off x="4757805" y="4793680"/>
          <a:ext cx="3660840" cy="97920"/>
        </p14:xfrm>
      </p:contentPart>
    </p:spTree>
    <p:extLst>
      <p:ext uri="{BB962C8B-B14F-4D97-AF65-F5344CB8AC3E}">
        <p14:creationId val="2123959723"/>
      </p:ext>
    </p:extLst>
  </p:cSld>
  <p:clrMapOvr>
    <a:masterClrMapping/>
  </p:clrMapOvr>
  <p:transition spd="med">
    <p:fade/>
  </p:transition>
  <p:timing/>
</p:sld>
</file>

<file path=ppt/slides/slide9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CCDC8861-A403-0AD4-496D-E9F70BC046EE}"/>
              </a:ext>
            </a:extLst>
          </p:cNvPr>
          <p:cNvSpPr>
            <a:spLocks noGrp="1"/>
          </p:cNvSpPr>
          <p:nvPr>
            <p:ph type="title"/>
          </p:nvPr>
        </p:nvSpPr>
        <p:spPr/>
        <p:txBody>
          <a:bodyPr/>
          <a:lstStyle/>
          <a:p>
            <a:r>
              <a:rPr lang="pl" sz="2100" b="0" i="0" u="none" strike="noStrike" cap="none" baseline="0">
                <a:solidFill>
                  <a:srgbClr val="FFFFFF"/>
                </a:solidFill>
                <a:effectLst/>
                <a:uFill>
                  <a:solidFill>
                    <a:prstClr val="black">
                      <a:alpha val="0"/>
                    </a:prstClr>
                  </a:solidFill>
                </a:uFill>
                <a:latin typeface="Calibri Light"/>
                <a:ea typeface="Calibri Light"/>
                <a:cs typeface="Calibri Light"/>
              </a:rPr>
              <a:t>Koniec szkolenia</a:t>
            </a:r>
          </a:p>
        </p:txBody>
      </p:sp>
      <p:sp>
        <p:nvSpPr>
          <p:cNvPr id="5" name="Slide Number Placeholder 4">
            <a:extLst>
              <a:ext uri="{FF2B5EF4-FFF2-40B4-BE49-F238E27FC236}">
                <a16:creationId xmlns:a16="http://schemas.microsoft.com/office/drawing/2014/main" id="{4721C454-5813-A54F-430C-FF7503CFE150}"/>
              </a:ext>
            </a:extLst>
          </p:cNvPr>
          <p:cNvSpPr>
            <a:spLocks noGrp="1"/>
          </p:cNvSpPr>
          <p:nvPr>
            <p:ph type="sldNum" sz="quarter" idx="4"/>
          </p:nvPr>
        </p:nvSpPr>
        <p:spPr/>
        <p:txBody>
          <a:bodyPr/>
          <a:lstStyle/>
          <a:p>
            <a:fld id="{BB5FC4A1-A2DE-4EB5-9A46-57D39B4235EC}" type="slidenum">
              <a:rPr lang="en-US" smtClean="0"/>
              <a:t>98</a:t>
            </a:fld>
            <a:endParaRPr lang="en-US"/>
          </a:p>
        </p:txBody>
      </p:sp>
    </p:spTree>
    <p:extLst>
      <p:ext uri="{BB962C8B-B14F-4D97-AF65-F5344CB8AC3E}">
        <p14:creationId val="3789168476"/>
      </p:ext>
    </p:extLst>
  </p:cSld>
  <p:clrMapOvr>
    <a:masterClrMapping/>
  </p:clrMapOvr>
  <p:transition spd="med">
    <p:fade/>
  </p:transition>
  <p:timing/>
</p:sld>
</file>

<file path=ppt/tags/tag1.xml><?xml version="1.0" encoding="utf-8"?>
<p:tagLst xmlns:p="http://schemas.openxmlformats.org/presentationml/2006/main">
  <p:tag name="THINKCELLSHAPEDONOTDELETE" val="thinkcellActiveDocDoNotDelete"/>
</p:tagLst>
</file>

<file path=ppt/tags/tag2.xml><?xml version="1.0" encoding="utf-8"?>
<p:tagLst xmlns:p="http://schemas.openxmlformats.org/presentationml/2006/main">
  <p:tag name="THINKCELLSHAPEDONOTDELETE" val="t_mcjQMEtRZ.C8u5DBhCDUA"/>
</p:tagLst>
</file>

<file path=ppt/tags/tag3.xml><?xml version="1.0" encoding="utf-8"?>
<p:tagLst xmlns:p="http://schemas.openxmlformats.org/presentationml/2006/main">
  <p:tag name="THINKCELLSHAPEDONOTDELETE" val="thinkcellActiveDocDoNotDelete"/>
</p:tagLst>
</file>

<file path=ppt/tags/tag4.xml><?xml version="1.0" encoding="utf-8"?>
<p:tagLst xmlns:p="http://schemas.openxmlformats.org/presentationml/2006/main">
  <p:tag name="THINKCELLSHAPEDONOTDELETE" val="thinkcellActiveDocDoNotDelete"/>
</p:tagLst>
</file>

<file path=ppt/tags/tag5.xml><?xml version="1.0" encoding="utf-8"?>
<p:tagLst xmlns:p="http://schemas.openxmlformats.org/presentationml/2006/main">
  <p:tag name="THINKCELLSHAPEDONOTDELETE" val="t6LIik6J0SZG7_0mBG8XgJQ"/>
</p:tagLst>
</file>

<file path=ppt/tags/tag6.xml><?xml version="1.0" encoding="utf-8"?>
<p:tagLst xmlns:p="http://schemas.openxmlformats.org/presentationml/2006/main">
  <p:tag name="AS_OS" val="Unix 5.14.0.503"/>
  <p:tag name="AS_RELEASE_DATE" val="2024.03.31"/>
  <p:tag name="AS_TITLE" val="Aspose.Slides for Java"/>
  <p:tag name="AS_VERSION" val="24.3"/>
  <p:tag name="THINKCELLPRESENTATIONDONOTDELETE" val="&lt;?xml version=&quot;1.0&quot; encoding=&quot;UTF-16&quot; standalone=&quot;yes&quot;?&gt;&lt;root reqver=&quot;24162&quot;&gt;&lt;version val=&quot;2702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bNumberIsYear val=&quot;0&quot;/&gt;&lt;m_strFormatTime&gt;%Y&lt;/m_strFormatTime&gt;&lt;m_yearfmt&gt;&lt;begin val=&quot;0&quot;/&gt;&lt;end val=&quot;0&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3&quot;&gt;&lt;elem m_fUsage=&quot;5.94189690230814804295E+00&quot;&gt;&lt;m_msothmcolidx val=&quot;0&quot;/&gt;&lt;m_rgb r=&quot;20&quot; g=&quot;38&quot; b=&quot;64&quot;/&gt;&lt;m_nBrightness tagver0=&quot;26206&quot; tagname0=&quot;m_nBrightnessUNRECOGNIZED&quot; val=&quot;0&quot;/&gt;&lt;/elem&gt;&lt;elem m_fUsage=&quot;1.90876410999999990281E+00&quot;&gt;&lt;m_msothmcolidx val=&quot;0&quot;/&gt;&lt;m_rgb r=&quot;F6&quot; g=&quot;F3&quot; b=&quot;EB&quot;/&gt;&lt;m_nBrightness tagver0=&quot;26206&quot; tagname0=&quot;m_nBrightnessUNRECOGNIZED&quot; val=&quot;0&quot;/&gt;&lt;/elem&gt;&lt;elem m_fUsage=&quot;1.56784161766145224703E+00&quot;&gt;&lt;m_msothmcolidx val=&quot;0&quot;/&gt;&lt;m_rgb r=&quot;EB&quot; g=&quot;EE&quot; b=&quot;E6&quot;/&gt;&lt;m_nBrightness tagver0=&quot;26206&quot; tagname0=&quot;m_nBrightnessUNRECOGNIZED&quot; val=&quot;0&quot;/&gt;&lt;/elem&gt;&lt;/m_vecMRU&gt;&lt;/m_mruColor&gt;&lt;/CPresentation&gt;&lt;/root&gt;"/>
  <p:tag name="THINKCELLUNDODONOTDELETE" val="0"/>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RPM IR PPT Standard - DRAFT - 12.14.18" id="{9CE6E63C-E94D-FB46-91E7-6AA3D17BB118}" vid="{90DFF340-5132-1E4A-9E8E-B23BC845A75D}"/>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90C2D6ED61D4479406C8DA89CF0878" ma:contentTypeVersion="19" ma:contentTypeDescription="Create a new document." ma:contentTypeScope="" ma:versionID="3356f854cefd6e5c022291f3556cb126">
  <xsd:schema xmlns:xsd="http://www.w3.org/2001/XMLSchema" xmlns:xs="http://www.w3.org/2001/XMLSchema" xmlns:p="http://schemas.microsoft.com/office/2006/metadata/properties" xmlns:ns2="d7a05af7-d3ec-4963-864c-209504fa34de" xmlns:ns3="2ed82cd1-6b84-4a0b-9746-0d197a81b83d" targetNamespace="http://schemas.microsoft.com/office/2006/metadata/properties" ma:root="true" ma:fieldsID="c38e55e5a774d03a351d6963d02ce9b3" ns2:_="" ns3:_="">
    <xsd:import namespace="d7a05af7-d3ec-4963-864c-209504fa34de"/>
    <xsd:import namespace="2ed82cd1-6b84-4a0b-9746-0d197a81b8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a05af7-d3ec-4963-864c-209504fa34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43bc27-0046-4300-b48a-2db9dc89119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d82cd1-6b84-4a0b-9746-0d197a81b83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7600404-635a-4f52-8c6e-abf865231489}" ma:internalName="TaxCatchAll" ma:showField="CatchAllData" ma:web="2ed82cd1-6b84-4a0b-9746-0d197a81b8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a05af7-d3ec-4963-864c-209504fa34de">
      <Terms xmlns="http://schemas.microsoft.com/office/infopath/2007/PartnerControls"/>
    </lcf76f155ced4ddcb4097134ff3c332f>
    <TaxCatchAll xmlns="2ed82cd1-6b84-4a0b-9746-0d197a81b83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D45A66-9481-4B6F-B094-835AEA054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a05af7-d3ec-4963-864c-209504fa34de"/>
    <ds:schemaRef ds:uri="2ed82cd1-6b84-4a0b-9746-0d197a81b8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6CADE9-4D3D-4C64-A002-EFFA1FA05E14}">
  <ds:schemaRefs>
    <ds:schemaRef ds:uri="http://schemas.microsoft.com/office/2006/metadata/properties"/>
    <ds:schemaRef ds:uri="f8d36d2f-c42f-4f1f-9b2f-abc69cc7a5ad"/>
    <ds:schemaRef ds:uri="2f06a283-6e2a-4468-871b-e6c63acdb121"/>
    <ds:schemaRef ds:uri="http://purl.org/dc/term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d7a05af7-d3ec-4963-864c-209504fa34de"/>
    <ds:schemaRef ds:uri="2ed82cd1-6b84-4a0b-9746-0d197a81b83d"/>
  </ds:schemaRefs>
</ds:datastoreItem>
</file>

<file path=customXml/itemProps3.xml><?xml version="1.0" encoding="utf-8"?>
<ds:datastoreItem xmlns:ds="http://schemas.openxmlformats.org/officeDocument/2006/customXml" ds:itemID="{FC480F10-BE65-4D28-A54D-405435C8ED72}">
  <ds:schemaRefs>
    <ds:schemaRef ds:uri="http://schemas.microsoft.com/sharepoint/v3/contenttype/forms"/>
  </ds:schemaRefs>
</ds:datastoreItem>
</file>

<file path=docProps/app.xml><?xml version="1.0" encoding="utf-8"?>
<Properties xmlns:vt="http://schemas.openxmlformats.org/officeDocument/2006/docPropsVTypes" xmlns="http://schemas.openxmlformats.org/officeDocument/2006/extended-properties">
  <Template>RPM IR PPT Standard - DRAFT - 12.14.18</Template>
  <Company/>
  <PresentationFormat>On-screen Show (4:3)</PresentationFormat>
  <Paragraphs>577</Paragraphs>
  <Slides>98</Slides>
  <Notes>5</Notes>
  <TotalTime>8141</TotalTime>
  <HiddenSlides>0</HiddenSlides>
  <MMClips>0</MMClips>
  <ScaleCrop>0</ScaleCrop>
  <HeadingPairs>
    <vt:vector baseType="variant" size="6">
      <vt:variant>
        <vt:lpstr>Fonts used</vt:lpstr>
      </vt:variant>
      <vt:variant>
        <vt:i4>4</vt:i4>
      </vt:variant>
      <vt:variant>
        <vt:lpstr>Theme</vt:lpstr>
      </vt:variant>
      <vt:variant>
        <vt:i4>1</vt:i4>
      </vt:variant>
      <vt:variant>
        <vt:lpstr>Slide Titles</vt:lpstr>
      </vt:variant>
      <vt:variant>
        <vt:i4>98</vt:i4>
      </vt:variant>
    </vt:vector>
  </HeadingPairs>
  <TitlesOfParts>
    <vt:vector baseType="lpstr" size="103">
      <vt:lpstr>Arial</vt:lpstr>
      <vt:lpstr>Calibri Light</vt:lpstr>
      <vt:lpstr>Calibri</vt:lpstr>
      <vt:lpstr>Segoe UI</vt:lpstr>
      <vt:lpstr>Office Theme</vt:lpstr>
      <vt:lpstr>PowerPoint Presentation</vt:lpstr>
      <vt:lpstr>Zawartość</vt:lpstr>
      <vt:lpstr>Kluczowe kontakty</vt:lpstr>
      <vt:lpstr>Czym jest LSEG Due Diligence Centre?</vt:lpstr>
      <vt:lpstr>Przepływ pracy LSEG</vt:lpstr>
      <vt:lpstr>LSEG i zrównoważone zamówienia:Inicjatywa kierowana przez ośrodek</vt:lpstr>
      <vt:lpstr>Platforma LSEG: Wprowadzenie</vt:lpstr>
      <vt:lpstr>Dodawanie nowej strony trzeciej do LSEG</vt:lpstr>
      <vt:lpstr>Dodawanie nowej strony trzeciej do LSEG</vt:lpstr>
      <vt:lpstr>Dodawanie nowej strony trzeciej do LSEG</vt:lpstr>
      <vt:lpstr>PowerPoint Presentation</vt:lpstr>
      <vt:lpstr>Analizator ryzyka</vt:lpstr>
      <vt:lpstr>Analizator ryzyka</vt:lpstr>
      <vt:lpstr>Weryfikacja World-Check</vt:lpstr>
      <vt:lpstr>Badanie World Check ciąg dalszy...</vt:lpstr>
      <vt:lpstr>Weryfikacja World-Check</vt:lpstr>
      <vt:lpstr>Weryfikacja World-Check</vt:lpstr>
      <vt:lpstr>Weryfikacja World-Check</vt:lpstr>
      <vt:lpstr>Weryfikacja World-Check</vt:lpstr>
      <vt:lpstr>Weryfikacja World-Check</vt:lpstr>
      <vt:lpstr>Weryfikacja World-Check</vt:lpstr>
      <vt:lpstr>Weryfikacja World-Check</vt:lpstr>
      <vt:lpstr>Weryfikacja World-Check</vt:lpstr>
      <vt:lpstr>Weryfikacja World-Check</vt:lpstr>
      <vt:lpstr>Weryfikacja World-Check</vt:lpstr>
      <vt:lpstr>Weryfikacja World-Check</vt:lpstr>
      <vt:lpstr>Niekorzystna kontrola mediów </vt:lpstr>
      <vt:lpstr>Niekorzystna kontrola mediów </vt:lpstr>
      <vt:lpstr>Niekorzystna kontrola mediów </vt:lpstr>
      <vt:lpstr>Niekorzystna kontrola mediów </vt:lpstr>
      <vt:lpstr>Wdrażanie podmiotu zewnętrznego</vt:lpstr>
      <vt:lpstr>Wdrażanie podmiotu zewnętrznego</vt:lpstr>
      <vt:lpstr>Wdrażanie podmiotu zewnętrznego</vt:lpstr>
      <vt:lpstr>Wdrażanie podmiotu zewnętrznego </vt:lpstr>
      <vt:lpstr>Wdrażanie podmiotu zewnętrznego </vt:lpstr>
      <vt:lpstr>Wdrażanie podmiotu zewnętrznego</vt:lpstr>
      <vt:lpstr>Wdrażanie podmiotu zewnętrznego</vt:lpstr>
      <vt:lpstr>Wdrażanie podmiotu zewnętrznego</vt:lpstr>
      <vt:lpstr>Wdrażanie podmiotu zewnętrznego</vt:lpstr>
      <vt:lpstr>Wdrażanie podmiotu zewnętrznego </vt:lpstr>
      <vt:lpstr>Wdrażanie podmiotu zewnętrznego</vt:lpstr>
      <vt:lpstr>Wdrażanie podmiotu zewnętrznego</vt:lpstr>
      <vt:lpstr>Wdrażanie podmiotu zewnętrznego</vt:lpstr>
      <vt:lpstr>Wdrażanie podmiotu zewnętrznego</vt:lpstr>
      <vt:lpstr>Wdrażanie podmiotu zewnętrznego</vt:lpstr>
      <vt:lpstr>Wdrażanie podmiotu zewnętrznego </vt:lpstr>
      <vt:lpstr>Przypisywanie kwestionariuszy</vt:lpstr>
      <vt:lpstr>Przypisywanie kwestionariuszy</vt:lpstr>
      <vt:lpstr>Przypisywanie kwestionariuszy </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Przypisywanie kwestionariuszy</vt:lpstr>
      <vt:lpstr>Przypisz kwestionariusze</vt:lpstr>
      <vt:lpstr>Przypisywanie kwestionariuszy</vt:lpstr>
      <vt:lpstr>Przypisywanie kwestionariuszy</vt:lpstr>
      <vt:lpstr>Proces przeglądu aktualizacji World Check</vt:lpstr>
      <vt:lpstr>Proces przeglądu aktualizacji World Check</vt:lpstr>
      <vt:lpstr>Proces przeglądu aktualizacji World Check</vt:lpstr>
      <vt:lpstr>Proces przeglądu aktualizacji World Check</vt:lpstr>
      <vt:lpstr>Proces przeglądu aktualizacji World Check</vt:lpstr>
      <vt:lpstr>Proces przeglądu aktualizacji World Check</vt:lpstr>
      <vt:lpstr>Proces przeglądu aktualizacji World Check</vt:lpstr>
      <vt:lpstr>Odnowienia</vt:lpstr>
      <vt:lpstr>Odnowienia</vt:lpstr>
      <vt:lpstr>Odnowienia</vt:lpstr>
      <vt:lpstr>Odnowienia</vt:lpstr>
      <vt:lpstr>Odnowienia</vt:lpstr>
      <vt:lpstr>Odnowienia</vt:lpstr>
      <vt:lpstr>Odnowienia</vt:lpstr>
      <vt:lpstr>Odnowienia</vt:lpstr>
      <vt:lpstr>Odnowienia</vt:lpstr>
      <vt:lpstr>Odnowienia</vt:lpstr>
      <vt:lpstr>Odnowienia</vt:lpstr>
      <vt:lpstr>Odnowienia</vt:lpstr>
      <vt:lpstr>Odnowienia</vt:lpstr>
      <vt:lpstr>Odnowienia</vt:lpstr>
      <vt:lpstr>Koniec szkolenia</vt:lpstr>
    </vt:vector>
  </TitlesOfParts>
  <LinksUpToDate>0</LinksUpToDate>
  <SharedDoc>0</SharedDoc>
  <HyperlinksChanged>0</HyperlinksChanged>
  <Application>Aspose.Slides for Java</Application>
  <AppVersion>24.0300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Lynn DeChant</dc:creator>
  <cp:lastModifiedBy>Shelley Earl</cp:lastModifiedBy>
  <cp:revision>41</cp:revision>
  <cp:lastPrinted>2022-09-13T14:14:49.000</cp:lastPrinted>
  <dcterms:created xsi:type="dcterms:W3CDTF">2018-12-18T18:53:57Z</dcterms:created>
  <dcterms:modified xsi:type="dcterms:W3CDTF">2026-03-10T14:41:25Z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ContentTypeId">
    <vt:lpwstr>0x010100D590C2D6ED61D4479406C8DA89CF0878</vt:lpwstr>
  </property>
  <property fmtid="{D5CDD505-2E9C-101B-9397-08002B2CF9AE}" pid="3" name="MediaServiceImageTags">
    <vt:lpwstr/>
  </property>
  <property fmtid="{D5CDD505-2E9C-101B-9397-08002B2CF9AE}" pid="4" name="MSIP_Label_5b909f2a-7c0a-4bfd-92f7-60aba1331dab_ActionId">
    <vt:lpwstr>f2d739e7-11df-48e5-8c66-9e4087b291ff</vt:lpwstr>
  </property>
  <property fmtid="{D5CDD505-2E9C-101B-9397-08002B2CF9AE}" pid="5" name="MSIP_Label_5b909f2a-7c0a-4bfd-92f7-60aba1331dab_ContentBits">
    <vt:lpwstr>0</vt:lpwstr>
  </property>
  <property fmtid="{D5CDD505-2E9C-101B-9397-08002B2CF9AE}" pid="6" name="MSIP_Label_5b909f2a-7c0a-4bfd-92f7-60aba1331dab_Enabled">
    <vt:lpwstr>true</vt:lpwstr>
  </property>
  <property fmtid="{D5CDD505-2E9C-101B-9397-08002B2CF9AE}" pid="7" name="MSIP_Label_5b909f2a-7c0a-4bfd-92f7-60aba1331dab_Method">
    <vt:lpwstr>Privileged</vt:lpwstr>
  </property>
  <property fmtid="{D5CDD505-2E9C-101B-9397-08002B2CF9AE}" pid="8" name="MSIP_Label_5b909f2a-7c0a-4bfd-92f7-60aba1331dab_Name">
    <vt:lpwstr>Confidential - Business</vt:lpwstr>
  </property>
  <property fmtid="{D5CDD505-2E9C-101B-9397-08002B2CF9AE}" pid="9" name="MSIP_Label_5b909f2a-7c0a-4bfd-92f7-60aba1331dab_SetDate">
    <vt:lpwstr>2022-09-09T13:28:31Z</vt:lpwstr>
  </property>
  <property fmtid="{D5CDD505-2E9C-101B-9397-08002B2CF9AE}" pid="10" name="MSIP_Label_5b909f2a-7c0a-4bfd-92f7-60aba1331dab_SiteId">
    <vt:lpwstr>d35f1660-aa64-4c3d-9852-eb0873f81a5d</vt:lpwstr>
  </property>
</Properties>
</file>