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emf" ContentType="image/x-emf"/>
  <Default Extension="png" ContentType="image/png"/>
  <Default Extension="svg" ContentType="image/svg"/>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ngesInfos/changesInfo1.xml" ContentType="application/vnd.ms-powerpoint.changesinfo+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ink/ink1.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xml" ContentType="application/inkml+xml"/>
  <Override PartName="/ppt/ink/ink30.xml" ContentType="application/inkml+xml"/>
  <Override PartName="/ppt/ink/ink31.xml" ContentType="application/inkml+xml"/>
  <Override PartName="/ppt/ink/ink32.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4.3-->
<p:presentation xmlns:r="http://schemas.openxmlformats.org/officeDocument/2006/relationships" xmlns:a="http://schemas.openxmlformats.org/drawingml/2006/main" xmlns:p="http://schemas.openxmlformats.org/presentationml/2006/main" saveSubsetFonts="1" autoCompressPictures="0">
  <p:sldMasterIdLst>
    <p:sldMasterId id="2147483648" r:id="rId5"/>
  </p:sldMasterIdLst>
  <p:notesMasterIdLst>
    <p:notesMasterId r:id="rId6"/>
  </p:notesMasterIdLst>
  <p:sldIdLst>
    <p:sldId id="256" r:id="rId7"/>
    <p:sldId id="263" r:id="rId8"/>
    <p:sldId id="3153" r:id="rId9"/>
    <p:sldId id="3151" r:id="rId10"/>
    <p:sldId id="3150" r:id="rId11"/>
    <p:sldId id="3152" r:id="rId12"/>
    <p:sldId id="3154" r:id="rId13"/>
    <p:sldId id="264" r:id="rId14"/>
    <p:sldId id="265" r:id="rId15"/>
    <p:sldId id="266" r:id="rId16"/>
    <p:sldId id="269" r:id="rId17"/>
    <p:sldId id="267" r:id="rId18"/>
    <p:sldId id="268" r:id="rId19"/>
    <p:sldId id="270" r:id="rId20"/>
    <p:sldId id="3156" r:id="rId21"/>
    <p:sldId id="271" r:id="rId22"/>
    <p:sldId id="272" r:id="rId23"/>
    <p:sldId id="273" r:id="rId24"/>
    <p:sldId id="274" r:id="rId25"/>
    <p:sldId id="275" r:id="rId26"/>
    <p:sldId id="276" r:id="rId27"/>
    <p:sldId id="277" r:id="rId28"/>
    <p:sldId id="278" r:id="rId29"/>
    <p:sldId id="279" r:id="rId30"/>
    <p:sldId id="280" r:id="rId31"/>
    <p:sldId id="281" r:id="rId32"/>
    <p:sldId id="3157" r:id="rId33"/>
    <p:sldId id="3158" r:id="rId34"/>
    <p:sldId id="3159" r:id="rId35"/>
    <p:sldId id="3160" r:id="rId36"/>
    <p:sldId id="282" r:id="rId37"/>
    <p:sldId id="283" r:id="rId38"/>
    <p:sldId id="284" r:id="rId39"/>
    <p:sldId id="285" r:id="rId40"/>
    <p:sldId id="288" r:id="rId41"/>
    <p:sldId id="286" r:id="rId42"/>
    <p:sldId id="287" r:id="rId43"/>
    <p:sldId id="289" r:id="rId44"/>
    <p:sldId id="290" r:id="rId45"/>
    <p:sldId id="291" r:id="rId46"/>
    <p:sldId id="292" r:id="rId47"/>
    <p:sldId id="296" r:id="rId48"/>
    <p:sldId id="293" r:id="rId49"/>
    <p:sldId id="294" r:id="rId50"/>
    <p:sldId id="298" r:id="rId51"/>
    <p:sldId id="295" r:id="rId52"/>
    <p:sldId id="297"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6" r:id="rId80"/>
    <p:sldId id="325" r:id="rId81"/>
    <p:sldId id="327" r:id="rId82"/>
    <p:sldId id="3175" r:id="rId83"/>
    <p:sldId id="3176" r:id="rId84"/>
    <p:sldId id="3177" r:id="rId85"/>
    <p:sldId id="3178" r:id="rId86"/>
    <p:sldId id="3180" r:id="rId87"/>
    <p:sldId id="3181" r:id="rId88"/>
    <p:sldId id="3182" r:id="rId89"/>
    <p:sldId id="3161" r:id="rId90"/>
    <p:sldId id="3164" r:id="rId91"/>
    <p:sldId id="3162" r:id="rId92"/>
    <p:sldId id="3163" r:id="rId93"/>
    <p:sldId id="3165" r:id="rId94"/>
    <p:sldId id="3166" r:id="rId95"/>
    <p:sldId id="3167" r:id="rId96"/>
    <p:sldId id="3168" r:id="rId97"/>
    <p:sldId id="3169" r:id="rId98"/>
    <p:sldId id="3170" r:id="rId99"/>
    <p:sldId id="3171" r:id="rId100"/>
    <p:sldId id="3172" r:id="rId101"/>
    <p:sldId id="3173" r:id="rId102"/>
    <p:sldId id="3174" r:id="rId103"/>
    <p:sldId id="329" r:id="rId104"/>
  </p:sldIdLst>
  <p:sldSz cx="9144000" cy="6858000" type="screen4x3"/>
  <p:notesSz cx="6950075" cy="9236075"/>
  <p:custDataLst>
    <p:tags r:id="rId10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guide id="3" orient="horz" pos="4320" userDrawn="1">
          <p15:clr>
            <a:srgbClr val="A4A3A4"/>
          </p15:clr>
        </p15:guide>
        <p15:guide id="4" orient="horz"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p="http://schemas.openxmlformats.org/presentationml/2006/main">
  <p:cmAuthor id="1" name="Brad Kostka" initials="BK" lastIdx="0" clrIdx="0">
    <p:extLst>
      <p:ext uri="{19B8F6BF-5375-455C-9EA6-DF929625EA0E}">
        <p15:presenceInfo xmlns:p15="http://schemas.microsoft.com/office/powerpoint/2012/main" userId="S::bkostka@roopco.com::5bf04b9e-3f2b-4203-8d7a-b84b746d51c3" providerId="AD"/>
      </p:ext>
    </p:extLst>
  </p:cmAuthor>
  <p:cmAuthor id="2" name="Joe Toula" initials="JT" lastIdx="0" clrIdx="1">
    <p:extLst>
      <p:ext uri="{19B8F6BF-5375-455C-9EA6-DF929625EA0E}">
        <p15:presenceInfo xmlns:p15="http://schemas.microsoft.com/office/powerpoint/2012/main" userId="S::jtoula@rpminc.com::2df48d24-f262-454e-ad9c-9a6f9fc72b19" providerId="AD"/>
      </p:ext>
    </p:extLst>
  </p:cmAuthor>
  <p:cmAuthor id="3" name="Cain, Caroline" initials="CC" lastIdx="0" clrIdx="2"/>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fill>
          <a:solidFill>
            <a:schemeClr val="accent6">
              <a:tint val="40000"/>
            </a:schemeClr>
          </a:solidFill>
        </a:fill>
      </a:tcStyle>
    </a:band1H>
    <a:band1V>
      <a:tcStyle>
        <a:fill>
          <a:solidFill>
            <a:schemeClr val="accent6">
              <a:tint val="40000"/>
            </a:schemeClr>
          </a:solidFill>
        </a:fill>
      </a:tcStyle>
    </a:band1V>
    <a:lastCol>
      <a:tcTxStyle b="on">
        <a:fontRef idx="minor">
          <a:prstClr val="black"/>
        </a:fontRef>
        <a:schemeClr val="lt1"/>
      </a:tcTxStyle>
      <a:tcStyle>
        <a:fill>
          <a:solidFill>
            <a:schemeClr val="accent6"/>
          </a:solidFill>
        </a:fill>
      </a:tcStyle>
    </a:lastCol>
    <a:firstCol>
      <a:tcTxStyle b="on">
        <a:fontRef idx="minor">
          <a:prstClr val="black"/>
        </a:fontRef>
        <a:schemeClr val="lt1"/>
      </a:tcTxStyle>
      <a:tcStyle>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fill>
          <a:solidFill>
            <a:schemeClr val="accent5">
              <a:tint val="40000"/>
            </a:schemeClr>
          </a:solidFill>
        </a:fill>
      </a:tcStyle>
    </a:band1H>
    <a:band1V>
      <a:tcStyle>
        <a:fill>
          <a:solidFill>
            <a:schemeClr val="accent5">
              <a:tint val="40000"/>
            </a:schemeClr>
          </a:solidFill>
        </a:fill>
      </a:tcStyle>
    </a:band1V>
    <a:lastCol>
      <a:tcTxStyle b="on">
        <a:fontRef idx="minor">
          <a:prstClr val="black"/>
        </a:fontRef>
        <a:schemeClr val="lt1"/>
      </a:tcTxStyle>
      <a:tcStyle>
        <a:fill>
          <a:solidFill>
            <a:schemeClr val="accent5"/>
          </a:solidFill>
        </a:fill>
      </a:tcStyle>
    </a:lastCol>
    <a:firstCol>
      <a:tcTxStyle b="on">
        <a:fontRef idx="minor">
          <a:prstClr val="black"/>
        </a:fontRef>
        <a:schemeClr val="lt1"/>
      </a:tcTxStyle>
      <a:tcStyle>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fontRef idx="minor">
          <a:prstClr val="black"/>
        </a:fontRef>
        <a:schemeClr val="lt1"/>
      </a:tcTxStyle>
      <a:tcStyle>
        <a:fill>
          <a:solidFill>
            <a:schemeClr val="dk1"/>
          </a:solidFill>
        </a:fill>
      </a:tcStyle>
    </a:lastCol>
    <a:firstCol>
      <a:tcTxStyle b="on">
        <a:fontRef idx="minor">
          <a:prstClr val="black"/>
        </a:fontRef>
        <a:schemeClr val="lt1"/>
      </a:tcTxStyle>
      <a:tcStyle>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fill>
          <a:solidFill>
            <a:schemeClr val="accent3">
              <a:tint val="40000"/>
            </a:schemeClr>
          </a:solidFill>
        </a:fill>
      </a:tcStyle>
    </a:band1H>
    <a:band1V>
      <a:tcStyle>
        <a:fill>
          <a:solidFill>
            <a:schemeClr val="accent3">
              <a:tint val="40000"/>
            </a:schemeClr>
          </a:solidFill>
        </a:fill>
      </a:tcStyle>
    </a:band1V>
    <a:lastCol>
      <a:tcTxStyle b="on">
        <a:fontRef idx="minor">
          <a:prstClr val="black"/>
        </a:fontRef>
        <a:schemeClr val="lt1"/>
      </a:tcTxStyle>
      <a:tcStyle>
        <a:fill>
          <a:solidFill>
            <a:schemeClr val="accent3"/>
          </a:solidFill>
        </a:fill>
      </a:tcStyle>
    </a:lastCol>
    <a:firstCol>
      <a:tcTxStyle b="on">
        <a:fontRef idx="minor">
          <a:prstClr val="black"/>
        </a:fontRef>
        <a:schemeClr val="lt1"/>
      </a:tcTxStyle>
      <a:tcStyle>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3"/>
          </a:solidFill>
        </a:fill>
      </a:tcStyle>
    </a:lastCol>
    <a:firstCol>
      <a:tcTxStyle b="on">
        <a:fontRef idx="minor">
          <a:scrgbClr r="0" g="0" b="0"/>
        </a:fontRef>
        <a:schemeClr val="lt1"/>
      </a:tcTxStyle>
      <a:tcStyle>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lastCol>
    <a:firstCol>
      <a:tcTxStyle b="on"/>
    </a:firstCol>
    <a:lastRow>
      <a:tcTxStyle b="on"/>
      <a:tcStyle>
        <a:tcBdr>
          <a:top>
            <a:ln w="50800" cmpd="dbl">
              <a:solidFill>
                <a:schemeClr val="accent1"/>
              </a:solidFill>
            </a:ln>
          </a:top>
        </a:tcBdr>
      </a:tcStyle>
    </a:lastRow>
    <a:firstRow>
      <a:tcTxStyle b="on">
        <a:fontRef idx="minor">
          <a:scrgbClr r="0" g="0" b="0"/>
        </a:fontRef>
        <a:schemeClr val="bg1"/>
      </a:tcTxStyle>
      <a:tcStyle>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lastCol>
    <a:firstCol>
      <a:tcTxStyle b="on"/>
    </a:firstCol>
    <a:lastRow>
      <a:tcTxStyle b="on"/>
      <a:tcStyle>
        <a:tcBdr>
          <a:top>
            <a:ln w="50800" cmpd="dbl">
              <a:solidFill>
                <a:schemeClr val="accent3"/>
              </a:solidFill>
            </a:ln>
          </a:top>
        </a:tcBdr>
      </a:tcStyle>
    </a:lastRow>
    <a:firstRow>
      <a:tcTxStyle b="on">
        <a:fontRef idx="minor">
          <a:scrgbClr r="0" g="0" b="0"/>
        </a:fontRef>
        <a:schemeClr val="bg1"/>
      </a:tcTxStyle>
      <a:tcStyle>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fill>
          <a:solidFill>
            <a:schemeClr val="accent3">
              <a:alpha val="20000"/>
            </a:schemeClr>
          </a:solidFill>
        </a:fill>
      </a:tcStyle>
    </a:band1H>
    <a:band1V>
      <a:tcStyle>
        <a:fill>
          <a:solidFill>
            <a:schemeClr val="accent3">
              <a:alpha val="20000"/>
            </a:schemeClr>
          </a:solidFill>
        </a:fill>
      </a:tcStyle>
    </a:band1V>
    <a:lastCol>
      <a:tcTxStyle b="on"/>
    </a:lastCol>
    <a:firstCol>
      <a:tcTxStyle b="on"/>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1"/>
          </a:solidFill>
        </a:fill>
      </a:tcStyle>
    </a:lastCol>
    <a:firstCol>
      <a:tcTxStyle b="on">
        <a:fontRef idx="minor">
          <a:scrgbClr r="0" g="0" b="0"/>
        </a:fontRef>
        <a:schemeClr val="lt1"/>
      </a:tcTxStyle>
      <a:tcStyle>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lastCol>
    <a:firstCol>
      <a:tcTxStyle b="on"/>
    </a:firstCol>
    <a:lastRow>
      <a:tcTxStyle b="on"/>
      <a:tcStyle>
        <a:tcBdr>
          <a:top>
            <a:ln w="25400" cmpd="sng">
              <a:solidFill>
                <a:schemeClr val="dk1"/>
              </a:solidFill>
            </a:ln>
          </a:top>
        </a:tcBdr>
        <a:fill>
          <a:solidFill>
            <a:schemeClr val="dk1">
              <a:tint val="20000"/>
            </a:schemeClr>
          </a:solidFill>
        </a:fill>
      </a:tcStyle>
    </a:lastRow>
    <a:firstRow>
      <a:tcTxStyle b="on"/>
      <a:tcStyle>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lastCol>
    <a:firstCol>
      <a:tcTxStyle b="on"/>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fill>
          <a:solidFill>
            <a:schemeClr val="accent3">
              <a:tint val="20000"/>
            </a:schemeClr>
          </a:solidFill>
        </a:fill>
      </a:tcStyle>
    </a:band1H>
    <a:band1V>
      <a:tcStyle>
        <a:fill>
          <a:solidFill>
            <a:schemeClr val="accent3">
              <a:tint val="20000"/>
            </a:schemeClr>
          </a:solidFill>
        </a:fill>
      </a:tcStyle>
    </a:band1V>
    <a:lastCol>
      <a:tcTxStyle b="on"/>
    </a:lastCol>
    <a:firstCol>
      <a:tcTxStyle b="on"/>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lastCol>
    <a:firstCol>
      <a:tcTxStyle b="on"/>
    </a:firstCol>
    <a:lastRow>
      <a:tcTxStyle b="on"/>
      <a:tcStyle>
        <a:tcBdr>
          <a:top>
            <a:ln w="25400" cmpd="sng">
              <a:solidFill>
                <a:schemeClr val="accent1"/>
              </a:solidFill>
            </a:ln>
          </a:top>
        </a:tcBdr>
        <a:fill>
          <a:solidFill>
            <a:schemeClr val="accent1">
              <a:tint val="20000"/>
            </a:schemeClr>
          </a:solidFill>
        </a:fill>
      </a:tcStyle>
    </a:lastRow>
    <a:firstRow>
      <a:tcTxStyle b="on"/>
      <a:tcStyle>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5187" autoAdjust="0"/>
  </p:normalViewPr>
  <p:slideViewPr>
    <p:cSldViewPr snapToGrid="0">
      <p:cViewPr varScale="1">
        <p:scale>
          <a:sx n="139" d="100"/>
          <a:sy n="139" d="100"/>
        </p:scale>
        <p:origin x="2322" y="342"/>
      </p:cViewPr>
      <p:guideLst>
        <p:guide orient="horz" pos="2184"/>
        <p:guide pos="2880"/>
        <p:guide orient="horz" pos="4320"/>
        <p:guide orient="horz"/>
        <p:guide pos="5760"/>
      </p:guideLst>
    </p:cSldViewPr>
  </p:slideViewPr>
  <p:outlineViewPr>
    <p:cViewPr>
      <p:scale>
        <a:sx n="33" d="100"/>
        <a:sy n="33" d="100"/>
      </p:scale>
      <p:origin x="0" y="-9446"/>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100"/>
          <a:sy n="1" d="100"/>
        </p:scale>
        <p:origin x="0" y="0"/>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4.xml" /><Relationship Id="rId100" Type="http://schemas.openxmlformats.org/officeDocument/2006/relationships/slide" Target="slides/slide94.xml" /><Relationship Id="rId101" Type="http://schemas.openxmlformats.org/officeDocument/2006/relationships/slide" Target="slides/slide95.xml" /><Relationship Id="rId102" Type="http://schemas.openxmlformats.org/officeDocument/2006/relationships/slide" Target="slides/slide96.xml" /><Relationship Id="rId103" Type="http://schemas.openxmlformats.org/officeDocument/2006/relationships/slide" Target="slides/slide97.xml" /><Relationship Id="rId104" Type="http://schemas.openxmlformats.org/officeDocument/2006/relationships/slide" Target="slides/slide98.xml" /><Relationship Id="rId105" Type="http://schemas.openxmlformats.org/officeDocument/2006/relationships/tags" Target="tags/tag6.xml" /><Relationship Id="rId106" Type="http://schemas.openxmlformats.org/officeDocument/2006/relationships/presProps" Target="presProps.xml" /><Relationship Id="rId107" Type="http://schemas.openxmlformats.org/officeDocument/2006/relationships/viewProps" Target="viewProps.xml" /><Relationship Id="rId108" Type="http://schemas.openxmlformats.org/officeDocument/2006/relationships/theme" Target="theme/theme1.xml" /><Relationship Id="rId109" Type="http://schemas.openxmlformats.org/officeDocument/2006/relationships/tableStyles" Target="tableStyles.xml" /><Relationship Id="rId11" Type="http://schemas.openxmlformats.org/officeDocument/2006/relationships/slide" Target="slides/slide5.xml" /><Relationship Id="rId110" Type="http://schemas.microsoft.com/office/2016/11/relationships/changesInfo" Target="changesInfos/changesInfo1.xml" /><Relationship Id="rId12" Type="http://schemas.openxmlformats.org/officeDocument/2006/relationships/slide" Target="slides/slide6.xml" /><Relationship Id="rId13" Type="http://schemas.openxmlformats.org/officeDocument/2006/relationships/slide" Target="slides/slide7.xml" /><Relationship Id="rId14" Type="http://schemas.openxmlformats.org/officeDocument/2006/relationships/slide" Target="slides/slide8.xml" /><Relationship Id="rId15" Type="http://schemas.openxmlformats.org/officeDocument/2006/relationships/slide" Target="slides/slide9.xml" /><Relationship Id="rId16" Type="http://schemas.openxmlformats.org/officeDocument/2006/relationships/slide" Target="slides/slide10.xml" /><Relationship Id="rId17" Type="http://schemas.openxmlformats.org/officeDocument/2006/relationships/slide" Target="slides/slide11.xml" /><Relationship Id="rId18" Type="http://schemas.openxmlformats.org/officeDocument/2006/relationships/slide" Target="slides/slide12.xml" /><Relationship Id="rId19" Type="http://schemas.openxmlformats.org/officeDocument/2006/relationships/slide" Target="slides/slide13.xml" /><Relationship Id="rId2" Type="http://schemas.openxmlformats.org/officeDocument/2006/relationships/customXml" Target="../customXml/item2.xml" /><Relationship Id="rId20" Type="http://schemas.openxmlformats.org/officeDocument/2006/relationships/slide" Target="slides/slide14.xml" /><Relationship Id="rId21" Type="http://schemas.openxmlformats.org/officeDocument/2006/relationships/slide" Target="slides/slide15.xml" /><Relationship Id="rId22" Type="http://schemas.openxmlformats.org/officeDocument/2006/relationships/slide" Target="slides/slide16.xml" /><Relationship Id="rId23" Type="http://schemas.openxmlformats.org/officeDocument/2006/relationships/slide" Target="slides/slide17.xml" /><Relationship Id="rId24" Type="http://schemas.openxmlformats.org/officeDocument/2006/relationships/slide" Target="slides/slide18.xml" /><Relationship Id="rId25" Type="http://schemas.openxmlformats.org/officeDocument/2006/relationships/slide" Target="slides/slide19.xml" /><Relationship Id="rId26" Type="http://schemas.openxmlformats.org/officeDocument/2006/relationships/slide" Target="slides/slide20.xml" /><Relationship Id="rId27" Type="http://schemas.openxmlformats.org/officeDocument/2006/relationships/slide" Target="slides/slide21.xml" /><Relationship Id="rId28" Type="http://schemas.openxmlformats.org/officeDocument/2006/relationships/slide" Target="slides/slide22.xml" /><Relationship Id="rId29" Type="http://schemas.openxmlformats.org/officeDocument/2006/relationships/slide" Target="slides/slide23.xml" /><Relationship Id="rId3" Type="http://schemas.openxmlformats.org/officeDocument/2006/relationships/customXml" Target="../customXml/item3.xml" /><Relationship Id="rId30" Type="http://schemas.openxmlformats.org/officeDocument/2006/relationships/slide" Target="slides/slide24.xml" /><Relationship Id="rId31" Type="http://schemas.openxmlformats.org/officeDocument/2006/relationships/slide" Target="slides/slide25.xml" /><Relationship Id="rId32" Type="http://schemas.openxmlformats.org/officeDocument/2006/relationships/slide" Target="slides/slide26.xml" /><Relationship Id="rId33" Type="http://schemas.openxmlformats.org/officeDocument/2006/relationships/slide" Target="slides/slide27.xml" /><Relationship Id="rId34" Type="http://schemas.openxmlformats.org/officeDocument/2006/relationships/slide" Target="slides/slide28.xml" /><Relationship Id="rId35" Type="http://schemas.openxmlformats.org/officeDocument/2006/relationships/slide" Target="slides/slide29.xml" /><Relationship Id="rId36" Type="http://schemas.openxmlformats.org/officeDocument/2006/relationships/slide" Target="slides/slide30.xml" /><Relationship Id="rId37" Type="http://schemas.openxmlformats.org/officeDocument/2006/relationships/slide" Target="slides/slide31.xml" /><Relationship Id="rId38" Type="http://schemas.openxmlformats.org/officeDocument/2006/relationships/slide" Target="slides/slide32.xml" /><Relationship Id="rId39" Type="http://schemas.openxmlformats.org/officeDocument/2006/relationships/slide" Target="slides/slide33.xml" /><Relationship Id="rId4" Type="http://schemas.openxmlformats.org/officeDocument/2006/relationships/commentAuthors" Target="commentAuthors.xml" /><Relationship Id="rId40" Type="http://schemas.openxmlformats.org/officeDocument/2006/relationships/slide" Target="slides/slide34.xml" /><Relationship Id="rId41" Type="http://schemas.openxmlformats.org/officeDocument/2006/relationships/slide" Target="slides/slide35.xml" /><Relationship Id="rId42" Type="http://schemas.openxmlformats.org/officeDocument/2006/relationships/slide" Target="slides/slide36.xml" /><Relationship Id="rId43" Type="http://schemas.openxmlformats.org/officeDocument/2006/relationships/slide" Target="slides/slide37.xml" /><Relationship Id="rId44" Type="http://schemas.openxmlformats.org/officeDocument/2006/relationships/slide" Target="slides/slide38.xml" /><Relationship Id="rId45" Type="http://schemas.openxmlformats.org/officeDocument/2006/relationships/slide" Target="slides/slide39.xml" /><Relationship Id="rId46" Type="http://schemas.openxmlformats.org/officeDocument/2006/relationships/slide" Target="slides/slide40.xml" /><Relationship Id="rId47" Type="http://schemas.openxmlformats.org/officeDocument/2006/relationships/slide" Target="slides/slide41.xml" /><Relationship Id="rId48" Type="http://schemas.openxmlformats.org/officeDocument/2006/relationships/slide" Target="slides/slide42.xml" /><Relationship Id="rId49" Type="http://schemas.openxmlformats.org/officeDocument/2006/relationships/slide" Target="slides/slide43.xml" /><Relationship Id="rId5" Type="http://schemas.openxmlformats.org/officeDocument/2006/relationships/slideMaster" Target="slideMasters/slideMaster1.xml" /><Relationship Id="rId50" Type="http://schemas.openxmlformats.org/officeDocument/2006/relationships/slide" Target="slides/slide44.xml" /><Relationship Id="rId51" Type="http://schemas.openxmlformats.org/officeDocument/2006/relationships/slide" Target="slides/slide45.xml" /><Relationship Id="rId52" Type="http://schemas.openxmlformats.org/officeDocument/2006/relationships/slide" Target="slides/slide46.xml" /><Relationship Id="rId53" Type="http://schemas.openxmlformats.org/officeDocument/2006/relationships/slide" Target="slides/slide47.xml" /><Relationship Id="rId54" Type="http://schemas.openxmlformats.org/officeDocument/2006/relationships/slide" Target="slides/slide48.xml" /><Relationship Id="rId55" Type="http://schemas.openxmlformats.org/officeDocument/2006/relationships/slide" Target="slides/slide49.xml" /><Relationship Id="rId56" Type="http://schemas.openxmlformats.org/officeDocument/2006/relationships/slide" Target="slides/slide50.xml" /><Relationship Id="rId57" Type="http://schemas.openxmlformats.org/officeDocument/2006/relationships/slide" Target="slides/slide51.xml" /><Relationship Id="rId58" Type="http://schemas.openxmlformats.org/officeDocument/2006/relationships/slide" Target="slides/slide52.xml" /><Relationship Id="rId59" Type="http://schemas.openxmlformats.org/officeDocument/2006/relationships/slide" Target="slides/slide53.xml" /><Relationship Id="rId6" Type="http://schemas.openxmlformats.org/officeDocument/2006/relationships/notesMaster" Target="notesMasters/notesMaster1.xml" /><Relationship Id="rId60" Type="http://schemas.openxmlformats.org/officeDocument/2006/relationships/slide" Target="slides/slide54.xml" /><Relationship Id="rId61" Type="http://schemas.openxmlformats.org/officeDocument/2006/relationships/slide" Target="slides/slide55.xml" /><Relationship Id="rId62" Type="http://schemas.openxmlformats.org/officeDocument/2006/relationships/slide" Target="slides/slide56.xml" /><Relationship Id="rId63" Type="http://schemas.openxmlformats.org/officeDocument/2006/relationships/slide" Target="slides/slide57.xml" /><Relationship Id="rId64" Type="http://schemas.openxmlformats.org/officeDocument/2006/relationships/slide" Target="slides/slide58.xml" /><Relationship Id="rId65" Type="http://schemas.openxmlformats.org/officeDocument/2006/relationships/slide" Target="slides/slide59.xml" /><Relationship Id="rId66" Type="http://schemas.openxmlformats.org/officeDocument/2006/relationships/slide" Target="slides/slide60.xml" /><Relationship Id="rId67" Type="http://schemas.openxmlformats.org/officeDocument/2006/relationships/slide" Target="slides/slide61.xml" /><Relationship Id="rId68" Type="http://schemas.openxmlformats.org/officeDocument/2006/relationships/slide" Target="slides/slide62.xml" /><Relationship Id="rId69" Type="http://schemas.openxmlformats.org/officeDocument/2006/relationships/slide" Target="slides/slide63.xml" /><Relationship Id="rId7" Type="http://schemas.openxmlformats.org/officeDocument/2006/relationships/slide" Target="slides/slide1.xml" /><Relationship Id="rId70" Type="http://schemas.openxmlformats.org/officeDocument/2006/relationships/slide" Target="slides/slide64.xml" /><Relationship Id="rId71" Type="http://schemas.openxmlformats.org/officeDocument/2006/relationships/slide" Target="slides/slide65.xml" /><Relationship Id="rId72" Type="http://schemas.openxmlformats.org/officeDocument/2006/relationships/slide" Target="slides/slide66.xml" /><Relationship Id="rId73" Type="http://schemas.openxmlformats.org/officeDocument/2006/relationships/slide" Target="slides/slide67.xml" /><Relationship Id="rId74" Type="http://schemas.openxmlformats.org/officeDocument/2006/relationships/slide" Target="slides/slide68.xml" /><Relationship Id="rId75" Type="http://schemas.openxmlformats.org/officeDocument/2006/relationships/slide" Target="slides/slide69.xml" /><Relationship Id="rId76" Type="http://schemas.openxmlformats.org/officeDocument/2006/relationships/slide" Target="slides/slide70.xml" /><Relationship Id="rId77" Type="http://schemas.openxmlformats.org/officeDocument/2006/relationships/slide" Target="slides/slide71.xml" /><Relationship Id="rId78" Type="http://schemas.openxmlformats.org/officeDocument/2006/relationships/slide" Target="slides/slide72.xml" /><Relationship Id="rId79" Type="http://schemas.openxmlformats.org/officeDocument/2006/relationships/slide" Target="slides/slide73.xml" /><Relationship Id="rId8" Type="http://schemas.openxmlformats.org/officeDocument/2006/relationships/slide" Target="slides/slide2.xml" /><Relationship Id="rId80" Type="http://schemas.openxmlformats.org/officeDocument/2006/relationships/slide" Target="slides/slide74.xml" /><Relationship Id="rId81" Type="http://schemas.openxmlformats.org/officeDocument/2006/relationships/slide" Target="slides/slide75.xml" /><Relationship Id="rId82" Type="http://schemas.openxmlformats.org/officeDocument/2006/relationships/slide" Target="slides/slide76.xml" /><Relationship Id="rId83" Type="http://schemas.openxmlformats.org/officeDocument/2006/relationships/slide" Target="slides/slide77.xml" /><Relationship Id="rId84" Type="http://schemas.openxmlformats.org/officeDocument/2006/relationships/slide" Target="slides/slide78.xml" /><Relationship Id="rId85" Type="http://schemas.openxmlformats.org/officeDocument/2006/relationships/slide" Target="slides/slide79.xml" /><Relationship Id="rId86" Type="http://schemas.openxmlformats.org/officeDocument/2006/relationships/slide" Target="slides/slide80.xml" /><Relationship Id="rId87" Type="http://schemas.openxmlformats.org/officeDocument/2006/relationships/slide" Target="slides/slide81.xml" /><Relationship Id="rId88" Type="http://schemas.openxmlformats.org/officeDocument/2006/relationships/slide" Target="slides/slide82.xml" /><Relationship Id="rId89" Type="http://schemas.openxmlformats.org/officeDocument/2006/relationships/slide" Target="slides/slide83.xml" /><Relationship Id="rId9" Type="http://schemas.openxmlformats.org/officeDocument/2006/relationships/slide" Target="slides/slide3.xml" /><Relationship Id="rId90" Type="http://schemas.openxmlformats.org/officeDocument/2006/relationships/slide" Target="slides/slide84.xml" /><Relationship Id="rId91" Type="http://schemas.openxmlformats.org/officeDocument/2006/relationships/slide" Target="slides/slide85.xml" /><Relationship Id="rId92" Type="http://schemas.openxmlformats.org/officeDocument/2006/relationships/slide" Target="slides/slide86.xml" /><Relationship Id="rId93" Type="http://schemas.openxmlformats.org/officeDocument/2006/relationships/slide" Target="slides/slide87.xml" /><Relationship Id="rId94" Type="http://schemas.openxmlformats.org/officeDocument/2006/relationships/slide" Target="slides/slide88.xml" /><Relationship Id="rId95" Type="http://schemas.openxmlformats.org/officeDocument/2006/relationships/slide" Target="slides/slide89.xml" /><Relationship Id="rId96" Type="http://schemas.openxmlformats.org/officeDocument/2006/relationships/slide" Target="slides/slide90.xml" /><Relationship Id="rId97" Type="http://schemas.openxmlformats.org/officeDocument/2006/relationships/slide" Target="slides/slide91.xml" /><Relationship Id="rId98" Type="http://schemas.openxmlformats.org/officeDocument/2006/relationships/slide" Target="slides/slide92.xml" /><Relationship Id="rId99" Type="http://schemas.openxmlformats.org/officeDocument/2006/relationships/slide" Target="slides/slide93.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Earl" userId="4951d46f-b647-4b3c-b822-5808962dcca8" providerId="ADAL" clId="{C599F5F2-8DAF-453A-AE68-646301051AD8}"/>
    <pc:docChg chg="modSld">
      <pc:chgData name="Shelley Earl" userId="4951d46f-b647-4b3c-b822-5808962dcca8" providerId="ADAL" clId="{C599F5F2-8DAF-453A-AE68-646301051AD8}" dt="2026-03-10T14:26:21.444" v="0" actId="2165"/>
      <pc:docMkLst>
        <pc:docMk/>
      </pc:docMkLst>
      <pc:sldChg chg="modSp mod">
        <pc:chgData name="Shelley Earl" userId="4951d46f-b647-4b3c-b822-5808962dcca8" providerId="ADAL" clId="{C599F5F2-8DAF-453A-AE68-646301051AD8}" dt="2026-03-10T14:26:21.444" v="0" actId="2165"/>
        <pc:sldMkLst>
          <pc:docMk/>
          <pc:sldMk cId="1650885007" sldId="3153"/>
        </pc:sldMkLst>
        <pc:graphicFrameChg chg="modGraphic">
          <ac:chgData name="Shelley Earl" userId="4951d46f-b647-4b3c-b822-5808962dcca8" providerId="ADAL" clId="{C599F5F2-8DAF-453A-AE68-646301051AD8}" dt="2026-03-10T14:26:21.444" v="0" actId="2165"/>
          <ac:graphicFrameMkLst>
            <pc:docMk/>
            <pc:sldMk cId="1650885007" sldId="3153"/>
            <ac:graphicFrameMk id="6" creationId="{667958D8-2E65-2428-DC53-CE6454B89377}"/>
          </ac:graphicFrameMkLst>
        </pc:graphicFrameChg>
      </pc:sldChg>
    </pc:docChg>
  </pc:docChgLst>
</pc:chgInfo>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957D6808-13DA-4A50-B3B0-EC10C36F08E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21EB97F-3443-4A23-B4BC-CFF015FDE8DF}" type="parTrans" cxnId="{DB4748AC-4CC0-4C5D-9DED-95676ED8CEA4}">
      <dgm:prSet/>
      <dgm:spPr/>
      <dgm:t>
        <a:bodyPr/>
        <a:lstStyle/>
        <a:p>
          <a:endParaRPr lang="en-US"/>
        </a:p>
      </dgm:t>
    </dgm:pt>
    <dgm:pt modelId="{3897A796-8C04-483B-8CF9-EE3D24EC7177}">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 sz="910" b="0" i="0" u="none" strike="noStrike" cap="none" baseline="0">
              <a:solidFill>
                <a:srgbClr val="FFFFFF"/>
              </a:solidFill>
              <a:effectLst/>
              <a:uFill>
                <a:solidFill>
                  <a:prstClr val="black">
                    <a:alpha val="0"/>
                  </a:prstClr>
                </a:solidFill>
              </a:uFill>
              <a:latin typeface="Calibri"/>
              <a:ea typeface="Calibri"/>
              <a:cs typeface="Calibri"/>
            </a:rPr>
            <a:t>Nouveau </a:t>
          </a:r>
          <a:r>
            <a:rPr lang="fr" sz="1800" b="0" i="0" u="none" strike="noStrike" cap="none" baseline="30000">
              <a:solidFill>
                <a:srgbClr val="000000"/>
              </a:solidFill>
              <a:effectLst/>
              <a:uFill>
                <a:solidFill>
                  <a:prstClr val="black">
                    <a:alpha val="0"/>
                  </a:prstClr>
                </a:solidFill>
              </a:uFill>
              <a:latin typeface="Calibri"/>
              <a:ea typeface="Calibri"/>
              <a:cs typeface="Calibri"/>
            </a:rPr>
            <a:t>tiers</a:t>
          </a:r>
          <a:r>
            <a:rPr lang="fr" sz="1800" b="0" i="0" u="none" strike="noStrike" cap="none" baseline="0">
              <a:solidFill>
                <a:srgbClr val="000000"/>
              </a:solidFill>
              <a:effectLst/>
              <a:uFill>
                <a:solidFill>
                  <a:prstClr val="black">
                    <a:alpha val="0"/>
                  </a:prstClr>
                </a:solidFill>
              </a:uFill>
              <a:latin typeface="Calibri"/>
              <a:ea typeface="Calibri"/>
              <a:cs typeface="Calibri"/>
            </a:rPr>
            <a:t> - intégration</a:t>
          </a:r>
        </a:p>
      </dgm:t>
    </dgm:pt>
    <dgm:pt modelId="{439F34C2-E10B-44F8-95F8-49525A292A4E}" type="sibTrans" cxnId="{DB4748AC-4CC0-4C5D-9DED-95676ED8CEA4}">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81E60E94-C4EB-4357-B5A1-A74A9E69DCA6}" type="parTrans" cxnId="{40308D61-ABD0-4678-B5C2-F0ACF8BBD49B}">
      <dgm:prSet/>
      <dgm:spPr/>
      <dgm:t>
        <a:bodyPr/>
        <a:lstStyle/>
        <a:p>
          <a:endParaRPr lang="en-US"/>
        </a:p>
      </dgm:t>
    </dgm:pt>
    <dgm:pt modelId="{39F497D7-D86A-4CAD-8EA1-603654ACB95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 sz="910" b="0" i="0" u="none" strike="noStrike" cap="none" baseline="0">
              <a:solidFill>
                <a:srgbClr val="FFFFFF"/>
              </a:solidFill>
              <a:effectLst/>
              <a:uFill>
                <a:solidFill>
                  <a:prstClr val="black">
                    <a:alpha val="0"/>
                  </a:prstClr>
                </a:solidFill>
              </a:uFill>
              <a:latin typeface="Calibri"/>
              <a:ea typeface="Calibri"/>
              <a:cs typeface="Calibri"/>
            </a:rPr>
            <a:t>Analyseur de risques et rapport World Check</a:t>
          </a:r>
        </a:p>
      </dgm:t>
    </dgm:pt>
    <dgm:pt modelId="{55B92F1F-5CF9-41EB-AEBA-A9C27D8C237D}" type="sibTrans" cxnId="{40308D61-ABD0-4678-B5C2-F0ACF8BBD49B}">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6DE2A80-DE87-4BE3-B5C6-7950F36B1BF3}" type="parTrans" cxnId="{C81337A3-5464-4857-AFAE-B344F7E9C592}">
      <dgm:prSet/>
      <dgm:spPr/>
      <dgm:t>
        <a:bodyPr/>
        <a:lstStyle/>
        <a:p>
          <a:endParaRPr lang="en-US"/>
        </a:p>
      </dgm:t>
    </dgm:pt>
    <dgm:pt modelId="{BAB30F7A-BC5F-4224-9DFA-F29794D5077B}">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 sz="910" b="0" i="0" u="none" strike="noStrike" cap="none" baseline="0">
              <a:solidFill>
                <a:srgbClr val="FFFFFF"/>
              </a:solidFill>
              <a:effectLst/>
              <a:uFill>
                <a:solidFill>
                  <a:prstClr val="black">
                    <a:alpha val="0"/>
                  </a:prstClr>
                </a:solidFill>
              </a:uFill>
              <a:latin typeface="Calibri"/>
              <a:ea typeface="Calibri"/>
              <a:cs typeface="Calibri"/>
            </a:rPr>
            <a:t>Examen des succès World Check et des parties à risque moyen/élevé</a:t>
          </a:r>
        </a:p>
      </dgm:t>
    </dgm:pt>
    <dgm:pt modelId="{6B05AE22-B9F0-48F3-A297-2DD75290262B}" type="sibTrans" cxnId="{C81337A3-5464-4857-AFAE-B344F7E9C592}">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F7A908A9-BDEE-4B62-A2D6-5E62626971A2}" type="parTrans" cxnId="{9D150793-C9BB-4156-9273-D86B9AC916B9}">
      <dgm:prSet/>
      <dgm:spPr/>
      <dgm:t>
        <a:bodyPr/>
        <a:lstStyle/>
        <a:p>
          <a:endParaRPr lang="en-US"/>
        </a:p>
      </dgm:t>
    </dgm:pt>
    <dgm:pt modelId="{EEBA1749-5892-4D14-B3AB-0D1BAF56EED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 sz="910" b="0" i="0" u="none" strike="noStrike" cap="none" baseline="0">
              <a:solidFill>
                <a:srgbClr val="FFFFFF"/>
              </a:solidFill>
              <a:effectLst/>
              <a:uFill>
                <a:solidFill>
                  <a:prstClr val="black">
                    <a:alpha val="0"/>
                  </a:prstClr>
                </a:solidFill>
              </a:uFill>
              <a:latin typeface="Calibri"/>
              <a:ea typeface="Calibri"/>
              <a:cs typeface="Calibri"/>
            </a:rPr>
            <a:t>Questionnaire interne – DD amélioré</a:t>
          </a:r>
        </a:p>
      </dgm:t>
    </dgm:pt>
    <dgm:pt modelId="{8E99ED09-1027-480F-9449-A8463F13E915}" type="sibTrans" cxnId="{9D150793-C9BB-4156-9273-D86B9AC916B9}">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AD3798D0-0AC8-410C-B63C-87227AEEE333}" type="parTrans" cxnId="{304B8AC8-1BBE-4C59-8204-9B993E414E28}">
      <dgm:prSet/>
      <dgm:spPr/>
      <dgm:t>
        <a:bodyPr/>
        <a:lstStyle/>
        <a:p>
          <a:endParaRPr lang="en-US"/>
        </a:p>
      </dgm:t>
    </dgm:pt>
    <dgm:pt modelId="{0171B2EA-CD73-4D91-B5B4-0BE424FD11CC}">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 sz="910" b="0" i="0" u="none" strike="noStrike" cap="none" baseline="0">
              <a:solidFill>
                <a:srgbClr val="FFFFFF"/>
              </a:solidFill>
              <a:effectLst/>
              <a:uFill>
                <a:solidFill>
                  <a:prstClr val="black">
                    <a:alpha val="0"/>
                  </a:prstClr>
                </a:solidFill>
              </a:uFill>
              <a:latin typeface="Calibri"/>
              <a:ea typeface="Calibri"/>
              <a:cs typeface="Calibri"/>
            </a:rPr>
            <a:t>Questionnaire externe à un </a:t>
          </a:r>
          <a:r>
            <a:rPr lang="fr" sz="1800" b="0" i="0" u="none" strike="noStrike" cap="none" baseline="30000">
              <a:solidFill>
                <a:srgbClr val="000000"/>
              </a:solidFill>
              <a:effectLst/>
              <a:uFill>
                <a:solidFill>
                  <a:prstClr val="black">
                    <a:alpha val="0"/>
                  </a:prstClr>
                </a:solidFill>
              </a:uFill>
              <a:latin typeface="Calibri"/>
              <a:ea typeface="Calibri"/>
              <a:cs typeface="Calibri"/>
            </a:rPr>
            <a:t>tiers</a:t>
          </a:r>
          <a:r>
            <a:rPr lang="fr" sz="1800" b="0" i="0" u="none" strike="noStrike" cap="none" baseline="0">
              <a:solidFill>
                <a:srgbClr val="000000"/>
              </a:solidFill>
              <a:effectLst/>
              <a:uFill>
                <a:solidFill>
                  <a:prstClr val="black">
                    <a:alpha val="0"/>
                  </a:prstClr>
                </a:solidFill>
              </a:uFill>
              <a:latin typeface="Calibri"/>
              <a:ea typeface="Calibri"/>
              <a:cs typeface="Calibri"/>
            </a:rPr>
            <a:t> – DD amélioré</a:t>
          </a:r>
        </a:p>
      </dgm:t>
    </dgm:pt>
    <dgm:pt modelId="{E16439FE-02EB-4A80-979E-706BBA0B8819}" type="sibTrans" cxnId="{304B8AC8-1BBE-4C59-8204-9B993E414E28}">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BE5027B-1545-4D1F-B800-D09ECCC92D75}" type="parTrans" cxnId="{E69AA249-49C9-4E34-AABC-DCB1B3F06E28}">
      <dgm:prSet/>
      <dgm:spPr/>
      <dgm:t>
        <a:bodyPr/>
        <a:lstStyle/>
        <a:p>
          <a:endParaRPr lang="en-US"/>
        </a:p>
      </dgm:t>
    </dgm:pt>
    <dgm:pt modelId="{B3F907A1-3467-46CC-B2DF-F376CB3C0D75}">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 sz="910" b="0" i="0" u="none" strike="noStrike" cap="none" baseline="0">
              <a:solidFill>
                <a:srgbClr val="FFFFFF"/>
              </a:solidFill>
              <a:effectLst/>
              <a:uFill>
                <a:solidFill>
                  <a:prstClr val="black">
                    <a:alpha val="0"/>
                  </a:prstClr>
                </a:solidFill>
              </a:uFill>
              <a:latin typeface="Calibri"/>
              <a:ea typeface="Calibri"/>
              <a:cs typeface="Calibri"/>
            </a:rPr>
            <a:t>Rapports LSEG – DD amélioré (COÛT SUPPLÉMENTAIRE)</a:t>
          </a:r>
        </a:p>
      </dgm:t>
    </dgm:pt>
    <dgm:pt modelId="{C9395636-225C-41FC-A60B-CA7441567215}" type="sibTrans" cxnId="{E69AA249-49C9-4E34-AABC-DCB1B3F06E28}">
      <dgm:prSet custT="1"/>
      <dgm:spPr>
        <a:solidFill>
          <a:srgbClr val="3CA48E"/>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D0FB0BCA-AED8-478D-A980-B02EC3F5A905}" type="parTrans" cxnId="{8FCACB4F-BCE0-4158-973F-CCC041F2B072}">
      <dgm:prSet/>
      <dgm:spPr/>
      <dgm:t>
        <a:bodyPr/>
        <a:lstStyle/>
        <a:p>
          <a:endParaRPr lang="en-US"/>
        </a:p>
      </dgm:t>
    </dgm:pt>
    <dgm:pt modelId="{63905643-975D-498D-9D7D-868AB898E73A}">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 sz="910" b="0" i="0" u="none" strike="noStrike" cap="none" baseline="0">
              <a:solidFill>
                <a:srgbClr val="FFFFFF"/>
              </a:solidFill>
              <a:effectLst/>
              <a:uFill>
                <a:solidFill>
                  <a:prstClr val="black">
                    <a:alpha val="0"/>
                  </a:prstClr>
                </a:solidFill>
              </a:uFill>
              <a:latin typeface="Calibri"/>
              <a:ea typeface="Calibri"/>
              <a:cs typeface="Calibri"/>
            </a:rPr>
            <a:t>Surveillance continue dans Worldcheck*</a:t>
          </a:r>
        </a:p>
      </dgm:t>
    </dgm:pt>
    <dgm:pt modelId="{05A29D87-E60E-41CA-A7D5-330CAE7D6762}" type="sibTrans" cxnId="{8FCACB4F-BCE0-4158-973F-CCC041F2B072}">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B87DF2C3-A296-4E33-A703-A8AE609B6E45}" type="pres">
      <dgm:prSet presAssocID="{957D6808-13DA-4A50-B3B0-EC10C36F08E9}" presName="cycle">
        <dgm:presLayoutVars>
          <dgm:dir/>
          <dgm:resizeHandles val="exact"/>
        </dgm:presLayoutVars>
      </dgm:prSet>
      <dgm:spPr/>
      <dgm:t>
        <a:bodyPr/>
        <a:lstStyle/>
        <a:p/>
      </dgm:t>
    </dgm:pt>
    <dgm:pt modelId="{B0454ADC-219C-449C-965A-45F5EC1C7D07}" type="pres">
      <dgm:prSet presAssocID="{3897A796-8C04-483B-8CF9-EE3D24EC7177}" presName="node" presStyleLbl="node1" presStyleCnt="7">
        <dgm:presLayoutVars>
          <dgm:bulletEnabled val="1"/>
        </dgm:presLayoutVars>
      </dgm:prSet>
      <dgm:spPr/>
      <dgm:t>
        <a:bodyPr/>
        <a:lstStyle/>
        <a:p/>
      </dgm:t>
    </dgm:pt>
    <dgm:pt modelId="{8027729C-CEED-4AE7-9EC9-5368444E5455}" type="pres">
      <dgm:prSet presAssocID="{439F34C2-E10B-44F8-95F8-49525A292A4E}" presName="sibTrans" presStyleLbl="sibTrans2D1" presStyleCnt="7"/>
      <dgm:spPr/>
      <dgm:t>
        <a:bodyPr/>
        <a:lstStyle/>
        <a:p/>
      </dgm:t>
    </dgm:pt>
    <dgm:pt modelId="{7892E668-5FB7-4207-8AA7-32D871C3CB36}" type="pres">
      <dgm:prSet presAssocID="{439F34C2-E10B-44F8-95F8-49525A292A4E}" presName="connectorText" presStyleLbl="sibTrans2D1" presStyleCnt="7"/>
      <dgm:spPr/>
      <dgm:t>
        <a:bodyPr/>
        <a:lstStyle/>
        <a:p/>
      </dgm:t>
    </dgm:pt>
    <dgm:pt modelId="{940F9F28-E19C-49B9-8BBE-E3CDB9080EEB}" type="pres">
      <dgm:prSet presAssocID="{39F497D7-D86A-4CAD-8EA1-603654ACB951}" presName="node" presStyleLbl="node1" presStyleIdx="1" presStyleCnt="7">
        <dgm:presLayoutVars>
          <dgm:bulletEnabled val="1"/>
        </dgm:presLayoutVars>
      </dgm:prSet>
      <dgm:spPr/>
      <dgm:t>
        <a:bodyPr/>
        <a:lstStyle/>
        <a:p/>
      </dgm:t>
    </dgm:pt>
    <dgm:pt modelId="{EA3FF6F1-063A-4849-921D-5CF5BBA160BB}" type="pres">
      <dgm:prSet presAssocID="{55B92F1F-5CF9-41EB-AEBA-A9C27D8C237D}" presName="sibTrans" presStyleLbl="sibTrans2D1" presStyleIdx="1" presStyleCnt="7"/>
      <dgm:spPr/>
      <dgm:t>
        <a:bodyPr/>
        <a:lstStyle/>
        <a:p/>
      </dgm:t>
    </dgm:pt>
    <dgm:pt modelId="{B1251106-6448-468B-A938-DA86E018BD0F}" type="pres">
      <dgm:prSet presAssocID="{55B92F1F-5CF9-41EB-AEBA-A9C27D8C237D}" presName="connectorText" presStyleLbl="sibTrans2D1" presStyleIdx="1" presStyleCnt="7"/>
      <dgm:spPr/>
      <dgm:t>
        <a:bodyPr/>
        <a:lstStyle/>
        <a:p/>
      </dgm:t>
    </dgm:pt>
    <dgm:pt modelId="{8B0652E1-2AC4-4078-91FC-52FEC5D10A1F}" type="pres">
      <dgm:prSet presAssocID="{BAB30F7A-BC5F-4224-9DFA-F29794D5077B}" presName="node" presStyleLbl="node1" presStyleIdx="2" presStyleCnt="7">
        <dgm:presLayoutVars>
          <dgm:bulletEnabled val="1"/>
        </dgm:presLayoutVars>
      </dgm:prSet>
      <dgm:spPr/>
      <dgm:t>
        <a:bodyPr/>
        <a:lstStyle/>
        <a:p/>
      </dgm:t>
    </dgm:pt>
    <dgm:pt modelId="{068879DE-0611-49DB-BBDD-C865627EBD37}" type="pres">
      <dgm:prSet presAssocID="{6B05AE22-B9F0-48F3-A297-2DD75290262B}" presName="sibTrans" presStyleLbl="sibTrans2D1" presStyleIdx="2" presStyleCnt="7"/>
      <dgm:spPr/>
      <dgm:t>
        <a:bodyPr/>
        <a:lstStyle/>
        <a:p/>
      </dgm:t>
    </dgm:pt>
    <dgm:pt modelId="{D73BFA8F-38A6-462C-B9AF-3B33A393ABDD}" type="pres">
      <dgm:prSet presAssocID="{6B05AE22-B9F0-48F3-A297-2DD75290262B}" presName="connectorText" presStyleLbl="sibTrans2D1" presStyleIdx="2" presStyleCnt="7"/>
      <dgm:spPr/>
      <dgm:t>
        <a:bodyPr/>
        <a:lstStyle/>
        <a:p/>
      </dgm:t>
    </dgm:pt>
    <dgm:pt modelId="{B59D6CC5-FACA-46B2-AEBE-1388B5447341}" type="pres">
      <dgm:prSet presAssocID="{EEBA1749-5892-4D14-B3AB-0D1BAF56EEDF}" presName="node" presStyleLbl="node1" presStyleIdx="3" presStyleCnt="7">
        <dgm:presLayoutVars>
          <dgm:bulletEnabled val="1"/>
        </dgm:presLayoutVars>
      </dgm:prSet>
      <dgm:spPr/>
      <dgm:t>
        <a:bodyPr/>
        <a:lstStyle/>
        <a:p/>
      </dgm:t>
    </dgm:pt>
    <dgm:pt modelId="{98536C1D-816B-49D7-BA76-E1294DD6DECF}" type="pres">
      <dgm:prSet presAssocID="{8E99ED09-1027-480F-9449-A8463F13E915}" presName="sibTrans" presStyleLbl="sibTrans2D1" presStyleIdx="3" presStyleCnt="7"/>
      <dgm:spPr/>
      <dgm:t>
        <a:bodyPr/>
        <a:lstStyle/>
        <a:p/>
      </dgm:t>
    </dgm:pt>
    <dgm:pt modelId="{5EA9363D-3E47-4C25-96E4-A6B2CB930DE5}" type="pres">
      <dgm:prSet presAssocID="{8E99ED09-1027-480F-9449-A8463F13E915}" presName="connectorText" presStyleLbl="sibTrans2D1" presStyleIdx="3" presStyleCnt="7"/>
      <dgm:spPr/>
      <dgm:t>
        <a:bodyPr/>
        <a:lstStyle/>
        <a:p/>
      </dgm:t>
    </dgm:pt>
    <dgm:pt modelId="{E2655CD6-FD03-401D-81D1-B6B4E00E66FC}" type="pres">
      <dgm:prSet presAssocID="{0171B2EA-CD73-4D91-B5B4-0BE424FD11CC}" presName="node" presStyleLbl="node1" presStyleIdx="4" presStyleCnt="7">
        <dgm:presLayoutVars>
          <dgm:bulletEnabled val="1"/>
        </dgm:presLayoutVars>
      </dgm:prSet>
      <dgm:spPr/>
      <dgm:t>
        <a:bodyPr/>
        <a:lstStyle/>
        <a:p/>
      </dgm:t>
    </dgm:pt>
    <dgm:pt modelId="{D2F3983D-2198-4EC7-8778-61084FCBE8F2}" type="pres">
      <dgm:prSet presAssocID="{E16439FE-02EB-4A80-979E-706BBA0B8819}" presName="sibTrans" presStyleLbl="sibTrans2D1" presStyleIdx="4" presStyleCnt="7"/>
      <dgm:spPr/>
      <dgm:t>
        <a:bodyPr/>
        <a:lstStyle/>
        <a:p/>
      </dgm:t>
    </dgm:pt>
    <dgm:pt modelId="{21A1910F-8179-4E3C-AD26-3E17E8586B25}" type="pres">
      <dgm:prSet presAssocID="{E16439FE-02EB-4A80-979E-706BBA0B8819}" presName="connectorText" presStyleLbl="sibTrans2D1" presStyleIdx="4" presStyleCnt="7"/>
      <dgm:spPr/>
      <dgm:t>
        <a:bodyPr/>
        <a:lstStyle/>
        <a:p/>
      </dgm:t>
    </dgm:pt>
    <dgm:pt modelId="{4D93A9CA-BCEE-4D6F-8767-1F396B73F9EA}" type="pres">
      <dgm:prSet presAssocID="{B3F907A1-3467-46CC-B2DF-F376CB3C0D75}" presName="node" presStyleLbl="node1" presStyleIdx="5" presStyleCnt="7">
        <dgm:presLayoutVars>
          <dgm:bulletEnabled val="1"/>
        </dgm:presLayoutVars>
      </dgm:prSet>
      <dgm:spPr/>
      <dgm:t>
        <a:bodyPr/>
        <a:lstStyle/>
        <a:p/>
      </dgm:t>
    </dgm:pt>
    <dgm:pt modelId="{2FFEB27B-9F53-4137-AB38-240D1FDC2DB0}" type="pres">
      <dgm:prSet presAssocID="{C9395636-225C-41FC-A60B-CA7441567215}" presName="sibTrans" presStyleLbl="sibTrans2D1" presStyleIdx="5" presStyleCnt="7"/>
      <dgm:spPr/>
      <dgm:t>
        <a:bodyPr/>
        <a:lstStyle/>
        <a:p/>
      </dgm:t>
    </dgm:pt>
    <dgm:pt modelId="{124A82F8-AFD8-4D5B-A3AC-D657547F917D}" type="pres">
      <dgm:prSet presAssocID="{C9395636-225C-41FC-A60B-CA7441567215}" presName="connectorText" presStyleLbl="sibTrans2D1" presStyleIdx="5" presStyleCnt="7"/>
      <dgm:spPr/>
      <dgm:t>
        <a:bodyPr/>
        <a:lstStyle/>
        <a:p/>
      </dgm:t>
    </dgm:pt>
    <dgm:pt modelId="{E80D6AAB-5531-4FB6-9176-DE99D8728D58}" type="pres">
      <dgm:prSet presAssocID="{63905643-975D-498D-9D7D-868AB898E73A}" presName="node" presStyleLbl="node1" presStyleIdx="6" presStyleCnt="7">
        <dgm:presLayoutVars>
          <dgm:bulletEnabled val="1"/>
        </dgm:presLayoutVars>
      </dgm:prSet>
      <dgm:spPr/>
      <dgm:t>
        <a:bodyPr/>
        <a:lstStyle/>
        <a:p/>
      </dgm:t>
    </dgm:pt>
    <dgm:pt modelId="{EB8F85B5-6795-4C34-8FE4-918CC51A7395}" type="pres">
      <dgm:prSet presAssocID="{05A29D87-E60E-41CA-A7D5-330CAE7D6762}" presName="sibTrans" presStyleLbl="sibTrans2D1" presStyleIdx="6" presStyleCnt="7" custAng="1542857" custScaleX="584174" custScaleY="117292" custLinFactX="100000" custLinFactY="18717" custLinFactNeighborX="156523" custLinFactNeighborY="100000"/>
      <dgm:spPr/>
      <dgm:t>
        <a:bodyPr/>
        <a:lstStyle/>
        <a:p/>
      </dgm:t>
    </dgm:pt>
    <dgm:pt modelId="{9A05DB73-5EB1-46E6-9917-C86C82502CC9}" type="pres">
      <dgm:prSet presAssocID="{05A29D87-E60E-41CA-A7D5-330CAE7D6762}" presName="connectorText" presStyleLbl="sibTrans2D1" presStyleIdx="6" presStyleCnt="7"/>
      <dgm:spPr/>
      <dgm:t>
        <a:bodyPr/>
        <a:lstStyle/>
        <a:p/>
      </dgm:t>
    </dgm:pt>
  </dgm:ptLst>
  <dgm:cxnLst>
    <dgm:cxn modelId="{DB4748AC-4CC0-4C5D-9DED-95676ED8CEA4}" srcId="{957D6808-13DA-4A50-B3B0-EC10C36F08E9}" destId="{3897A796-8C04-483B-8CF9-EE3D24EC7177}" srcOrd="0" destOrd="0" parTransId="{C21EB97F-3443-4A23-B4BC-CFF015FDE8DF}" sibTransId="{439F34C2-E10B-44F8-95F8-49525A292A4E}"/>
    <dgm:cxn modelId="{40308D61-ABD0-4678-B5C2-F0ACF8BBD49B}" srcId="{957D6808-13DA-4A50-B3B0-EC10C36F08E9}" destId="{39F497D7-D86A-4CAD-8EA1-603654ACB951}" srcOrd="1" destOrd="0" parTransId="{81E60E94-C4EB-4357-B5A1-A74A9E69DCA6}" sibTransId="{55B92F1F-5CF9-41EB-AEBA-A9C27D8C237D}"/>
    <dgm:cxn modelId="{C81337A3-5464-4857-AFAE-B344F7E9C592}" srcId="{957D6808-13DA-4A50-B3B0-EC10C36F08E9}" destId="{BAB30F7A-BC5F-4224-9DFA-F29794D5077B}" srcOrd="2" destOrd="0" parTransId="{96DE2A80-DE87-4BE3-B5C6-7950F36B1BF3}" sibTransId="{6B05AE22-B9F0-48F3-A297-2DD75290262B}"/>
    <dgm:cxn modelId="{9D150793-C9BB-4156-9273-D86B9AC916B9}" srcId="{957D6808-13DA-4A50-B3B0-EC10C36F08E9}" destId="{EEBA1749-5892-4D14-B3AB-0D1BAF56EEDF}" srcOrd="3" destOrd="0" parTransId="{F7A908A9-BDEE-4B62-A2D6-5E62626971A2}" sibTransId="{8E99ED09-1027-480F-9449-A8463F13E915}"/>
    <dgm:cxn modelId="{304B8AC8-1BBE-4C59-8204-9B993E414E28}" srcId="{957D6808-13DA-4A50-B3B0-EC10C36F08E9}" destId="{0171B2EA-CD73-4D91-B5B4-0BE424FD11CC}" srcOrd="4" destOrd="0" parTransId="{AD3798D0-0AC8-410C-B63C-87227AEEE333}" sibTransId="{E16439FE-02EB-4A80-979E-706BBA0B8819}"/>
    <dgm:cxn modelId="{E69AA249-49C9-4E34-AABC-DCB1B3F06E28}" srcId="{957D6808-13DA-4A50-B3B0-EC10C36F08E9}" destId="{B3F907A1-3467-46CC-B2DF-F376CB3C0D75}" srcOrd="5" destOrd="0" parTransId="{9BE5027B-1545-4D1F-B800-D09ECCC92D75}" sibTransId="{C9395636-225C-41FC-A60B-CA7441567215}"/>
    <dgm:cxn modelId="{8FCACB4F-BCE0-4158-973F-CCC041F2B072}" srcId="{957D6808-13DA-4A50-B3B0-EC10C36F08E9}" destId="{63905643-975D-498D-9D7D-868AB898E73A}" srcOrd="6" destOrd="0" parTransId="{D0FB0BCA-AED8-478D-A980-B02EC3F5A905}" sibTransId="{05A29D87-E60E-41CA-A7D5-330CAE7D6762}"/>
    <dgm:cxn modelId="{832C7FF3-F177-41C4-8662-A9B1A567A42F}" type="presOf" srcId="{957D6808-13DA-4A50-B3B0-EC10C36F08E9}" destId="{B87DF2C3-A296-4E33-A703-A8AE609B6E45}" srcOrd="0" destOrd="0" presId="urn:microsoft.com/office/officeart/2005/8/layout/cycle2"/>
    <dgm:cxn modelId="{FC62A864-D8C6-4C6E-9351-991681D0A47D}" type="presParOf" srcId="{B87DF2C3-A296-4E33-A703-A8AE609B6E45}" destId="{B0454ADC-219C-449C-965A-45F5EC1C7D07}" srcOrd="0" destOrd="0" presId="urn:microsoft.com/office/officeart/2005/8/layout/cycle2"/>
    <dgm:cxn modelId="{DC2EEC52-166C-4595-A96A-3C1C44CB9EBA}" type="presOf" srcId="{3897A796-8C04-483B-8CF9-EE3D24EC7177}" destId="{B0454ADC-219C-449C-965A-45F5EC1C7D07}" srcOrd="0" destOrd="0" presId="urn:microsoft.com/office/officeart/2005/8/layout/cycle2"/>
    <dgm:cxn modelId="{18B25BF1-BE9D-40CF-9271-C5B6D4BA93EA}" type="presParOf" srcId="{B87DF2C3-A296-4E33-A703-A8AE609B6E45}" destId="{8027729C-CEED-4AE7-9EC9-5368444E5455}" srcOrd="1" destOrd="0" presId="urn:microsoft.com/office/officeart/2005/8/layout/cycle2"/>
    <dgm:cxn modelId="{F874DDB6-8B20-4E86-B746-1C495C40D4EB}" type="presOf" srcId="{439F34C2-E10B-44F8-95F8-49525A292A4E}" destId="{8027729C-CEED-4AE7-9EC9-5368444E5455}" srcOrd="0" destOrd="0" presId="urn:microsoft.com/office/officeart/2005/8/layout/cycle2"/>
    <dgm:cxn modelId="{A2A47969-48FD-4884-92C6-F34DF7411467}" type="presParOf" srcId="{8027729C-CEED-4AE7-9EC9-5368444E5455}" destId="{7892E668-5FB7-4207-8AA7-32D871C3CB36}" srcOrd="0" destOrd="0" presId="urn:microsoft.com/office/officeart/2005/8/layout/cycle2"/>
    <dgm:cxn modelId="{21BEE719-D952-433C-900E-B02485B42C7C}" type="presOf" srcId="{439F34C2-E10B-44F8-95F8-49525A292A4E}" destId="{7892E668-5FB7-4207-8AA7-32D871C3CB36}" srcOrd="1" destOrd="0" presId="urn:microsoft.com/office/officeart/2005/8/layout/cycle2"/>
    <dgm:cxn modelId="{04863AF9-0821-4E09-80EB-C0FEC3B94542}" type="presParOf" srcId="{B87DF2C3-A296-4E33-A703-A8AE609B6E45}" destId="{940F9F28-E19C-49B9-8BBE-E3CDB9080EEB}" srcOrd="2" destOrd="0" presId="urn:microsoft.com/office/officeart/2005/8/layout/cycle2"/>
    <dgm:cxn modelId="{F956D12C-BB4D-4AB2-89A5-3B0C7DCB46BE}" type="presOf" srcId="{39F497D7-D86A-4CAD-8EA1-603654ACB951}" destId="{940F9F28-E19C-49B9-8BBE-E3CDB9080EEB}" srcOrd="0" destOrd="0" presId="urn:microsoft.com/office/officeart/2005/8/layout/cycle2"/>
    <dgm:cxn modelId="{D720937B-3B0A-4F6E-83F6-DD0514E735BF}" type="presParOf" srcId="{B87DF2C3-A296-4E33-A703-A8AE609B6E45}" destId="{EA3FF6F1-063A-4849-921D-5CF5BBA160BB}" srcOrd="3" destOrd="0" presId="urn:microsoft.com/office/officeart/2005/8/layout/cycle2"/>
    <dgm:cxn modelId="{D9D82A97-875E-4760-AC7C-E578913CA2F5}" type="presOf" srcId="{55B92F1F-5CF9-41EB-AEBA-A9C27D8C237D}" destId="{EA3FF6F1-063A-4849-921D-5CF5BBA160BB}" srcOrd="0" destOrd="0" presId="urn:microsoft.com/office/officeart/2005/8/layout/cycle2"/>
    <dgm:cxn modelId="{B1F9BB7B-791A-4694-97D7-35AF0D505817}" type="presParOf" srcId="{EA3FF6F1-063A-4849-921D-5CF5BBA160BB}" destId="{B1251106-6448-468B-A938-DA86E018BD0F}" srcOrd="0" destOrd="0" presId="urn:microsoft.com/office/officeart/2005/8/layout/cycle2"/>
    <dgm:cxn modelId="{FCCE50B9-2629-4161-8090-D33AD8C36320}" type="presOf" srcId="{55B92F1F-5CF9-41EB-AEBA-A9C27D8C237D}" destId="{B1251106-6448-468B-A938-DA86E018BD0F}" srcOrd="1" destOrd="0" presId="urn:microsoft.com/office/officeart/2005/8/layout/cycle2"/>
    <dgm:cxn modelId="{5E868BB3-8B9A-4654-8A5C-3A4CB8CC149D}" type="presParOf" srcId="{B87DF2C3-A296-4E33-A703-A8AE609B6E45}" destId="{8B0652E1-2AC4-4078-91FC-52FEC5D10A1F}" srcOrd="4" destOrd="0" presId="urn:microsoft.com/office/officeart/2005/8/layout/cycle2"/>
    <dgm:cxn modelId="{BB9F76DC-0417-47C4-A7DD-EE12936608E7}" type="presOf" srcId="{BAB30F7A-BC5F-4224-9DFA-F29794D5077B}" destId="{8B0652E1-2AC4-4078-91FC-52FEC5D10A1F}" srcOrd="0" destOrd="0" presId="urn:microsoft.com/office/officeart/2005/8/layout/cycle2"/>
    <dgm:cxn modelId="{FFFC04E4-F883-4AFB-8862-A5D5DA1FD9A0}" type="presParOf" srcId="{B87DF2C3-A296-4E33-A703-A8AE609B6E45}" destId="{068879DE-0611-49DB-BBDD-C865627EBD37}" srcOrd="5" destOrd="0" presId="urn:microsoft.com/office/officeart/2005/8/layout/cycle2"/>
    <dgm:cxn modelId="{0139C973-757F-4340-9A62-66B89CCABF72}" type="presOf" srcId="{6B05AE22-B9F0-48F3-A297-2DD75290262B}" destId="{068879DE-0611-49DB-BBDD-C865627EBD37}" srcOrd="0" destOrd="0" presId="urn:microsoft.com/office/officeart/2005/8/layout/cycle2"/>
    <dgm:cxn modelId="{136B6D42-DBA3-496B-A959-FF7F8E2CDE33}" type="presParOf" srcId="{068879DE-0611-49DB-BBDD-C865627EBD37}" destId="{D73BFA8F-38A6-462C-B9AF-3B33A393ABDD}" srcOrd="0" destOrd="0" presId="urn:microsoft.com/office/officeart/2005/8/layout/cycle2"/>
    <dgm:cxn modelId="{1336C16C-E3E7-4194-BBA7-673207F66292}" type="presOf" srcId="{6B05AE22-B9F0-48F3-A297-2DD75290262B}" destId="{D73BFA8F-38A6-462C-B9AF-3B33A393ABDD}" srcOrd="1" destOrd="0" presId="urn:microsoft.com/office/officeart/2005/8/layout/cycle2"/>
    <dgm:cxn modelId="{382C8F78-6377-4F33-9402-3CD09C51AD79}" type="presParOf" srcId="{B87DF2C3-A296-4E33-A703-A8AE609B6E45}" destId="{B59D6CC5-FACA-46B2-AEBE-1388B5447341}" srcOrd="6" destOrd="0" presId="urn:microsoft.com/office/officeart/2005/8/layout/cycle2"/>
    <dgm:cxn modelId="{857C82AD-6426-434D-B1E9-B40AB85748C1}" type="presOf" srcId="{EEBA1749-5892-4D14-B3AB-0D1BAF56EEDF}" destId="{B59D6CC5-FACA-46B2-AEBE-1388B5447341}" srcOrd="0" destOrd="0" presId="urn:microsoft.com/office/officeart/2005/8/layout/cycle2"/>
    <dgm:cxn modelId="{6F4704A7-FBB4-4559-8A1B-9930D7B71776}" type="presParOf" srcId="{B87DF2C3-A296-4E33-A703-A8AE609B6E45}" destId="{98536C1D-816B-49D7-BA76-E1294DD6DECF}" srcOrd="7" destOrd="0" presId="urn:microsoft.com/office/officeart/2005/8/layout/cycle2"/>
    <dgm:cxn modelId="{A664A7EF-EB6D-4A69-A259-723D9062B443}" type="presOf" srcId="{8E99ED09-1027-480F-9449-A8463F13E915}" destId="{98536C1D-816B-49D7-BA76-E1294DD6DECF}" srcOrd="0" destOrd="0" presId="urn:microsoft.com/office/officeart/2005/8/layout/cycle2"/>
    <dgm:cxn modelId="{C51C7FEC-42BC-405B-8107-1267E06ADEE8}" type="presParOf" srcId="{98536C1D-816B-49D7-BA76-E1294DD6DECF}" destId="{5EA9363D-3E47-4C25-96E4-A6B2CB930DE5}" srcOrd="0" destOrd="0" presId="urn:microsoft.com/office/officeart/2005/8/layout/cycle2"/>
    <dgm:cxn modelId="{698D4F25-5C41-47D6-A36B-0823685E8B34}" type="presOf" srcId="{8E99ED09-1027-480F-9449-A8463F13E915}" destId="{5EA9363D-3E47-4C25-96E4-A6B2CB930DE5}" srcOrd="1" destOrd="0" presId="urn:microsoft.com/office/officeart/2005/8/layout/cycle2"/>
    <dgm:cxn modelId="{6D078DD7-9C0B-4F65-B16B-0EA1631C9E27}" type="presParOf" srcId="{B87DF2C3-A296-4E33-A703-A8AE609B6E45}" destId="{E2655CD6-FD03-401D-81D1-B6B4E00E66FC}" srcOrd="8" destOrd="0" presId="urn:microsoft.com/office/officeart/2005/8/layout/cycle2"/>
    <dgm:cxn modelId="{DECD9268-0355-4381-991C-E920C4D899AB}" type="presOf" srcId="{0171B2EA-CD73-4D91-B5B4-0BE424FD11CC}" destId="{E2655CD6-FD03-401D-81D1-B6B4E00E66FC}" srcOrd="0" destOrd="0" presId="urn:microsoft.com/office/officeart/2005/8/layout/cycle2"/>
    <dgm:cxn modelId="{4B5825AE-F073-4834-9FD3-2F4D291B35B6}" type="presParOf" srcId="{B87DF2C3-A296-4E33-A703-A8AE609B6E45}" destId="{D2F3983D-2198-4EC7-8778-61084FCBE8F2}" srcOrd="9" destOrd="0" presId="urn:microsoft.com/office/officeart/2005/8/layout/cycle2"/>
    <dgm:cxn modelId="{E6E19D7B-F0AF-4625-BEA9-F56A7007BAD6}" type="presOf" srcId="{E16439FE-02EB-4A80-979E-706BBA0B8819}" destId="{D2F3983D-2198-4EC7-8778-61084FCBE8F2}" srcOrd="0" destOrd="0" presId="urn:microsoft.com/office/officeart/2005/8/layout/cycle2"/>
    <dgm:cxn modelId="{E2E3F4FC-2620-4A1A-8F72-B143BA77C7AE}" type="presParOf" srcId="{D2F3983D-2198-4EC7-8778-61084FCBE8F2}" destId="{21A1910F-8179-4E3C-AD26-3E17E8586B25}" srcOrd="0" destOrd="0" presId="urn:microsoft.com/office/officeart/2005/8/layout/cycle2"/>
    <dgm:cxn modelId="{E78E6577-3B3E-470B-A1A2-6676BAB4287B}" type="presOf" srcId="{E16439FE-02EB-4A80-979E-706BBA0B8819}" destId="{21A1910F-8179-4E3C-AD26-3E17E8586B25}" srcOrd="1" destOrd="0" presId="urn:microsoft.com/office/officeart/2005/8/layout/cycle2"/>
    <dgm:cxn modelId="{A760F93E-0C54-40F6-BBEF-532EA7F1DA7D}" type="presParOf" srcId="{B87DF2C3-A296-4E33-A703-A8AE609B6E45}" destId="{4D93A9CA-BCEE-4D6F-8767-1F396B73F9EA}" srcOrd="10" destOrd="0" presId="urn:microsoft.com/office/officeart/2005/8/layout/cycle2"/>
    <dgm:cxn modelId="{691F50D5-33B5-485A-9FFE-15A3B7FE3A9E}" type="presOf" srcId="{B3F907A1-3467-46CC-B2DF-F376CB3C0D75}" destId="{4D93A9CA-BCEE-4D6F-8767-1F396B73F9EA}" srcOrd="0" destOrd="0" presId="urn:microsoft.com/office/officeart/2005/8/layout/cycle2"/>
    <dgm:cxn modelId="{72D3EB54-D733-4C7F-8695-62E693F4FE3E}" type="presParOf" srcId="{B87DF2C3-A296-4E33-A703-A8AE609B6E45}" destId="{2FFEB27B-9F53-4137-AB38-240D1FDC2DB0}" srcOrd="11" destOrd="0" presId="urn:microsoft.com/office/officeart/2005/8/layout/cycle2"/>
    <dgm:cxn modelId="{F7C063C5-128F-47B6-9697-42285B997028}" type="presOf" srcId="{C9395636-225C-41FC-A60B-CA7441567215}" destId="{2FFEB27B-9F53-4137-AB38-240D1FDC2DB0}" srcOrd="0" destOrd="0" presId="urn:microsoft.com/office/officeart/2005/8/layout/cycle2"/>
    <dgm:cxn modelId="{4BFDD147-EEF2-43D6-B3E7-72F305E1FF54}" type="presParOf" srcId="{2FFEB27B-9F53-4137-AB38-240D1FDC2DB0}" destId="{124A82F8-AFD8-4D5B-A3AC-D657547F917D}" srcOrd="0" destOrd="0" presId="urn:microsoft.com/office/officeart/2005/8/layout/cycle2"/>
    <dgm:cxn modelId="{D07FA0C0-82D7-4C13-B05A-FD8E5D8791AA}" type="presOf" srcId="{C9395636-225C-41FC-A60B-CA7441567215}" destId="{124A82F8-AFD8-4D5B-A3AC-D657547F917D}" srcOrd="1" destOrd="0" presId="urn:microsoft.com/office/officeart/2005/8/layout/cycle2"/>
    <dgm:cxn modelId="{078A5C5E-2AB7-4F2E-96FB-35F3EAC0452A}" type="presParOf" srcId="{B87DF2C3-A296-4E33-A703-A8AE609B6E45}" destId="{E80D6AAB-5531-4FB6-9176-DE99D8728D58}" srcOrd="12" destOrd="0" presId="urn:microsoft.com/office/officeart/2005/8/layout/cycle2"/>
    <dgm:cxn modelId="{BECF987A-0A48-4A3A-BF42-538236E6C7D1}" type="presOf" srcId="{63905643-975D-498D-9D7D-868AB898E73A}" destId="{E80D6AAB-5531-4FB6-9176-DE99D8728D58}" srcOrd="0" destOrd="0" presId="urn:microsoft.com/office/officeart/2005/8/layout/cycle2"/>
    <dgm:cxn modelId="{5603C51B-0290-4126-9554-1C4EDDEA012E}" type="presParOf" srcId="{B87DF2C3-A296-4E33-A703-A8AE609B6E45}" destId="{EB8F85B5-6795-4C34-8FE4-918CC51A7395}" srcOrd="13" destOrd="0" presId="urn:microsoft.com/office/officeart/2005/8/layout/cycle2"/>
    <dgm:cxn modelId="{171C7882-1A25-4EAD-8173-318CD76C9FEB}" type="presOf" srcId="{05A29D87-E60E-41CA-A7D5-330CAE7D6762}" destId="{EB8F85B5-6795-4C34-8FE4-918CC51A7395}" srcOrd="0" destOrd="0" presId="urn:microsoft.com/office/officeart/2005/8/layout/cycle2"/>
    <dgm:cxn modelId="{DAC0137F-580C-45CF-8853-59DA1BB8B70D}" type="presParOf" srcId="{EB8F85B5-6795-4C34-8FE4-918CC51A7395}" destId="{9A05DB73-5EB1-46E6-9917-C86C82502CC9}" srcOrd="0" destOrd="0" presId="urn:microsoft.com/office/officeart/2005/8/layout/cycle2"/>
    <dgm:cxn modelId="{0FA5235F-A31E-49DE-9675-CC13CBB8B9D1}" type="presOf" srcId="{05A29D87-E60E-41CA-A7D5-330CAE7D6762}" destId="{9A05DB73-5EB1-46E6-9917-C86C82502CC9}" srcOrd="1" destOrd="0" presId="urn:microsoft.com/office/officeart/2005/8/layout/cycle2"/>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2.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75CDA613-0E18-4E83-ACB4-3B00E6BDCD3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51C907D-5C6C-4376-A23B-08A0DE5457B9}" type="parTrans" cxnId="{ED87C381-DA5C-4462-B62D-51DC7EB79F5A}">
      <dgm:prSet/>
      <dgm:spPr/>
      <dgm:t>
        <a:bodyPr/>
        <a:lstStyle/>
        <a:p>
          <a:endParaRPr lang="en-GB"/>
        </a:p>
      </dgm:t>
    </dgm:pt>
    <dgm:pt modelId="{294A8BB6-7ECA-4186-A404-313F4C2CC129}">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 sz="1400" b="0" i="0" u="none" strike="noStrike" cap="none" baseline="0">
              <a:solidFill>
                <a:srgbClr val="FFFFFF"/>
              </a:solidFill>
              <a:effectLst/>
              <a:uFill>
                <a:solidFill>
                  <a:prstClr val="black">
                    <a:alpha val="0"/>
                  </a:prstClr>
                </a:solidFill>
              </a:uFill>
              <a:latin typeface="Calibri"/>
              <a:ea typeface="Calibri"/>
              <a:cs typeface="Calibri"/>
            </a:rPr>
            <a:t>Diligence raisonnable des tiers</a:t>
          </a:r>
          <a:r>
            <a:rPr lang="fr" sz="1400" b="0" i="0" u="none" strike="noStrike" cap="none" baseline="0">
              <a:solidFill>
                <a:srgbClr val="FFFFFF"/>
              </a:solidFill>
              <a:effectLst/>
              <a:uFill>
                <a:solidFill>
                  <a:prstClr val="black">
                    <a:alpha val="0"/>
                  </a:prstClr>
                </a:solidFill>
              </a:uFill>
              <a:latin typeface="Calibri"/>
              <a:ea typeface="Calibri"/>
              <a:cs typeface="Calibri"/>
            </a:rPr>
            <a:t> </a:t>
          </a:r>
        </a:p>
        <a:p>
          <a:r>
            <a:rPr lang="fr" sz="1400" b="0" i="0" u="none" strike="noStrike" cap="none" baseline="0">
              <a:solidFill>
                <a:srgbClr val="FFFFFF"/>
              </a:solidFill>
              <a:effectLst/>
              <a:uFill>
                <a:solidFill>
                  <a:prstClr val="black">
                    <a:alpha val="0"/>
                  </a:prstClr>
                </a:solidFill>
              </a:uFill>
              <a:latin typeface="Calibri"/>
              <a:ea typeface="Calibri"/>
              <a:cs typeface="Calibri"/>
            </a:rPr>
            <a:t>(LSEG)</a:t>
          </a:r>
        </a:p>
      </dgm:t>
    </dgm:pt>
    <dgm:pt modelId="{3027AC08-4FC0-41EA-8A69-80C9643574D5}" type="sibTrans" cxnId="{ED87C381-DA5C-4462-B62D-51DC7EB79F5A}">
      <dgm:prSet/>
      <dgm:spPr/>
      <dgm:t>
        <a:bodyPr/>
        <a:lstStyle/>
        <a:p>
          <a:endParaRPr lang="en-GB"/>
        </a:p>
      </dgm:t>
    </dgm:pt>
    <dgm:pt modelId="{6214600B-2F99-4DCC-BA79-8213A29478EE}" type="parTrans" cxnId="{883F5CED-DE3A-47ED-A278-75E1696408EF}">
      <dgm:prSet/>
      <dgm:spPr/>
      <dgm:t>
        <a:bodyPr/>
        <a:lstStyle/>
        <a:p>
          <a:endParaRPr lang="en-GB"/>
        </a:p>
      </dgm:t>
    </dgm:pt>
    <dgm:pt modelId="{1B17BD1C-074D-4DBB-AD57-61CC0E1091D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 sz="1400" b="0" i="0" u="none" strike="noStrike" cap="none" baseline="0">
              <a:solidFill>
                <a:srgbClr val="FFFFFF"/>
              </a:solidFill>
              <a:effectLst/>
              <a:uFill>
                <a:solidFill>
                  <a:prstClr val="black">
                    <a:alpha val="0"/>
                  </a:prstClr>
                </a:solidFill>
              </a:uFill>
              <a:latin typeface="Calibri"/>
              <a:ea typeface="Calibri"/>
              <a:cs typeface="Calibri"/>
            </a:rPr>
            <a:t>Évaluations de la durabilité</a:t>
          </a:r>
        </a:p>
      </dgm:t>
    </dgm:pt>
    <dgm:pt modelId="{D76A4B37-42EB-4F8E-B4EB-C005BA14886D}" type="sibTrans" cxnId="{883F5CED-DE3A-47ED-A278-75E1696408EF}">
      <dgm:prSet/>
      <dgm:spPr/>
      <dgm:t>
        <a:bodyPr/>
        <a:lstStyle/>
        <a:p>
          <a:endParaRPr lang="en-GB"/>
        </a:p>
      </dgm:t>
    </dgm:pt>
    <dgm:pt modelId="{9969F80F-8785-4633-B84E-3CA4E8EE8200}" type="parTrans" cxnId="{D24FBD47-8E54-4550-951E-840C26A426A3}">
      <dgm:prSet/>
      <dgm:spPr/>
      <dgm:t>
        <a:bodyPr/>
        <a:lstStyle/>
        <a:p>
          <a:endParaRPr lang="en-GB"/>
        </a:p>
      </dgm:t>
    </dgm:pt>
    <dgm:pt modelId="{02FCB981-97C8-46E6-923D-98C21AFF76F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 sz="1400" b="0" i="0" u="none" strike="noStrike" cap="none" baseline="0">
              <a:solidFill>
                <a:srgbClr val="FFFFFF"/>
              </a:solidFill>
              <a:effectLst/>
              <a:uFill>
                <a:solidFill>
                  <a:prstClr val="black">
                    <a:alpha val="0"/>
                  </a:prstClr>
                </a:solidFill>
              </a:uFill>
              <a:latin typeface="Calibri"/>
              <a:ea typeface="Calibri"/>
              <a:cs typeface="Calibri"/>
            </a:rPr>
            <a:t>Approvisionnement responsable</a:t>
          </a:r>
        </a:p>
        <a:p>
          <a:r>
            <a:rPr lang="fr" sz="1400" b="0" i="0" u="none" strike="noStrike" cap="none" baseline="0">
              <a:solidFill>
                <a:srgbClr val="FFFFFF"/>
              </a:solidFill>
              <a:effectLst/>
              <a:uFill>
                <a:solidFill>
                  <a:prstClr val="black">
                    <a:alpha val="0"/>
                  </a:prstClr>
                </a:solidFill>
              </a:uFill>
              <a:latin typeface="Calibri"/>
              <a:ea typeface="Calibri"/>
              <a:cs typeface="Calibri"/>
            </a:rPr>
            <a:t>(Équipe d’approvisionnement dirigée par le centre)</a:t>
          </a:r>
        </a:p>
      </dgm:t>
    </dgm:pt>
    <dgm:pt modelId="{D787BA4F-539F-4987-BAF9-1F98068A4D26}" type="sibTrans" cxnId="{D24FBD47-8E54-4550-951E-840C26A426A3}">
      <dgm:prSet/>
      <dgm:spPr/>
      <dgm:t>
        <a:bodyPr/>
        <a:lstStyle/>
        <a:p>
          <a:endParaRPr lang="en-GB"/>
        </a:p>
      </dgm:t>
    </dgm:pt>
    <dgm:pt modelId="{DC95862B-8FAF-4BDE-81A1-2F4ABF599E90}" type="pres">
      <dgm:prSet presAssocID="{75CDA613-0E18-4E83-ACB4-3B00E6BDCD30}" presName="CompostProcess">
        <dgm:presLayoutVars>
          <dgm:dir/>
          <dgm:resizeHandles val="exact"/>
        </dgm:presLayoutVars>
      </dgm:prSet>
      <dgm:spPr/>
      <dgm:t>
        <a:bodyPr/>
        <a:lstStyle/>
        <a:p/>
      </dgm:t>
    </dgm:pt>
    <dgm:pt modelId="{12AFE8A0-018A-40B6-A106-FCA3322EAA42}" type="pres">
      <dgm:prSet presAssocID="{75CDA613-0E18-4E83-ACB4-3B00E6BDCD30}" presName="arrow" presStyleLbl="bgShp" presStyleCnt="1" custLinFactNeighborX="28"/>
      <dgm:spPr/>
      <dgm:t>
        <a:bodyPr/>
        <a:lstStyle/>
        <a:p/>
      </dgm:t>
    </dgm:pt>
    <dgm:pt modelId="{A94D0A2B-2AD8-4B59-8BD0-99867942232C}" type="pres">
      <dgm:prSet presAssocID="{75CDA613-0E18-4E83-ACB4-3B00E6BDCD30}" presName="linearProcess"/>
      <dgm:spPr/>
      <dgm:t>
        <a:bodyPr/>
        <a:lstStyle/>
        <a:p/>
      </dgm:t>
    </dgm:pt>
    <dgm:pt modelId="{5FA0E2E7-866D-4EB3-A4E1-CB9ACB4F0F3E}" type="pres">
      <dgm:prSet presAssocID="{294A8BB6-7ECA-4186-A404-313F4C2CC129}" presName="textNode" presStyleLbl="node1" presStyleCnt="3">
        <dgm:presLayoutVars>
          <dgm:bulletEnabled val="1"/>
        </dgm:presLayoutVars>
      </dgm:prSet>
      <dgm:spPr/>
      <dgm:t>
        <a:bodyPr/>
        <a:lstStyle/>
        <a:p/>
      </dgm:t>
    </dgm:pt>
    <dgm:pt modelId="{D9A7380E-7C2A-4E31-A4E2-91B8E5E79426}" type="pres">
      <dgm:prSet presAssocID="{3027AC08-4FC0-41EA-8A69-80C9643574D5}" presName="sibTrans"/>
      <dgm:spPr/>
      <dgm:t>
        <a:bodyPr/>
        <a:lstStyle/>
        <a:p/>
      </dgm:t>
    </dgm:pt>
    <dgm:pt modelId="{07F04447-BD8B-4CD8-B124-1E4DFDB60FEC}" type="pres">
      <dgm:prSet presAssocID="{1B17BD1C-074D-4DBB-AD57-61CC0E1091D1}" presName="textNode" presStyleLbl="node1" presStyleIdx="1" presStyleCnt="3">
        <dgm:presLayoutVars>
          <dgm:bulletEnabled val="1"/>
        </dgm:presLayoutVars>
      </dgm:prSet>
      <dgm:spPr/>
      <dgm:t>
        <a:bodyPr/>
        <a:lstStyle/>
        <a:p/>
      </dgm:t>
    </dgm:pt>
    <dgm:pt modelId="{41114D6C-EE1C-46CC-8239-0045C5AF0A73}" type="pres">
      <dgm:prSet presAssocID="{D76A4B37-42EB-4F8E-B4EB-C005BA14886D}" presName="sibTrans"/>
      <dgm:spPr/>
      <dgm:t>
        <a:bodyPr/>
        <a:lstStyle/>
        <a:p/>
      </dgm:t>
    </dgm:pt>
    <dgm:pt modelId="{A25E0D73-3076-4311-9BB9-F9A99B635800}" type="pres">
      <dgm:prSet presAssocID="{02FCB981-97C8-46E6-923D-98C21AFF76FF}" presName="textNode" presStyleLbl="node1" presStyleIdx="2" presStyleCnt="3" custLinFactNeighborX="31379">
        <dgm:presLayoutVars>
          <dgm:bulletEnabled val="1"/>
        </dgm:presLayoutVars>
      </dgm:prSet>
      <dgm:spPr/>
      <dgm:t>
        <a:bodyPr/>
        <a:lstStyle/>
        <a:p/>
      </dgm:t>
    </dgm:pt>
  </dgm:ptLst>
  <dgm:cxnLst>
    <dgm:cxn modelId="{ED87C381-DA5C-4462-B62D-51DC7EB79F5A}" srcId="{75CDA613-0E18-4E83-ACB4-3B00E6BDCD30}" destId="{294A8BB6-7ECA-4186-A404-313F4C2CC129}" srcOrd="0" destOrd="0" parTransId="{151C907D-5C6C-4376-A23B-08A0DE5457B9}" sibTransId="{3027AC08-4FC0-41EA-8A69-80C9643574D5}"/>
    <dgm:cxn modelId="{883F5CED-DE3A-47ED-A278-75E1696408EF}" srcId="{75CDA613-0E18-4E83-ACB4-3B00E6BDCD30}" destId="{1B17BD1C-074D-4DBB-AD57-61CC0E1091D1}" srcOrd="1" destOrd="0" parTransId="{6214600B-2F99-4DCC-BA79-8213A29478EE}" sibTransId="{D76A4B37-42EB-4F8E-B4EB-C005BA14886D}"/>
    <dgm:cxn modelId="{D24FBD47-8E54-4550-951E-840C26A426A3}" srcId="{75CDA613-0E18-4E83-ACB4-3B00E6BDCD30}" destId="{02FCB981-97C8-46E6-923D-98C21AFF76FF}" srcOrd="2" destOrd="0" parTransId="{9969F80F-8785-4633-B84E-3CA4E8EE8200}" sibTransId="{D787BA4F-539F-4987-BAF9-1F98068A4D26}"/>
    <dgm:cxn modelId="{D6A500A7-DF2C-4D80-9F03-355C5A4E5169}" type="presOf" srcId="{75CDA613-0E18-4E83-ACB4-3B00E6BDCD30}" destId="{DC95862B-8FAF-4BDE-81A1-2F4ABF599E90}" srcOrd="0" destOrd="0" presId="urn:microsoft.com/office/officeart/2005/8/layout/hProcess9"/>
    <dgm:cxn modelId="{A8EBABBF-2392-4E1C-9C67-B99F642D012C}" type="presParOf" srcId="{DC95862B-8FAF-4BDE-81A1-2F4ABF599E90}" destId="{12AFE8A0-018A-40B6-A106-FCA3322EAA42}" srcOrd="0" destOrd="0" presId="urn:microsoft.com/office/officeart/2005/8/layout/hProcess9"/>
    <dgm:cxn modelId="{86C05623-1F37-4300-8F89-7602112EF1EF}" type="presParOf" srcId="{DC95862B-8FAF-4BDE-81A1-2F4ABF599E90}" destId="{A94D0A2B-2AD8-4B59-8BD0-99867942232C}" srcOrd="1" destOrd="0" presId="urn:microsoft.com/office/officeart/2005/8/layout/hProcess9"/>
    <dgm:cxn modelId="{C18CCB23-7F4C-4B21-88AE-A896711782A5}" type="presParOf" srcId="{A94D0A2B-2AD8-4B59-8BD0-99867942232C}" destId="{5FA0E2E7-866D-4EB3-A4E1-CB9ACB4F0F3E}" srcOrd="0" destOrd="0" presId="urn:microsoft.com/office/officeart/2005/8/layout/hProcess9"/>
    <dgm:cxn modelId="{7E484496-ECAE-43B4-82CD-F66773F6FE5B}" type="presOf" srcId="{294A8BB6-7ECA-4186-A404-313F4C2CC129}" destId="{5FA0E2E7-866D-4EB3-A4E1-CB9ACB4F0F3E}" srcOrd="0" destOrd="0" presId="urn:microsoft.com/office/officeart/2005/8/layout/hProcess9"/>
    <dgm:cxn modelId="{24114E16-26C6-4B35-B809-5684C1A6ED61}" type="presParOf" srcId="{A94D0A2B-2AD8-4B59-8BD0-99867942232C}" destId="{D9A7380E-7C2A-4E31-A4E2-91B8E5E79426}" srcOrd="1" destOrd="0" presId="urn:microsoft.com/office/officeart/2005/8/layout/hProcess9"/>
    <dgm:cxn modelId="{9618482B-8785-423B-8316-737AE5F155D0}" type="presParOf" srcId="{A94D0A2B-2AD8-4B59-8BD0-99867942232C}" destId="{07F04447-BD8B-4CD8-B124-1E4DFDB60FEC}" srcOrd="2" destOrd="0" presId="urn:microsoft.com/office/officeart/2005/8/layout/hProcess9"/>
    <dgm:cxn modelId="{626A42B1-700C-4075-A8EC-CB2406FCA065}" type="presOf" srcId="{1B17BD1C-074D-4DBB-AD57-61CC0E1091D1}" destId="{07F04447-BD8B-4CD8-B124-1E4DFDB60FEC}" srcOrd="0" destOrd="0" presId="urn:microsoft.com/office/officeart/2005/8/layout/hProcess9"/>
    <dgm:cxn modelId="{409FD656-2953-4F37-9A34-938787184F30}" type="presParOf" srcId="{A94D0A2B-2AD8-4B59-8BD0-99867942232C}" destId="{41114D6C-EE1C-46CC-8239-0045C5AF0A73}" srcOrd="3" destOrd="0" presId="urn:microsoft.com/office/officeart/2005/8/layout/hProcess9"/>
    <dgm:cxn modelId="{4EC681BB-5C79-4803-9B55-067C62577EBD}" type="presParOf" srcId="{A94D0A2B-2AD8-4B59-8BD0-99867942232C}" destId="{A25E0D73-3076-4311-9BB9-F9A99B635800}" srcOrd="4" destOrd="0" presId="urn:microsoft.com/office/officeart/2005/8/layout/hProcess9"/>
    <dgm:cxn modelId="{C49AA95E-5F4B-4AC5-A5A7-96175252F86E}" type="presOf" srcId="{02FCB981-97C8-46E6-923D-98C21AFF76FF}" destId="{A25E0D73-3076-4311-9BB9-F9A99B635800}" srcOrd="0" destOrd="0" presId="urn:microsoft.com/office/officeart/2005/8/layout/hProcess9"/>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3.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202CFC0B-B826-4EE8-8A22-0574EEF779F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7A61601D-D3EF-4FCF-A55C-164CC87BCCE6}" type="parTrans" cxnId="{E3FC7455-A5D8-478C-BB80-E73C2270405E}">
      <dgm:prSet/>
      <dgm:spPr/>
      <dgm:t>
        <a:bodyPr/>
        <a:lstStyle/>
        <a:p>
          <a:endParaRPr lang="en-GB"/>
        </a:p>
      </dgm:t>
    </dgm:pt>
    <dgm:pt modelId="{3C22AC7F-0737-48BC-B577-EFFC838C1292}">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 sz="1600" b="0" i="0" u="none" strike="noStrike" cap="none" baseline="0">
              <a:solidFill>
                <a:srgbClr val="FFFFFF"/>
              </a:solidFill>
              <a:effectLst/>
              <a:uFill>
                <a:solidFill>
                  <a:prstClr val="black">
                    <a:alpha val="0"/>
                  </a:prstClr>
                </a:solidFill>
              </a:uFill>
              <a:latin typeface="Calibri"/>
              <a:ea typeface="Calibri"/>
              <a:cs typeface="Calibri"/>
            </a:rPr>
            <a:t>Informations générales</a:t>
          </a:r>
        </a:p>
      </dgm:t>
    </dgm:pt>
    <dgm:pt modelId="{16F9338C-6C38-4649-8234-F6DB703815AE}" type="parTrans" cxnId="{739FA665-2534-4C82-B735-69DB2858BD59}">
      <dgm:prSet/>
      <dgm:spPr/>
      <dgm:t>
        <a:bodyPr/>
        <a:lstStyle/>
        <a:p>
          <a:endParaRPr lang="en-GB"/>
        </a:p>
      </dgm:t>
    </dgm:pt>
    <dgm:pt modelId="{D426C57B-8707-4715-9561-45A815A5DFF0}">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 sz="1200" b="0" i="0" u="none" strike="noStrike" cap="none" baseline="0">
              <a:solidFill>
                <a:srgbClr val="000000"/>
              </a:solidFill>
              <a:effectLst/>
              <a:uFill>
                <a:solidFill>
                  <a:prstClr val="black">
                    <a:alpha val="0"/>
                  </a:prstClr>
                </a:solidFill>
              </a:uFill>
              <a:latin typeface="Calibri"/>
              <a:ea typeface="Calibri"/>
              <a:cs typeface="Calibri"/>
            </a:rPr>
            <a:t>Nom :</a:t>
          </a:r>
          <a:r>
            <a:rPr lang="fr" sz="1200" b="0" i="0" u="none" strike="noStrike" cap="none" baseline="0">
              <a:solidFill>
                <a:srgbClr val="000000"/>
              </a:solidFill>
              <a:effectLst/>
              <a:uFill>
                <a:solidFill>
                  <a:prstClr val="black">
                    <a:alpha val="0"/>
                  </a:prstClr>
                </a:solidFill>
              </a:uFill>
              <a:latin typeface="Calibri"/>
              <a:ea typeface="Calibri"/>
              <a:cs typeface="Calibri"/>
            </a:rPr>
            <a:t> </a:t>
          </a:r>
          <a:r>
            <a:rPr lang="fr" sz="1200" b="0" i="0" u="none" strike="noStrike" cap="none" baseline="0">
              <a:solidFill>
                <a:srgbClr val="000000"/>
              </a:solidFill>
              <a:effectLst/>
              <a:uFill>
                <a:solidFill>
                  <a:prstClr val="black">
                    <a:alpha val="0"/>
                  </a:prstClr>
                </a:solidFill>
              </a:uFill>
              <a:latin typeface="Calibri"/>
              <a:ea typeface="Calibri"/>
              <a:cs typeface="Calibri"/>
            </a:rPr>
            <a:t>Saisissez le nom complet officiel du tiers</a:t>
          </a:r>
          <a:r>
            <a:rPr lang="fr"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88CF9FF9-7532-4D9B-97E7-1A15338D5EFB}" type="sibTrans" cxnId="{739FA665-2534-4C82-B735-69DB2858BD59}">
      <dgm:prSet/>
      <dgm:spPr/>
      <dgm:t>
        <a:bodyPr/>
        <a:lstStyle/>
        <a:p>
          <a:endParaRPr lang="en-GB"/>
        </a:p>
      </dgm:t>
    </dgm:pt>
    <dgm:pt modelId="{5763F835-C798-428D-B85C-7ABA2B5092D7}" type="parTrans" cxnId="{EEE949A0-20F9-465D-8668-754C64DEF770}">
      <dgm:prSet/>
      <dgm:spPr/>
      <dgm:t>
        <a:bodyPr/>
        <a:lstStyle/>
        <a:p>
          <a:endParaRPr lang="en-GB"/>
        </a:p>
      </dgm:t>
    </dgm:pt>
    <dgm:pt modelId="{75E07DDA-AB73-4754-86FB-604301FAD131}">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 sz="1200" b="0" i="0" u="none" strike="noStrike" cap="none" baseline="0">
              <a:solidFill>
                <a:srgbClr val="000000"/>
              </a:solidFill>
              <a:effectLst/>
              <a:uFill>
                <a:solidFill>
                  <a:prstClr val="black">
                    <a:alpha val="0"/>
                  </a:prstClr>
                </a:solidFill>
              </a:uFill>
              <a:latin typeface="Calibri"/>
              <a:ea typeface="Calibri"/>
              <a:cs typeface="Calibri"/>
            </a:rPr>
            <a:t>Numéro de référence :</a:t>
          </a:r>
          <a:r>
            <a:rPr lang="fr" sz="1200" b="0" i="0" u="none" strike="noStrike" cap="none" baseline="0">
              <a:solidFill>
                <a:srgbClr val="000000"/>
              </a:solidFill>
              <a:effectLst/>
              <a:uFill>
                <a:solidFill>
                  <a:prstClr val="black">
                    <a:alpha val="0"/>
                  </a:prstClr>
                </a:solidFill>
              </a:uFill>
              <a:latin typeface="Calibri"/>
              <a:ea typeface="Calibri"/>
              <a:cs typeface="Calibri"/>
            </a:rPr>
            <a:t> </a:t>
          </a:r>
          <a:r>
            <a:rPr lang="fr" sz="1200" b="0" i="0" u="none" strike="noStrike" cap="none" baseline="0">
              <a:solidFill>
                <a:srgbClr val="000000"/>
              </a:solidFill>
              <a:effectLst/>
              <a:uFill>
                <a:solidFill>
                  <a:prstClr val="black">
                    <a:alpha val="0"/>
                  </a:prstClr>
                </a:solidFill>
              </a:uFill>
              <a:latin typeface="Calibri"/>
              <a:ea typeface="Calibri"/>
              <a:cs typeface="Calibri"/>
            </a:rPr>
            <a:t>Identifiant unique, recommandez de suivre la dénotation de référence ERP locale.</a:t>
          </a:r>
          <a:r>
            <a:rPr lang="fr" sz="1200" b="0" i="0" u="none" strike="noStrike" cap="none" baseline="0">
              <a:solidFill>
                <a:srgbClr val="000000"/>
              </a:solidFill>
              <a:effectLst/>
              <a:uFill>
                <a:solidFill>
                  <a:prstClr val="black">
                    <a:alpha val="0"/>
                  </a:prstClr>
                </a:solidFill>
              </a:uFill>
              <a:latin typeface="Calibri"/>
              <a:ea typeface="Calibri"/>
              <a:cs typeface="Calibri"/>
            </a:rPr>
            <a:t> </a:t>
          </a:r>
          <a:r>
            <a:rPr lang="fr" sz="1200" b="0" i="0" u="none" strike="noStrike" cap="none" baseline="0">
              <a:solidFill>
                <a:srgbClr val="000000"/>
              </a:solidFill>
              <a:effectLst/>
              <a:uFill>
                <a:solidFill>
                  <a:prstClr val="black">
                    <a:alpha val="0"/>
                  </a:prstClr>
                </a:solidFill>
              </a:uFill>
              <a:latin typeface="Calibri"/>
              <a:ea typeface="Calibri"/>
              <a:cs typeface="Calibri"/>
            </a:rPr>
            <a:t>Si le numéro de référence existe déjà, le système vous en informera.</a:t>
          </a:r>
          <a:r>
            <a:rPr lang="fr"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48F126B2-4014-47BB-93B9-14C20E6151FD}" type="sibTrans" cxnId="{EEE949A0-20F9-465D-8668-754C64DEF770}">
      <dgm:prSet/>
      <dgm:spPr/>
      <dgm:t>
        <a:bodyPr/>
        <a:lstStyle/>
        <a:p>
          <a:endParaRPr lang="en-GB"/>
        </a:p>
      </dgm:t>
    </dgm:pt>
    <dgm:pt modelId="{32C8B817-14CC-4611-B29E-B51C35446FA8}" type="parTrans" cxnId="{A0761F05-4572-4813-BA0F-D70815DE3CC0}">
      <dgm:prSet/>
      <dgm:spPr/>
      <dgm:t>
        <a:bodyPr/>
        <a:lstStyle/>
        <a:p>
          <a:endParaRPr lang="en-GB"/>
        </a:p>
      </dgm:t>
    </dgm:pt>
    <dgm:pt modelId="{CDFF6EB2-1E6D-4538-9A7B-B5CB548E924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 sz="1200" b="0" i="0" u="none" strike="noStrike" cap="none" baseline="0">
              <a:solidFill>
                <a:srgbClr val="000000"/>
              </a:solidFill>
              <a:effectLst/>
              <a:uFill>
                <a:solidFill>
                  <a:prstClr val="black">
                    <a:alpha val="0"/>
                  </a:prstClr>
                </a:solidFill>
              </a:uFill>
              <a:latin typeface="Calibri"/>
              <a:ea typeface="Calibri"/>
              <a:cs typeface="Calibri"/>
            </a:rPr>
            <a:t>Type d’industrie :</a:t>
          </a:r>
          <a:r>
            <a:rPr lang="fr" sz="1200" b="0" i="0" u="none" strike="noStrike" cap="none" baseline="0">
              <a:solidFill>
                <a:srgbClr val="000000"/>
              </a:solidFill>
              <a:effectLst/>
              <a:uFill>
                <a:solidFill>
                  <a:prstClr val="black">
                    <a:alpha val="0"/>
                  </a:prstClr>
                </a:solidFill>
              </a:uFill>
              <a:latin typeface="Calibri"/>
              <a:ea typeface="Calibri"/>
              <a:cs typeface="Calibri"/>
            </a:rPr>
            <a:t> </a:t>
          </a:r>
          <a:r>
            <a:rPr lang="fr" sz="1200" b="0" i="0" u="none" strike="noStrike" cap="none" baseline="0">
              <a:solidFill>
                <a:srgbClr val="000000"/>
              </a:solidFill>
              <a:effectLst/>
              <a:uFill>
                <a:solidFill>
                  <a:prstClr val="black">
                    <a:alpha val="0"/>
                  </a:prstClr>
                </a:solidFill>
              </a:uFill>
              <a:latin typeface="Calibri"/>
              <a:ea typeface="Calibri"/>
              <a:cs typeface="Calibri"/>
            </a:rPr>
            <a:t>Utilisez la fonction de menu déroulant pour sélectionner le type d’industrie tierce</a:t>
          </a:r>
        </a:p>
      </dgm:t>
    </dgm:pt>
    <dgm:pt modelId="{C1080AC6-E338-4528-AD37-4349F391874C}" type="sibTrans" cxnId="{A0761F05-4572-4813-BA0F-D70815DE3CC0}">
      <dgm:prSet/>
      <dgm:spPr/>
      <dgm:t>
        <a:bodyPr/>
        <a:lstStyle/>
        <a:p>
          <a:endParaRPr lang="en-GB"/>
        </a:p>
      </dgm:t>
    </dgm:pt>
    <dgm:pt modelId="{1025E351-DC1C-47DC-852D-849FB98AF7F9}" type="parTrans" cxnId="{D5AC1A0E-8FD2-47DD-B4DC-C4BC67F15D79}">
      <dgm:prSet/>
      <dgm:spPr/>
      <dgm:t>
        <a:bodyPr/>
        <a:lstStyle/>
        <a:p>
          <a:endParaRPr lang="en-GB"/>
        </a:p>
      </dgm:t>
    </dgm:pt>
    <dgm:pt modelId="{76B80A82-1E16-4472-9B8F-610D11567E25}">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 sz="1200" b="0" i="0" u="none" strike="noStrike" cap="none" baseline="0">
              <a:solidFill>
                <a:srgbClr val="000000"/>
              </a:solidFill>
              <a:effectLst/>
              <a:uFill>
                <a:solidFill>
                  <a:prstClr val="black">
                    <a:alpha val="0"/>
                  </a:prstClr>
                </a:solidFill>
              </a:uFill>
              <a:latin typeface="Calibri"/>
              <a:ea typeface="Calibri"/>
              <a:cs typeface="Calibri"/>
            </a:rPr>
            <a:t>Revenus :</a:t>
          </a:r>
          <a:r>
            <a:rPr lang="fr" sz="1200" b="0" i="0" u="none" strike="noStrike" cap="none" baseline="0">
              <a:solidFill>
                <a:srgbClr val="000000"/>
              </a:solidFill>
              <a:effectLst/>
              <a:uFill>
                <a:solidFill>
                  <a:prstClr val="black">
                    <a:alpha val="0"/>
                  </a:prstClr>
                </a:solidFill>
              </a:uFill>
              <a:latin typeface="Calibri"/>
              <a:ea typeface="Calibri"/>
              <a:cs typeface="Calibri"/>
            </a:rPr>
            <a:t> </a:t>
          </a:r>
          <a:r>
            <a:rPr lang="fr" sz="1200" b="0" i="0" u="none" strike="noStrike" cap="none" baseline="0">
              <a:solidFill>
                <a:srgbClr val="000000"/>
              </a:solidFill>
              <a:effectLst/>
              <a:uFill>
                <a:solidFill>
                  <a:prstClr val="black">
                    <a:alpha val="0"/>
                  </a:prstClr>
                </a:solidFill>
              </a:uFill>
              <a:latin typeface="Calibri"/>
              <a:ea typeface="Calibri"/>
              <a:cs typeface="Calibri"/>
            </a:rPr>
            <a:t>Pour les clients, saisissez la valeur des ventes anticipées avec le tiers, pour les fournisseurs, saisissez la valeur des dépenses anticipées (</a:t>
          </a:r>
          <a:r>
            <a:rPr lang="fr" sz="1200" b="1" i="0" u="none" strike="noStrike" cap="none" baseline="0">
              <a:solidFill>
                <a:srgbClr val="000000"/>
              </a:solidFill>
              <a:effectLst/>
              <a:uFill>
                <a:solidFill>
                  <a:prstClr val="black">
                    <a:alpha val="0"/>
                  </a:prstClr>
                </a:solidFill>
              </a:uFill>
              <a:latin typeface="Calibri"/>
              <a:ea typeface="Calibri"/>
              <a:cs typeface="Calibri"/>
            </a:rPr>
            <a:t>en USD</a:t>
          </a:r>
          <a:r>
            <a:rPr lang="fr" sz="1200" b="0" i="0" u="none" strike="noStrike" cap="none" baseline="0">
              <a:solidFill>
                <a:srgbClr val="000000"/>
              </a:solidFill>
              <a:effectLst/>
              <a:uFill>
                <a:solidFill>
                  <a:prstClr val="black">
                    <a:alpha val="0"/>
                  </a:prstClr>
                </a:solidFill>
              </a:uFill>
              <a:latin typeface="Calibri"/>
              <a:ea typeface="Calibri"/>
              <a:cs typeface="Calibri"/>
            </a:rPr>
            <a:t>).</a:t>
          </a:r>
          <a:r>
            <a:rPr lang="fr"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6514E5CF-4691-45A1-9EFB-84883F09B3E3}" type="sibTrans" cxnId="{D5AC1A0E-8FD2-47DD-B4DC-C4BC67F15D79}">
      <dgm:prSet/>
      <dgm:spPr/>
      <dgm:t>
        <a:bodyPr/>
        <a:lstStyle/>
        <a:p>
          <a:endParaRPr lang="en-GB"/>
        </a:p>
      </dgm:t>
    </dgm:pt>
    <dgm:pt modelId="{24151234-38CA-4ABB-A80D-2101EBA1095D}" type="sibTrans" cxnId="{E3FC7455-A5D8-478C-BB80-E73C2270405E}">
      <dgm:prSet/>
      <dgm:spPr/>
      <dgm:t>
        <a:bodyPr/>
        <a:lstStyle/>
        <a:p>
          <a:endParaRPr lang="en-GB"/>
        </a:p>
      </dgm:t>
    </dgm:pt>
    <dgm:pt modelId="{7A58DB1A-A827-4500-A339-B746F150E6E2}" type="parTrans" cxnId="{D07731CE-974A-4873-97FA-06E3948A20E7}">
      <dgm:prSet/>
      <dgm:spPr/>
      <dgm:t>
        <a:bodyPr/>
        <a:lstStyle/>
        <a:p>
          <a:endParaRPr lang="en-GB"/>
        </a:p>
      </dgm:t>
    </dgm:pt>
    <dgm:pt modelId="{825B433B-1005-4819-B70B-8447E735AF95}">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 sz="1600" b="0" i="0" u="none" strike="noStrike" cap="none" baseline="0">
              <a:solidFill>
                <a:srgbClr val="FFFFFF"/>
              </a:solidFill>
              <a:effectLst/>
              <a:uFill>
                <a:solidFill>
                  <a:prstClr val="black">
                    <a:alpha val="0"/>
                  </a:prstClr>
                </a:solidFill>
              </a:uFill>
              <a:latin typeface="Calibri"/>
              <a:ea typeface="Calibri"/>
              <a:cs typeface="Calibri"/>
            </a:rPr>
            <a:t>Segmentation des tiers</a:t>
          </a:r>
        </a:p>
      </dgm:t>
    </dgm:pt>
    <dgm:pt modelId="{0E2FF385-478C-4EE9-8401-BAFBD56326B9}" type="parTrans" cxnId="{82FE88B4-BF76-409C-89BF-9BFF3D9D1C23}">
      <dgm:prSet/>
      <dgm:spPr/>
      <dgm:t>
        <a:bodyPr/>
        <a:lstStyle/>
        <a:p>
          <a:endParaRPr lang="en-GB"/>
        </a:p>
      </dgm:t>
    </dgm:pt>
    <dgm:pt modelId="{C347E6BE-7E67-4480-BA16-C2F3D47773C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 sz="1200" b="0" i="0" u="none" strike="noStrike" cap="none" baseline="0">
              <a:solidFill>
                <a:srgbClr val="000000"/>
              </a:solidFill>
              <a:effectLst/>
              <a:uFill>
                <a:solidFill>
                  <a:prstClr val="black">
                    <a:alpha val="0"/>
                  </a:prstClr>
                </a:solidFill>
              </a:uFill>
              <a:latin typeface="Calibri"/>
              <a:ea typeface="Calibri"/>
              <a:cs typeface="Calibri"/>
            </a:rPr>
            <a:t>Type de marchandise :</a:t>
          </a:r>
          <a:r>
            <a:rPr lang="fr" sz="1200" b="0" i="0" u="none" strike="noStrike" cap="none" baseline="0">
              <a:solidFill>
                <a:srgbClr val="000000"/>
              </a:solidFill>
              <a:effectLst/>
              <a:uFill>
                <a:solidFill>
                  <a:prstClr val="black">
                    <a:alpha val="0"/>
                  </a:prstClr>
                </a:solidFill>
              </a:uFill>
              <a:latin typeface="Calibri"/>
              <a:ea typeface="Calibri"/>
              <a:cs typeface="Calibri"/>
            </a:rPr>
            <a:t> </a:t>
          </a:r>
          <a:r>
            <a:rPr lang="fr" sz="1200" b="0" i="0" u="none" strike="noStrike" cap="none" baseline="0">
              <a:solidFill>
                <a:srgbClr val="000000"/>
              </a:solidFill>
              <a:effectLst/>
              <a:uFill>
                <a:solidFill>
                  <a:prstClr val="black">
                    <a:alpha val="0"/>
                  </a:prstClr>
                </a:solidFill>
              </a:uFill>
              <a:latin typeface="Calibri"/>
              <a:ea typeface="Calibri"/>
              <a:cs typeface="Calibri"/>
            </a:rPr>
            <a:t>Utilisez la fonction déroulante pour choisir la nature de la relation commerciale avec un tiers </a:t>
          </a:r>
          <a:r>
            <a:rPr lang="fr" sz="1200" b="1" i="0" u="none" strike="noStrike" cap="none" baseline="0">
              <a:solidFill>
                <a:srgbClr val="FF0000"/>
              </a:solidFill>
              <a:effectLst/>
              <a:uFill>
                <a:solidFill>
                  <a:prstClr val="black">
                    <a:alpha val="0"/>
                  </a:prstClr>
                </a:solidFill>
              </a:uFill>
              <a:latin typeface="Calibri"/>
              <a:ea typeface="Calibri"/>
              <a:cs typeface="Calibri"/>
            </a:rPr>
            <a:t>(voir la page suivante pour les définitions des types de marchandises)</a:t>
          </a:r>
        </a:p>
      </dgm:t>
    </dgm:pt>
    <dgm:pt modelId="{8512E96B-8623-4ADE-A829-0FFADE97A1CA}" type="sibTrans" cxnId="{82FE88B4-BF76-409C-89BF-9BFF3D9D1C23}">
      <dgm:prSet/>
      <dgm:spPr/>
      <dgm:t>
        <a:bodyPr/>
        <a:lstStyle/>
        <a:p>
          <a:endParaRPr lang="en-GB"/>
        </a:p>
      </dgm:t>
    </dgm:pt>
    <dgm:pt modelId="{62D5B6A0-9439-4E31-8A4C-9E3A46D1CB1D}" type="sibTrans" cxnId="{D07731CE-974A-4873-97FA-06E3948A20E7}">
      <dgm:prSet/>
      <dgm:spPr/>
      <dgm:t>
        <a:bodyPr/>
        <a:lstStyle/>
        <a:p>
          <a:endParaRPr lang="en-GB"/>
        </a:p>
      </dgm:t>
    </dgm:pt>
    <dgm:pt modelId="{843BF5D6-535F-4792-B587-201A123C2120}" type="parTrans" cxnId="{926D67C5-542B-48C0-9DED-AF172339241D}">
      <dgm:prSet/>
      <dgm:spPr/>
      <dgm:t>
        <a:bodyPr/>
        <a:lstStyle/>
        <a:p>
          <a:endParaRPr lang="en-GB"/>
        </a:p>
      </dgm:t>
    </dgm:pt>
    <dgm:pt modelId="{A9BF9BDA-7958-4152-8A98-984313AD2BC0}">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 sz="1600" b="0" i="0" u="none" strike="noStrike" cap="none" baseline="0">
              <a:solidFill>
                <a:srgbClr val="FFFFFF"/>
              </a:solidFill>
              <a:effectLst/>
              <a:uFill>
                <a:solidFill>
                  <a:prstClr val="black">
                    <a:alpha val="0"/>
                  </a:prstClr>
                </a:solidFill>
              </a:uFill>
              <a:latin typeface="Calibri"/>
              <a:ea typeface="Calibri"/>
              <a:cs typeface="Calibri"/>
            </a:rPr>
            <a:t>Adresse</a:t>
          </a:r>
        </a:p>
      </dgm:t>
    </dgm:pt>
    <dgm:pt modelId="{EA8A525A-B606-41AD-8265-7AB0D12A7FFF}" type="parTrans" cxnId="{20BF6222-55F8-4E56-AB5B-E073578284EB}">
      <dgm:prSet/>
      <dgm:spPr/>
      <dgm:t>
        <a:bodyPr/>
        <a:lstStyle/>
        <a:p>
          <a:endParaRPr lang="en-GB"/>
        </a:p>
      </dgm:t>
    </dgm:pt>
    <dgm:pt modelId="{28D406FC-7FDF-404C-BA5D-5B487DDB790B}">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 sz="1200" b="0" i="0" u="none" strike="noStrike" cap="none" baseline="0">
              <a:solidFill>
                <a:srgbClr val="000000"/>
              </a:solidFill>
              <a:effectLst/>
              <a:uFill>
                <a:solidFill>
                  <a:prstClr val="black">
                    <a:alpha val="0"/>
                  </a:prstClr>
                </a:solidFill>
              </a:uFill>
              <a:latin typeface="Calibri"/>
              <a:ea typeface="Calibri"/>
              <a:cs typeface="Calibri"/>
            </a:rPr>
            <a:t>Pays :</a:t>
          </a:r>
          <a:r>
            <a:rPr lang="fr" sz="1200" b="0" i="0" u="none" strike="noStrike" cap="none" baseline="0">
              <a:solidFill>
                <a:srgbClr val="000000"/>
              </a:solidFill>
              <a:effectLst/>
              <a:uFill>
                <a:solidFill>
                  <a:prstClr val="black">
                    <a:alpha val="0"/>
                  </a:prstClr>
                </a:solidFill>
              </a:uFill>
              <a:latin typeface="Calibri"/>
              <a:ea typeface="Calibri"/>
              <a:cs typeface="Calibri"/>
            </a:rPr>
            <a:t> </a:t>
          </a:r>
          <a:r>
            <a:rPr lang="fr" sz="1200" b="0" i="0" u="none" strike="noStrike" cap="none" baseline="0">
              <a:solidFill>
                <a:srgbClr val="000000"/>
              </a:solidFill>
              <a:effectLst/>
              <a:uFill>
                <a:solidFill>
                  <a:prstClr val="black">
                    <a:alpha val="0"/>
                  </a:prstClr>
                </a:solidFill>
              </a:uFill>
              <a:latin typeface="Calibri"/>
              <a:ea typeface="Calibri"/>
              <a:cs typeface="Calibri"/>
            </a:rPr>
            <a:t>L’adresse complète du tiers n’est pas requise, bien que recommandée.</a:t>
          </a:r>
          <a:r>
            <a:rPr lang="fr" sz="1200" b="0" i="0" u="none" strike="noStrike" cap="none" baseline="0">
              <a:solidFill>
                <a:srgbClr val="000000"/>
              </a:solidFill>
              <a:effectLst/>
              <a:uFill>
                <a:solidFill>
                  <a:prstClr val="black">
                    <a:alpha val="0"/>
                  </a:prstClr>
                </a:solidFill>
              </a:uFill>
              <a:latin typeface="Calibri"/>
              <a:ea typeface="Calibri"/>
              <a:cs typeface="Calibri"/>
            </a:rPr>
            <a:t> </a:t>
          </a:r>
          <a:r>
            <a:rPr lang="fr" sz="1200" b="0" i="0" u="none" strike="noStrike" cap="none" baseline="0">
              <a:solidFill>
                <a:srgbClr val="000000"/>
              </a:solidFill>
              <a:effectLst/>
              <a:uFill>
                <a:solidFill>
                  <a:prstClr val="black">
                    <a:alpha val="0"/>
                  </a:prstClr>
                </a:solidFill>
              </a:uFill>
              <a:latin typeface="Calibri"/>
              <a:ea typeface="Calibri"/>
              <a:cs typeface="Calibri"/>
            </a:rPr>
            <a:t>Cependant, le pays dans lequel ils sont enregistrés est</a:t>
          </a:r>
        </a:p>
      </dgm:t>
    </dgm:pt>
    <dgm:pt modelId="{5254C2D5-787A-4BEE-816A-8FDBC65792DA}" type="sibTrans" cxnId="{20BF6222-55F8-4E56-AB5B-E073578284EB}">
      <dgm:prSet/>
      <dgm:spPr/>
      <dgm:t>
        <a:bodyPr/>
        <a:lstStyle/>
        <a:p>
          <a:endParaRPr lang="en-GB"/>
        </a:p>
      </dgm:t>
    </dgm:pt>
    <dgm:pt modelId="{961BEC78-92B5-4DD0-A9B7-2E980121F493}" type="sibTrans" cxnId="{926D67C5-542B-48C0-9DED-AF172339241D}">
      <dgm:prSet/>
      <dgm:spPr/>
      <dgm:t>
        <a:bodyPr/>
        <a:lstStyle/>
        <a:p>
          <a:endParaRPr lang="en-GB"/>
        </a:p>
      </dgm:t>
    </dgm:pt>
    <dgm:pt modelId="{4C98F7B0-7FBE-4D5F-8E7D-DFE874A1F653}" type="pres">
      <dgm:prSet presAssocID="{202CFC0B-B826-4EE8-8A22-0574EEF779F5}" presName="Name0">
        <dgm:presLayoutVars>
          <dgm:dir/>
          <dgm:animLvl val="lvl"/>
          <dgm:resizeHandles val="exact"/>
        </dgm:presLayoutVars>
      </dgm:prSet>
      <dgm:spPr/>
      <dgm:t>
        <a:bodyPr/>
        <a:lstStyle/>
        <a:p/>
      </dgm:t>
    </dgm:pt>
    <dgm:pt modelId="{4B18DDFC-A626-4A27-BD66-03EBEAF1B7E4}" type="pres">
      <dgm:prSet presAssocID="{3C22AC7F-0737-48BC-B577-EFFC838C1292}" presName="linNode"/>
      <dgm:spPr/>
      <dgm:t>
        <a:bodyPr/>
        <a:lstStyle/>
        <a:p/>
      </dgm:t>
    </dgm:pt>
    <dgm:pt modelId="{BDFA7FFA-8BE5-4641-B197-E9B6C616688D}" type="pres">
      <dgm:prSet presAssocID="{3C22AC7F-0737-48BC-B577-EFFC838C1292}" presName="parentText" presStyleLbl="node1" presStyleCnt="3" custScaleX="50489" custScaleY="75780" custLinFactNeighborX="191" custLinFactNeighborY="1150">
        <dgm:presLayoutVars>
          <dgm:chMax val="1"/>
          <dgm:bulletEnabled val="1"/>
        </dgm:presLayoutVars>
      </dgm:prSet>
      <dgm:spPr/>
      <dgm:t>
        <a:bodyPr/>
        <a:lstStyle/>
        <a:p/>
      </dgm:t>
    </dgm:pt>
    <dgm:pt modelId="{DD9FFB74-1706-4D35-97AB-B89618739394}" type="pres">
      <dgm:prSet presAssocID="{3C22AC7F-0737-48BC-B577-EFFC838C1292}" presName="descendantText" presStyleLbl="alignAccFollowNode1" presStyleCnt="3" custScaleX="126435" custScaleY="98540">
        <dgm:presLayoutVars>
          <dgm:bulletEnabled val="1"/>
        </dgm:presLayoutVars>
      </dgm:prSet>
      <dgm:spPr/>
      <dgm:t>
        <a:bodyPr/>
        <a:lstStyle/>
        <a:p/>
      </dgm:t>
    </dgm:pt>
    <dgm:pt modelId="{89C03403-6526-4364-A728-F8C07F3A0654}" type="pres">
      <dgm:prSet presAssocID="{24151234-38CA-4ABB-A80D-2101EBA1095D}" presName="sp"/>
      <dgm:spPr/>
      <dgm:t>
        <a:bodyPr/>
        <a:lstStyle/>
        <a:p/>
      </dgm:t>
    </dgm:pt>
    <dgm:pt modelId="{0CDEE715-51CF-4762-84E3-41B8E57B3871}" type="pres">
      <dgm:prSet presAssocID="{825B433B-1005-4819-B70B-8447E735AF95}" presName="linNode"/>
      <dgm:spPr/>
      <dgm:t>
        <a:bodyPr/>
        <a:lstStyle/>
        <a:p/>
      </dgm:t>
    </dgm:pt>
    <dgm:pt modelId="{D465B4BB-5197-4F24-9877-B9E860A588E8}" type="pres">
      <dgm:prSet presAssocID="{825B433B-1005-4819-B70B-8447E735AF95}" presName="parentText" presStyleLbl="node1" presStyleIdx="1" presStyleCnt="3" custScaleX="50953" custScaleY="25822" custLinFactNeighborX="-2780" custLinFactNeighborY="-3042">
        <dgm:presLayoutVars>
          <dgm:chMax val="1"/>
          <dgm:bulletEnabled val="1"/>
        </dgm:presLayoutVars>
      </dgm:prSet>
      <dgm:spPr/>
      <dgm:t>
        <a:bodyPr/>
        <a:lstStyle/>
        <a:p/>
      </dgm:t>
    </dgm:pt>
    <dgm:pt modelId="{90992074-C358-422F-A8BF-5003BD3A98B4}" type="pres">
      <dgm:prSet presAssocID="{825B433B-1005-4819-B70B-8447E735AF95}" presName="descendantText" presStyleLbl="alignAccFollowNode1" presStyleIdx="1" presStyleCnt="3" custScaleX="126939" custScaleY="37724" custLinFactNeighborX="-1074" custLinFactNeighborY="-4418">
        <dgm:presLayoutVars>
          <dgm:bulletEnabled val="1"/>
        </dgm:presLayoutVars>
      </dgm:prSet>
      <dgm:spPr/>
      <dgm:t>
        <a:bodyPr/>
        <a:lstStyle/>
        <a:p/>
      </dgm:t>
    </dgm:pt>
    <dgm:pt modelId="{4384BC29-923B-4A93-99A1-00A55918D0A4}" type="pres">
      <dgm:prSet presAssocID="{62D5B6A0-9439-4E31-8A4C-9E3A46D1CB1D}" presName="sp"/>
      <dgm:spPr/>
      <dgm:t>
        <a:bodyPr/>
        <a:lstStyle/>
        <a:p/>
      </dgm:t>
    </dgm:pt>
    <dgm:pt modelId="{6E01EACA-44FC-44B2-BF21-F02F501EE4CA}" type="pres">
      <dgm:prSet presAssocID="{A9BF9BDA-7958-4152-8A98-984313AD2BC0}" presName="linNode"/>
      <dgm:spPr/>
      <dgm:t>
        <a:bodyPr/>
        <a:lstStyle/>
        <a:p/>
      </dgm:t>
    </dgm:pt>
    <dgm:pt modelId="{64D96581-D139-4725-9E43-0FEBD75FB4A1}" type="pres">
      <dgm:prSet presAssocID="{A9BF9BDA-7958-4152-8A98-984313AD2BC0}" presName="parentText" presStyleLbl="node1" presStyleIdx="2" presStyleCnt="3" custScaleX="52107" custScaleY="27151" custLinFactNeighborX="-1" custLinFactNeighborY="-1007">
        <dgm:presLayoutVars>
          <dgm:chMax val="1"/>
          <dgm:bulletEnabled val="1"/>
        </dgm:presLayoutVars>
      </dgm:prSet>
      <dgm:spPr/>
      <dgm:t>
        <a:bodyPr/>
        <a:lstStyle/>
        <a:p/>
      </dgm:t>
    </dgm:pt>
    <dgm:pt modelId="{4BFFE993-3CCB-4F16-8F1A-ED6651C8DE71}" type="pres">
      <dgm:prSet presAssocID="{A9BF9BDA-7958-4152-8A98-984313AD2BC0}" presName="descendantText" presStyleLbl="alignAccFollowNode1" presStyleIdx="2" presStyleCnt="3" custScaleX="130369" custScaleY="38055" custLinFactNeighborX="-897" custLinFactNeighborY="-951">
        <dgm:presLayoutVars>
          <dgm:bulletEnabled val="1"/>
        </dgm:presLayoutVars>
      </dgm:prSet>
      <dgm:spPr/>
      <dgm:t>
        <a:bodyPr/>
        <a:lstStyle/>
        <a:p/>
      </dgm:t>
    </dgm:pt>
  </dgm:ptLst>
  <dgm:cxnLst>
    <dgm:cxn modelId="{E3FC7455-A5D8-478C-BB80-E73C2270405E}" srcId="{202CFC0B-B826-4EE8-8A22-0574EEF779F5}" destId="{3C22AC7F-0737-48BC-B577-EFFC838C1292}" srcOrd="0" destOrd="0" parTransId="{7A61601D-D3EF-4FCF-A55C-164CC87BCCE6}" sibTransId="{24151234-38CA-4ABB-A80D-2101EBA1095D}"/>
    <dgm:cxn modelId="{739FA665-2534-4C82-B735-69DB2858BD59}" srcId="{3C22AC7F-0737-48BC-B577-EFFC838C1292}" destId="{D426C57B-8707-4715-9561-45A815A5DFF0}" srcOrd="0" destOrd="0" parTransId="{16F9338C-6C38-4649-8234-F6DB703815AE}" sibTransId="{88CF9FF9-7532-4D9B-97E7-1A15338D5EFB}"/>
    <dgm:cxn modelId="{EEE949A0-20F9-465D-8668-754C64DEF770}" srcId="{3C22AC7F-0737-48BC-B577-EFFC838C1292}" destId="{75E07DDA-AB73-4754-86FB-604301FAD131}" srcOrd="1" destOrd="0" parTransId="{5763F835-C798-428D-B85C-7ABA2B5092D7}" sibTransId="{48F126B2-4014-47BB-93B9-14C20E6151FD}"/>
    <dgm:cxn modelId="{A0761F05-4572-4813-BA0F-D70815DE3CC0}" srcId="{3C22AC7F-0737-48BC-B577-EFFC838C1292}" destId="{CDFF6EB2-1E6D-4538-9A7B-B5CB548E924E}" srcOrd="2" destOrd="0" parTransId="{32C8B817-14CC-4611-B29E-B51C35446FA8}" sibTransId="{C1080AC6-E338-4528-AD37-4349F391874C}"/>
    <dgm:cxn modelId="{D5AC1A0E-8FD2-47DD-B4DC-C4BC67F15D79}" srcId="{3C22AC7F-0737-48BC-B577-EFFC838C1292}" destId="{76B80A82-1E16-4472-9B8F-610D11567E25}" srcOrd="3" destOrd="0" parTransId="{1025E351-DC1C-47DC-852D-849FB98AF7F9}" sibTransId="{6514E5CF-4691-45A1-9EFB-84883F09B3E3}"/>
    <dgm:cxn modelId="{D07731CE-974A-4873-97FA-06E3948A20E7}" srcId="{202CFC0B-B826-4EE8-8A22-0574EEF779F5}" destId="{825B433B-1005-4819-B70B-8447E735AF95}" srcOrd="1" destOrd="0" parTransId="{7A58DB1A-A827-4500-A339-B746F150E6E2}" sibTransId="{62D5B6A0-9439-4E31-8A4C-9E3A46D1CB1D}"/>
    <dgm:cxn modelId="{82FE88B4-BF76-409C-89BF-9BFF3D9D1C23}" srcId="{825B433B-1005-4819-B70B-8447E735AF95}" destId="{C347E6BE-7E67-4480-BA16-C2F3D47773CE}" srcOrd="0" destOrd="0" parTransId="{0E2FF385-478C-4EE9-8401-BAFBD56326B9}" sibTransId="{8512E96B-8623-4ADE-A829-0FFADE97A1CA}"/>
    <dgm:cxn modelId="{926D67C5-542B-48C0-9DED-AF172339241D}" srcId="{202CFC0B-B826-4EE8-8A22-0574EEF779F5}" destId="{A9BF9BDA-7958-4152-8A98-984313AD2BC0}" srcOrd="2" destOrd="0" parTransId="{843BF5D6-535F-4792-B587-201A123C2120}" sibTransId="{961BEC78-92B5-4DD0-A9B7-2E980121F493}"/>
    <dgm:cxn modelId="{20BF6222-55F8-4E56-AB5B-E073578284EB}" srcId="{A9BF9BDA-7958-4152-8A98-984313AD2BC0}" destId="{28D406FC-7FDF-404C-BA5D-5B487DDB790B}" srcOrd="0" destOrd="0" parTransId="{EA8A525A-B606-41AD-8265-7AB0D12A7FFF}" sibTransId="{5254C2D5-787A-4BEE-816A-8FDBC65792DA}"/>
    <dgm:cxn modelId="{93836E00-7064-4686-8E17-9122DADBE0A6}" type="presOf" srcId="{202CFC0B-B826-4EE8-8A22-0574EEF779F5}" destId="{4C98F7B0-7FBE-4D5F-8E7D-DFE874A1F653}" srcOrd="0" destOrd="0" presId="urn:microsoft.com/office/officeart/2005/8/layout/vList5"/>
    <dgm:cxn modelId="{6030B49E-17E6-43B7-9092-3C9B9DFDC1AB}" type="presParOf" srcId="{4C98F7B0-7FBE-4D5F-8E7D-DFE874A1F653}" destId="{4B18DDFC-A626-4A27-BD66-03EBEAF1B7E4}" srcOrd="0" destOrd="0" presId="urn:microsoft.com/office/officeart/2005/8/layout/vList5"/>
    <dgm:cxn modelId="{5A014ACB-1BB3-455D-AD75-B12EC3F2B004}" type="presParOf" srcId="{4B18DDFC-A626-4A27-BD66-03EBEAF1B7E4}" destId="{BDFA7FFA-8BE5-4641-B197-E9B6C616688D}" srcOrd="0" destOrd="0" presId="urn:microsoft.com/office/officeart/2005/8/layout/vList5"/>
    <dgm:cxn modelId="{7DE306E0-B5F7-41A8-87A3-1E39EBAA7F44}" type="presOf" srcId="{3C22AC7F-0737-48BC-B577-EFFC838C1292}" destId="{BDFA7FFA-8BE5-4641-B197-E9B6C616688D}" srcOrd="0" destOrd="0" presId="urn:microsoft.com/office/officeart/2005/8/layout/vList5"/>
    <dgm:cxn modelId="{0398B414-CEAA-4BC8-B611-68B7DDC643F1}" type="presParOf" srcId="{4B18DDFC-A626-4A27-BD66-03EBEAF1B7E4}" destId="{DD9FFB74-1706-4D35-97AB-B89618739394}" srcOrd="1" destOrd="0" presId="urn:microsoft.com/office/officeart/2005/8/layout/vList5"/>
    <dgm:cxn modelId="{5AB65ACD-45A1-4C28-8BF9-F32DA253A597}" type="presOf" srcId="{D426C57B-8707-4715-9561-45A815A5DFF0}" destId="{DD9FFB74-1706-4D35-97AB-B89618739394}" srcOrd="0" destOrd="0" presId="urn:microsoft.com/office/officeart/2005/8/layout/vList5"/>
    <dgm:cxn modelId="{4BA6B1F9-160B-4DD9-BD19-179A7957345F}" type="presOf" srcId="{75E07DDA-AB73-4754-86FB-604301FAD131}" destId="{DD9FFB74-1706-4D35-97AB-B89618739394}" srcOrd="0" destOrd="1" presId="urn:microsoft.com/office/officeart/2005/8/layout/vList5"/>
    <dgm:cxn modelId="{9F39F615-0D17-428A-8823-58D3C673BDFF}" type="presOf" srcId="{CDFF6EB2-1E6D-4538-9A7B-B5CB548E924E}" destId="{DD9FFB74-1706-4D35-97AB-B89618739394}" srcOrd="0" destOrd="2" presId="urn:microsoft.com/office/officeart/2005/8/layout/vList5"/>
    <dgm:cxn modelId="{5F6BBD8A-AEB3-4F10-B0E7-7EFB515C1D5C}" type="presOf" srcId="{76B80A82-1E16-4472-9B8F-610D11567E25}" destId="{DD9FFB74-1706-4D35-97AB-B89618739394}" srcOrd="0" destOrd="3" presId="urn:microsoft.com/office/officeart/2005/8/layout/vList5"/>
    <dgm:cxn modelId="{04557C05-1E82-4751-A531-52ECA1C4E639}" type="presParOf" srcId="{4C98F7B0-7FBE-4D5F-8E7D-DFE874A1F653}" destId="{89C03403-6526-4364-A728-F8C07F3A0654}" srcOrd="1" destOrd="0" presId="urn:microsoft.com/office/officeart/2005/8/layout/vList5"/>
    <dgm:cxn modelId="{05372C67-796A-4732-88B8-D030AE2EBEE7}" type="presParOf" srcId="{4C98F7B0-7FBE-4D5F-8E7D-DFE874A1F653}" destId="{0CDEE715-51CF-4762-84E3-41B8E57B3871}" srcOrd="2" destOrd="0" presId="urn:microsoft.com/office/officeart/2005/8/layout/vList5"/>
    <dgm:cxn modelId="{589F5523-A43F-4059-B028-3B377F487703}" type="presParOf" srcId="{0CDEE715-51CF-4762-84E3-41B8E57B3871}" destId="{D465B4BB-5197-4F24-9877-B9E860A588E8}" srcOrd="0" destOrd="0" presId="urn:microsoft.com/office/officeart/2005/8/layout/vList5"/>
    <dgm:cxn modelId="{82C12C4D-8CC9-4206-A659-19F2A19AB97D}" type="presOf" srcId="{825B433B-1005-4819-B70B-8447E735AF95}" destId="{D465B4BB-5197-4F24-9877-B9E860A588E8}" srcOrd="0" destOrd="0" presId="urn:microsoft.com/office/officeart/2005/8/layout/vList5"/>
    <dgm:cxn modelId="{72DBFEAD-AA22-4661-AB8E-AA02F94B039A}" type="presParOf" srcId="{0CDEE715-51CF-4762-84E3-41B8E57B3871}" destId="{90992074-C358-422F-A8BF-5003BD3A98B4}" srcOrd="1" destOrd="0" presId="urn:microsoft.com/office/officeart/2005/8/layout/vList5"/>
    <dgm:cxn modelId="{A7F61A40-3387-4D4E-8B13-AAEB31E27564}" type="presOf" srcId="{C347E6BE-7E67-4480-BA16-C2F3D47773CE}" destId="{90992074-C358-422F-A8BF-5003BD3A98B4}" srcOrd="0" destOrd="0" presId="urn:microsoft.com/office/officeart/2005/8/layout/vList5"/>
    <dgm:cxn modelId="{53FCC9E2-55E7-4546-9DA1-7DA3002595C8}" type="presParOf" srcId="{4C98F7B0-7FBE-4D5F-8E7D-DFE874A1F653}" destId="{4384BC29-923B-4A93-99A1-00A55918D0A4}" srcOrd="3" destOrd="0" presId="urn:microsoft.com/office/officeart/2005/8/layout/vList5"/>
    <dgm:cxn modelId="{02A3218F-1A38-43F8-841B-4E38754AFC3C}" type="presParOf" srcId="{4C98F7B0-7FBE-4D5F-8E7D-DFE874A1F653}" destId="{6E01EACA-44FC-44B2-BF21-F02F501EE4CA}" srcOrd="4" destOrd="0" presId="urn:microsoft.com/office/officeart/2005/8/layout/vList5"/>
    <dgm:cxn modelId="{6959A69B-0D06-4613-90DD-EB45A8DB54D2}" type="presParOf" srcId="{6E01EACA-44FC-44B2-BF21-F02F501EE4CA}" destId="{64D96581-D139-4725-9E43-0FEBD75FB4A1}" srcOrd="0" destOrd="0" presId="urn:microsoft.com/office/officeart/2005/8/layout/vList5"/>
    <dgm:cxn modelId="{3845404B-FE91-4D48-B8CC-80E4D05C31A4}" type="presOf" srcId="{A9BF9BDA-7958-4152-8A98-984313AD2BC0}" destId="{64D96581-D139-4725-9E43-0FEBD75FB4A1}" srcOrd="0" destOrd="0" presId="urn:microsoft.com/office/officeart/2005/8/layout/vList5"/>
    <dgm:cxn modelId="{68F95205-23B9-4C8D-A58D-1B190319E251}" type="presParOf" srcId="{6E01EACA-44FC-44B2-BF21-F02F501EE4CA}" destId="{4BFFE993-3CCB-4F16-8F1A-ED6651C8DE71}" srcOrd="1" destOrd="0" presId="urn:microsoft.com/office/officeart/2005/8/layout/vList5"/>
    <dgm:cxn modelId="{40DD61B2-48D0-403D-B456-FD26419BA2A9}" type="presOf" srcId="{28D406FC-7FDF-404C-BA5D-5B487DDB790B}" destId="{4BFFE993-3CCB-4F16-8F1A-ED6651C8DE71}" srcOrd="0" destOrd="0" presId="urn:microsoft.com/office/officeart/2005/8/layout/vList5"/>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rawing1.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30" name=""/>
      <dsp:cNvGrpSpPr/>
    </dsp:nvGrpSpPr>
    <dsp:grpSpPr/>
    <dsp:sp modelId="{B0454ADC-219C-449C-965A-45F5EC1C7D07}">
      <dsp:nvSpPr>
        <dsp:cNvPr id="31" name=""/>
        <dsp:cNvSpPr/>
      </dsp:nvSpPr>
      <dsp:spPr>
        <a:xfrm>
          <a:off x="3643929" y="26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New 3</a:t>
          </a:r>
          <a:r>
            <a:rPr lang="en-US" sz="1120" kern="1200" baseline="30000"/>
            <a:t>rd</a:t>
          </a:r>
          <a:r>
            <a:rPr lang="en-US" sz="1120" kern="1200"/>
            <a:t> Party - onboarding</a:t>
          </a:r>
        </a:p>
      </dsp:txBody>
      <dsp:txXfrm>
        <a:off x="3827817" y="184153"/>
        <a:ext cx="887889" cy="887889"/>
      </dsp:txXfrm>
    </dsp:sp>
    <dsp:sp modelId="{8027729C-CEED-4AE7-9EC9-5368444E5455}">
      <dsp:nvSpPr>
        <dsp:cNvPr id="32" name=""/>
        <dsp:cNvSpPr/>
      </dsp:nvSpPr>
      <dsp:spPr>
        <a:xfrm rot="1542857">
          <a:off x="4946038" y="82152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951011" y="884493"/>
        <a:ext cx="234329" cy="254272"/>
      </dsp:txXfrm>
    </dsp:sp>
    <dsp:sp modelId="{940F9F28-E19C-49B9-8BBE-E3CDB9080EEB}">
      <dsp:nvSpPr>
        <dsp:cNvPr id="33" name=""/>
        <dsp:cNvSpPr/>
      </dsp:nvSpPr>
      <dsp:spPr>
        <a:xfrm>
          <a:off x="5344311"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Risk Analyzer &amp; World Check Report</a:t>
          </a:r>
        </a:p>
      </dsp:txBody>
      <dsp:txXfrm>
        <a:off x="5528199" y="1003013"/>
        <a:ext cx="887889" cy="887889"/>
      </dsp:txXfrm>
    </dsp:sp>
    <dsp:sp modelId="{EA3FF6F1-063A-4849-921D-5CF5BBA160BB}">
      <dsp:nvSpPr>
        <dsp:cNvPr id="34" name=""/>
        <dsp:cNvSpPr/>
      </dsp:nvSpPr>
      <dsp:spPr>
        <a:xfrm rot="4628571">
          <a:off x="6012636" y="2145809"/>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051676" y="2181611"/>
        <a:ext cx="234329" cy="254272"/>
      </dsp:txXfrm>
    </dsp:sp>
    <dsp:sp modelId="{8B0652E1-2AC4-4078-91FC-52FEC5D10A1F}">
      <dsp:nvSpPr>
        <dsp:cNvPr id="35" name=""/>
        <dsp:cNvSpPr/>
      </dsp:nvSpPr>
      <dsp:spPr>
        <a:xfrm>
          <a:off x="5764270"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Review of World Check Hits and Medium/High Risk Parties</a:t>
          </a:r>
        </a:p>
      </dsp:txBody>
      <dsp:txXfrm>
        <a:off x="5948158" y="2842976"/>
        <a:ext cx="887889" cy="887889"/>
      </dsp:txXfrm>
    </dsp:sp>
    <dsp:sp modelId="{068879DE-0611-49DB-BBDD-C865627EBD37}">
      <dsp:nvSpPr>
        <dsp:cNvPr id="36" name=""/>
        <dsp:cNvSpPr/>
      </dsp:nvSpPr>
      <dsp:spPr>
        <a:xfrm rot="7714286">
          <a:off x="5642281" y="3805388"/>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723802" y="3850887"/>
        <a:ext cx="234329" cy="254272"/>
      </dsp:txXfrm>
    </dsp:sp>
    <dsp:sp modelId="{B59D6CC5-FACA-46B2-AEBE-1388B5447341}">
      <dsp:nvSpPr>
        <dsp:cNvPr id="37" name=""/>
        <dsp:cNvSpPr/>
      </dsp:nvSpPr>
      <dsp:spPr>
        <a:xfrm>
          <a:off x="4587570"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Internal Questionnaire – enhanced DD</a:t>
          </a:r>
        </a:p>
      </dsp:txBody>
      <dsp:txXfrm>
        <a:off x="4771458" y="4318512"/>
        <a:ext cx="887889" cy="887889"/>
      </dsp:txXfrm>
    </dsp:sp>
    <dsp:sp modelId="{98536C1D-816B-49D7-BA76-E1294DD6DECF}">
      <dsp:nvSpPr>
        <dsp:cNvPr id="38" name=""/>
        <dsp:cNvSpPr/>
      </dsp:nvSpPr>
      <dsp:spPr>
        <a:xfrm rot="10800000">
          <a:off x="4113857" y="455056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214284" y="4635320"/>
        <a:ext cx="234329" cy="254272"/>
      </dsp:txXfrm>
    </dsp:sp>
    <dsp:sp modelId="{E2655CD6-FD03-401D-81D1-B6B4E00E66FC}">
      <dsp:nvSpPr>
        <dsp:cNvPr id="39" name=""/>
        <dsp:cNvSpPr/>
      </dsp:nvSpPr>
      <dsp:spPr>
        <a:xfrm>
          <a:off x="2700289"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External Questionnaire to 3</a:t>
          </a:r>
          <a:r>
            <a:rPr lang="en-US" sz="1120" kern="1200" baseline="30000"/>
            <a:t>rd</a:t>
          </a:r>
          <a:r>
            <a:rPr lang="en-US" sz="1120" kern="1200"/>
            <a:t> Party – enhanced DD</a:t>
          </a:r>
        </a:p>
      </dsp:txBody>
      <dsp:txXfrm>
        <a:off x="2884177" y="4318512"/>
        <a:ext cx="887889" cy="887889"/>
      </dsp:txXfrm>
    </dsp:sp>
    <dsp:sp modelId="{D2F3983D-2198-4EC7-8778-61084FCBE8F2}">
      <dsp:nvSpPr>
        <dsp:cNvPr id="40" name=""/>
        <dsp:cNvSpPr/>
      </dsp:nvSpPr>
      <dsp:spPr>
        <a:xfrm rot="13885714">
          <a:off x="2578300" y="3820202"/>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659821" y="3944217"/>
        <a:ext cx="234329" cy="254272"/>
      </dsp:txXfrm>
    </dsp:sp>
    <dsp:sp modelId="{4D93A9CA-BCEE-4D6F-8767-1F396B73F9EA}">
      <dsp:nvSpPr>
        <dsp:cNvPr id="41" name=""/>
        <dsp:cNvSpPr/>
      </dsp:nvSpPr>
      <dsp:spPr>
        <a:xfrm>
          <a:off x="1523588"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LSEG Reports – enhanced DD (ADDITIONAL COST)</a:t>
          </a:r>
        </a:p>
      </dsp:txBody>
      <dsp:txXfrm>
        <a:off x="1707476" y="2842976"/>
        <a:ext cx="887889" cy="887889"/>
      </dsp:txXfrm>
    </dsp:sp>
    <dsp:sp modelId="{2FFEB27B-9F53-4137-AB38-240D1FDC2DB0}">
      <dsp:nvSpPr>
        <dsp:cNvPr id="42" name=""/>
        <dsp:cNvSpPr/>
      </dsp:nvSpPr>
      <dsp:spPr>
        <a:xfrm rot="16971428">
          <a:off x="2191914" y="2164282"/>
          <a:ext cx="334756" cy="423786"/>
        </a:xfrm>
        <a:prstGeom prst="rightArrow">
          <a:avLst>
            <a:gd name="adj1" fmla="val 60000"/>
            <a:gd name="adj2" fmla="val 50000"/>
          </a:avLst>
        </a:prstGeom>
        <a:solidFill>
          <a:srgbClr val="3CA4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30954" y="2297994"/>
        <a:ext cx="234329" cy="254272"/>
      </dsp:txXfrm>
    </dsp:sp>
    <dsp:sp modelId="{E80D6AAB-5531-4FB6-9176-DE99D8728D58}">
      <dsp:nvSpPr>
        <dsp:cNvPr id="43" name=""/>
        <dsp:cNvSpPr/>
      </dsp:nvSpPr>
      <dsp:spPr>
        <a:xfrm>
          <a:off x="1943548"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Continuous Monitoring in Worldcheck*</a:t>
          </a:r>
        </a:p>
      </dsp:txBody>
      <dsp:txXfrm>
        <a:off x="2127436" y="1003013"/>
        <a:ext cx="887889" cy="887889"/>
      </dsp:txXfrm>
    </dsp:sp>
    <dsp:sp modelId="{EB8F85B5-6795-4C34-8FE4-918CC51A7395}">
      <dsp:nvSpPr>
        <dsp:cNvPr id="44" name=""/>
        <dsp:cNvSpPr/>
      </dsp:nvSpPr>
      <dsp:spPr>
        <a:xfrm rot="21600000">
          <a:off x="3293982" y="1296211"/>
          <a:ext cx="1955561" cy="4970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21600000">
        <a:off x="3293982" y="1395624"/>
        <a:ext cx="1806441" cy="298241"/>
      </dsp:txXfrm>
    </dsp:sp>
  </dsp:spTree>
</dsp:drawing>
</file>

<file path=ppt/diagrams/drawing2.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7" name=""/>
      <dsp:cNvGrpSpPr/>
    </dsp:nvGrpSpPr>
    <dsp:grpSpPr/>
    <dsp:sp modelId="{12AFE8A0-018A-40B6-A106-FCA3322EAA42}">
      <dsp:nvSpPr>
        <dsp:cNvPr id="8" name=""/>
        <dsp:cNvSpPr/>
      </dsp:nvSpPr>
      <dsp:spPr>
        <a:xfrm>
          <a:off x="598405" y="0"/>
          <a:ext cx="6760476" cy="2032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a:lstStyle/>
        <a:p/>
      </dsp:txBody>
    </dsp:sp>
    <dsp:sp modelId="{5FA0E2E7-866D-4EB3-A4E1-CB9ACB4F0F3E}">
      <dsp:nvSpPr>
        <dsp:cNvPr id="9" name=""/>
        <dsp:cNvSpPr/>
      </dsp:nvSpPr>
      <dsp:spPr>
        <a:xfrm>
          <a:off x="8543"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Third Party Due Diligence </a:t>
          </a:r>
        </a:p>
        <a:p>
          <a:pPr marL="0" lvl="0" indent="0" algn="ctr" defTabSz="622300">
            <a:lnSpc>
              <a:spcPct val="90000"/>
            </a:lnSpc>
            <a:spcBef>
              <a:spcPct val="0"/>
            </a:spcBef>
            <a:spcAft>
              <a:spcPct val="35000"/>
            </a:spcAft>
            <a:buNone/>
          </a:pPr>
          <a:r>
            <a:rPr lang="en-GB" sz="1400" kern="1200"/>
            <a:t>(LSEG)</a:t>
          </a:r>
        </a:p>
      </dsp:txBody>
      <dsp:txXfrm>
        <a:off x="48221" y="649277"/>
        <a:ext cx="2480678" cy="733445"/>
      </dsp:txXfrm>
    </dsp:sp>
    <dsp:sp modelId="{07F04447-BD8B-4CD8-B124-1E4DFDB60FEC}">
      <dsp:nvSpPr>
        <dsp:cNvPr id="10" name=""/>
        <dsp:cNvSpPr/>
      </dsp:nvSpPr>
      <dsp:spPr>
        <a:xfrm>
          <a:off x="2696734"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Sustainability Assessments</a:t>
          </a:r>
        </a:p>
      </dsp:txBody>
      <dsp:txXfrm>
        <a:off x="2736411" y="649277"/>
        <a:ext cx="2480678" cy="733445"/>
      </dsp:txXfrm>
    </dsp:sp>
    <dsp:sp modelId="{A25E0D73-3076-4311-9BB9-F9A99B635800}">
      <dsp:nvSpPr>
        <dsp:cNvPr id="11" name=""/>
        <dsp:cNvSpPr/>
      </dsp:nvSpPr>
      <dsp:spPr>
        <a:xfrm>
          <a:off x="5393468"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Responsible Procurement</a:t>
          </a:r>
        </a:p>
        <a:p>
          <a:pPr marL="0" lvl="0" indent="0" algn="ctr" defTabSz="622300">
            <a:lnSpc>
              <a:spcPct val="90000"/>
            </a:lnSpc>
            <a:spcBef>
              <a:spcPct val="0"/>
            </a:spcBef>
            <a:spcAft>
              <a:spcPct val="35000"/>
            </a:spcAft>
            <a:buNone/>
          </a:pPr>
          <a:r>
            <a:rPr lang="en-GB" sz="1400" kern="1200"/>
            <a:t>(Centre-led Procurement Team)</a:t>
          </a:r>
        </a:p>
      </dsp:txBody>
      <dsp:txXfrm>
        <a:off x="5433145" y="649277"/>
        <a:ext cx="2480678" cy="733445"/>
      </dsp:txXfrm>
    </dsp:sp>
  </dsp:spTree>
</dsp:drawing>
</file>

<file path=ppt/diagrams/drawing3.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10" name=""/>
      <dsp:cNvGrpSpPr/>
    </dsp:nvGrpSpPr>
    <dsp:grpSpPr/>
    <dsp:sp modelId="{DD9FFB74-1706-4D35-97AB-B89618739394}">
      <dsp:nvSpPr>
        <dsp:cNvPr id="11" name=""/>
        <dsp:cNvSpPr/>
      </dsp:nvSpPr>
      <dsp:spPr>
        <a:xfrm rot="5400000">
          <a:off x="4195660" y="-2620189"/>
          <a:ext cx="1770872" cy="70120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Name: Enter the official full name of the Third-Party </a:t>
          </a:r>
        </a:p>
        <a:p>
          <a:pPr marL="114300" lvl="1" indent="-114300" algn="l" defTabSz="533400">
            <a:lnSpc>
              <a:spcPct val="90000"/>
            </a:lnSpc>
            <a:spcBef>
              <a:spcPct val="0"/>
            </a:spcBef>
            <a:spcAft>
              <a:spcPct val="15000"/>
            </a:spcAft>
            <a:buChar char="•"/>
          </a:pPr>
          <a:r>
            <a:rPr lang="en-GB" sz="1200" kern="1200"/>
            <a:t>Reference Number: Unique identifier, recommend to follow local ERP reference denotation. If the reference number already exists, you will be notified by the system. </a:t>
          </a:r>
        </a:p>
        <a:p>
          <a:pPr marL="114300" lvl="1" indent="-114300" algn="l" defTabSz="533400">
            <a:lnSpc>
              <a:spcPct val="90000"/>
            </a:lnSpc>
            <a:spcBef>
              <a:spcPct val="0"/>
            </a:spcBef>
            <a:spcAft>
              <a:spcPct val="15000"/>
            </a:spcAft>
            <a:buChar char="•"/>
          </a:pPr>
          <a:r>
            <a:rPr lang="en-GB" sz="1200" kern="1200"/>
            <a:t>Industry Type: Use drop down function to select Third-Party Industry Type</a:t>
          </a:r>
        </a:p>
        <a:p>
          <a:pPr marL="114300" lvl="1" indent="-114300" algn="l" defTabSz="533400">
            <a:lnSpc>
              <a:spcPct val="90000"/>
            </a:lnSpc>
            <a:spcBef>
              <a:spcPct val="0"/>
            </a:spcBef>
            <a:spcAft>
              <a:spcPct val="15000"/>
            </a:spcAft>
            <a:buChar char="•"/>
          </a:pPr>
          <a:r>
            <a:rPr lang="en-GB" sz="1200" kern="1200"/>
            <a:t>Revenue: For customers, enter the anticipated sales value with the third-party, for suppliers, enter the anticipated spend value (</a:t>
          </a:r>
          <a:r>
            <a:rPr lang="en-GB" sz="1200" b="1" kern="1200"/>
            <a:t>in USD</a:t>
          </a:r>
          <a:r>
            <a:rPr lang="en-GB" sz="1200" kern="1200"/>
            <a:t>). </a:t>
          </a:r>
        </a:p>
      </dsp:txBody>
      <dsp:txXfrm rot="-5400000">
        <a:off x="1575090" y="86828"/>
        <a:ext cx="6925566" cy="1597978"/>
      </dsp:txXfrm>
    </dsp:sp>
    <dsp:sp modelId="{BDFA7FFA-8BE5-4641-B197-E9B6C616688D}">
      <dsp:nvSpPr>
        <dsp:cNvPr id="12" name=""/>
        <dsp:cNvSpPr/>
      </dsp:nvSpPr>
      <dsp:spPr>
        <a:xfrm>
          <a:off x="10632" y="60493"/>
          <a:ext cx="1575051" cy="17023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General Information</a:t>
          </a:r>
        </a:p>
      </dsp:txBody>
      <dsp:txXfrm>
        <a:off x="87520" y="137381"/>
        <a:ext cx="1421276" cy="1548537"/>
      </dsp:txXfrm>
    </dsp:sp>
    <dsp:sp modelId="{90992074-C358-422F-A8BF-5003BD3A98B4}">
      <dsp:nvSpPr>
        <dsp:cNvPr id="13" name=""/>
        <dsp:cNvSpPr/>
      </dsp:nvSpPr>
      <dsp:spPr>
        <a:xfrm rot="5400000">
          <a:off x="4737072" y="-1376835"/>
          <a:ext cx="677941" cy="703996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Commodity Type: Use drop down function to choose nature of business relationship with Third-Party </a:t>
          </a:r>
          <a:r>
            <a:rPr lang="en-GB" sz="1200" b="1" kern="1200">
              <a:solidFill>
                <a:srgbClr val="FF0000"/>
              </a:solidFill>
            </a:rPr>
            <a:t>(see next page for commodity type definitions)</a:t>
          </a:r>
        </a:p>
      </dsp:txBody>
      <dsp:txXfrm rot="-5400000">
        <a:off x="1556060" y="1837270"/>
        <a:ext cx="7006869" cy="611752"/>
      </dsp:txXfrm>
    </dsp:sp>
    <dsp:sp modelId="{D465B4BB-5197-4F24-9877-B9E860A588E8}">
      <dsp:nvSpPr>
        <dsp:cNvPr id="14" name=""/>
        <dsp:cNvSpPr/>
      </dsp:nvSpPr>
      <dsp:spPr>
        <a:xfrm>
          <a:off x="0" y="1864176"/>
          <a:ext cx="1589526" cy="580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Third-Party Segmentation</a:t>
          </a:r>
        </a:p>
      </dsp:txBody>
      <dsp:txXfrm>
        <a:off x="28316" y="1892492"/>
        <a:ext cx="1532893" cy="523429"/>
      </dsp:txXfrm>
    </dsp:sp>
    <dsp:sp modelId="{4BFFE993-3CCB-4F16-8F1A-ED6651C8DE71}">
      <dsp:nvSpPr>
        <dsp:cNvPr id="15" name=""/>
        <dsp:cNvSpPr/>
      </dsp:nvSpPr>
      <dsp:spPr>
        <a:xfrm rot="5400000">
          <a:off x="4758742" y="-538739"/>
          <a:ext cx="683890" cy="70748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Country: Full address of Third-Party is not required, albeit recommended. However, the country in which they are registered is</a:t>
          </a:r>
        </a:p>
      </dsp:txBody>
      <dsp:txXfrm rot="-5400000">
        <a:off x="1563261" y="2690127"/>
        <a:ext cx="7041468" cy="617120"/>
      </dsp:txXfrm>
    </dsp:sp>
    <dsp:sp modelId="{64D96581-D139-4725-9E43-0FEBD75FB4A1}">
      <dsp:nvSpPr>
        <dsp:cNvPr id="16" name=""/>
        <dsp:cNvSpPr/>
      </dsp:nvSpPr>
      <dsp:spPr>
        <a:xfrm>
          <a:off x="0" y="2688198"/>
          <a:ext cx="1590602" cy="6099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Address</a:t>
          </a:r>
        </a:p>
      </dsp:txBody>
      <dsp:txXfrm>
        <a:off x="29774" y="2717972"/>
        <a:ext cx="1531055" cy="550369"/>
      </dsp:txXfrm>
    </dsp:sp>
  </dsp:spTree>
</dsp:drawing>
</file>

<file path=ppt/diagrams/layout1.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type="conn" r:blip="" hideGeom="1">
                  <dgm:adjLst/>
                </dgm:shape>
                <dgm:presOf axis="self"/>
                <dgm:constrLst>
                  <dgm:constr type="lMarg"/>
                  <dgm:constr type="rMarg"/>
                  <dgm:constr type="tMarg"/>
                  <dgm:constr type="bMarg"/>
                </dgm:constrLst>
                <dgm:ruleLst>
                  <dgm:rule type="primFontSz" val="5"/>
                </dgm:ruleLst>
              </dgm:layoutNode>
            </dgm:layoutNode>
          </dgm:forEach>
        </dgm:if>
        <dgm:else name="Name14"/>
      </dgm:choose>
    </dgm:forEach>
  </dgm:layoutNode>
</dgm:layoutDef>
</file>

<file path=ppt/diagrams/layout2.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type="rightArrow" r:blip="">
            <dgm:adjLst/>
          </dgm:shape>
        </dgm:if>
        <dgm:else name="Name2">
          <dgm:shape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fact="1"/>
            <dgm:rule type="primFontSz" val="5"/>
          </dgm:ruleLst>
        </dgm:layoutNode>
        <dgm:forEach name="Name7" axis="followSib" ptType="sibTrans" cnt="1">
          <dgm:layoutNode name="sibTrans">
            <dgm:alg type="sp"/>
            <dgm:shape r:blip="">
              <dgm:adjLst/>
            </dgm:shape>
            <dgm:presOf/>
            <dgm:constrLst/>
            <dgm:ruleLst/>
          </dgm:layoutNode>
        </dgm:forEach>
      </dgm:forEach>
    </dgm:layoutNode>
  </dgm:layoutNode>
</dgm:layoutDef>
</file>

<file path=ppt/diagrams/layout3.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rot="90" type="round2SameRect" r:blip="">
                    <dgm:adjLst/>
                  </dgm:shape>
                </dgm:if>
                <dgm:else name="Name12">
                  <dgm:shape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dgm:ruleLst>
            </dgm:layoutNode>
          </dgm:if>
          <dgm:else name="Name13"/>
        </dgm:choose>
      </dgm:layoutNode>
      <dgm:forEach name="Name14" axis="followSib" ptType="sibTrans" cnt="1">
        <dgm:layoutNode name="sp">
          <dgm:alg type="sp"/>
          <dgm:shape r:blip="">
            <dgm:adjLst/>
          </dgm:shape>
          <dgm:presOf/>
          <dgm:constrLst/>
          <dgm:ruleLst/>
        </dgm:layoutNode>
      </dgm:forEach>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e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2.emf" /></Relationships>
</file>

<file path=ppt/ink/ink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0:58.49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 3,'175'-3,"194"6,-334 1,63 16,10 2,203 31,-266-46,1-2,59-1,-63-4,0 2,0 2,46 11,-34-4,0-2,91 3,112-13,-102-2,1479 3,-1629-1,0 1,-1 0,1 1,0-1,-1 1,1 0,0 0,-1 0,0 1,1-1,-1 1,0 0,0 1,0-1,6 5,-6-3,-1 0,-1 0,1 0,0 0,-1 0,0 1,0-1,0 1,-1-1,1 1,-1 0,0 0,-1 0,1-1,-1 7,0 14,-1-1,-2 1,0-1,-2 1,0-1,-11 28,-12 61,26-108,1 1,-1-1,0 1,0-1,0 0,-1 0,1 0,-2 0,1 0,0-1,-1 1,0-1,0 0,0 0,0 0,-1-1,1 0,-1 1,0-1,0-1,0 1,-7 1,-13 5,0-2,0-1,-44 6,46-9,-132 13,-162-4,-36 3,282-9,-1 4,-70 20,71-14,-1-3,-136 7,-150-20,154-3,164 3,-27-1,0 3,-81 13,70-6,-1-3,-131-7,71-2,-389 3,522 0,-1 0,1-1,0 1,0-1,0 0,0-1,1 0,-1 0,0 0,1 0,-1-1,1 0,0 0,0-1,0 1,0-1,0 0,-4-5,0-3,0 0,1-1,1 0,0 0,0 0,-5-21,0 3,3-1,0 0,2-1,1 0,2 0,1 0,2-35,1 42,-1 16,1-1,0 1,1 0,0-1,4-12,-4 20,0 1,0-1,0 0,0 1,1-1,-1 1,1-1,0 1,-1 0,1 0,0 0,1 0,-1 0,0 0,0 0,1 1,-1-1,1 1,0 0,-1 0,1 0,0 0,4-1,28-3,1 1,-1 3,1 0,-1 2,57 10,-45-6,222 25,167 15,-319-35,200 7,-77-4,-45 0,88-15,112 5,-337 3,61 15,-67-10,89 6,-95-16,4 0,89 13,-114-9</inkml:trace>
</inkml:ink>
</file>

<file path=ppt/ink/ink1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7:59:19.8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0,'19556'0'0</inkml:trace>
</inkml:ink>
</file>

<file path=ppt/ink/ink1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8:02:52.0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1,'549'26,"-153"-4,987-12,-822-13,-71-24,27-1,707 28,-1186 0</inkml:trace>
</inkml:ink>
</file>

<file path=ppt/ink/ink1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55:06.29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0,'99'1,"125"18,-100-9,-89-10,-1 3,0 1,0 1,40 12,-44-10,1-2,0-1,0-1,1-1,59-6,-8 2,-62 2</inkml:trace>
</inkml:ink>
</file>

<file path=ppt/ink/ink1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4-08-15T18:56:46.8390000"/>
    </inkml:context>
    <inkml:brush xml:id="br0">
      <inkml:brushProperty name="width" value="0.05" units="cm"/>
      <inkml:brushProperty name="height" value="0.05" units="cm"/>
      <inkml:brushProperty name="color" value="#E71224"/>
    </inkml:brush>
  </inkml:definitions>
  <inkml:trace contextRef="#ctx0" brushRef="#br0">2518 206 24575,'-6'-1'0,"1"0"0,0 0 0,0 0 0,-1-1 0,1 1 0,0-1 0,1-1 0,-7-2 0,-18-8 0,-133-38 0,-222-42 0,308 80 0,-1 4 0,0 3 0,-1 3 0,1 3 0,-103 15 0,162-12 0,0 1 0,1 0 0,-1 2 0,1 0 0,0 1 0,-16 9 0,-8 8 0,-38 31 0,52-36 0,-137 92 0,-73 54 0,221-153 0,-230 191 0,205-165 0,2 2 0,3 1 0,-57 83 0,60-74 0,3 1 0,-28 66 0,48-94 0,2 0 0,0 1 0,2 1 0,1-1 0,1 1 0,1 0 0,1 0 0,1 26 0,3-24 0,2 0 0,0 0 0,2 0 0,1 0 0,16 37 0,65 124 0,-33-83 0,5-2 0,124 159 0,-119-191 0,127 107 0,-172-160 0,27 22 0,3-2 0,1-2 0,1-2 0,2-3 0,1-2 0,2-2 0,80 26 0,-42-23 0,1-3 0,2-5 0,0-3 0,2-6 0,125 3 0,-206-16 0,0 0 0,0-2 0,-1 0 0,1-1 0,0 0 0,-1-2 0,0 0 0,0-1 0,0-1 0,-1-1 0,0 0 0,0-2 0,-1 1 0,-1-2 0,1 0 0,25-26 0,366-393 0,-388 405 0,-1-1 0,-2 0 0,-1-2 0,-1 0 0,19-51 0,28-153 0,-60 228 0,33-135 0,16-80 0,-12 51 0,-21 105 0,-3-1 0,10-129 0,-23 129 0,-4 0 0,-2 0 0,-21-96 0,-17-173 0,43 326 0,0 1 0,-1-1 0,0 0 0,0 1 0,0-1 0,-1 1 0,0 0 0,0-1 0,-1 1 0,0 0 0,0 0 0,0 0 0,-1 1 0,0-1 0,0 1 0,0 0 0,0 0 0,-1 0 0,0 1 0,0 0 0,-1 0 0,1 0 0,-1 0 0,1 1 0,-1 0 0,0 0 0,-1 0 0,1 1 0,0 0 0,-10-1 0,-41-8-112,-2 3 0,1 3 0,-102 3 0,103 3-805,36-1-5909</inkml:trace>
</inkml:ink>
</file>

<file path=ppt/ink/ink1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19.6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27,'16'-1,"-1"-1,0 0,17-5,37-5,232 10,-156 3,-124-1</inkml:trace>
</inkml:ink>
</file>

<file path=ppt/ink/ink1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27.1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0,'4194'0,"-4173"0</inkml:trace>
</inkml:ink>
</file>

<file path=ppt/ink/ink1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8.68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0,'7'1,"0"0,0 1,0 0,-1 0,13 6,5 1,34 7,0-1,1-4,68 5,183-1,-275-14,671 1,-359-4,-326 2</inkml:trace>
</inkml:ink>
</file>

<file path=ppt/ink/ink1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9.98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0,'515'32,"-254"-10,831-1,-785-22,-299 1,-6-1,0 1,0 0,0 0,0 0,0 0,0 1,0-1,0 0,0 1,0 0,0-1,3 2,-1 4</inkml:trace>
</inkml:ink>
</file>

<file path=ppt/ink/ink1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1.3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27,'272'-12,"-17"-1,-108 12,398 4,-409 8,35 2,45-13,-175-1</inkml:trace>
</inkml:ink>
</file>

<file path=ppt/ink/ink1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2.3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1,'355'20,"-192"-8,177 14,421 17,-307-32,21 1,-99 1,-156-2,-253-7,9 1</inkml:trace>
</inkml:ink>
</file>

<file path=ppt/ink/ink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1:07.85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82 142,'-1'27,"-2"-1,-6 30,-4 41,14 87,-4 56,-2-202,-16 60,13-72,2 0,1 0,1 1,1-1,1 34,3-57,-1 0,1-1,0 1,0 0,0 0,0-1,0 1,0-1,1 1,0-1,-1 1,1-1,0 0,0 0,0 0,0 0,0 0,1 0,-1-1,1 1,-1-1,1 0,-1 1,1-1,0 0,0-1,-1 1,1 0,0-1,4 1,13 1,1 0,-1-2,29-2,-21 1,63-1,123-1,236-35,-310 24,273 9,-214 7,-46-3,176 3,-109 25,-136-14,104 2,-18-15,-26-1,189 22,-66 11,380-2,1189-33,-1003 5,-757 8,-62-7,-1-1,1 0,0 0,0-1,0-1,15-2,-25 1,0 0,0 0,-1 0,1 0,0-1,-1 0,1 0,-1 0,0 0,0 0,1-1,-1 0,-1 1,1-1,0 0,-1 0,0-1,1 1,-1 0,-1-1,1 1,0-1,-1 0,0 1,0-1,1-5,45-252,-31 153,-3 28,-4-1,-2 0,-6-90,-1 168,0 1,0-1,-1 0,1 0,0 1,-1-1,0 0,0 1,0-1,0 1,0-1,0 1,-1-1,1 1,-1 0,0 0,0-1,0 1,0 1,0-1,0 0,0 0,0 1,-1-1,1 1,-1 0,1 0,-1 0,1 0,-1 0,0 0,1 1,-1-1,0 1,0 0,-4 0,-10 1,-1 1,0 0,0 1,-31 11,-1-2,-196 24,-297 6,-250-38,505-6,-202-1,-752 6,935 10,-64 0,-823-13,789-29,80 2,300 25,0-1,0-2,-41-12,-20-4,47 15,-49 1,55 4,-1-2,-49-9,56 6,13 3,1 0,0 0,0-1,0-1,-13-6,23 9,-1-1,1 1,0 0,0-1,0 1,0-1,1 0,-1 0,1 0,0 0,-1-1,2 1,-1-1,0 1,1-1,-1 0,1 1,0-1,0 0,1 0,-1 0,1-5,-2-10,2 0,0 0,6-34,-6 49,1-1,0 1,0 0,1 0,-1-1,1 1,0 0,0 1,0-1,1 0,-1 0,1 1,0 0,0-1,0 1,0 0,1 1,-1-1,1 0,0 1,-1 0,7-3,16-3,1 1,0 1,1 1,45-1,117 7,-89 2,-91-3,19-1,1 2,-1 1,1 1,-1 1,29 9,-5 0,2-2,-1-3,80 3,-26-3,108 4,20 2,28 6,-122-12,669 5,-502-16,1306 3,-1380-14,-5-1,-42 3,-21-1,384 12,-286 2,-252-1,-1 1,1 1,-1 0,1 1,-1 0,0 0,0 2,-1-1,1 2,-1-1,0 2,0-1,-1 1,0 1,0 0,-1 1,0-1,8 12,13 17,-2 2,-2 1,31 63,-11-19,-44-80,4 5,-1 1,1 0,-2 0,1 0,3 16,-7-23,-1 0,0-1,1 1,-1 0,0 0,0 0,-1 0,1 0,-1 0,1 0,-1 0,0-1,0 1,0 0,0 0,-1-1,1 1,-1-1,0 1,1-1,-1 0,0 0,0 0,-1 0,-3 3,-13 8,0 0,-2-1,1-1,-1-1,-1-1,-38 10,-145 25,114-28,-68 7,-278 6,411-28,-242 4,-311 21,26 5,0-31,276-2,-2824 0,3090 3,1 0,-1 0,0 1,0 0,1 1,0 0,-1 1,1 0,0 1,-16 10,-4 5,-51 47,42-33,30-26,2 1,-1-1,1 1,0 1,1-1,0 1,1 0,0 0,0 1,1 0,0-1,1 1,1 1,0-1,0 0,1 1,0-1,1 0,1 16,0-25,-1 0,0 1,1-1,-1 0,1 0,0 0,0 0,0 0,0 1,0-2,0 1,0 0,1 0,-1 0,1 0,-1-1,1 1,0-1,2 2,0 0,1-1,-1 0,0 0,1-1,0 1,-1-1,1 0,9 1,6-1,1-2,-1 0,29-4,-41 3,166-24,-44 5,0 5,139 2,-115 16,284 14,191-2,-389-17,536 3,-568 14,-18 0,-98-13,195 8,644 11,-605-23,-303 3</inkml:trace>
</inkml:ink>
</file>

<file path=ppt/ink/ink2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4.4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25,'397'-13,"-36"1,505 13,-840-1</inkml:trace>
</inkml:ink>
</file>

<file path=ppt/ink/ink2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6.75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28,'75'0,"97"-15,-62 5,192 8,-146 4,877-2,-1008 0</inkml:trace>
</inkml:ink>
</file>

<file path=ppt/ink/ink2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3:02.7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52,'72'0,"901"34,-548-6,-295-22,29-1,125 10,249 21,-260-26,271 3,103-13,-604-3,0-1,64-15,-3 0,24-7,24-4,-113 24,0-3,41-14,9-2,-49 15,0 2,1 1,81-2,296 10,-397-1</inkml:trace>
</inkml:ink>
</file>

<file path=ppt/ink/ink2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4:22.98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1,'16'6,"0"-1,1 0,0-2,0 0,28 2,-2 0,212 22,-92-12,-97-3,-43-8,1 0,26 0,109-4,-135 0</inkml:trace>
</inkml:ink>
</file>

<file path=ppt/ink/ink2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49.04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1,'1159'0,"-1137"0</inkml:trace>
</inkml:ink>
</file>

<file path=ppt/ink/ink2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54.00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26,'1780'0,"-1733"-2,47-9,38-1,398 11,-249 2,-109 12,3 0,284 5,-345-9,152-9,-106-3,142 3,-279 0</inkml:trace>
</inkml:ink>
</file>

<file path=ppt/ink/ink2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2.37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0 173,'26'2,"49"8,8 1,1253 15,-1244-33,133-28,-72 9,-111 22,56 1,-56 3,58-8,173-26,145-26,-362 52,0 2,1 2,57 4,60-2,-76-10,-55 6,50-1,219 8,-288-1</inkml:trace>
</inkml:ink>
</file>

<file path=ppt/ink/ink2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7.8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1 126,'73'0,"29"1,145-17,-96 3,19-4,-85 4,1 4,88 2,-4-6,-6 0,89-5,-133 10,144 8,-101 3,-41-3,-101 0</inkml:trace>
</inkml:ink>
</file>

<file path=ppt/ink/ink2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37:57.6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1 100,'10'-9,"0"1,1 1,0-1,0 2,1 0,0 0,0 1,0 0,1 1,-1 1,15-3,22-1,80-2,-80 7,637-7,1 34,239 2,-597-28,804 26,193 24,-1171-49,-126 0</inkml:trace>
</inkml:ink>
</file>

<file path=ppt/ink/ink2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6.67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1,'4'2,"0"1,0-1,0 0,1 0,-1 0,1 0,0-1,-1 0,1 0,0 0,5 0,11 2,85 16,131 8,112-13,-128-8,978 106,-775-63,173 11,-194-27,-51-30,-193-5,-99 3,-1-3,0-3,83-18,-124 18,0-2,33-16,-34 14,1 1,29-9,83-28,-41 19,-2-4,101-49,-168 71</inkml:trace>
</inkml:ink>
</file>

<file path=ppt/ink/ink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6:17.96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28,'1341'0,"-1298"-2,56-10,24-1,268 12,-369 1</inkml:trace>
</inkml:ink>
</file>

<file path=ppt/ink/ink3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9.32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26,'1756'0,"-1721"-2,54-9,5-1,-71 11</inkml:trace>
</inkml:ink>
</file>

<file path=ppt/ink/ink3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4.66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25,'195'-12,"-29"1,243 9,-213 3,-168-1</inkml:trace>
</inkml:ink>
</file>

<file path=ppt/ink/ink3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7.67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1,'11'4,"0"-1,0 0,0 0,0-1,1 0,-1-1,1 0,16-2,4 1,919 23,-742-20,1189 5,211 4,-137 55,-935-53,-204-11,-109 8,110 3,56 0,-188 0,236 31,-354-34,1-2,0-5,0-3,132-16,-10-1,70-8,-63-22,4-1,-100 23,20-3,-101 23,-1-1,66-19,-84 18</inkml:trace>
</inkml:ink>
</file>

<file path=ppt/ink/ink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42:33.7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0 361,'6'-2,"1"0,-1 0,0-1,-1 0,1 0,0-1,-1 1,0-1,1 0,-2-1,9-8,7-5,27-20,122-88,-147 112,1 1,1 0,0 2,1 1,49-13,24 5,0 4,1 5,0 4,136 10,-180 1,108 27,12 1,-101-26,-32-5,0 2,0 1,0 3,-1 1,-1 2,40 17,-73-25,0 1,0-1,-1 2,1-1,-1 1,0 0,-1 0,9 12,-12-14,1 0,0-1,-1 1,0 0,0 0,0 1,0-1,-1 0,0 0,1 1,-2-1,1 1,0-1,-1 1,0 0,0-1,-1 6,0-8,0 0,0 0,0 0,0 0,-1-1,1 1,0 0,-1 0,0-1,1 1,-1-1,0 1,0-1,0 0,0 0,0 0,0 0,0 0,0 0,0-1,0 1,-4 0,-60 5,35-4,-41 8,-267 28,219-30,-166 32,157-1,93-27,0-1,-52 9,-69 2,113-16,-1-1,1-2,-74-6,27 1,67 2</inkml:trace>
</inkml:ink>
</file>

<file path=ppt/ink/ink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8:05:07.6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0,'957'137'0</inkml:trace>
</inkml:ink>
</file>

<file path=ppt/ink/ink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0.49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29,'267'1,"278"-3,-325-11,75-1,158 15,-428-1</inkml:trace>
</inkml:ink>
</file>

<file path=ppt/ink/ink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2.2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0,'20'2,"0"0,-1 1,33 10,2 0,106 17,0-7,223 4,3118-30,-3325 16,-28 0,-97-12,-8 0</inkml:trace>
</inkml:ink>
</file>

<file path=ppt/ink/ink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3.89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1,'1842'0,"-1511"14,-30-1,886-13,-1137 0</inkml:trace>
</inkml:ink>
</file>

<file path=ppt/ink/ink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5.643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55,'1'-1,"0"0,0-1,0 1,0 0,1 0,-1 0,0 0,0 0,1 0,-1 0,1 1,-1-1,0 0,1 1,0-1,-1 1,1-1,-1 1,1 0,-1 0,1 0,0 0,2 0,0-1,95-8,165 5,-145 5,1701 0,-1781-2,56-11,-14 1,-53 9</inkml:trace>
</inkml:ink>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4" name="Slide Image Placeholder 3"/>
          <p:cNvSpPr>
            <a:spLocks noGrp="1" noRot="1" noChangeAspect="1"/>
          </p:cNvSpPr>
          <p:nvPr>
            <p:ph type="sldImg" idx="2"/>
          </p:nvPr>
        </p:nvSpPr>
        <p:spPr>
          <a:xfrm>
            <a:off x="395288" y="169863"/>
            <a:ext cx="6159500" cy="4621212"/>
          </a:xfrm>
          <a:prstGeom prst="rect">
            <a:avLst/>
          </a:prstGeom>
          <a:noFill/>
          <a:ln w="12700">
            <a:solidFill>
              <a:prstClr val="black"/>
            </a:solidFill>
          </a:ln>
        </p:spPr>
      </p:sp>
      <p:sp>
        <p:nvSpPr>
          <p:cNvPr id="5" name="Notes Placeholder 4"/>
          <p:cNvSpPr>
            <a:spLocks noGrp="1"/>
          </p:cNvSpPr>
          <p:nvPr>
            <p:ph type="body" sz="quarter" idx="3"/>
          </p:nvPr>
        </p:nvSpPr>
        <p:spPr>
          <a:xfrm>
            <a:off x="400792" y="4940567"/>
            <a:ext cx="6148491" cy="3932540"/>
          </a:xfrm>
          <a:prstGeom prst="rect">
            <a:avLst/>
          </a:prstGeom>
        </p:spPr>
        <p:txBody>
          <a:bodyPr vert="horz" lIns="91001" tIns="45502" rIns="91001" bIns="455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1" y="8721144"/>
            <a:ext cx="3012329" cy="463695"/>
          </a:xfrm>
          <a:prstGeom prst="rect">
            <a:avLst/>
          </a:prstGeom>
        </p:spPr>
        <p:txBody>
          <a:bodyPr vert="horz" lIns="91001" tIns="45502" rIns="91001" bIns="45502" rtlCol="0" anchor="b"/>
          <a:lstStyle>
            <a:lvl1pPr algn="l">
              <a:defRPr sz="1000">
                <a:solidFill>
                  <a:srgbClr val="203864"/>
                </a:solidFill>
              </a:defRPr>
            </a:lvl1pPr>
          </a:lstStyle>
          <a:p>
            <a:r>
              <a:rPr lang="en-US"/>
              <a:t>RPM International Inc.</a:t>
            </a:r>
          </a:p>
        </p:txBody>
      </p:sp>
      <p:sp>
        <p:nvSpPr>
          <p:cNvPr id="7" name="Slide Number Placeholder 6"/>
          <p:cNvSpPr>
            <a:spLocks noGrp="1"/>
          </p:cNvSpPr>
          <p:nvPr>
            <p:ph type="sldNum" sz="quarter" idx="5"/>
          </p:nvPr>
        </p:nvSpPr>
        <p:spPr>
          <a:xfrm>
            <a:off x="3937742" y="8721144"/>
            <a:ext cx="3012329" cy="463695"/>
          </a:xfrm>
          <a:prstGeom prst="rect">
            <a:avLst/>
          </a:prstGeom>
        </p:spPr>
        <p:txBody>
          <a:bodyPr vert="horz" lIns="91001" tIns="45502" rIns="91001" bIns="45502" rtlCol="0" anchor="b"/>
          <a:lstStyle>
            <a:lvl1pPr algn="r">
              <a:defRPr sz="1000">
                <a:solidFill>
                  <a:srgbClr val="203864"/>
                </a:solidFill>
              </a:defRPr>
            </a:lvl1pPr>
          </a:lstStyle>
          <a:p>
            <a:fld id="{AA05FC04-006C-4370-AA2A-61F90C8564E7}" type="slidenum">
              <a:rPr lang="en-US" smtClean="0"/>
              <a:t>‹#›</a:t>
            </a:fld>
            <a:endParaRPr lang="en-US"/>
          </a:p>
        </p:txBody>
      </p:sp>
    </p:spTree>
    <p:extLst>
      <p:ext uri="{BB962C8B-B14F-4D97-AF65-F5344CB8AC3E}">
        <p14:creationId val="149437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68.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 name="Slide Number Placeholder 3"/>
          <p:cNvSpPr>
            <a:spLocks noGrp="1"/>
          </p:cNvSpPr>
          <p:nvPr>
            <p:ph type="sldNum" sz="quarter" idx="10"/>
          </p:nvPr>
        </p:nvSpPr>
        <p:spPr/>
        <p:txBody>
          <a:bodyPr/>
          <a:lstStyle/>
          <a:p>
            <a:fld id="{AA05FC04-006C-4370-AA2A-61F90C8564E7}" type="slidenum">
              <a:rPr lang="en-US" smtClean="0"/>
              <a:t>1</a:t>
            </a:fld>
            <a:endParaRPr lang="en-US"/>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a:p>
        </p:txBody>
      </p:sp>
    </p:spTree>
    <p:extLst>
      <p:ext uri="{BB962C8B-B14F-4D97-AF65-F5344CB8AC3E}">
        <p14:creationId val="485763577"/>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22</a:t>
            </a:fld>
            <a:endParaRPr lang="en-US"/>
          </a:p>
        </p:txBody>
      </p:sp>
    </p:spTree>
    <p:extLst>
      <p:ext uri="{BB962C8B-B14F-4D97-AF65-F5344CB8AC3E}">
        <p14:creationId val="36985859"/>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34</a:t>
            </a:fld>
            <a:endParaRPr lang="en-US"/>
          </a:p>
        </p:txBody>
      </p:sp>
    </p:spTree>
    <p:extLst>
      <p:ext uri="{BB962C8B-B14F-4D97-AF65-F5344CB8AC3E}">
        <p14:creationId val="719209024"/>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41</a:t>
            </a:fld>
            <a:endParaRPr lang="en-US"/>
          </a:p>
        </p:txBody>
      </p:sp>
    </p:spTree>
    <p:extLst>
      <p:ext uri="{BB962C8B-B14F-4D97-AF65-F5344CB8AC3E}">
        <p14:creationId val="1981224715"/>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68</a:t>
            </a:fld>
            <a:endParaRPr lang="en-US"/>
          </a:p>
        </p:txBody>
      </p:sp>
    </p:spTree>
    <p:extLst>
      <p:ext uri="{BB962C8B-B14F-4D97-AF65-F5344CB8AC3E}">
        <p14:creationId val="1464527026"/>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oleObject" Target="../embeddings/oleObject2.bin" TargetMode="Internal" /><Relationship Id="rId3" Type="http://schemas.openxmlformats.org/officeDocument/2006/relationships/image" Target="../media/image1.emf" /><Relationship Id="rId4" Type="http://schemas.openxmlformats.org/officeDocument/2006/relationships/tags" Target="../tags/tag2.xml" /><Relationship Id="rId5" Type="http://schemas.openxmlformats.org/officeDocument/2006/relationships/vmlDrawing" Target="../drawings/vmlDrawing1.vml" /><Relationship Id="rId6"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3.xml" /><Relationship Id="rId2" Type="http://schemas.openxmlformats.org/officeDocument/2006/relationships/oleObject" Target="../embeddings/oleObject3.bin" TargetMode="Internal" /><Relationship Id="rId3" Type="http://schemas.openxmlformats.org/officeDocument/2006/relationships/image" Target="../media/image2.emf" /><Relationship Id="rId4" Type="http://schemas.openxmlformats.org/officeDocument/2006/relationships/vmlDrawing" Target="../drawings/vmlDrawing2.vml" /><Relationship Id="rId5"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openxmlformats.org/officeDocument/2006/relationships/image" Target="../media/image5.png" /><Relationship Id="rId4"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graphicFrame>
        <p:nvGraphicFramePr>
          <p:cNvPr id="9" name="Object 8" hidden="1">
            <a:extLst>
              <a:ext uri="{FF2B5EF4-FFF2-40B4-BE49-F238E27FC236}">
                <a16:creationId xmlns:a16="http://schemas.microsoft.com/office/drawing/2014/main" id="{74AFCF93-F657-4B86-AF22-65B0BC4CCAC8}"/>
              </a:ext>
            </a:extLst>
          </p:cNvPr>
          <p:cNvGraphicFramePr>
            <a:graphicFrameLocks noChangeAspect="1"/>
          </p:cNvGraphicFramePr>
          <p:nvPr userDrawn="1">
            <p:custDataLst>
              <p:tags r:id="rId1"/>
            </p:custDataLst>
            <p:extLst>
              <p:ext uri="{D42A27DB-BD31-4B8C-83A1-F6EECF244321}">
                <p14:modId val="473403509"/>
              </p:ext>
            </p:extLst>
          </p:nvPr>
        </p:nvGraphicFramePr>
        <p:xfrm>
          <a:off x="1193" y="1588"/>
          <a:ext cx="1191" cy="1588"/>
        </p:xfrm>
        <a:graphic>
          <a:graphicData uri="http://schemas.openxmlformats.org/presentationml/2006/ole">
            <mc:AlternateContent>
              <mc:Choice xmlns:v="urn:schemas-microsoft-com:vml" Requires="v">
                <p:oleObj spid="_x0000_s1038" name="think-cell Slide" r:id="rId2" imgW="424" imgH="424" progId="TCLayout.ActiveDocument.1">
                  <p:embed/>
                </p:oleObj>
              </mc:Choice>
              <mc:Fallback>
                <p:oleObj name="think-cell Slide" r:id="rId2" imgW="424" imgH="424" progId="TCLayout.ActiveDocument.1">
                  <p:embed/>
                  <p:pic>
                    <p:nvPicPr>
                      <p:cNvPr id="0" name="OLE substitute image"/>
                      <p:cNvPicPr/>
                      <p:nvPr/>
                    </p:nvPicPr>
                    <p:blipFill>
                      <a:blip r:embed="rId3"/>
                      <a:stretch>
                        <a:fillRect/>
                      </a:stretch>
                    </p:blipFill>
                    <p:spPr>
                      <a:xfrm>
                        <a:off x="1193" y="1588"/>
                        <a:ext cx="1191"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7C78A8F-C7D7-4FCD-ABDF-9F33A29FBAE3}"/>
              </a:ext>
            </a:extLst>
          </p:cNvPr>
          <p:cNvSpPr/>
          <p:nvPr userDrawn="1">
            <p:custDataLst>
              <p:tags r:id="rId4"/>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500" b="0" i="0" baseline="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ctrTitle"/>
          </p:nvPr>
        </p:nvSpPr>
        <p:spPr>
          <a:xfrm>
            <a:off x="1143000" y="1122363"/>
            <a:ext cx="6858000" cy="2387600"/>
          </a:xfrm>
        </p:spPr>
        <p:txBody>
          <a:bodyPr anchor="b"/>
          <a:lstStyle>
            <a:lvl1pPr algn="ctr">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val="3832464026"/>
      </p:ext>
    </p:extLst>
  </p:cSld>
  <p:clrMapOvr>
    <a:masterClrMapping/>
  </p:clrMapOvr>
  <p:transition spd="med">
    <p:fade/>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and Content">
    <p:spTree>
      <p:nvGrpSpPr>
        <p:cNvPr id="1" name=""/>
        <p:cNvGrpSpPr/>
        <p:nvPr/>
      </p:nvGrpSpPr>
      <p:grpSpPr>
        <a:xfrm>
          <a:off x="0" y="0"/>
          <a:ext cx="0" cy="0"/>
        </a:xfrm>
      </p:grpSpPr>
      <p:graphicFrame>
        <p:nvGraphicFramePr>
          <p:cNvPr id="4" name="Object 3" hidden="1">
            <a:extLst>
              <a:ext uri="{FF2B5EF4-FFF2-40B4-BE49-F238E27FC236}">
                <a16:creationId xmlns:a16="http://schemas.microsoft.com/office/drawing/2014/main" id="{06D9C2DC-7DD7-4CCC-9988-35B863DFA90C}"/>
              </a:ext>
            </a:extLst>
          </p:cNvPr>
          <p:cNvGraphicFramePr>
            <a:graphicFrameLocks noChangeAspect="1"/>
          </p:cNvGraphicFramePr>
          <p:nvPr userDrawn="1">
            <p:custDataLst>
              <p:tags r:id="rId1"/>
            </p:custDataLst>
            <p:extLst>
              <p:ext uri="{D42A27DB-BD31-4B8C-83A1-F6EECF244321}">
                <p14:modId val="2080291004"/>
              </p:ext>
            </p:extLst>
          </p:nvPr>
        </p:nvGraphicFramePr>
        <p:xfrm>
          <a:off x="1192" y="1593"/>
          <a:ext cx="1190" cy="1587"/>
        </p:xfrm>
        <a:graphic>
          <a:graphicData uri="http://schemas.openxmlformats.org/presentationml/2006/ole">
            <mc:AlternateContent>
              <mc:Choice xmlns:v="urn:schemas-microsoft-com:vml" Requires="v">
                <p:oleObj spid="_x0000_s1039" name="think-cell Slide" r:id="rId2" imgW="216" imgH="216" progId="TCLayout.ActiveDocument.1">
                  <p:embed/>
                </p:oleObj>
              </mc:Choice>
              <mc:Fallback>
                <p:oleObj name="think-cell Slide" r:id="rId2" imgW="216" imgH="216" progId="TCLayout.ActiveDocument.1">
                  <p:embed/>
                  <p:pic>
                    <p:nvPicPr>
                      <p:cNvPr id="0" name="OLE substitute image"/>
                      <p:cNvPicPr/>
                      <p:nvPr/>
                    </p:nvPicPr>
                    <p:blipFill>
                      <a:blip r:embed="rId3"/>
                      <a:stretch>
                        <a:fillRect/>
                      </a:stretch>
                    </p:blipFill>
                    <p:spPr>
                      <a:xfrm>
                        <a:off x="1192" y="1593"/>
                        <a:ext cx="1190" cy="1587"/>
                      </a:xfrm>
                      <a:prstGeom prst="rect">
                        <a:avLst/>
                      </a:prstGeom>
                    </p:spPr>
                  </p:pic>
                </p:oleObj>
              </mc:Fallback>
            </mc:AlternateContent>
          </a:graphicData>
        </a:graphic>
      </p:graphicFrame>
      <p:sp>
        <p:nvSpPr>
          <p:cNvPr id="6" name="Title Placeholder 1"/>
          <p:cNvSpPr>
            <a:spLocks noGrp="1"/>
          </p:cNvSpPr>
          <p:nvPr>
            <p:ph type="title" hasCustomPrompt="1"/>
          </p:nvPr>
        </p:nvSpPr>
        <p:spPr>
          <a:xfrm>
            <a:off x="822960" y="182880"/>
            <a:ext cx="7358907" cy="787032"/>
          </a:xfrm>
          <a:prstGeom prst="rect">
            <a:avLst/>
          </a:prstGeom>
        </p:spPr>
        <p:txBody>
          <a:bodyPr vert="horz" lIns="91440" tIns="45720" rIns="91440" bIns="45720" rtlCol="0" anchor="ctr">
            <a:noAutofit/>
          </a:bodyPr>
          <a:lstStyle>
            <a:lvl1pPr>
              <a:defRPr sz="2000"/>
            </a:lvl1pPr>
          </a:lstStyle>
          <a:p>
            <a:r>
              <a:rPr lang="en-US"/>
              <a:t>Click to edit </a:t>
            </a:r>
            <a:br>
              <a:rPr lang="en-US"/>
            </a:br>
            <a:r>
              <a:rPr lang="en-US"/>
              <a:t>Master title style</a:t>
            </a:r>
          </a:p>
        </p:txBody>
      </p:sp>
      <p:sp>
        <p:nvSpPr>
          <p:cNvPr id="7" name="Text Placeholder 2"/>
          <p:cNvSpPr>
            <a:spLocks noGrp="1"/>
          </p:cNvSpPr>
          <p:nvPr>
            <p:ph idx="1"/>
          </p:nvPr>
        </p:nvSpPr>
        <p:spPr>
          <a:xfrm>
            <a:off x="432562" y="1508760"/>
            <a:ext cx="8074836" cy="48420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a:extLst>
              <a:ext uri="{FF2B5EF4-FFF2-40B4-BE49-F238E27FC236}">
                <a16:creationId xmlns:a16="http://schemas.microsoft.com/office/drawing/2014/main" id="{04D026DA-6CE9-4966-BA89-38F47DC2EEFC}"/>
              </a:ext>
            </a:extLst>
          </p:cNvPr>
          <p:cNvSpPr>
            <a:spLocks noGrp="1"/>
          </p:cNvSpPr>
          <p:nvPr>
            <p:ph type="dt" sz="half" idx="2"/>
          </p:nvPr>
        </p:nvSpPr>
        <p:spPr>
          <a:xfrm>
            <a:off x="5828145" y="6558353"/>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6">
            <a:extLst>
              <a:ext uri="{FF2B5EF4-FFF2-40B4-BE49-F238E27FC236}">
                <a16:creationId xmlns:a16="http://schemas.microsoft.com/office/drawing/2014/main" id="{62C2B23F-24A9-4052-948D-555AAA1D694F}"/>
              </a:ext>
            </a:extLst>
          </p:cNvPr>
          <p:cNvSpPr>
            <a:spLocks noGrp="1"/>
          </p:cNvSpPr>
          <p:nvPr>
            <p:ph type="sldNum" sz="quarter" idx="4"/>
          </p:nvPr>
        </p:nvSpPr>
        <p:spPr>
          <a:xfrm>
            <a:off x="8663437" y="6558353"/>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3451003217"/>
      </p:ext>
    </p:extLst>
  </p:cSld>
  <p:clrMapOvr>
    <a:masterClrMapping/>
  </p:clrMapOvr>
  <p:transition spd="med">
    <p:fade/>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pic>
        <p:nvPicPr>
          <p:cNvPr id="4" name="Picture 3">
            <a:extLst>
              <a:ext uri="{FF2B5EF4-FFF2-40B4-BE49-F238E27FC236}">
                <a16:creationId xmlns:a16="http://schemas.microsoft.com/office/drawing/2014/main" id="{C3C20818-8DDA-3F49-982E-FE672F9E4B39}"/>
              </a:ext>
            </a:extLst>
          </p:cNvPr>
          <p:cNvPicPr>
            <a:picLocks noChangeAspect="1"/>
          </p:cNvPicPr>
          <p:nvPr userDrawn="1"/>
        </p:nvPicPr>
        <p:blipFill>
          <a:blip r:embed="rId1"/>
          <a:srcRect l="10663" t="1445" r="10663"/>
          <a:stretch>
            <a:fillRect/>
          </a:stretch>
        </p:blipFill>
        <p:spPr>
          <a:xfrm>
            <a:off x="0" y="0"/>
            <a:ext cx="9144000" cy="5150840"/>
          </a:xfrm>
          <a:prstGeom prst="rect">
            <a:avLst/>
          </a:prstGeom>
        </p:spPr>
      </p:pic>
      <p:pic>
        <p:nvPicPr>
          <p:cNvPr id="5" name="Picture 4">
            <a:extLst>
              <a:ext uri="{FF2B5EF4-FFF2-40B4-BE49-F238E27FC236}">
                <a16:creationId xmlns:a16="http://schemas.microsoft.com/office/drawing/2014/main" id="{8DEFDE6D-6AB1-134F-BF2D-97D50BB8F9C2}"/>
              </a:ext>
            </a:extLst>
          </p:cNvPr>
          <p:cNvPicPr>
            <a:picLocks noChangeAspect="1"/>
          </p:cNvPicPr>
          <p:nvPr userDrawn="1"/>
        </p:nvPicPr>
        <p:blipFill>
          <a:blip r:embed="rId2"/>
          <a:stretch>
            <a:fillRect/>
          </a:stretch>
        </p:blipFill>
        <p:spPr>
          <a:xfrm>
            <a:off x="7089924" y="1560352"/>
            <a:ext cx="1604880" cy="2806118"/>
          </a:xfrm>
          <a:prstGeom prst="rect">
            <a:avLst/>
          </a:prstGeom>
        </p:spPr>
      </p:pic>
      <p:sp>
        <p:nvSpPr>
          <p:cNvPr id="6" name="Rectangle 5">
            <a:extLst>
              <a:ext uri="{FF2B5EF4-FFF2-40B4-BE49-F238E27FC236}">
                <a16:creationId xmlns:a16="http://schemas.microsoft.com/office/drawing/2014/main" id="{E35A33B2-1602-A14D-97FA-7C12265B23CF}"/>
              </a:ext>
            </a:extLst>
          </p:cNvPr>
          <p:cNvSpPr/>
          <p:nvPr userDrawn="1"/>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FBB4451-9D41-6B4E-8FB0-339D4F654ADC}"/>
              </a:ext>
            </a:extLst>
          </p:cNvPr>
          <p:cNvSpPr/>
          <p:nvPr userDrawn="1"/>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2E489EC-E4C0-BC4F-B047-C4F8266835C7}"/>
              </a:ext>
            </a:extLst>
          </p:cNvPr>
          <p:cNvCxnSpPr/>
          <p:nvPr userDrawn="1"/>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233C4D-12E6-CD44-B89E-3C9A22EA8343}"/>
              </a:ext>
            </a:extLst>
          </p:cNvPr>
          <p:cNvCxnSpPr/>
          <p:nvPr userDrawn="1"/>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9ED571-82D2-D246-A47D-A80C822ADDD7}"/>
              </a:ext>
            </a:extLst>
          </p:cNvPr>
          <p:cNvSpPr txBox="1"/>
          <p:nvPr userDrawn="1"/>
        </p:nvSpPr>
        <p:spPr>
          <a:xfrm>
            <a:off x="394768" y="421272"/>
            <a:ext cx="3699545" cy="944880"/>
          </a:xfrm>
          <a:prstGeom prst="rect">
            <a:avLst/>
          </a:prstGeom>
          <a:noFill/>
        </p:spPr>
        <p:txBody>
          <a:bodyPr wrap="square" rtlCol="0">
            <a:spAutoFit/>
          </a:bodyPr>
          <a:lstStyle/>
          <a:p>
            <a:r>
              <a:rPr lang="fr"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LA VALEUR DE 168</a:t>
            </a:r>
          </a:p>
        </p:txBody>
      </p:sp>
      <p:cxnSp>
        <p:nvCxnSpPr>
          <p:cNvPr id="11" name="Straight Connector 10">
            <a:extLst>
              <a:ext uri="{FF2B5EF4-FFF2-40B4-BE49-F238E27FC236}">
                <a16:creationId xmlns:a16="http://schemas.microsoft.com/office/drawing/2014/main" id="{A210BB95-7967-7648-835C-D3C45FEF1074}"/>
              </a:ext>
            </a:extLst>
          </p:cNvPr>
          <p:cNvCxnSpPr/>
          <p:nvPr userDrawn="1"/>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A2122B-42C6-2540-B8D4-3C80E6EA5871}"/>
              </a:ext>
            </a:extLst>
          </p:cNvPr>
          <p:cNvPicPr>
            <a:picLocks noChangeAspect="1"/>
          </p:cNvPicPr>
          <p:nvPr userDrawn="1"/>
        </p:nvPicPr>
        <p:blipFill>
          <a:blip r:embed="rId3"/>
          <a:stretch>
            <a:fillRect/>
          </a:stretch>
        </p:blipFill>
        <p:spPr>
          <a:xfrm>
            <a:off x="7295029" y="366842"/>
            <a:ext cx="1194670" cy="574062"/>
          </a:xfrm>
          <a:prstGeom prst="rect">
            <a:avLst/>
          </a:prstGeom>
        </p:spPr>
      </p:pic>
      <p:cxnSp>
        <p:nvCxnSpPr>
          <p:cNvPr id="13" name="Straight Connector 12">
            <a:extLst>
              <a:ext uri="{FF2B5EF4-FFF2-40B4-BE49-F238E27FC236}">
                <a16:creationId xmlns:a16="http://schemas.microsoft.com/office/drawing/2014/main" id="{FC04F3EC-D42F-3844-AEEA-6508D089560E}"/>
              </a:ext>
            </a:extLst>
          </p:cNvPr>
          <p:cNvCxnSpPr>
            <a:stCxn id="7" idx="0"/>
          </p:cNvCxnSpPr>
          <p:nvPr userDrawn="1"/>
        </p:nvCxnSpPr>
        <p:spPr>
          <a:xfrm flipH="1">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888" y="5431631"/>
            <a:ext cx="7886700" cy="1019969"/>
          </a:xfrm>
        </p:spPr>
        <p:txBody>
          <a:bodyPr anchor="t"/>
          <a:lstStyle>
            <a:lvl1pPr algn="ctr">
              <a:defRPr sz="2100"/>
            </a:lvl1pPr>
          </a:lstStyle>
          <a:p>
            <a:r>
              <a:rPr lang="en-US"/>
              <a:t>CLICK TO EDIT MASTER TITLE STYLE</a:t>
            </a:r>
          </a:p>
        </p:txBody>
      </p:sp>
      <p:sp>
        <p:nvSpPr>
          <p:cNvPr id="3" name="Text Placeholder 2"/>
          <p:cNvSpPr>
            <a:spLocks noGrp="1"/>
          </p:cNvSpPr>
          <p:nvPr>
            <p:ph type="body" idx="1" hasCustomPrompt="1"/>
          </p:nvPr>
        </p:nvSpPr>
        <p:spPr>
          <a:xfrm>
            <a:off x="623888" y="5906287"/>
            <a:ext cx="7886700" cy="824714"/>
          </a:xfrm>
        </p:spPr>
        <p:txBody>
          <a:bodyPr anchor="t">
            <a:normAutofit/>
          </a:bodyPr>
          <a:lstStyle>
            <a:lvl1pPr marL="0" indent="0" algn="ctr">
              <a:buNone/>
              <a:defRPr sz="1900">
                <a:solidFill>
                  <a:schemeClr val="accent1">
                    <a:lumMod val="60000"/>
                    <a:lumOff val="40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14" name="Date Placeholder 5">
            <a:extLst>
              <a:ext uri="{FF2B5EF4-FFF2-40B4-BE49-F238E27FC236}">
                <a16:creationId xmlns:a16="http://schemas.microsoft.com/office/drawing/2014/main" id="{67379C8A-A8C7-5444-8968-BF22585B1443}"/>
              </a:ext>
            </a:extLst>
          </p:cNvPr>
          <p:cNvSpPr>
            <a:spLocks noGrp="1"/>
          </p:cNvSpPr>
          <p:nvPr>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5" name="Slide Number Placeholder 6">
            <a:extLst>
              <a:ext uri="{FF2B5EF4-FFF2-40B4-BE49-F238E27FC236}">
                <a16:creationId xmlns:a16="http://schemas.microsoft.com/office/drawing/2014/main" id="{577E463F-897D-E840-990E-1EA31520DE5D}"/>
              </a:ext>
            </a:extLst>
          </p:cNvPr>
          <p:cNvSpPr>
            <a:spLocks noGrp="1"/>
          </p:cNvSpPr>
          <p:nvPr>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1009462826"/>
      </p:ext>
    </p:extLst>
  </p:cSld>
  <p:clrMapOvr>
    <a:masterClrMapping/>
  </p:clrMapOvr>
  <p:transition spd="med">
    <p:fade/>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a:xfrm>
            <a:off x="822959" y="182880"/>
            <a:ext cx="7381415" cy="729882"/>
          </a:xfrm>
        </p:spPr>
        <p:txBody>
          <a:bodyPr anchor="ctr"/>
          <a:lstStyle>
            <a:lvl1pPr>
              <a:defRPr sz="2000"/>
            </a:lvl1pPr>
          </a:lstStyle>
          <a:p>
            <a:r>
              <a:rPr lang="en-US"/>
              <a:t>Click to edit Master title style</a:t>
            </a:r>
          </a:p>
        </p:txBody>
      </p:sp>
      <p:sp>
        <p:nvSpPr>
          <p:cNvPr id="3" name="Content Placeholder 2"/>
          <p:cNvSpPr>
            <a:spLocks noGrp="1"/>
          </p:cNvSpPr>
          <p:nvPr>
            <p:ph sz="half" idx="1"/>
          </p:nvPr>
        </p:nvSpPr>
        <p:spPr>
          <a:xfrm>
            <a:off x="6286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40577170"/>
      </p:ext>
    </p:extLst>
  </p:cSld>
  <p:clrMapOvr>
    <a:masterClrMapping/>
  </p:clrMapOvr>
  <p:transition spd="med">
    <p:fade/>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A82D8D2-D001-447A-9CC3-6A70A245AA9B}"/>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F7A0836A-9EC2-4646-A6C5-9387BF5F7E7C}"/>
              </a:ext>
            </a:extLst>
          </p:cNvPr>
          <p:cNvSpPr>
            <a:spLocks noGrp="1"/>
          </p:cNvSpPr>
          <p:nvPr>
            <p:ph type="sldNum" sz="quarter" idx="11"/>
          </p:nvPr>
        </p:nvSpPr>
        <p:spPr/>
        <p:txBody>
          <a:bodyPr/>
          <a:lstStyle/>
          <a:p>
            <a:fld id="{BB5FC4A1-A2DE-4EB5-9A46-57D39B4235EC}" type="slidenum">
              <a:rPr lang="en-US" smtClean="0"/>
              <a:t>‹#›</a:t>
            </a:fld>
            <a:endParaRPr lang="en-US"/>
          </a:p>
        </p:txBody>
      </p:sp>
      <p:sp>
        <p:nvSpPr>
          <p:cNvPr id="4" name="Rectangle 3">
            <a:extLst>
              <a:ext uri="{FF2B5EF4-FFF2-40B4-BE49-F238E27FC236}">
                <a16:creationId xmlns:a16="http://schemas.microsoft.com/office/drawing/2014/main" id="{698DB757-C18B-024A-B87B-4106DB5C635E}"/>
              </a:ext>
            </a:extLst>
          </p:cNvPr>
          <p:cNvSpPr/>
          <p:nvPr userDrawn="1"/>
        </p:nvSpPr>
        <p:spPr>
          <a:xfrm>
            <a:off x="0" y="0"/>
            <a:ext cx="9144000" cy="636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val="3844744025"/>
      </p:ext>
    </p:extLst>
  </p:cSld>
  <p:clrMapOvr>
    <a:masterClrMapping/>
  </p:clrMapOvr>
  <p:transition spd="med">
    <p:fade/>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6.png" /><Relationship Id="rId11" Type="http://schemas.openxmlformats.org/officeDocument/2006/relationships/image" Target="../media/image4.png" /><Relationship Id="rId12" Type="http://schemas.openxmlformats.org/officeDocument/2006/relationships/vmlDrawing" Target="../drawings/vmlDrawing3.vml"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tags" Target="../tags/tag4.xml" /><Relationship Id="rId7" Type="http://schemas.openxmlformats.org/officeDocument/2006/relationships/oleObject" Target="../embeddings/oleObject1.bin" TargetMode="Internal" /><Relationship Id="rId8" Type="http://schemas.openxmlformats.org/officeDocument/2006/relationships/image" Target="../media/image2.emf" /><Relationship Id="rId9" Type="http://schemas.openxmlformats.org/officeDocument/2006/relationships/tags" Target="../tags/tag5.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15" name="Rectangle 14">
            <a:extLst>
              <a:ext uri="{FF2B5EF4-FFF2-40B4-BE49-F238E27FC236}">
                <a16:creationId xmlns:a16="http://schemas.microsoft.com/office/drawing/2014/main" id="{7E2D8CFC-3DEC-FD4D-96D7-7194133CD71D}"/>
              </a:ext>
            </a:extLst>
          </p:cNvPr>
          <p:cNvSpPr/>
          <p:nvPr userDrawn="1"/>
        </p:nvSpPr>
        <p:spPr>
          <a:xfrm>
            <a:off x="0" y="0"/>
            <a:ext cx="9144000" cy="47897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2B61A1D-A6C9-744B-8A85-17AC7E0D5A56}"/>
              </a:ext>
            </a:extLst>
          </p:cNvPr>
          <p:cNvSpPr/>
          <p:nvPr userDrawn="1"/>
        </p:nvSpPr>
        <p:spPr>
          <a:xfrm flipV="1">
            <a:off x="0" y="469706"/>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1FA3CD-B01F-DC44-8BC7-68255466CE53}"/>
              </a:ext>
            </a:extLst>
          </p:cNvPr>
          <p:cNvSpPr/>
          <p:nvPr userDrawn="1"/>
        </p:nvSpPr>
        <p:spPr>
          <a:xfrm>
            <a:off x="-539388" y="-127453"/>
            <a:ext cx="1288868" cy="15936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BA747609-9833-467F-ADAA-9AD838BECE59}"/>
              </a:ext>
            </a:extLst>
          </p:cNvPr>
          <p:cNvGraphicFramePr>
            <a:graphicFrameLocks noChangeAspect="1"/>
          </p:cNvGraphicFramePr>
          <p:nvPr userDrawn="1">
            <p:custDataLst>
              <p:tags r:id="rId6"/>
            </p:custDataLst>
            <p:extLst>
              <p:ext uri="{D42A27DB-BD31-4B8C-83A1-F6EECF244321}">
                <p14:modId val="2327716345"/>
              </p:ext>
            </p:extLst>
          </p:nvPr>
        </p:nvGraphicFramePr>
        <p:xfrm>
          <a:off x="1192" y="1593"/>
          <a:ext cx="1190" cy="1587"/>
        </p:xfrm>
        <a:graphic>
          <a:graphicData uri="http://schemas.openxmlformats.org/presentationml/2006/ole">
            <mc:AlternateContent>
              <mc:Choice xmlns:v="urn:schemas-microsoft-com:vml" Requires="v">
                <p:oleObj spid="_x0000_s1040" name="think-cell Slide" r:id="rId7" imgW="216" imgH="216" progId="TCLayout.ActiveDocument.1">
                  <p:embed/>
                </p:oleObj>
              </mc:Choice>
              <mc:Fallback>
                <p:oleObj name="think-cell Slide" r:id="rId7" imgW="216" imgH="216" progId="TCLayout.ActiveDocument.1">
                  <p:embed/>
                  <p:pic>
                    <p:nvPicPr>
                      <p:cNvPr id="0" name="OLE substitute image"/>
                      <p:cNvPicPr/>
                      <p:nvPr/>
                    </p:nvPicPr>
                    <p:blipFill>
                      <a:blip r:embed="rId8"/>
                      <a:stretch>
                        <a:fillRect/>
                      </a:stretch>
                    </p:blipFill>
                    <p:spPr>
                      <a:xfrm>
                        <a:off x="1192" y="1593"/>
                        <a:ext cx="1190"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DC626B4-3FDA-42D9-90C5-C9E389B82763}"/>
              </a:ext>
            </a:extLst>
          </p:cNvPr>
          <p:cNvSpPr/>
          <p:nvPr userDrawn="1">
            <p:custDataLst>
              <p:tags r:id="rId9"/>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a:latin typeface="Calibri Light" panose="020f0302020204030204" pitchFamily="34" charset="0"/>
              <a:ea typeface="+mj-ea"/>
              <a:cs typeface="+mj-cs"/>
              <a:sym typeface="Calibri Light" panose="020f0302020204030204" pitchFamily="34" charset="0"/>
            </a:endParaRPr>
          </a:p>
        </p:txBody>
      </p:sp>
      <p:sp>
        <p:nvSpPr>
          <p:cNvPr id="3" name="Text Placeholder 2"/>
          <p:cNvSpPr>
            <a:spLocks noGrp="1"/>
          </p:cNvSpPr>
          <p:nvPr userDrawn="1">
            <p:ph type="body" idx="1"/>
          </p:nvPr>
        </p:nvSpPr>
        <p:spPr>
          <a:xfrm>
            <a:off x="440513" y="1508760"/>
            <a:ext cx="8222925" cy="495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B842DD3-1F47-49B9-8BEC-7D41C6439C24}"/>
              </a:ext>
            </a:extLst>
          </p:cNvPr>
          <p:cNvSpPr>
            <a:spLocks noGrp="1"/>
          </p:cNvSpPr>
          <p:nvPr userDrawn="1">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6">
            <a:extLst>
              <a:ext uri="{FF2B5EF4-FFF2-40B4-BE49-F238E27FC236}">
                <a16:creationId xmlns:a16="http://schemas.microsoft.com/office/drawing/2014/main" id="{D165FD2D-E7F9-42B7-BFD9-48910D97D383}"/>
              </a:ext>
            </a:extLst>
          </p:cNvPr>
          <p:cNvSpPr>
            <a:spLocks noGrp="1"/>
          </p:cNvSpPr>
          <p:nvPr userDrawn="1">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pic>
        <p:nvPicPr>
          <p:cNvPr id="11" name="Picture 10">
            <a:extLst>
              <a:ext uri="{FF2B5EF4-FFF2-40B4-BE49-F238E27FC236}">
                <a16:creationId xmlns:a16="http://schemas.microsoft.com/office/drawing/2014/main" id="{44C7278D-9D52-4F44-9B05-6B28B38BBC0A}"/>
              </a:ext>
            </a:extLst>
          </p:cNvPr>
          <p:cNvPicPr>
            <a:picLocks noChangeAspect="1"/>
          </p:cNvPicPr>
          <p:nvPr userDrawn="1"/>
        </p:nvPicPr>
        <p:blipFill>
          <a:blip r:embed="rId10"/>
          <a:stretch>
            <a:fillRect/>
          </a:stretch>
        </p:blipFill>
        <p:spPr>
          <a:xfrm>
            <a:off x="8273498" y="122216"/>
            <a:ext cx="449083" cy="215793"/>
          </a:xfrm>
          <a:prstGeom prst="rect">
            <a:avLst/>
          </a:prstGeom>
        </p:spPr>
      </p:pic>
      <p:cxnSp>
        <p:nvCxnSpPr>
          <p:cNvPr id="17" name="Straight Connector 16">
            <a:extLst>
              <a:ext uri="{FF2B5EF4-FFF2-40B4-BE49-F238E27FC236}">
                <a16:creationId xmlns:a16="http://schemas.microsoft.com/office/drawing/2014/main" id="{DE031173-76F9-0B4F-ADB8-48A4534C30F2}"/>
              </a:ext>
            </a:extLst>
          </p:cNvPr>
          <p:cNvCxnSpPr/>
          <p:nvPr userDrawn="1"/>
        </p:nvCxnSpPr>
        <p:spPr>
          <a:xfrm flipV="1">
            <a:off x="0" y="412750"/>
            <a:ext cx="9144000" cy="99078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55FC23-F9BC-A94F-8AD6-09F5A1F6773C}"/>
              </a:ext>
            </a:extLst>
          </p:cNvPr>
          <p:cNvPicPr>
            <a:picLocks noChangeAspect="1"/>
          </p:cNvPicPr>
          <p:nvPr userDrawn="1"/>
        </p:nvPicPr>
        <p:blipFill>
          <a:blip r:embed="rId11"/>
          <a:stretch>
            <a:fillRect/>
          </a:stretch>
        </p:blipFill>
        <p:spPr>
          <a:xfrm>
            <a:off x="69330" y="431503"/>
            <a:ext cx="565670" cy="989068"/>
          </a:xfrm>
          <a:prstGeom prst="rect">
            <a:avLst/>
          </a:prstGeom>
        </p:spPr>
      </p:pic>
      <p:cxnSp>
        <p:nvCxnSpPr>
          <p:cNvPr id="14" name="Straight Connector 13">
            <a:extLst>
              <a:ext uri="{FF2B5EF4-FFF2-40B4-BE49-F238E27FC236}">
                <a16:creationId xmlns:a16="http://schemas.microsoft.com/office/drawing/2014/main" id="{483A96E6-6F6D-8449-930B-00072C356C7C}"/>
              </a:ext>
            </a:extLst>
          </p:cNvPr>
          <p:cNvCxnSpPr>
            <a:stCxn id="8" idx="0"/>
          </p:cNvCxnSpPr>
          <p:nvPr userDrawn="1"/>
        </p:nvCxnSpPr>
        <p:spPr>
          <a:xfrm flipV="1">
            <a:off x="0" y="473075"/>
            <a:ext cx="9144000" cy="99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819807" y="208455"/>
            <a:ext cx="7371956" cy="76798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val="26808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ransition spd="med">
    <p:fade/>
  </p:transition>
  <p:timing/>
  <p:hf hdr="0" ftr="0" dt="0"/>
  <p:txStyles>
    <p:titleStyle>
      <a:lvl1pPr algn="l" defTabSz="685749" rtl="0" eaLnBrk="1" latinLnBrk="0" hangingPunct="1">
        <a:lnSpc>
          <a:spcPct val="90000"/>
        </a:lnSpc>
        <a:spcBef>
          <a:spcPct val="0"/>
        </a:spcBef>
        <a:buNone/>
        <a:defRPr sz="2000" kern="1200">
          <a:solidFill>
            <a:schemeClr val="bg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3.xml" /><Relationship Id="rId3" Type="http://schemas.openxmlformats.org/officeDocument/2006/relationships/diagramData" Target="../diagrams/data3.xml" /><Relationship Id="rId4" Type="http://schemas.openxmlformats.org/officeDocument/2006/relationships/diagramLayout" Target="../diagrams/layout3.xml" /><Relationship Id="rId5" Type="http://schemas.openxmlformats.org/officeDocument/2006/relationships/diagramQuickStyle" Target="../diagrams/quickStyle3.xml" /><Relationship Id="rId6" Type="http://schemas.openxmlformats.org/officeDocument/2006/relationships/diagramColors" Target="../diagrams/colors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png" /><Relationship Id="rId3" Type="http://schemas.openxmlformats.org/officeDocument/2006/relationships/image" Target="../media/image13.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6.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7.png" /><Relationship Id="rId3" Type="http://schemas.openxmlformats.org/officeDocument/2006/relationships/image" Target="../media/image18.svg" /><Relationship Id="rId4" Type="http://schemas.openxmlformats.org/officeDocument/2006/relationships/image" Target="../media/image19.png" /><Relationship Id="rId5" Type="http://schemas.openxmlformats.org/officeDocument/2006/relationships/image" Target="../media/image20.svg" /><Relationship Id="rId6" Type="http://schemas.openxmlformats.org/officeDocument/2006/relationships/image" Target="../media/image21.png" /><Relationship Id="rId7" Type="http://schemas.openxmlformats.org/officeDocument/2006/relationships/image" Target="../media/image22.sv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3.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4.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5.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7.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6.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7.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28.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9.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0.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3.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4.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hyperlink" Target="mailto:searl@rpminc.com" TargetMode="External" /><Relationship Id="rId3" Type="http://schemas.openxmlformats.org/officeDocument/2006/relationships/hyperlink" Target="mailto:cwatson@rpminc.com" TargetMode="External" /><Relationship Id="rId4" Type="http://schemas.openxmlformats.org/officeDocument/2006/relationships/hyperlink" Target="mailto:hdillon@rpminc.com" TargetMode="External" /><Relationship Id="rId5" Type="http://schemas.openxmlformats.org/officeDocument/2006/relationships/image" Target="../media/image8.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5.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7.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38.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0.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1.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2.png" /><Relationship Id="rId3" Type="http://schemas.openxmlformats.org/officeDocument/2006/relationships/image" Target="../media/image43.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9.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5.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6.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7.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8.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9.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0.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1.xml" /><Relationship Id="rId3" Type="http://schemas.openxmlformats.org/officeDocument/2006/relationships/diagramData" Target="../diagrams/data1.xml" /><Relationship Id="rId4" Type="http://schemas.openxmlformats.org/officeDocument/2006/relationships/diagramLayout" Target="../diagrams/layout1.xml" /><Relationship Id="rId5" Type="http://schemas.openxmlformats.org/officeDocument/2006/relationships/diagramQuickStyle" Target="../diagrams/quickStyle1.xml" /><Relationship Id="rId6" Type="http://schemas.openxmlformats.org/officeDocument/2006/relationships/diagramColors" Target="../diagrams/colors1.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1.png" /><Relationship Id="rId3" Type="http://schemas.openxmlformats.org/officeDocument/2006/relationships/image" Target="../media/image52.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3.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4.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5.pn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6.png" /><Relationship Id="rId3" Type="http://schemas.openxmlformats.org/officeDocument/2006/relationships/image" Target="../media/image57.sv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8.pn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9.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0.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2.xml" /><Relationship Id="rId3" Type="http://schemas.openxmlformats.org/officeDocument/2006/relationships/diagramData" Target="../diagrams/data2.xml" /><Relationship Id="rId4" Type="http://schemas.openxmlformats.org/officeDocument/2006/relationships/diagramLayout" Target="../diagrams/layout2.xml" /><Relationship Id="rId5" Type="http://schemas.openxmlformats.org/officeDocument/2006/relationships/diagramQuickStyle" Target="../diagrams/quickStyle2.xml" /><Relationship Id="rId6" Type="http://schemas.openxmlformats.org/officeDocument/2006/relationships/diagramColors" Target="../diagrams/colors2.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1.png" /><Relationship Id="rId3" Type="http://schemas.openxmlformats.org/officeDocument/2006/relationships/image" Target="../media/image62.pn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3.pn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4.png" /><Relationship Id="rId3" Type="http://schemas.openxmlformats.org/officeDocument/2006/relationships/image" Target="../media/image65.pn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6.pn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7.pn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8.pn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9.pn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70.png" /><Relationship Id="rId4" Type="http://schemas.openxmlformats.org/officeDocument/2006/relationships/image" Target="../media/image71.pn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2.png" /><Relationship Id="rId3" Type="http://schemas.openxmlformats.org/officeDocument/2006/relationships/image" Target="../media/image73.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pn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4.pn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5.pn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6.pn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7.png"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8.png" /><Relationship Id="rId3" Type="http://schemas.openxmlformats.org/officeDocument/2006/relationships/image" Target="../media/image79.pn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0.pn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1.png" /><Relationship Id="rId3" Type="http://schemas.openxmlformats.org/officeDocument/2006/relationships/customXml" Target="../ink/ink1.xml" /><Relationship Id="rId4" Type="http://schemas.openxmlformats.org/officeDocument/2006/relationships/customXml" Target="../ink/ink2.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2.png" /><Relationship Id="rId3" Type="http://schemas.openxmlformats.org/officeDocument/2006/relationships/customXml" Target="../ink/ink3.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3.png" /><Relationship Id="rId3" Type="http://schemas.openxmlformats.org/officeDocument/2006/relationships/customXml" Target="../ink/ink4.xml" /><Relationship Id="rId4" Type="http://schemas.openxmlformats.org/officeDocument/2006/relationships/customXml" Target="../ink/ink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pn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4.png" /><Relationship Id="rId3" Type="http://schemas.openxmlformats.org/officeDocument/2006/relationships/customXml" Target="../ink/ink6.xml" /><Relationship Id="rId4" Type="http://schemas.openxmlformats.org/officeDocument/2006/relationships/customXml" Target="../ink/ink7.xml" /><Relationship Id="rId5" Type="http://schemas.openxmlformats.org/officeDocument/2006/relationships/customXml" Target="../ink/ink8.xml" /><Relationship Id="rId6" Type="http://schemas.openxmlformats.org/officeDocument/2006/relationships/customXml" Target="../ink/ink9.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5.png"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6.png" /><Relationship Id="rId3" Type="http://schemas.openxmlformats.org/officeDocument/2006/relationships/customXml" Target="../ink/ink10.xml"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7.png" /><Relationship Id="rId3" Type="http://schemas.openxmlformats.org/officeDocument/2006/relationships/customXml" Target="../ink/ink11.xml"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8.png"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9.png" /><Relationship Id="rId3" Type="http://schemas.openxmlformats.org/officeDocument/2006/relationships/customXml" Target="../ink/ink12.xml"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0.png" /><Relationship Id="rId3" Type="http://schemas.openxmlformats.org/officeDocument/2006/relationships/customXml" Target="../ink/ink13.xml"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 Id="rId3" Type="http://schemas.openxmlformats.org/officeDocument/2006/relationships/customXml" Target="../ink/ink14.xml" /><Relationship Id="rId4" Type="http://schemas.openxmlformats.org/officeDocument/2006/relationships/customXml" Target="../ink/ink15.xml"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2.png" /><Relationship Id="rId3" Type="http://schemas.openxmlformats.org/officeDocument/2006/relationships/image" Target="../media/image93.png" /><Relationship Id="rId4" Type="http://schemas.openxmlformats.org/officeDocument/2006/relationships/customXml" Target="../ink/ink16.xml" /><Relationship Id="rId5" Type="http://schemas.openxmlformats.org/officeDocument/2006/relationships/customXml" Target="../ink/ink17.xml" /><Relationship Id="rId6" Type="http://schemas.openxmlformats.org/officeDocument/2006/relationships/customXml" Target="../ink/ink18.xml" /><Relationship Id="rId7" Type="http://schemas.openxmlformats.org/officeDocument/2006/relationships/customXml" Target="../ink/ink19.xml" /><Relationship Id="rId8" Type="http://schemas.openxmlformats.org/officeDocument/2006/relationships/customXml" Target="../ink/ink20.xml" /><Relationship Id="rId9" Type="http://schemas.openxmlformats.org/officeDocument/2006/relationships/customXml" Target="../ink/ink21.xm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4.png" /><Relationship Id="rId3" Type="http://schemas.openxmlformats.org/officeDocument/2006/relationships/customXml" Target="../ink/ink22.xml" /><Relationship Id="rId4" Type="http://schemas.openxmlformats.org/officeDocument/2006/relationships/image" Target="../media/image95.png" /><Relationship Id="rId5" Type="http://schemas.openxmlformats.org/officeDocument/2006/relationships/customXml" Target="../ink/ink23.xml"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6.png" /><Relationship Id="rId3" Type="http://schemas.openxmlformats.org/officeDocument/2006/relationships/customXml" Target="../ink/ink24.xml" /><Relationship Id="rId4" Type="http://schemas.openxmlformats.org/officeDocument/2006/relationships/customXml" Target="../ink/ink25.xml"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7.png" /><Relationship Id="rId3" Type="http://schemas.openxmlformats.org/officeDocument/2006/relationships/image" Target="../media/image98.png" /><Relationship Id="rId4" Type="http://schemas.openxmlformats.org/officeDocument/2006/relationships/customXml" Target="../ink/ink26.xml" /><Relationship Id="rId5" Type="http://schemas.openxmlformats.org/officeDocument/2006/relationships/customXml" Target="../ink/ink27.xml"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9.png" /><Relationship Id="rId3" Type="http://schemas.openxmlformats.org/officeDocument/2006/relationships/customXml" Target="../ink/ink28.xml"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0.png"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1.png" /><Relationship Id="rId3" Type="http://schemas.openxmlformats.org/officeDocument/2006/relationships/image" Target="../media/image102.png" /><Relationship Id="rId4" Type="http://schemas.openxmlformats.org/officeDocument/2006/relationships/customXml" Target="../ink/ink29.xml" /><Relationship Id="rId5" Type="http://schemas.openxmlformats.org/officeDocument/2006/relationships/customXml" Target="../ink/ink30.xml"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3.png" /><Relationship Id="rId3" Type="http://schemas.openxmlformats.org/officeDocument/2006/relationships/customXml" Target="../ink/ink31.xml" /><Relationship Id="rId4" Type="http://schemas.openxmlformats.org/officeDocument/2006/relationships/customXml" Target="../ink/ink32.xml"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a:blip r:embed="rId3"/>
          <a:srcRect l="10663" t="1445" r="10663"/>
          <a:stretch>
            <a:fillRect/>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52463"/>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F7D5242-B4D2-1646-89B9-3E03D1D54BCE}"/>
              </a:ext>
            </a:extLst>
          </p:cNvPr>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48790" y="5615189"/>
            <a:ext cx="5853227" cy="1077159"/>
          </a:xfrm>
        </p:spPr>
        <p:txBody>
          <a:bodyPr>
            <a:noAutofit/>
          </a:bodyPr>
          <a:lstStyle/>
          <a:p>
            <a:pPr algn="l">
              <a:lnSpc>
                <a:spcPct val="100000"/>
              </a:lnSpc>
              <a:spcBef>
                <a:spcPct val="0"/>
              </a:spcBef>
            </a:pPr>
            <a:r>
              <a:rPr lang="fr" sz="1800" b="1" i="0" u="none" strike="noStrike" cap="none" baseline="0">
                <a:solidFill>
                  <a:srgbClr val="FFFFFF"/>
                </a:solidFill>
                <a:effectLst/>
                <a:uFill>
                  <a:solidFill>
                    <a:prstClr val="black">
                      <a:alpha val="0"/>
                    </a:prstClr>
                  </a:solidFill>
                </a:uFill>
                <a:latin typeface="Calibri"/>
                <a:ea typeface="Calibri"/>
                <a:cs typeface="Calibri"/>
              </a:rPr>
              <a:t>Centre de diligence raisonnable LSEG (anciennement Refinitiv)</a:t>
            </a:r>
          </a:p>
          <a:p>
            <a:pPr algn="l">
              <a:lnSpc>
                <a:spcPct val="100000"/>
              </a:lnSpc>
              <a:spcBef>
                <a:spcPct val="0"/>
              </a:spcBef>
            </a:pPr>
            <a:r>
              <a:rPr lang="fr" sz="1800" b="1" i="0" u="none" strike="noStrike" cap="none" baseline="0">
                <a:solidFill>
                  <a:srgbClr val="FFFFFF"/>
                </a:solidFill>
                <a:effectLst/>
                <a:uFill>
                  <a:solidFill>
                    <a:prstClr val="black">
                      <a:alpha val="0"/>
                    </a:prstClr>
                  </a:solidFill>
                </a:uFill>
                <a:latin typeface="Calibri"/>
                <a:ea typeface="Calibri"/>
                <a:cs typeface="Calibri"/>
              </a:rPr>
              <a:t>Manuel de formation</a:t>
            </a:r>
            <a:endParaRPr lang="en-US">
              <a:solidFill>
                <a:schemeClr val="bg1"/>
              </a:solidFill>
            </a:endParaRP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944880"/>
          </a:xfrm>
          <a:prstGeom prst="rect">
            <a:avLst/>
          </a:prstGeom>
          <a:noFill/>
        </p:spPr>
        <p:txBody>
          <a:bodyPr wrap="square" rtlCol="0">
            <a:spAutoFit/>
          </a:bodyPr>
          <a:lstStyle/>
          <a:p>
            <a:r>
              <a:rPr lang="fr"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LA VALEUR DE 168</a:t>
            </a:r>
          </a:p>
        </p:txBody>
      </p:sp>
      <p:cxnSp>
        <p:nvCxnSpPr>
          <p:cNvPr id="10" name="Straight Connector 9">
            <a:extLst>
              <a:ext uri="{FF2B5EF4-FFF2-40B4-BE49-F238E27FC236}">
                <a16:creationId xmlns:a16="http://schemas.microsoft.com/office/drawing/2014/main" id="{D81D68DD-7A28-DF47-ABBD-D69140B4E63D}"/>
              </a:ext>
            </a:extLst>
          </p:cNvPr>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stCxn id="15" idx="0"/>
          </p:cNvCxnSpPr>
          <p:nvPr/>
        </p:nvCxnSpPr>
        <p:spPr>
          <a:xfrm flipH="1">
            <a:off x="9144000" y="4152463"/>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1300867260"/>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65D2B7D4-0C1F-5CF0-05AE-98E3EA066CE5}"/>
              </a:ext>
            </a:extLst>
          </p:cNvPr>
          <p:cNvSpPr>
            <a:spLocks noGrp="1"/>
          </p:cNvSpPr>
          <p:nvPr>
            <p:ph idx="1"/>
          </p:nvPr>
        </p:nvSpPr>
        <p:spPr>
          <a:xfrm>
            <a:off x="432562" y="1467392"/>
            <a:ext cx="8074836" cy="1199606"/>
          </a:xfrm>
        </p:spPr>
        <p:txBody>
          <a:bodyPr>
            <a:normAutofit lnSpcReduction="20000"/>
          </a:bodyPr>
          <a:lstStyle/>
          <a:p>
            <a:r>
              <a:rPr lang="fr" sz="1200" b="0" i="0" u="none" strike="noStrike" cap="none" baseline="0">
                <a:solidFill>
                  <a:srgbClr val="000000"/>
                </a:solidFill>
                <a:effectLst/>
                <a:uFill>
                  <a:solidFill>
                    <a:prstClr val="black">
                      <a:alpha val="0"/>
                    </a:prstClr>
                  </a:solidFill>
                </a:uFill>
                <a:latin typeface="Calibri"/>
                <a:ea typeface="Calibri"/>
                <a:cs typeface="Calibri"/>
              </a:rPr>
              <a:t>Le remplissage de certaines informations dans la section AJOUTER UN TIERS est nécessaire pour effectuer le filtrage World Check pour le tiers et également pour piloter l’analyseur de risque, qui est utilisé conjointement avec la recherche World-Check pour évaluer le profil de risque global du tiers.</a:t>
            </a:r>
            <a:r>
              <a:rPr lang="fr" sz="1200" b="0" i="0" u="none" strike="noStrike" cap="none" baseline="0">
                <a:solidFill>
                  <a:srgbClr val="000000"/>
                </a:solidFill>
                <a:effectLst/>
                <a:uFill>
                  <a:solidFill>
                    <a:prstClr val="black">
                      <a:alpha val="0"/>
                    </a:prstClr>
                  </a:solidFill>
                </a:uFill>
                <a:latin typeface="Calibri"/>
                <a:ea typeface="Calibri"/>
                <a:cs typeface="Calibri"/>
              </a:rPr>
              <a:t> </a:t>
            </a:r>
            <a:r>
              <a:rPr lang="fr" sz="1200" b="0" i="0" u="none" strike="noStrike" cap="none" baseline="0">
                <a:solidFill>
                  <a:srgbClr val="000000"/>
                </a:solidFill>
                <a:effectLst/>
                <a:uFill>
                  <a:solidFill>
                    <a:prstClr val="black">
                      <a:alpha val="0"/>
                    </a:prstClr>
                  </a:solidFill>
                </a:uFill>
                <a:latin typeface="Calibri"/>
                <a:ea typeface="Calibri"/>
                <a:cs typeface="Calibri"/>
              </a:rPr>
              <a:t>La recherche World-Check et l’analyseur de risques seront abordés dans les sections suivantes de ce manuel de formation.</a:t>
            </a:r>
            <a:r>
              <a:rPr lang="fr" sz="1200" b="0" i="0" u="none" strike="noStrike" cap="none" baseline="0">
                <a:solidFill>
                  <a:srgbClr val="000000"/>
                </a:solidFill>
                <a:effectLst/>
                <a:uFill>
                  <a:solidFill>
                    <a:prstClr val="black">
                      <a:alpha val="0"/>
                    </a:prstClr>
                  </a:solidFill>
                </a:uFill>
                <a:latin typeface="Calibri"/>
                <a:ea typeface="Calibri"/>
                <a:cs typeface="Calibri"/>
              </a:rPr>
              <a:t> </a:t>
            </a:r>
          </a:p>
          <a:p>
            <a:r>
              <a:rPr lang="fr" sz="1200" b="0" i="0" u="none" strike="noStrike" cap="none" baseline="0">
                <a:solidFill>
                  <a:srgbClr val="000000"/>
                </a:solidFill>
                <a:effectLst/>
                <a:uFill>
                  <a:solidFill>
                    <a:prstClr val="black">
                      <a:alpha val="0"/>
                    </a:prstClr>
                  </a:solidFill>
                </a:uFill>
                <a:latin typeface="Calibri"/>
                <a:ea typeface="Calibri"/>
                <a:cs typeface="Calibri"/>
              </a:rPr>
              <a:t>Les informations qui sont </a:t>
            </a:r>
            <a:r>
              <a:rPr lang="fr" sz="1200" b="1" i="0" u="none" strike="noStrike" cap="none" baseline="0">
                <a:solidFill>
                  <a:srgbClr val="FF0000"/>
                </a:solidFill>
                <a:effectLst/>
                <a:uFill>
                  <a:solidFill>
                    <a:prstClr val="black">
                      <a:alpha val="0"/>
                    </a:prstClr>
                  </a:solidFill>
                </a:uFill>
                <a:latin typeface="Calibri"/>
                <a:ea typeface="Calibri"/>
                <a:cs typeface="Calibri"/>
              </a:rPr>
              <a:t>ESSENTIELLES</a:t>
            </a:r>
            <a:r>
              <a:rPr lang="fr" sz="1200" b="0" i="0" u="none" strike="noStrike" cap="none" baseline="0">
                <a:solidFill>
                  <a:srgbClr val="000000"/>
                </a:solidFill>
                <a:effectLst/>
                <a:uFill>
                  <a:solidFill>
                    <a:prstClr val="black">
                      <a:alpha val="0"/>
                    </a:prstClr>
                  </a:solidFill>
                </a:uFill>
                <a:latin typeface="Calibri"/>
                <a:ea typeface="Calibri"/>
                <a:cs typeface="Calibri"/>
              </a:rPr>
              <a:t> pour l’utilisation efficace de l’outil LSEG et qui </a:t>
            </a:r>
            <a:r>
              <a:rPr lang="fr" sz="1200" b="0" i="0" u="sng" strike="noStrike" cap="none" baseline="0">
                <a:solidFill>
                  <a:srgbClr val="000000"/>
                </a:solidFill>
                <a:effectLst/>
                <a:uFill>
                  <a:solidFill>
                    <a:srgbClr val="000000"/>
                  </a:solidFill>
                </a:uFill>
                <a:latin typeface="Calibri"/>
                <a:ea typeface="Calibri"/>
                <a:cs typeface="Calibri"/>
              </a:rPr>
              <a:t>doivent être saisies </a:t>
            </a:r>
            <a:r>
              <a:rPr lang="fr" sz="1200" b="0" i="0" u="none" strike="noStrike" cap="none" baseline="0">
                <a:solidFill>
                  <a:srgbClr val="000000"/>
                </a:solidFill>
                <a:effectLst/>
                <a:uFill>
                  <a:solidFill>
                    <a:prstClr val="black">
                      <a:alpha val="0"/>
                    </a:prstClr>
                  </a:solidFill>
                </a:uFill>
                <a:latin typeface="Calibri"/>
                <a:ea typeface="Calibri"/>
                <a:cs typeface="Calibri"/>
              </a:rPr>
              <a:t>sont :</a:t>
            </a:r>
          </a:p>
          <a:p>
            <a:pPr marL="0" indent="0">
              <a:buNone/>
            </a:pPr>
            <a:endParaRPr lang="en-GB" sz="1100"/>
          </a:p>
          <a:p>
            <a:pPr marL="342875" lvl="1" indent="0">
              <a:buNone/>
            </a:pPr>
            <a:endParaRPr lang="en-GB" sz="1100"/>
          </a:p>
          <a:p>
            <a:pPr lvl="1"/>
            <a:endParaRPr lang="en-GB" sz="1100"/>
          </a:p>
        </p:txBody>
      </p:sp>
      <p:sp>
        <p:nvSpPr>
          <p:cNvPr id="6" name="Title 1">
            <a:extLst>
              <a:ext uri="{FF2B5EF4-FFF2-40B4-BE49-F238E27FC236}">
                <a16:creationId xmlns:a16="http://schemas.microsoft.com/office/drawing/2014/main" id="{DEA3DDD2-E217-C3CF-90C3-26C970BDD630}"/>
              </a:ext>
            </a:extLst>
          </p:cNvPr>
          <p:cNvSpPr>
            <a:spLocks noGrp="1"/>
          </p:cNvSpPr>
          <p:nvPr>
            <p:ph type="title"/>
          </p:nvPr>
        </p:nvSpPr>
        <p:spPr>
          <a:xfrm>
            <a:off x="822960" y="182880"/>
            <a:ext cx="7358907" cy="787032"/>
          </a:xfrm>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Ajouter un nouveau tiers à LSEG</a:t>
            </a:r>
          </a:p>
        </p:txBody>
      </p:sp>
      <p:graphicFrame>
        <p:nvGraphicFramePr>
          <p:cNvPr id="8" name="Diagram 7">
            <a:extLst>
              <a:ext uri="{FF2B5EF4-FFF2-40B4-BE49-F238E27FC236}">
                <a16:creationId xmlns:a16="http://schemas.microsoft.com/office/drawing/2014/main" id="{92062F17-EC6D-E024-910E-73CDB476EFBC}"/>
              </a:ext>
            </a:extLst>
          </p:cNvPr>
          <p:cNvGraphicFramePr/>
          <p:nvPr>
            <p:extLst>
              <p:ext uri="{D42A27DB-BD31-4B8C-83A1-F6EECF244321}">
                <p14:modId val="623276629"/>
              </p:ext>
            </p:extLst>
          </p:nvPr>
        </p:nvGraphicFramePr>
        <p:xfrm>
          <a:off x="169645" y="2533780"/>
          <a:ext cx="8665535" cy="3358103"/>
        </p:xfrm>
        <a:graphic>
          <a:graphicData uri="http://schemas.openxmlformats.org/drawingml/2006/diagram">
            <dgm:relIds xmlns:dgm="http://schemas.openxmlformats.org/drawingml/2006/diagram" r:dm="rId3" r:lo="rId4" r:qs="rId5" r:cs="rId6"/>
          </a:graphicData>
        </a:graphic>
      </p:graphicFrame>
      <p:sp>
        <p:nvSpPr>
          <p:cNvPr id="9" name="TextBox 8">
            <a:extLst>
              <a:ext uri="{FF2B5EF4-FFF2-40B4-BE49-F238E27FC236}">
                <a16:creationId xmlns:a16="http://schemas.microsoft.com/office/drawing/2014/main" id="{710755EC-5E18-2736-2EB9-127BAE548059}"/>
              </a:ext>
            </a:extLst>
          </p:cNvPr>
          <p:cNvSpPr txBox="1"/>
          <p:nvPr/>
        </p:nvSpPr>
        <p:spPr>
          <a:xfrm>
            <a:off x="432562" y="5961081"/>
            <a:ext cx="7737730" cy="1005840"/>
          </a:xfrm>
          <a:prstGeom prst="rect">
            <a:avLst/>
          </a:prstGeom>
          <a:noFill/>
        </p:spPr>
        <p:txBody>
          <a:bodyPr wrap="square" rtlCol="0">
            <a:spAutoFit/>
          </a:bodyPr>
          <a:lstStyle/>
          <a:p>
            <a:pPr marL="285750" indent="-285750">
              <a:buFont typeface="Arial" panose="020b0604020202020204" pitchFamily="34" charset="0"/>
              <a:buChar char="•"/>
            </a:pPr>
            <a:r>
              <a:rPr lang="fr" sz="1200" b="0" i="0" u="none" strike="noStrike" cap="none" baseline="0">
                <a:solidFill>
                  <a:srgbClr val="000000"/>
                </a:solidFill>
                <a:effectLst/>
                <a:uFill>
                  <a:solidFill>
                    <a:prstClr val="black">
                      <a:alpha val="0"/>
                    </a:prstClr>
                  </a:solidFill>
                </a:uFill>
                <a:latin typeface="Calibri"/>
                <a:ea typeface="Calibri"/>
                <a:cs typeface="Calibri"/>
              </a:rPr>
              <a:t>Une fois que vous avez rempli les champs requis, faites défiler jusqu’au bas de l’écran et cliquez sur </a:t>
            </a:r>
            <a:r>
              <a:rPr lang="fr" sz="1200" b="1" i="0" u="none" strike="noStrike" cap="none" baseline="0">
                <a:solidFill>
                  <a:srgbClr val="0070C0"/>
                </a:solidFill>
                <a:effectLst/>
                <a:uFill>
                  <a:solidFill>
                    <a:prstClr val="black">
                      <a:alpha val="0"/>
                    </a:prstClr>
                  </a:solidFill>
                </a:uFill>
                <a:latin typeface="Calibri"/>
                <a:ea typeface="Calibri"/>
                <a:cs typeface="Calibri"/>
              </a:rPr>
              <a:t>ENREGISTRER.</a:t>
            </a:r>
            <a:r>
              <a:rPr lang="fr" sz="12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fr" sz="1200" b="0" i="0" u="none" strike="noStrike" cap="none" baseline="0">
                <a:solidFill>
                  <a:srgbClr val="000000"/>
                </a:solidFill>
                <a:effectLst/>
                <a:uFill>
                  <a:solidFill>
                    <a:prstClr val="black">
                      <a:alpha val="0"/>
                    </a:prstClr>
                  </a:solidFill>
                </a:uFill>
                <a:latin typeface="Calibri"/>
                <a:ea typeface="Calibri"/>
                <a:cs typeface="Calibri"/>
              </a:rPr>
              <a:t>Dès que vous cliquez sur </a:t>
            </a:r>
            <a:r>
              <a:rPr lang="fr" sz="1200" b="1" i="0" u="none" strike="noStrike" cap="none" baseline="0">
                <a:solidFill>
                  <a:srgbClr val="0070C0"/>
                </a:solidFill>
                <a:effectLst/>
                <a:uFill>
                  <a:solidFill>
                    <a:prstClr val="black">
                      <a:alpha val="0"/>
                    </a:prstClr>
                  </a:solidFill>
                </a:uFill>
                <a:latin typeface="Calibri"/>
                <a:ea typeface="Calibri"/>
                <a:cs typeface="Calibri"/>
              </a:rPr>
              <a:t>ENREGISTRER</a:t>
            </a:r>
            <a:r>
              <a:rPr lang="fr" sz="1200" b="0" i="0" u="none" strike="noStrike" cap="none" baseline="0">
                <a:solidFill>
                  <a:srgbClr val="000000"/>
                </a:solidFill>
                <a:effectLst/>
                <a:uFill>
                  <a:solidFill>
                    <a:prstClr val="black">
                      <a:alpha val="0"/>
                    </a:prstClr>
                  </a:solidFill>
                </a:uFill>
                <a:latin typeface="Calibri"/>
                <a:ea typeface="Calibri"/>
                <a:cs typeface="Calibri"/>
              </a:rPr>
              <a:t>, le système LSEG fait 2 choses :</a:t>
            </a:r>
            <a:r>
              <a:rPr lang="fr" sz="12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fr" sz="1200" b="0" i="0" u="none" strike="noStrike" cap="none" baseline="0">
                <a:solidFill>
                  <a:srgbClr val="000000"/>
                </a:solidFill>
                <a:effectLst/>
                <a:uFill>
                  <a:solidFill>
                    <a:prstClr val="black">
                      <a:alpha val="0"/>
                    </a:prstClr>
                  </a:solidFill>
                </a:uFill>
                <a:latin typeface="Calibri"/>
                <a:ea typeface="Calibri"/>
                <a:cs typeface="Calibri"/>
              </a:rPr>
              <a:t>Effectue une recherche World-Check/Media Check par rapport au tiers</a:t>
            </a:r>
          </a:p>
          <a:p>
            <a:pPr marL="742950" lvl="1" indent="-285750">
              <a:buFont typeface="Arial" panose="020b0604020202020204" pitchFamily="34" charset="0"/>
              <a:buChar char="•"/>
            </a:pPr>
            <a:r>
              <a:rPr lang="fr" sz="1200" b="0" i="0" u="none" strike="noStrike" cap="none" baseline="0">
                <a:solidFill>
                  <a:srgbClr val="000000"/>
                </a:solidFill>
                <a:effectLst/>
                <a:uFill>
                  <a:solidFill>
                    <a:prstClr val="black">
                      <a:alpha val="0"/>
                    </a:prstClr>
                  </a:solidFill>
                </a:uFill>
                <a:latin typeface="Calibri"/>
                <a:ea typeface="Calibri"/>
                <a:cs typeface="Calibri"/>
              </a:rPr>
              <a:t>Fournit un score de risque du tiers à l’aide de l’analyseur de risque</a:t>
            </a:r>
          </a:p>
        </p:txBody>
      </p:sp>
      <p:sp>
        <p:nvSpPr>
          <p:cNvPr id="2" name="Slide Number Placeholder 1">
            <a:extLst>
              <a:ext uri="{FF2B5EF4-FFF2-40B4-BE49-F238E27FC236}">
                <a16:creationId xmlns:a16="http://schemas.microsoft.com/office/drawing/2014/main" id="{137A7E1E-65CA-23A0-B3DB-EBFFF8598089}"/>
              </a:ext>
            </a:extLst>
          </p:cNvPr>
          <p:cNvSpPr>
            <a:spLocks noGrp="1"/>
          </p:cNvSpPr>
          <p:nvPr>
            <p:ph type="sldNum" sz="quarter" idx="4"/>
          </p:nvPr>
        </p:nvSpPr>
        <p:spPr/>
        <p:txBody>
          <a:bodyPr/>
          <a:lstStyle/>
          <a:p>
            <a:fld id="{BB5FC4A1-A2DE-4EB5-9A46-57D39B4235EC}" type="slidenum">
              <a:rPr lang="en-US" smtClean="0"/>
              <a:t>10</a:t>
            </a:fld>
            <a:endParaRPr lang="en-US"/>
          </a:p>
        </p:txBody>
      </p:sp>
    </p:spTree>
    <p:extLst>
      <p:ext uri="{BB962C8B-B14F-4D97-AF65-F5344CB8AC3E}">
        <p14:creationId val="2515683113"/>
      </p:ext>
    </p:extLst>
  </p:cSld>
  <p:clrMapOvr>
    <a:masterClrMapping/>
  </p:clrMapOvr>
  <p:transition spd="med">
    <p:fade/>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548476BA-210A-D52A-1867-3E1F20278F41}"/>
              </a:ext>
            </a:extLst>
          </p:cNvPr>
          <p:cNvSpPr txBox="1"/>
          <p:nvPr/>
        </p:nvSpPr>
        <p:spPr>
          <a:xfrm>
            <a:off x="822960" y="182880"/>
            <a:ext cx="7358907" cy="787032"/>
          </a:xfrm>
          <a:prstGeom prst="rect">
            <a:avLst/>
          </a:prstGeom>
        </p:spPr>
        <p:txBody>
          <a:bodyPr vert="horz" lIns="91440" tIns="45720" rIns="91440" bIns="45720" rtlCol="0" anchor="ctr">
            <a:normAutofit/>
          </a:bodyPr>
          <a:lstStyle>
            <a:lvl1pPr algn="l" defTabSz="685749" rtl="0" eaLnBrk="1" latinLnBrk="0" hangingPunct="1">
              <a:lnSpc>
                <a:spcPct val="90000"/>
              </a:lnSpc>
              <a:spcBef>
                <a:spcPct val="0"/>
              </a:spcBef>
              <a:buNone/>
              <a:defRPr sz="2000" kern="1200">
                <a:solidFill>
                  <a:schemeClr val="bg1"/>
                </a:solidFill>
                <a:latin typeface="+mj-lt"/>
                <a:ea typeface="+mj-ea"/>
                <a:cs typeface="+mj-cs"/>
              </a:defRPr>
            </a:lvl1pPr>
          </a:lstStyle>
          <a:p>
            <a:pPr>
              <a:spcAft>
                <a:spcPts val="600"/>
              </a:spcAft>
            </a:pP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Ajouter un nouveau tiers à LSEG</a:t>
            </a:r>
          </a:p>
        </p:txBody>
      </p:sp>
      <p:graphicFrame>
        <p:nvGraphicFramePr>
          <p:cNvPr id="7" name="Table 6">
            <a:extLst>
              <a:ext uri="{FF2B5EF4-FFF2-40B4-BE49-F238E27FC236}">
                <a16:creationId xmlns:a16="http://schemas.microsoft.com/office/drawing/2014/main" id="{A186BB4C-E9BF-4D02-C083-79BC4504F25E}"/>
              </a:ext>
            </a:extLst>
          </p:cNvPr>
          <p:cNvGraphicFramePr>
            <a:graphicFrameLocks noGrp="1"/>
          </p:cNvGraphicFramePr>
          <p:nvPr>
            <p:extLst>
              <p:ext uri="{D42A27DB-BD31-4B8C-83A1-F6EECF244321}">
                <p14:modId val="184446514"/>
              </p:ext>
            </p:extLst>
          </p:nvPr>
        </p:nvGraphicFramePr>
        <p:xfrm>
          <a:off x="276447" y="1508759"/>
          <a:ext cx="8654902" cy="5542140"/>
        </p:xfrm>
        <a:graphic>
          <a:graphicData uri="http://schemas.openxmlformats.org/drawingml/2006/table">
            <a:tbl>
              <a:tblPr firstRow="1" bandRow="1">
                <a:tableStyleId>{5C22544A-7EE6-4342-B048-85BDC9FD1C3A}</a:tableStyleId>
              </a:tblPr>
              <a:tblGrid>
                <a:gridCol w="8654902">
                  <a:extLst>
                    <a:ext uri="{9D8B030D-6E8A-4147-A177-3AD203B41FA5}">
                      <a16:colId xmlns:a16="http://schemas.microsoft.com/office/drawing/2014/main" val="3119443852"/>
                    </a:ext>
                  </a:extLst>
                </a:gridCol>
              </a:tblGrid>
              <a:tr h="182479">
                <a:tc>
                  <a:txBody>
                    <a:bodyPr vert="horz" wrap="square"/>
                    <a:lstStyle/>
                    <a:p>
                      <a:pPr algn="ctr" fontAlgn="b"/>
                      <a:r>
                        <a:rPr lang="fr" sz="1100" b="1" i="0" u="none" strike="noStrike" cap="none" baseline="0">
                          <a:solidFill>
                            <a:srgbClr val="FFFFFF"/>
                          </a:solidFill>
                          <a:effectLst/>
                          <a:uFill>
                            <a:solidFill>
                              <a:prstClr val="black">
                                <a:alpha val="0"/>
                              </a:prstClr>
                            </a:solidFill>
                          </a:uFill>
                          <a:latin typeface="Calibri"/>
                          <a:ea typeface="Calibri"/>
                          <a:cs typeface="Calibri"/>
                        </a:rPr>
                        <a:t>Type de marchandise RPM</a:t>
                      </a:r>
                      <a:endParaRPr lang="en-GB" sz="1100" b="0" i="0" u="none" strike="noStrike">
                        <a:solidFill>
                          <a:srgbClr val="000000"/>
                        </a:solidFill>
                        <a:effectLst/>
                        <a:latin typeface="Calibri" panose="020f0502020204030204" pitchFamily="34" charset="0"/>
                      </a:endParaRPr>
                    </a:p>
                  </a:txBody>
                  <a:tcPr marL="6122" marR="6122" marT="6122" marB="0" anchor="b"/>
                </a:tc>
                <a:extLst>
                  <a:ext uri="{0D108BD9-81ED-4DB2-BD59-A6C34878D82A}">
                    <a16:rowId xmlns:a16="http://schemas.microsoft.com/office/drawing/2014/main" val="4124271881"/>
                  </a:ext>
                </a:extLst>
              </a:tr>
              <a:tr h="371336">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Entité gouvernementale (directe/indirecte) : </a:t>
                      </a:r>
                      <a:r>
                        <a:rPr lang="fr" sz="1100" b="0" i="0" u="none" strike="noStrike" cap="none" baseline="0">
                          <a:solidFill>
                            <a:srgbClr val="000000"/>
                          </a:solidFill>
                          <a:effectLst/>
                          <a:uFill>
                            <a:solidFill>
                              <a:prstClr val="black">
                                <a:alpha val="0"/>
                              </a:prstClr>
                            </a:solidFill>
                          </a:uFill>
                          <a:latin typeface="Calibri"/>
                          <a:ea typeface="Calibri"/>
                          <a:cs typeface="Calibri"/>
                        </a:rPr>
                        <a:t>L’utilisateur final du ou des produit(s) est une entité détenue ou partiellement détenue par le gouvernement.</a:t>
                      </a:r>
                      <a:r>
                        <a:rPr lang="fr" sz="1100" b="0" i="0" u="none" strike="noStrike" cap="none" baseline="0">
                          <a:solidFill>
                            <a:srgbClr val="000000"/>
                          </a:solidFill>
                          <a:effectLst/>
                          <a:uFill>
                            <a:solidFill>
                              <a:prstClr val="black">
                                <a:alpha val="0"/>
                              </a:prstClr>
                            </a:solidFill>
                          </a:uFill>
                          <a:latin typeface="Calibri"/>
                          <a:ea typeface="Calibri"/>
                          <a:cs typeface="Calibri"/>
                        </a:rPr>
                        <a:t> </a:t>
                      </a:r>
                      <a:r>
                        <a:rPr lang="fr" sz="1100" b="0" i="0" u="none" strike="noStrike" cap="none" baseline="0">
                          <a:solidFill>
                            <a:srgbClr val="000000"/>
                          </a:solidFill>
                          <a:effectLst/>
                          <a:uFill>
                            <a:solidFill>
                              <a:prstClr val="black">
                                <a:alpha val="0"/>
                              </a:prstClr>
                            </a:solidFill>
                          </a:uFill>
                          <a:latin typeface="Calibri"/>
                          <a:ea typeface="Calibri"/>
                          <a:cs typeface="Calibri"/>
                        </a:rPr>
                        <a:t>Cela peut se faire soit par achat direct, soit indirectement par l’intermédiaire d’un distributeur ou d’un installateur/applicateur.</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615754342"/>
                  </a:ext>
                </a:extLst>
              </a:tr>
              <a:tr h="217871">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Utilisateur final du client :</a:t>
                      </a:r>
                      <a:r>
                        <a:rPr lang="fr" sz="1100" b="0" i="0" u="none" strike="noStrike" cap="none" baseline="0">
                          <a:solidFill>
                            <a:srgbClr val="000000"/>
                          </a:solidFill>
                          <a:effectLst/>
                          <a:uFill>
                            <a:solidFill>
                              <a:prstClr val="black">
                                <a:alpha val="0"/>
                              </a:prstClr>
                            </a:solidFill>
                          </a:uFill>
                          <a:latin typeface="Calibri"/>
                          <a:ea typeface="Calibri"/>
                          <a:cs typeface="Calibri"/>
                        </a:rPr>
                        <a:t>  </a:t>
                      </a:r>
                      <a:r>
                        <a:rPr lang="fr" sz="1100" b="0" i="0" u="none" strike="noStrike" cap="none" baseline="0">
                          <a:solidFill>
                            <a:srgbClr val="000000"/>
                          </a:solidFill>
                          <a:effectLst/>
                          <a:uFill>
                            <a:solidFill>
                              <a:prstClr val="black">
                                <a:alpha val="0"/>
                              </a:prstClr>
                            </a:solidFill>
                          </a:uFill>
                          <a:latin typeface="Calibri"/>
                          <a:ea typeface="Calibri"/>
                          <a:cs typeface="Calibri"/>
                        </a:rPr>
                        <a:t>Le destinataire ou l’acheteur des produits de la Société qui utilise finalement le produit et ne le revend pas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75733646"/>
                  </a:ext>
                </a:extLst>
              </a:tr>
              <a:tr h="371336">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Exportation des distributeurs clients : </a:t>
                      </a:r>
                      <a:r>
                        <a:rPr lang="fr" sz="1100" b="0" i="0" u="none" strike="noStrike" cap="none" baseline="0">
                          <a:solidFill>
                            <a:srgbClr val="000000"/>
                          </a:solidFill>
                          <a:effectLst/>
                          <a:uFill>
                            <a:solidFill>
                              <a:prstClr val="black">
                                <a:alpha val="0"/>
                              </a:prstClr>
                            </a:solidFill>
                          </a:uFill>
                          <a:latin typeface="Calibri"/>
                          <a:ea typeface="Calibri"/>
                          <a:cs typeface="Calibri"/>
                        </a:rPr>
                        <a:t>L’acheteur d’un produit qui a l’intention de revendre à un client en dehors du pays dans lequel vous êtes situé, par ex. US RPM Company vend au Distributeur basé au Mexique qui vend à des Utilisateurs finaux basés en dehors des États-Unis.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97352756"/>
                  </a:ext>
                </a:extLst>
              </a:tr>
              <a:tr h="217871">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Installateurs/applicateurs : </a:t>
                      </a:r>
                      <a:r>
                        <a:rPr lang="fr" sz="1100" b="0" i="0" u="none" strike="noStrike" cap="none" baseline="0">
                          <a:solidFill>
                            <a:srgbClr val="000000"/>
                          </a:solidFill>
                          <a:effectLst/>
                          <a:uFill>
                            <a:solidFill>
                              <a:prstClr val="black">
                                <a:alpha val="0"/>
                              </a:prstClr>
                            </a:solidFill>
                          </a:uFill>
                          <a:latin typeface="Calibri"/>
                          <a:ea typeface="Calibri"/>
                          <a:cs typeface="Calibri"/>
                        </a:rPr>
                        <a:t>Acheteur d’un produit qui a l’intention d’installer au nom de l’utilisateur final</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330046113"/>
                  </a:ext>
                </a:extLst>
              </a:tr>
              <a:tr h="309483">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Partenaire de coentreprise : </a:t>
                      </a:r>
                      <a:r>
                        <a:rPr lang="fr" sz="1100" b="0" i="0" u="none" strike="noStrike" cap="none" baseline="0">
                          <a:solidFill>
                            <a:srgbClr val="000000"/>
                          </a:solidFill>
                          <a:effectLst/>
                          <a:uFill>
                            <a:solidFill>
                              <a:prstClr val="black">
                                <a:alpha val="0"/>
                              </a:prstClr>
                            </a:solidFill>
                          </a:uFill>
                          <a:latin typeface="Calibri"/>
                          <a:ea typeface="Calibri"/>
                          <a:cs typeface="Calibri"/>
                        </a:rPr>
                        <a:t>Les personnes avec lesquelles la Société a conclu un accord commercial pour établir une nouvelle entité commerciale et/ou gérer des actifs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574772710"/>
                  </a:ext>
                </a:extLst>
              </a:tr>
              <a:tr h="371336">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Distributeur client national</a:t>
                      </a:r>
                      <a:r>
                        <a:rPr lang="fr" sz="1100" b="0" i="0" u="none" strike="noStrike" cap="none" baseline="0">
                          <a:solidFill>
                            <a:srgbClr val="000000"/>
                          </a:solidFill>
                          <a:effectLst/>
                          <a:uFill>
                            <a:solidFill>
                              <a:prstClr val="black">
                                <a:alpha val="0"/>
                              </a:prstClr>
                            </a:solidFill>
                          </a:uFill>
                          <a:latin typeface="Calibri"/>
                          <a:ea typeface="Calibri"/>
                          <a:cs typeface="Calibri"/>
                        </a:rPr>
                        <a:t> L’acheteur d’un produit qui a l’intention de revendre à un client dans le pays où vous vous trouvez, par ex. la société RPM, le distributeur et l’utilisateur final sont tous basés en Allemagne</a:t>
                      </a:r>
                      <a:r>
                        <a:rPr lang="fr" sz="1100" b="0" i="0" u="none" strike="noStrike" cap="none" baseline="0">
                          <a:solidFill>
                            <a:srgbClr val="000000"/>
                          </a:solidFill>
                          <a:effectLst/>
                          <a:uFill>
                            <a:solidFill>
                              <a:prstClr val="black">
                                <a:alpha val="0"/>
                              </a:prstClr>
                            </a:solidFill>
                          </a:uFill>
                          <a:latin typeface="Calibri"/>
                          <a:ea typeface="Calibri"/>
                          <a:cs typeface="Calibri"/>
                        </a:rPr>
                        <a:t> </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562094722"/>
                  </a:ext>
                </a:extLst>
              </a:tr>
              <a:tr h="371336">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Conseiller/Intermédiaire :</a:t>
                      </a:r>
                      <a:r>
                        <a:rPr lang="fr" sz="1100" b="0" i="0" u="none" strike="noStrike" cap="none" baseline="0">
                          <a:solidFill>
                            <a:srgbClr val="000000"/>
                          </a:solidFill>
                          <a:effectLst/>
                          <a:uFill>
                            <a:solidFill>
                              <a:prstClr val="black">
                                <a:alpha val="0"/>
                              </a:prstClr>
                            </a:solidFill>
                          </a:uFill>
                          <a:latin typeface="Calibri"/>
                          <a:ea typeface="Calibri"/>
                          <a:cs typeface="Calibri"/>
                        </a:rPr>
                        <a:t> </a:t>
                      </a:r>
                      <a:r>
                        <a:rPr lang="fr" sz="1100" b="0" i="0" u="none" strike="noStrike" cap="none" baseline="0">
                          <a:solidFill>
                            <a:srgbClr val="000000"/>
                          </a:solidFill>
                          <a:effectLst/>
                          <a:uFill>
                            <a:solidFill>
                              <a:prstClr val="black">
                                <a:alpha val="0"/>
                              </a:prstClr>
                            </a:solidFill>
                          </a:uFill>
                          <a:latin typeface="Calibri"/>
                          <a:ea typeface="Calibri"/>
                          <a:cs typeface="Calibri"/>
                        </a:rPr>
                        <a:t>Conseiller qui dépose des documents de </a:t>
                      </a:r>
                      <a:r>
                        <a:rPr lang="fr" sz="1100" b="0" i="0" u="sng" strike="noStrike" cap="none" baseline="0">
                          <a:solidFill>
                            <a:srgbClr val="000000"/>
                          </a:solidFill>
                          <a:effectLst/>
                          <a:uFill>
                            <a:solidFill>
                              <a:srgbClr val="000000"/>
                            </a:solidFill>
                          </a:uFill>
                          <a:latin typeface="Calibri"/>
                          <a:ea typeface="Calibri"/>
                          <a:cs typeface="Calibri"/>
                        </a:rPr>
                        <a:t>manière indépendante </a:t>
                      </a:r>
                      <a:r>
                        <a:rPr lang="fr" sz="1100" b="0" i="0" u="none" strike="noStrike" cap="none" baseline="0">
                          <a:solidFill>
                            <a:srgbClr val="000000"/>
                          </a:solidFill>
                          <a:effectLst/>
                          <a:uFill>
                            <a:solidFill>
                              <a:prstClr val="black">
                                <a:alpha val="0"/>
                              </a:prstClr>
                            </a:solidFill>
                          </a:uFill>
                          <a:latin typeface="Calibri"/>
                          <a:ea typeface="Calibri"/>
                          <a:cs typeface="Calibri"/>
                        </a:rPr>
                        <a:t>ou directe ou qui représente RPM ou ses filiales auprès d’agences gouvernementales, de tribunaux ou d’investisseurs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52780232"/>
                  </a:ext>
                </a:extLst>
              </a:tr>
              <a:tr h="371336">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Conseiller/Intermédiaire :</a:t>
                      </a:r>
                      <a:r>
                        <a:rPr lang="fr" sz="1100" b="0" i="0" u="none" strike="noStrike" cap="none" baseline="0">
                          <a:solidFill>
                            <a:srgbClr val="000000"/>
                          </a:solidFill>
                          <a:effectLst/>
                          <a:uFill>
                            <a:solidFill>
                              <a:prstClr val="black">
                                <a:alpha val="0"/>
                              </a:prstClr>
                            </a:solidFill>
                          </a:uFill>
                          <a:latin typeface="Calibri"/>
                          <a:ea typeface="Calibri"/>
                          <a:cs typeface="Calibri"/>
                        </a:rPr>
                        <a:t> </a:t>
                      </a:r>
                      <a:r>
                        <a:rPr lang="fr" sz="1100" b="0" i="0" u="none" strike="noStrike" cap="none" baseline="0">
                          <a:solidFill>
                            <a:srgbClr val="000000"/>
                          </a:solidFill>
                          <a:effectLst/>
                          <a:uFill>
                            <a:solidFill>
                              <a:prstClr val="black">
                                <a:alpha val="0"/>
                              </a:prstClr>
                            </a:solidFill>
                          </a:uFill>
                          <a:latin typeface="Calibri"/>
                          <a:ea typeface="Calibri"/>
                          <a:cs typeface="Calibri"/>
                        </a:rPr>
                        <a:t>Fournir des conseils techniques ou aux PME au nom de la Société en représentant la Société auprès d’une autre personne, entreprise, entité ou fonctionnaire</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326498955"/>
                  </a:ext>
                </a:extLst>
              </a:tr>
              <a:tr h="371336">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Agent :</a:t>
                      </a:r>
                      <a:r>
                        <a:rPr lang="fr" sz="1100" b="0" i="0" u="none" strike="noStrike" cap="none" baseline="0">
                          <a:solidFill>
                            <a:srgbClr val="000000"/>
                          </a:solidFill>
                          <a:effectLst/>
                          <a:uFill>
                            <a:solidFill>
                              <a:prstClr val="black">
                                <a:alpha val="0"/>
                              </a:prstClr>
                            </a:solidFill>
                          </a:uFill>
                          <a:latin typeface="Calibri"/>
                          <a:ea typeface="Calibri"/>
                          <a:cs typeface="Calibri"/>
                        </a:rPr>
                        <a:t> </a:t>
                      </a:r>
                      <a:r>
                        <a:rPr lang="fr" sz="1100" b="0" i="0" u="none" strike="noStrike" cap="none" baseline="0">
                          <a:solidFill>
                            <a:srgbClr val="000000"/>
                          </a:solidFill>
                          <a:effectLst/>
                          <a:uFill>
                            <a:solidFill>
                              <a:prstClr val="black">
                                <a:alpha val="0"/>
                              </a:prstClr>
                            </a:solidFill>
                          </a:uFill>
                          <a:latin typeface="Calibri"/>
                          <a:ea typeface="Calibri"/>
                          <a:cs typeface="Calibri"/>
                        </a:rPr>
                        <a:t>Autorisé à agir pour ou au nom de la Société dans le cadre des intérêts de la Société, par ex. agents commerciaux, courtiers en douane, agents de permis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250515178"/>
                  </a:ext>
                </a:extLst>
              </a:tr>
              <a:tr h="371336">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Sous-traitant/Sous-traitant :</a:t>
                      </a:r>
                      <a:r>
                        <a:rPr lang="fr" sz="1100" b="0" i="0" u="none" strike="noStrike" cap="none" baseline="0">
                          <a:solidFill>
                            <a:srgbClr val="000000"/>
                          </a:solidFill>
                          <a:effectLst/>
                          <a:uFill>
                            <a:solidFill>
                              <a:prstClr val="black">
                                <a:alpha val="0"/>
                              </a:prstClr>
                            </a:solidFill>
                          </a:uFill>
                          <a:latin typeface="Calibri"/>
                          <a:ea typeface="Calibri"/>
                          <a:cs typeface="Calibri"/>
                        </a:rPr>
                        <a:t> </a:t>
                      </a:r>
                      <a:r>
                        <a:rPr lang="fr" sz="1100" b="0" i="0" u="none" strike="noStrike" cap="none" baseline="0">
                          <a:solidFill>
                            <a:srgbClr val="000000"/>
                          </a:solidFill>
                          <a:effectLst/>
                          <a:uFill>
                            <a:solidFill>
                              <a:prstClr val="black">
                                <a:alpha val="0"/>
                              </a:prstClr>
                            </a:solidFill>
                          </a:uFill>
                          <a:latin typeface="Calibri"/>
                          <a:ea typeface="Calibri"/>
                          <a:cs typeface="Calibri"/>
                        </a:rPr>
                        <a:t>Fournir des biens ou des services à la Société en vertu de conditions contractuelles, mais autrement ne sont pas sous le contrôle de la Société, par ex. installateurs/réparateurs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429194994"/>
                  </a:ext>
                </a:extLst>
              </a:tr>
              <a:tr h="217871">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Fournisseur/Fournisseur direct :</a:t>
                      </a:r>
                      <a:r>
                        <a:rPr lang="fr" sz="1100" b="0" i="0" u="none" strike="noStrike" cap="none" baseline="0">
                          <a:solidFill>
                            <a:srgbClr val="000000"/>
                          </a:solidFill>
                          <a:effectLst/>
                          <a:uFill>
                            <a:solidFill>
                              <a:prstClr val="black">
                                <a:alpha val="0"/>
                              </a:prstClr>
                            </a:solidFill>
                          </a:uFill>
                          <a:latin typeface="Calibri"/>
                          <a:ea typeface="Calibri"/>
                          <a:cs typeface="Calibri"/>
                        </a:rPr>
                        <a:t> </a:t>
                      </a:r>
                      <a:r>
                        <a:rPr lang="fr" sz="1100" b="0" i="0" u="none" strike="noStrike" cap="none" baseline="0">
                          <a:solidFill>
                            <a:srgbClr val="000000"/>
                          </a:solidFill>
                          <a:effectLst/>
                          <a:uFill>
                            <a:solidFill>
                              <a:prstClr val="black">
                                <a:alpha val="0"/>
                              </a:prstClr>
                            </a:solidFill>
                          </a:uFill>
                          <a:latin typeface="Calibri"/>
                          <a:ea typeface="Calibri"/>
                          <a:cs typeface="Calibri"/>
                        </a:rPr>
                        <a:t>Fourniture de matières premières et d’emballages utilisés par la Société</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781181331"/>
                  </a:ext>
                </a:extLst>
              </a:tr>
              <a:tr h="217871">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Logistique/Transmission de fret</a:t>
                      </a:r>
                      <a:endParaRPr lang="en-GB" sz="1100" b="1" i="0" u="none" strike="noStrike">
                        <a:solidFill>
                          <a:srgbClr val="000000"/>
                        </a:solidFill>
                        <a:effectLst/>
                        <a:latin typeface="Segoe UI" panose="020b0502040204020203" pitchFamily="34" charset="0"/>
                      </a:endParaRPr>
                    </a:p>
                  </a:txBody>
                  <a:tcPr marL="6122" marR="6122" marT="6122" marB="0" anchor="ctr"/>
                </a:tc>
                <a:extLst>
                  <a:ext uri="{0D108BD9-81ED-4DB2-BD59-A6C34878D82A}">
                    <a16:rowId xmlns:a16="http://schemas.microsoft.com/office/drawing/2014/main" val="3714228088"/>
                  </a:ext>
                </a:extLst>
              </a:tr>
              <a:tr h="217871">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Aucun fournisseur/fournisseur direct :</a:t>
                      </a:r>
                      <a:r>
                        <a:rPr lang="fr" sz="1100" b="0" i="0" u="none" strike="noStrike" cap="none" baseline="0">
                          <a:solidFill>
                            <a:srgbClr val="000000"/>
                          </a:solidFill>
                          <a:effectLst/>
                          <a:uFill>
                            <a:solidFill>
                              <a:prstClr val="black">
                                <a:alpha val="0"/>
                              </a:prstClr>
                            </a:solidFill>
                          </a:uFill>
                          <a:latin typeface="Calibri"/>
                          <a:ea typeface="Calibri"/>
                          <a:cs typeface="Calibri"/>
                        </a:rPr>
                        <a:t> </a:t>
                      </a:r>
                      <a:r>
                        <a:rPr lang="fr" sz="1100" b="0" i="0" u="none" strike="noStrike" cap="none" baseline="0">
                          <a:solidFill>
                            <a:srgbClr val="000000"/>
                          </a:solidFill>
                          <a:effectLst/>
                          <a:uFill>
                            <a:solidFill>
                              <a:prstClr val="black">
                                <a:alpha val="0"/>
                              </a:prstClr>
                            </a:solidFill>
                          </a:uFill>
                          <a:latin typeface="Calibri"/>
                          <a:ea typeface="Calibri"/>
                          <a:cs typeface="Calibri"/>
                        </a:rPr>
                        <a:t>Fourniture de pièces, composants et articles divers et généraux utilisés par la Société</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061018000"/>
                  </a:ext>
                </a:extLst>
              </a:tr>
              <a:tr h="371336">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Prestataire de services :</a:t>
                      </a:r>
                      <a:r>
                        <a:rPr lang="fr" sz="1100" b="0" i="0" u="none" strike="noStrike" cap="none" baseline="0">
                          <a:solidFill>
                            <a:srgbClr val="000000"/>
                          </a:solidFill>
                          <a:effectLst/>
                          <a:uFill>
                            <a:solidFill>
                              <a:prstClr val="black">
                                <a:alpha val="0"/>
                              </a:prstClr>
                            </a:solidFill>
                          </a:uFill>
                          <a:latin typeface="Calibri"/>
                          <a:ea typeface="Calibri"/>
                          <a:cs typeface="Calibri"/>
                        </a:rPr>
                        <a:t> </a:t>
                      </a:r>
                      <a:r>
                        <a:rPr lang="fr" sz="1100" b="0" i="0" u="none" strike="noStrike" cap="none" baseline="0">
                          <a:solidFill>
                            <a:srgbClr val="000000"/>
                          </a:solidFill>
                          <a:effectLst/>
                          <a:uFill>
                            <a:solidFill>
                              <a:prstClr val="black">
                                <a:alpha val="0"/>
                              </a:prstClr>
                            </a:solidFill>
                          </a:uFill>
                          <a:latin typeface="Calibri"/>
                          <a:ea typeface="Calibri"/>
                          <a:cs typeface="Calibri"/>
                        </a:rPr>
                        <a:t>Fournir des services fonctionnels ou une assistance à la Société (par ex., communications, stockage, service de traitement, services informatiques, services marketing, services financiers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587484815"/>
                  </a:ext>
                </a:extLst>
              </a:tr>
              <a:tr h="217871">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Distributeur fournisseur :</a:t>
                      </a:r>
                      <a:r>
                        <a:rPr lang="fr" sz="1100" b="0" i="0" u="none" strike="noStrike" cap="none" baseline="0">
                          <a:solidFill>
                            <a:srgbClr val="000000"/>
                          </a:solidFill>
                          <a:effectLst/>
                          <a:uFill>
                            <a:solidFill>
                              <a:prstClr val="black">
                                <a:alpha val="0"/>
                              </a:prstClr>
                            </a:solidFill>
                          </a:uFill>
                          <a:latin typeface="Calibri"/>
                          <a:ea typeface="Calibri"/>
                          <a:cs typeface="Calibri"/>
                        </a:rPr>
                        <a:t> </a:t>
                      </a:r>
                      <a:r>
                        <a:rPr lang="fr" sz="1100" b="0" i="0" u="none" strike="noStrike" cap="none" baseline="0">
                          <a:solidFill>
                            <a:srgbClr val="000000"/>
                          </a:solidFill>
                          <a:effectLst/>
                          <a:uFill>
                            <a:solidFill>
                              <a:prstClr val="black">
                                <a:alpha val="0"/>
                              </a:prstClr>
                            </a:solidFill>
                          </a:uFill>
                          <a:latin typeface="Calibri"/>
                          <a:ea typeface="Calibri"/>
                          <a:cs typeface="Calibri"/>
                        </a:rPr>
                        <a:t>Vendeur d’un produit qui revend au nom du/des fabricant(s)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985780525"/>
                  </a:ext>
                </a:extLst>
              </a:tr>
              <a:tr h="217871">
                <a:tc>
                  <a:txBody>
                    <a:bodyPr vert="horz" wrap="square"/>
                    <a:lstStyle/>
                    <a:p>
                      <a:pPr algn="l" fontAlgn="ctr"/>
                      <a:r>
                        <a:rPr lang="fr" sz="1100" b="1" i="0" u="none" strike="noStrike" cap="none" baseline="0">
                          <a:solidFill>
                            <a:srgbClr val="000000"/>
                          </a:solidFill>
                          <a:effectLst/>
                          <a:uFill>
                            <a:solidFill>
                              <a:prstClr val="black">
                                <a:alpha val="0"/>
                              </a:prstClr>
                            </a:solidFill>
                          </a:uFill>
                          <a:latin typeface="Calibri"/>
                          <a:ea typeface="Calibri"/>
                          <a:cs typeface="Calibri"/>
                        </a:rPr>
                        <a:t>Autre</a:t>
                      </a:r>
                      <a:endParaRPr lang="en-GB" sz="1100" b="1"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837030219"/>
                  </a:ext>
                </a:extLst>
              </a:tr>
            </a:tbl>
          </a:graphicData>
        </a:graphic>
      </p:graphicFrame>
      <p:sp>
        <p:nvSpPr>
          <p:cNvPr id="2" name="Slide Number Placeholder 1">
            <a:extLst>
              <a:ext uri="{FF2B5EF4-FFF2-40B4-BE49-F238E27FC236}">
                <a16:creationId xmlns:a16="http://schemas.microsoft.com/office/drawing/2014/main" id="{D0DB6A5D-5183-8FAE-8157-79169BB4D4AE}"/>
              </a:ext>
            </a:extLst>
          </p:cNvPr>
          <p:cNvSpPr>
            <a:spLocks noGrp="1"/>
          </p:cNvSpPr>
          <p:nvPr>
            <p:ph type="sldNum" sz="quarter" idx="4"/>
          </p:nvPr>
        </p:nvSpPr>
        <p:spPr/>
        <p:txBody>
          <a:bodyPr/>
          <a:lstStyle/>
          <a:p>
            <a:fld id="{BB5FC4A1-A2DE-4EB5-9A46-57D39B4235EC}" type="slidenum">
              <a:rPr lang="en-US" smtClean="0"/>
              <a:t>11</a:t>
            </a:fld>
            <a:endParaRPr lang="en-US"/>
          </a:p>
        </p:txBody>
      </p:sp>
    </p:spTree>
    <p:extLst>
      <p:ext uri="{BB962C8B-B14F-4D97-AF65-F5344CB8AC3E}">
        <p14:creationId val="3470457451"/>
      </p:ext>
    </p:extLst>
  </p:cSld>
  <p:clrMapOvr>
    <a:masterClrMapping/>
  </p:clrMapOvr>
  <p:transition spd="med">
    <p:fade/>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3F94D709-2A45-0DAC-3E33-A52FC0D082B1}"/>
              </a:ext>
            </a:extLst>
          </p:cNvPr>
          <p:cNvSpPr>
            <a:spLocks noGrp="1"/>
          </p:cNvSpPr>
          <p:nvPr>
            <p:ph type="title"/>
          </p:nvPr>
        </p:nvSpPr>
        <p:spPr>
          <a:xfrm>
            <a:off x="822960" y="182880"/>
            <a:ext cx="7358907" cy="787032"/>
          </a:xfrm>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L’analyseur de risques</a:t>
            </a:r>
          </a:p>
        </p:txBody>
      </p:sp>
      <p:sp>
        <p:nvSpPr>
          <p:cNvPr id="8" name="TextBox 7">
            <a:extLst>
              <a:ext uri="{FF2B5EF4-FFF2-40B4-BE49-F238E27FC236}">
                <a16:creationId xmlns:a16="http://schemas.microsoft.com/office/drawing/2014/main" id="{835DB1F3-13BB-49FB-043D-2D77F358E04E}"/>
              </a:ext>
            </a:extLst>
          </p:cNvPr>
          <p:cNvSpPr txBox="1"/>
          <p:nvPr/>
        </p:nvSpPr>
        <p:spPr>
          <a:xfrm>
            <a:off x="375488" y="3041331"/>
            <a:ext cx="8393024" cy="3931920"/>
          </a:xfrm>
          <a:prstGeom prst="rect">
            <a:avLst/>
          </a:prstGeom>
          <a:noFill/>
        </p:spPr>
        <p:txBody>
          <a:bodyPr wrap="square" rtlCol="0">
            <a:spAutoFit/>
          </a:bodyPr>
          <a:lstStyle/>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L’Analyseur de risque est un outil intégré à la plateforme LSEG pour aider à fournir une vue d’ensemble de haut niveau du profil de risque du Tiers.</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L’analyseur de risque est exécuté indépendamment de la fonction World Check/Media Check Screening et le score est déterminé par les informations renseignées dans la section AJOUTER UN TIERS.</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C’est pourquoi il est essentiel de remplir certains champs, conformément aux instructions de la page 10, pour s’assurer que l’analyseur de risque peut calculer un score de risque approprié.</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En fonction de l’</a:t>
            </a:r>
            <a:r>
              <a:rPr lang="fr" sz="1400" b="0" i="0" u="none" strike="noStrike" cap="none" baseline="0">
                <a:solidFill>
                  <a:srgbClr val="2F5597"/>
                </a:solidFill>
                <a:effectLst/>
                <a:uFill>
                  <a:solidFill>
                    <a:prstClr val="black">
                      <a:alpha val="0"/>
                    </a:prstClr>
                  </a:solidFill>
                </a:uFill>
                <a:latin typeface="Calibri"/>
                <a:ea typeface="Calibri"/>
                <a:cs typeface="Calibri"/>
              </a:rPr>
              <a:t>OÙ</a:t>
            </a:r>
            <a:r>
              <a:rPr lang="fr" sz="1400" b="0" i="0" u="none" strike="noStrike" cap="none" baseline="0">
                <a:solidFill>
                  <a:srgbClr val="000000"/>
                </a:solidFill>
                <a:effectLst/>
                <a:uFill>
                  <a:solidFill>
                    <a:prstClr val="black">
                      <a:alpha val="0"/>
                    </a:prstClr>
                  </a:solidFill>
                </a:uFill>
                <a:latin typeface="Calibri"/>
                <a:ea typeface="Calibri"/>
                <a:cs typeface="Calibri"/>
              </a:rPr>
              <a:t> se trouve la société, du </a:t>
            </a:r>
            <a:r>
              <a:rPr lang="fr" sz="1400" b="0" i="0" u="none" strike="noStrike" cap="none" baseline="0">
                <a:solidFill>
                  <a:srgbClr val="2F5597"/>
                </a:solidFill>
                <a:effectLst/>
                <a:uFill>
                  <a:solidFill>
                    <a:prstClr val="black">
                      <a:alpha val="0"/>
                    </a:prstClr>
                  </a:solidFill>
                </a:uFill>
                <a:latin typeface="Calibri"/>
                <a:ea typeface="Calibri"/>
                <a:cs typeface="Calibri"/>
              </a:rPr>
              <a:t>TYPE</a:t>
            </a:r>
            <a:r>
              <a:rPr lang="fr" sz="1400" b="0" i="0" u="none" strike="noStrike" cap="none" baseline="0">
                <a:solidFill>
                  <a:srgbClr val="000000"/>
                </a:solidFill>
                <a:effectLst/>
                <a:uFill>
                  <a:solidFill>
                    <a:prstClr val="black">
                      <a:alpha val="0"/>
                    </a:prstClr>
                  </a:solidFill>
                </a:uFill>
                <a:latin typeface="Calibri"/>
                <a:ea typeface="Calibri"/>
                <a:cs typeface="Calibri"/>
              </a:rPr>
              <a:t> de relation commerciale (type de marchandise), de l’</a:t>
            </a:r>
            <a:r>
              <a:rPr lang="fr" sz="1400" b="0" i="0" u="none" strike="noStrike" cap="none" baseline="0">
                <a:solidFill>
                  <a:srgbClr val="2F5597"/>
                </a:solidFill>
                <a:effectLst/>
                <a:uFill>
                  <a:solidFill>
                    <a:prstClr val="black">
                      <a:alpha val="0"/>
                    </a:prstClr>
                  </a:solidFill>
                </a:uFill>
                <a:latin typeface="Calibri"/>
                <a:ea typeface="Calibri"/>
                <a:cs typeface="Calibri"/>
              </a:rPr>
              <a:t>INDUSTRIE</a:t>
            </a:r>
            <a:r>
              <a:rPr lang="fr" sz="1400" b="0" i="0" u="none" strike="noStrike" cap="none" baseline="0">
                <a:solidFill>
                  <a:srgbClr val="000000"/>
                </a:solidFill>
                <a:effectLst/>
                <a:uFill>
                  <a:solidFill>
                    <a:prstClr val="black">
                      <a:alpha val="0"/>
                    </a:prstClr>
                  </a:solidFill>
                </a:uFill>
                <a:latin typeface="Calibri"/>
                <a:ea typeface="Calibri"/>
                <a:cs typeface="Calibri"/>
              </a:rPr>
              <a:t> du Tiers et de la </a:t>
            </a:r>
            <a:r>
              <a:rPr lang="fr" sz="1400" b="0" i="0" u="none" strike="noStrike" cap="none" baseline="0">
                <a:solidFill>
                  <a:srgbClr val="0070C0"/>
                </a:solidFill>
                <a:effectLst/>
                <a:uFill>
                  <a:solidFill>
                    <a:prstClr val="black">
                      <a:alpha val="0"/>
                    </a:prstClr>
                  </a:solidFill>
                </a:uFill>
                <a:latin typeface="Calibri"/>
                <a:ea typeface="Calibri"/>
                <a:cs typeface="Calibri"/>
              </a:rPr>
              <a:t>VALEUR</a:t>
            </a:r>
            <a:r>
              <a:rPr lang="fr" sz="1400" b="0" i="0" u="none" strike="noStrike" cap="none" baseline="0">
                <a:solidFill>
                  <a:srgbClr val="000000"/>
                </a:solidFill>
                <a:effectLst/>
                <a:uFill>
                  <a:solidFill>
                    <a:prstClr val="black">
                      <a:alpha val="0"/>
                    </a:prstClr>
                  </a:solidFill>
                </a:uFill>
                <a:latin typeface="Calibri"/>
                <a:ea typeface="Calibri"/>
                <a:cs typeface="Calibri"/>
              </a:rPr>
              <a:t> anticipée pour l’organisation, l’outil déterminera quel est le risque inhérent au tiers.</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Les tiers sont notés comme présentant un risque </a:t>
            </a:r>
            <a:r>
              <a:rPr lang="fr" sz="1400" b="0" i="0" u="none" strike="noStrike" cap="none" baseline="0">
                <a:solidFill>
                  <a:srgbClr val="92D050"/>
                </a:solidFill>
                <a:effectLst/>
                <a:uFill>
                  <a:solidFill>
                    <a:prstClr val="black">
                      <a:alpha val="0"/>
                    </a:prstClr>
                  </a:solidFill>
                </a:uFill>
                <a:latin typeface="Calibri"/>
                <a:ea typeface="Calibri"/>
                <a:cs typeface="Calibri"/>
              </a:rPr>
              <a:t>FAIBLE</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FFC000"/>
                </a:solidFill>
                <a:effectLst/>
                <a:uFill>
                  <a:solidFill>
                    <a:prstClr val="black">
                      <a:alpha val="0"/>
                    </a:prstClr>
                  </a:solidFill>
                </a:uFill>
                <a:latin typeface="Calibri"/>
                <a:ea typeface="Calibri"/>
                <a:cs typeface="Calibri"/>
              </a:rPr>
              <a:t>MOYEN</a:t>
            </a:r>
            <a:r>
              <a:rPr lang="fr" sz="1400" b="0" i="0" u="none" strike="noStrike" cap="none" baseline="0">
                <a:solidFill>
                  <a:srgbClr val="000000"/>
                </a:solidFill>
                <a:effectLst/>
                <a:uFill>
                  <a:solidFill>
                    <a:prstClr val="black">
                      <a:alpha val="0"/>
                    </a:prstClr>
                  </a:solidFill>
                </a:uFill>
                <a:latin typeface="Calibri"/>
                <a:ea typeface="Calibri"/>
                <a:cs typeface="Calibri"/>
              </a:rPr>
              <a:t> ou </a:t>
            </a:r>
            <a:r>
              <a:rPr lang="fr" sz="1400" b="0" i="0" u="none" strike="noStrike" cap="none" baseline="0">
                <a:solidFill>
                  <a:srgbClr val="FF0000"/>
                </a:solidFill>
                <a:effectLst/>
                <a:uFill>
                  <a:solidFill>
                    <a:prstClr val="black">
                      <a:alpha val="0"/>
                    </a:prstClr>
                  </a:solidFill>
                </a:uFill>
                <a:latin typeface="Calibri"/>
                <a:ea typeface="Calibri"/>
                <a:cs typeface="Calibri"/>
              </a:rPr>
              <a:t>ÉLEVÉ</a:t>
            </a:r>
            <a:r>
              <a:rPr lang="fr" sz="1400" b="0" i="0" u="none" strike="noStrike" cap="none" baseline="0">
                <a:solidFill>
                  <a:srgbClr val="000000"/>
                </a:solidFill>
                <a:effectLst/>
                <a:uFill>
                  <a:solidFill>
                    <a:prstClr val="black">
                      <a:alpha val="0"/>
                    </a:prstClr>
                  </a:solidFill>
                </a:uFill>
                <a:latin typeface="Calibri"/>
                <a:ea typeface="Calibri"/>
                <a:cs typeface="Calibri"/>
              </a:rPr>
              <a:t> dans l’analyseur de risque en fonction du score de risque global.</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L'exemple ci-dessus montre que RPM International obtient un score </a:t>
            </a:r>
            <a:r>
              <a:rPr lang="fr" sz="1400" b="1" i="0" u="none" strike="noStrike" cap="none" baseline="0">
                <a:solidFill>
                  <a:srgbClr val="92D050"/>
                </a:solidFill>
                <a:effectLst/>
                <a:uFill>
                  <a:solidFill>
                    <a:prstClr val="black">
                      <a:alpha val="0"/>
                    </a:prstClr>
                  </a:solidFill>
                </a:uFill>
                <a:latin typeface="Calibri"/>
                <a:ea typeface="Calibri"/>
                <a:cs typeface="Calibri"/>
              </a:rPr>
              <a:t>FAIBLE RISQUE </a:t>
            </a:r>
            <a:r>
              <a:rPr lang="fr" sz="1400" b="0" i="0" u="none" strike="noStrike" cap="none" baseline="0">
                <a:solidFill>
                  <a:srgbClr val="000000"/>
                </a:solidFill>
                <a:effectLst/>
                <a:uFill>
                  <a:solidFill>
                    <a:prstClr val="black">
                      <a:alpha val="0"/>
                    </a:prstClr>
                  </a:solidFill>
                </a:uFill>
                <a:latin typeface="Calibri"/>
                <a:ea typeface="Calibri"/>
                <a:cs typeface="Calibri"/>
              </a:rPr>
              <a:t>de 2,7</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Le score de l’Analyseur de risque aura un impact sur la manière dont les Tiers sont évalués dans le cadre des Procédures de diligence raisonnable des Tiers de RPM.</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Cela sera abordé dans une section ultérieure.</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D872550-C67A-1AE6-D2F9-71D73618441A}"/>
              </a:ext>
            </a:extLst>
          </p:cNvPr>
          <p:cNvSpPr>
            <a:spLocks noGrp="1"/>
          </p:cNvSpPr>
          <p:nvPr>
            <p:ph type="sldNum" sz="quarter" idx="4"/>
          </p:nvPr>
        </p:nvSpPr>
        <p:spPr/>
        <p:txBody>
          <a:bodyPr/>
          <a:lstStyle/>
          <a:p>
            <a:fld id="{BB5FC4A1-A2DE-4EB5-9A46-57D39B4235EC}" type="slidenum">
              <a:rPr lang="en-US" smtClean="0"/>
              <a:t>12</a:t>
            </a:fld>
            <a:endParaRPr lang="en-US"/>
          </a:p>
        </p:txBody>
      </p:sp>
      <p:grpSp>
        <p:nvGrpSpPr>
          <p:cNvPr id="16" name="Group 15">
            <a:extLst>
              <a:ext uri="{FF2B5EF4-FFF2-40B4-BE49-F238E27FC236}">
                <a16:creationId xmlns:a16="http://schemas.microsoft.com/office/drawing/2014/main" id="{804FBD7E-145D-8CD9-0D11-F81FFA285C55}"/>
              </a:ext>
            </a:extLst>
          </p:cNvPr>
          <p:cNvGrpSpPr/>
          <p:nvPr/>
        </p:nvGrpSpPr>
        <p:grpSpPr>
          <a:xfrm>
            <a:off x="822960" y="1459429"/>
            <a:ext cx="6599083" cy="1657350"/>
            <a:chOff x="642020" y="1491327"/>
            <a:chExt cx="6599083" cy="1657350"/>
          </a:xfrm>
        </p:grpSpPr>
        <p:pic>
          <p:nvPicPr>
            <p:cNvPr id="10" name="Picture 9">
              <a:extLst>
                <a:ext uri="{FF2B5EF4-FFF2-40B4-BE49-F238E27FC236}">
                  <a16:creationId xmlns:a16="http://schemas.microsoft.com/office/drawing/2014/main" id="{3A5A2297-EDC1-83DE-38DA-6B3081767AD4}"/>
                </a:ext>
              </a:extLst>
            </p:cNvPr>
            <p:cNvPicPr>
              <a:picLocks noChangeAspect="1"/>
            </p:cNvPicPr>
            <p:nvPr/>
          </p:nvPicPr>
          <p:blipFill>
            <a:blip r:embed="rId2"/>
            <a:stretch>
              <a:fillRect/>
            </a:stretch>
          </p:blipFill>
          <p:spPr>
            <a:xfrm>
              <a:off x="642020" y="1693137"/>
              <a:ext cx="3929980" cy="1045591"/>
            </a:xfrm>
            <a:prstGeom prst="rect">
              <a:avLst/>
            </a:prstGeom>
          </p:spPr>
        </p:pic>
        <p:pic>
          <p:nvPicPr>
            <p:cNvPr id="13" name="Picture 12">
              <a:extLst>
                <a:ext uri="{FF2B5EF4-FFF2-40B4-BE49-F238E27FC236}">
                  <a16:creationId xmlns:a16="http://schemas.microsoft.com/office/drawing/2014/main" id="{F6E810F1-7FBA-1CDB-4213-F50575816218}"/>
                </a:ext>
              </a:extLst>
            </p:cNvPr>
            <p:cNvPicPr>
              <a:picLocks noChangeAspect="1"/>
            </p:cNvPicPr>
            <p:nvPr/>
          </p:nvPicPr>
          <p:blipFill>
            <a:blip r:embed="rId3"/>
            <a:stretch>
              <a:fillRect/>
            </a:stretch>
          </p:blipFill>
          <p:spPr>
            <a:xfrm>
              <a:off x="4412178" y="1491327"/>
              <a:ext cx="2828925" cy="1657350"/>
            </a:xfrm>
            <a:prstGeom prst="rect">
              <a:avLst/>
            </a:prstGeom>
          </p:spPr>
        </p:pic>
      </p:grpSp>
    </p:spTree>
    <p:extLst>
      <p:ext uri="{BB962C8B-B14F-4D97-AF65-F5344CB8AC3E}">
        <p14:creationId val="1651842690"/>
      </p:ext>
    </p:extLst>
  </p:cSld>
  <p:clrMapOvr>
    <a:masterClrMapping/>
  </p:clrMapOvr>
  <p:transition spd="med">
    <p:fade/>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B8F0A87A-20E9-FF51-9DB5-6F18A3C25EF1}"/>
              </a:ext>
            </a:extLst>
          </p:cNvPr>
          <p:cNvSpPr>
            <a:spLocks noGrp="1"/>
          </p:cNvSpPr>
          <p:nvPr>
            <p:ph type="title"/>
          </p:nvPr>
        </p:nvSpPr>
        <p:spPr>
          <a:xfrm>
            <a:off x="822960" y="182880"/>
            <a:ext cx="7358907" cy="787032"/>
          </a:xfrm>
        </p:spPr>
        <p:txBody>
          <a:bodyPr anchor="ctr">
            <a:normAutofit/>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L’analyseur de risques</a:t>
            </a:r>
          </a:p>
        </p:txBody>
      </p:sp>
      <p:pic>
        <p:nvPicPr>
          <p:cNvPr id="9" name="Picture 8">
            <a:extLst>
              <a:ext uri="{FF2B5EF4-FFF2-40B4-BE49-F238E27FC236}">
                <a16:creationId xmlns:a16="http://schemas.microsoft.com/office/drawing/2014/main" id="{29575394-37D9-9883-B150-914FB70F2CA1}"/>
              </a:ext>
            </a:extLst>
          </p:cNvPr>
          <p:cNvPicPr>
            <a:picLocks noChangeAspect="1"/>
          </p:cNvPicPr>
          <p:nvPr/>
        </p:nvPicPr>
        <p:blipFill>
          <a:blip r:embed="rId2"/>
          <a:stretch>
            <a:fillRect/>
          </a:stretch>
        </p:blipFill>
        <p:spPr>
          <a:xfrm>
            <a:off x="622988" y="1550637"/>
            <a:ext cx="8074836" cy="2563760"/>
          </a:xfrm>
          <a:prstGeom prst="rect">
            <a:avLst/>
          </a:prstGeom>
          <a:noFill/>
        </p:spPr>
      </p:pic>
      <p:sp>
        <p:nvSpPr>
          <p:cNvPr id="11" name="TextBox 10">
            <a:extLst>
              <a:ext uri="{FF2B5EF4-FFF2-40B4-BE49-F238E27FC236}">
                <a16:creationId xmlns:a16="http://schemas.microsoft.com/office/drawing/2014/main" id="{A0B0A6AD-D8D6-82BB-CF89-ECCA3ADF64B2}"/>
              </a:ext>
            </a:extLst>
          </p:cNvPr>
          <p:cNvSpPr txBox="1"/>
          <p:nvPr/>
        </p:nvSpPr>
        <p:spPr>
          <a:xfrm>
            <a:off x="577504" y="4114397"/>
            <a:ext cx="8165804" cy="2529841"/>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Le score de risque global pour le tiers est calculé dans 23 domaines de risque différents.</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En dessous du compteur initial de la note de risque, vous pouvez voir comment le tiers a obtenu une note dans chacun des 23 domaines de risque.</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Si vous passez votre souris sur chaque colonne des graphiques, cette zone de risque particulière s’affichera.</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Les 23 zones à risque sont regroupées en 4 catégories principales, comme illustré dans la capture d’écran ci-dessus.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Rappel :</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Ceci est motivé UNIQUEMENT par les données saisies dans l’écran initial AJOUTER TIERS.</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Les résultats du World Check/Media Check Screening ne font pas partie du score de risque global.</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FD043A4A-BDF3-049D-31AE-2786ADC0D49A}"/>
              </a:ext>
            </a:extLst>
          </p:cNvPr>
          <p:cNvSpPr>
            <a:spLocks noGrp="1"/>
          </p:cNvSpPr>
          <p:nvPr>
            <p:ph type="sldNum" sz="quarter" idx="4"/>
          </p:nvPr>
        </p:nvSpPr>
        <p:spPr/>
        <p:txBody>
          <a:bodyPr/>
          <a:lstStyle/>
          <a:p>
            <a:fld id="{BB5FC4A1-A2DE-4EB5-9A46-57D39B4235EC}" type="slidenum">
              <a:rPr lang="en-US" smtClean="0"/>
              <a:t>13</a:t>
            </a:fld>
            <a:endParaRPr lang="en-US"/>
          </a:p>
        </p:txBody>
      </p:sp>
    </p:spTree>
    <p:extLst>
      <p:ext uri="{BB962C8B-B14F-4D97-AF65-F5344CB8AC3E}">
        <p14:creationId val="3452130387"/>
      </p:ext>
    </p:extLst>
  </p:cSld>
  <p:clrMapOvr>
    <a:masterClrMapping/>
  </p:clrMapOvr>
  <p:transition spd="med">
    <p:fade/>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806DD7E-034C-9372-24FC-3BFF65C73A51}"/>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Dépistage World-Check</a:t>
            </a:r>
          </a:p>
        </p:txBody>
      </p:sp>
      <p:sp>
        <p:nvSpPr>
          <p:cNvPr id="6" name="TextBox 5">
            <a:extLst>
              <a:ext uri="{FF2B5EF4-FFF2-40B4-BE49-F238E27FC236}">
                <a16:creationId xmlns:a16="http://schemas.microsoft.com/office/drawing/2014/main" id="{3D95F9A1-66E8-AAA1-D0FF-0DCBED297197}"/>
              </a:ext>
            </a:extLst>
          </p:cNvPr>
          <p:cNvSpPr txBox="1"/>
          <p:nvPr/>
        </p:nvSpPr>
        <p:spPr>
          <a:xfrm>
            <a:off x="462278" y="1423368"/>
            <a:ext cx="8048846" cy="1805940"/>
          </a:xfrm>
          <a:prstGeom prst="rect">
            <a:avLst/>
          </a:prstGeom>
          <a:noFill/>
        </p:spPr>
        <p:txBody>
          <a:bodyPr wrap="square" rtlCol="0">
            <a:spAutoFit/>
          </a:bodyPr>
          <a:lstStyle/>
          <a:p>
            <a:r>
              <a:rPr lang="fr" sz="1250" b="0" i="0" u="none" strike="noStrike" cap="none" baseline="0">
                <a:solidFill>
                  <a:srgbClr val="000000"/>
                </a:solidFill>
                <a:effectLst/>
                <a:uFill>
                  <a:solidFill>
                    <a:prstClr val="black">
                      <a:alpha val="0"/>
                    </a:prstClr>
                  </a:solidFill>
                </a:uFill>
                <a:latin typeface="Calibri"/>
                <a:ea typeface="Calibri"/>
                <a:cs typeface="Calibri"/>
              </a:rPr>
              <a:t>En fonction du nom du tiers et des informations du pays telles que mises à jour dans la section AJOUTER UN TIERS de l’outil, le système exécutera automatiquement une recherche World-Check.</a:t>
            </a:r>
            <a:r>
              <a:rPr lang="fr"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fr" sz="1250" b="0" i="0" u="none" strike="noStrike" cap="none" baseline="0">
                <a:solidFill>
                  <a:srgbClr val="000000"/>
                </a:solidFill>
                <a:effectLst/>
                <a:uFill>
                  <a:solidFill>
                    <a:prstClr val="black">
                      <a:alpha val="0"/>
                    </a:prstClr>
                  </a:solidFill>
                </a:uFill>
                <a:latin typeface="Calibri"/>
                <a:ea typeface="Calibri"/>
                <a:cs typeface="Calibri"/>
              </a:rPr>
              <a:t>Les résultats du dépistage se trouvent dans l’onglet SCREENING en haut de la page, sous l’analyseur de risque.</a:t>
            </a:r>
            <a:r>
              <a:rPr lang="fr"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fr" sz="1250" b="0" i="0" u="none" strike="noStrike" cap="none" baseline="0">
                <a:solidFill>
                  <a:srgbClr val="000000"/>
                </a:solidFill>
                <a:effectLst/>
                <a:uFill>
                  <a:solidFill>
                    <a:prstClr val="black">
                      <a:alpha val="0"/>
                    </a:prstClr>
                  </a:solidFill>
                </a:uFill>
                <a:latin typeface="Calibri"/>
                <a:ea typeface="Calibri"/>
                <a:cs typeface="Calibri"/>
              </a:rPr>
              <a:t>S’il n’y a pas de résultats, la section de sélection indiquera </a:t>
            </a:r>
            <a:r>
              <a:rPr lang="fr" sz="1250" b="1" i="0" u="none" strike="noStrike" cap="none" baseline="0">
                <a:solidFill>
                  <a:srgbClr val="000000"/>
                </a:solidFill>
                <a:effectLst/>
                <a:uFill>
                  <a:solidFill>
                    <a:prstClr val="black">
                      <a:alpha val="0"/>
                    </a:prstClr>
                  </a:solidFill>
                </a:uFill>
                <a:latin typeface="Calibri"/>
                <a:ea typeface="Calibri"/>
                <a:cs typeface="Calibri"/>
              </a:rPr>
              <a:t>AUCUNE DONNÉE DISPONIBLE </a:t>
            </a:r>
            <a:r>
              <a:rPr lang="fr" sz="1250" b="0" i="0" u="none" strike="noStrike" cap="none" baseline="0">
                <a:solidFill>
                  <a:srgbClr val="000000"/>
                </a:solidFill>
                <a:effectLst/>
                <a:uFill>
                  <a:solidFill>
                    <a:prstClr val="black">
                      <a:alpha val="0"/>
                    </a:prstClr>
                  </a:solidFill>
                </a:uFill>
                <a:latin typeface="Calibri"/>
                <a:ea typeface="Calibri"/>
                <a:cs typeface="Calibri"/>
              </a:rPr>
              <a:t>comme dans l’exemple ci-dessous :</a:t>
            </a:r>
          </a:p>
          <a:p>
            <a:endParaRPr lang="en-GB" sz="1250"/>
          </a:p>
        </p:txBody>
      </p:sp>
      <p:sp>
        <p:nvSpPr>
          <p:cNvPr id="3" name="Slide Number Placeholder 2">
            <a:extLst>
              <a:ext uri="{FF2B5EF4-FFF2-40B4-BE49-F238E27FC236}">
                <a16:creationId xmlns:a16="http://schemas.microsoft.com/office/drawing/2014/main" id="{8AE48070-E4DD-2CF8-03EB-CD0708FAFBF0}"/>
              </a:ext>
            </a:extLst>
          </p:cNvPr>
          <p:cNvSpPr>
            <a:spLocks noGrp="1"/>
          </p:cNvSpPr>
          <p:nvPr>
            <p:ph type="sldNum" sz="quarter" idx="4"/>
          </p:nvPr>
        </p:nvSpPr>
        <p:spPr/>
        <p:txBody>
          <a:bodyPr/>
          <a:lstStyle/>
          <a:p>
            <a:fld id="{BB5FC4A1-A2DE-4EB5-9A46-57D39B4235EC}" type="slidenum">
              <a:rPr lang="en-US" smtClean="0"/>
              <a:t>14</a:t>
            </a:fld>
            <a:endParaRPr lang="en-US"/>
          </a:p>
        </p:txBody>
      </p:sp>
      <p:pic>
        <p:nvPicPr>
          <p:cNvPr id="5" name="Picture 4">
            <a:extLst>
              <a:ext uri="{FF2B5EF4-FFF2-40B4-BE49-F238E27FC236}">
                <a16:creationId xmlns:a16="http://schemas.microsoft.com/office/drawing/2014/main" id="{440B1123-318A-285E-7A78-640BB2179DEF}"/>
              </a:ext>
            </a:extLst>
          </p:cNvPr>
          <p:cNvPicPr>
            <a:picLocks noChangeAspect="1"/>
          </p:cNvPicPr>
          <p:nvPr/>
        </p:nvPicPr>
        <p:blipFill>
          <a:blip r:embed="rId2"/>
          <a:stretch>
            <a:fillRect/>
          </a:stretch>
        </p:blipFill>
        <p:spPr>
          <a:xfrm>
            <a:off x="305318" y="2862223"/>
            <a:ext cx="8362765" cy="2233380"/>
          </a:xfrm>
          <a:prstGeom prst="rect">
            <a:avLst/>
          </a:prstGeom>
        </p:spPr>
      </p:pic>
    </p:spTree>
    <p:extLst>
      <p:ext uri="{BB962C8B-B14F-4D97-AF65-F5344CB8AC3E}">
        <p14:creationId val="264295854"/>
      </p:ext>
    </p:extLst>
  </p:cSld>
  <p:clrMapOvr>
    <a:masterClrMapping/>
  </p:clrMapOvr>
  <p:transition spd="med">
    <p:fade/>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063DA4C-AC5D-4894-1705-624AE5635FA6}"/>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Filtrage World Check suite...</a:t>
            </a:r>
          </a:p>
        </p:txBody>
      </p:sp>
      <p:sp>
        <p:nvSpPr>
          <p:cNvPr id="4" name="Slide Number Placeholder 3">
            <a:extLst>
              <a:ext uri="{FF2B5EF4-FFF2-40B4-BE49-F238E27FC236}">
                <a16:creationId xmlns:a16="http://schemas.microsoft.com/office/drawing/2014/main" id="{4546A41D-4230-A58E-63E7-F7BD03A0BF90}"/>
              </a:ext>
            </a:extLst>
          </p:cNvPr>
          <p:cNvSpPr>
            <a:spLocks noGrp="1"/>
          </p:cNvSpPr>
          <p:nvPr>
            <p:ph type="sldNum" sz="quarter" idx="4"/>
          </p:nvPr>
        </p:nvSpPr>
        <p:spPr/>
        <p:txBody>
          <a:bodyPr/>
          <a:lstStyle/>
          <a:p>
            <a:fld id="{BB5FC4A1-A2DE-4EB5-9A46-57D39B4235EC}" type="slidenum">
              <a:rPr lang="en-US" smtClean="0"/>
              <a:t>15</a:t>
            </a:fld>
            <a:endParaRPr lang="en-US"/>
          </a:p>
        </p:txBody>
      </p:sp>
      <p:sp>
        <p:nvSpPr>
          <p:cNvPr id="6" name="TextBox 5">
            <a:extLst>
              <a:ext uri="{FF2B5EF4-FFF2-40B4-BE49-F238E27FC236}">
                <a16:creationId xmlns:a16="http://schemas.microsoft.com/office/drawing/2014/main" id="{F96EE1A4-6611-057F-0319-195757083AC4}"/>
              </a:ext>
            </a:extLst>
          </p:cNvPr>
          <p:cNvSpPr txBox="1"/>
          <p:nvPr/>
        </p:nvSpPr>
        <p:spPr>
          <a:xfrm>
            <a:off x="381740" y="1571348"/>
            <a:ext cx="8371643" cy="51816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S’il existe des résultats potentiels de World Check Screening, ceux-ci seront répertoriés dans l’onglet SCREENING comme dans l’exemple ci-dessous :</a:t>
            </a:r>
          </a:p>
        </p:txBody>
      </p:sp>
      <p:pic>
        <p:nvPicPr>
          <p:cNvPr id="8" name="Picture 7">
            <a:extLst>
              <a:ext uri="{FF2B5EF4-FFF2-40B4-BE49-F238E27FC236}">
                <a16:creationId xmlns:a16="http://schemas.microsoft.com/office/drawing/2014/main" id="{30A014E8-7D14-4C12-A588-F0DD2E44B170}"/>
              </a:ext>
            </a:extLst>
          </p:cNvPr>
          <p:cNvPicPr>
            <a:picLocks noChangeAspect="1"/>
          </p:cNvPicPr>
          <p:nvPr/>
        </p:nvPicPr>
        <p:blipFill>
          <a:blip r:embed="rId2"/>
          <a:stretch>
            <a:fillRect/>
          </a:stretch>
        </p:blipFill>
        <p:spPr>
          <a:xfrm>
            <a:off x="186431" y="2288416"/>
            <a:ext cx="8691239" cy="4183405"/>
          </a:xfrm>
          <a:prstGeom prst="rect">
            <a:avLst/>
          </a:prstGeom>
        </p:spPr>
      </p:pic>
    </p:spTree>
    <p:extLst>
      <p:ext uri="{BB962C8B-B14F-4D97-AF65-F5344CB8AC3E}">
        <p14:creationId val="646193069"/>
      </p:ext>
    </p:extLst>
  </p:cSld>
  <p:clrMapOvr>
    <a:masterClrMapping/>
  </p:clrMapOvr>
  <p:transition spd="med">
    <p:fade/>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992CC85-19D7-0B0F-74AA-915D8411AC5F}"/>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Dépistage World-Check</a:t>
            </a:r>
          </a:p>
        </p:txBody>
      </p:sp>
      <p:sp>
        <p:nvSpPr>
          <p:cNvPr id="6" name="TextBox 5">
            <a:extLst>
              <a:ext uri="{FF2B5EF4-FFF2-40B4-BE49-F238E27FC236}">
                <a16:creationId xmlns:a16="http://schemas.microsoft.com/office/drawing/2014/main" id="{C9AA10D1-72D7-DD6A-49A1-E685FE0C993C}"/>
              </a:ext>
            </a:extLst>
          </p:cNvPr>
          <p:cNvSpPr txBox="1"/>
          <p:nvPr/>
        </p:nvSpPr>
        <p:spPr>
          <a:xfrm>
            <a:off x="414195" y="1435395"/>
            <a:ext cx="7921256" cy="5974079"/>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Le système vous fournira les informations suivantes sur les correspondances potentielles de sélection de tiers :</a:t>
            </a:r>
          </a:p>
          <a:p>
            <a:endParaRPr lang="en-GB" sz="1600"/>
          </a:p>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Nom</a:t>
            </a:r>
          </a:p>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Pays d’enregistrement (assurez-vous que le pays correspond au pays d’enregistrement du tiers que vous contrôlez et qu’il ne s’agit pas du pays du siège social du tiers).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Type de problème qui a provoqué le « drapeau » du Tiers sur World-check (si vous passez votre souris sur les </a:t>
            </a:r>
            <a:r>
              <a:rPr lang="fr" sz="1600" b="1" i="0" u="none" strike="noStrike" cap="none" baseline="0">
                <a:solidFill>
                  <a:srgbClr val="000000"/>
                </a:solidFill>
                <a:effectLst/>
                <a:uFill>
                  <a:solidFill>
                    <a:prstClr val="black">
                      <a:alpha val="0"/>
                    </a:prstClr>
                  </a:solidFill>
                </a:uFill>
                <a:latin typeface="Calibri"/>
                <a:ea typeface="Calibri"/>
                <a:cs typeface="Calibri"/>
              </a:rPr>
              <a:t>ovales bleus</a:t>
            </a:r>
            <a:r>
              <a:rPr lang="fr" sz="1600" b="0" i="0" u="none" strike="noStrike" cap="none" baseline="0">
                <a:solidFill>
                  <a:srgbClr val="000000"/>
                </a:solidFill>
                <a:effectLst/>
                <a:uFill>
                  <a:solidFill>
                    <a:prstClr val="black">
                      <a:alpha val="0"/>
                    </a:prstClr>
                  </a:solidFill>
                </a:uFill>
                <a:latin typeface="Calibri"/>
                <a:ea typeface="Calibri"/>
                <a:cs typeface="Calibri"/>
              </a:rPr>
              <a:t>, cela vous donnera plus d’informations)</a:t>
            </a:r>
          </a:p>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Faites correspondre la force du tiers potentiel au terme de recherche que vous avez saisi</a:t>
            </a:r>
          </a:p>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La source :</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World-Check un</a:t>
            </a:r>
          </a:p>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L’ID de référence de la correspondance potentielle dans World Check</a:t>
            </a:r>
          </a:p>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Options de résolution</a:t>
            </a:r>
          </a:p>
          <a:p>
            <a:endParaRPr lang="en-GB" sz="1600"/>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Les options de résolution sont :</a:t>
            </a:r>
          </a:p>
          <a:p>
            <a:r>
              <a:rPr lang="fr" sz="1600" b="1" i="0" u="none" strike="noStrike" cap="none" baseline="0">
                <a:solidFill>
                  <a:srgbClr val="000000"/>
                </a:solidFill>
                <a:effectLst/>
                <a:uFill>
                  <a:solidFill>
                    <a:prstClr val="black">
                      <a:alpha val="0"/>
                    </a:prstClr>
                  </a:solidFill>
                </a:uFill>
                <a:latin typeface="Calibri"/>
                <a:ea typeface="Calibri"/>
                <a:cs typeface="Calibri"/>
              </a:rPr>
              <a:t>POSITIF</a:t>
            </a:r>
          </a:p>
          <a:p>
            <a:r>
              <a:rPr lang="fr" sz="1600" b="1" i="0" u="none" strike="noStrike" cap="none" baseline="0">
                <a:solidFill>
                  <a:srgbClr val="000000"/>
                </a:solidFill>
                <a:effectLst/>
                <a:uFill>
                  <a:solidFill>
                    <a:prstClr val="black">
                      <a:alpha val="0"/>
                    </a:prstClr>
                  </a:solidFill>
                </a:uFill>
                <a:latin typeface="Calibri"/>
                <a:ea typeface="Calibri"/>
                <a:cs typeface="Calibri"/>
              </a:rPr>
              <a:t>FAUX</a:t>
            </a:r>
          </a:p>
          <a:p>
            <a:r>
              <a:rPr lang="fr" sz="1600" b="1" i="0" u="none" strike="noStrike" cap="none" baseline="0">
                <a:solidFill>
                  <a:srgbClr val="000000"/>
                </a:solidFill>
                <a:effectLst/>
                <a:uFill>
                  <a:solidFill>
                    <a:prstClr val="black">
                      <a:alpha val="0"/>
                    </a:prstClr>
                  </a:solidFill>
                </a:uFill>
                <a:latin typeface="Calibri"/>
                <a:ea typeface="Calibri"/>
                <a:cs typeface="Calibri"/>
              </a:rPr>
              <a:t>POSSIBLE</a:t>
            </a:r>
          </a:p>
          <a:p>
            <a:endParaRPr lang="en-GB" sz="1600" b="1"/>
          </a:p>
          <a:p>
            <a:r>
              <a:rPr lang="fr" sz="1600" b="0" i="0" u="none" strike="noStrike" cap="none" baseline="0">
                <a:solidFill>
                  <a:srgbClr val="000000"/>
                </a:solidFill>
                <a:effectLst/>
                <a:uFill>
                  <a:solidFill>
                    <a:prstClr val="black">
                      <a:alpha val="0"/>
                    </a:prstClr>
                  </a:solidFill>
                </a:uFill>
                <a:latin typeface="Calibri"/>
                <a:ea typeface="Calibri"/>
                <a:cs typeface="Calibri"/>
              </a:rPr>
              <a:t>Ceux-ci sont abordés plus en détail à la page suivante...</a:t>
            </a:r>
          </a:p>
          <a:p>
            <a:endParaRPr lang="en-GB"/>
          </a:p>
        </p:txBody>
      </p:sp>
      <p:grpSp>
        <p:nvGrpSpPr>
          <p:cNvPr id="19" name="Group 18">
            <a:extLst>
              <a:ext uri="{FF2B5EF4-FFF2-40B4-BE49-F238E27FC236}">
                <a16:creationId xmlns:a16="http://schemas.microsoft.com/office/drawing/2014/main" id="{2D2F90B3-311E-BA0F-83F8-F634FC32C447}"/>
              </a:ext>
            </a:extLst>
          </p:cNvPr>
          <p:cNvGrpSpPr/>
          <p:nvPr/>
        </p:nvGrpSpPr>
        <p:grpSpPr>
          <a:xfrm>
            <a:off x="4502413" y="4508205"/>
            <a:ext cx="2886853" cy="914400"/>
            <a:chOff x="5295014" y="5252484"/>
            <a:chExt cx="2886853" cy="914400"/>
          </a:xfrm>
        </p:grpSpPr>
        <p:pic>
          <p:nvPicPr>
            <p:cNvPr id="10" name="Graphic 9" descr="Badge Follow with solid fill">
              <a:extLst>
                <a:ext uri="{FF2B5EF4-FFF2-40B4-BE49-F238E27FC236}">
                  <a16:creationId xmlns:a16="http://schemas.microsoft.com/office/drawing/2014/main" id="{92AD958E-DF4B-1499-2044-FFC93DEA75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5014" y="5252484"/>
              <a:ext cx="914400" cy="914400"/>
            </a:xfrm>
            <a:prstGeom prst="rect">
              <a:avLst/>
            </a:prstGeom>
          </p:spPr>
        </p:pic>
        <p:pic>
          <p:nvPicPr>
            <p:cNvPr id="12" name="Graphic 11" descr="Badge Unfollow with solid fill">
              <a:extLst>
                <a:ext uri="{FF2B5EF4-FFF2-40B4-BE49-F238E27FC236}">
                  <a16:creationId xmlns:a16="http://schemas.microsoft.com/office/drawing/2014/main" id="{12C59019-C4C8-1AF5-0045-866874986E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7467" y="5252484"/>
              <a:ext cx="914400" cy="914400"/>
            </a:xfrm>
            <a:prstGeom prst="rect">
              <a:avLst/>
            </a:prstGeom>
          </p:spPr>
        </p:pic>
        <p:pic>
          <p:nvPicPr>
            <p:cNvPr id="18" name="Graphic 17" descr="Badge Question Mark with solid fill">
              <a:extLst>
                <a:ext uri="{FF2B5EF4-FFF2-40B4-BE49-F238E27FC236}">
                  <a16:creationId xmlns:a16="http://schemas.microsoft.com/office/drawing/2014/main" id="{6662E3F3-781D-0FE1-3D33-A3FF808242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4951" y="5252484"/>
              <a:ext cx="914400" cy="914400"/>
            </a:xfrm>
            <a:prstGeom prst="rect">
              <a:avLst/>
            </a:prstGeom>
          </p:spPr>
        </p:pic>
      </p:grpSp>
      <p:sp>
        <p:nvSpPr>
          <p:cNvPr id="3" name="Slide Number Placeholder 2">
            <a:extLst>
              <a:ext uri="{FF2B5EF4-FFF2-40B4-BE49-F238E27FC236}">
                <a16:creationId xmlns:a16="http://schemas.microsoft.com/office/drawing/2014/main" id="{3A35011D-F711-82D7-E5AF-83BC65DC5D2D}"/>
              </a:ext>
            </a:extLst>
          </p:cNvPr>
          <p:cNvSpPr>
            <a:spLocks noGrp="1"/>
          </p:cNvSpPr>
          <p:nvPr>
            <p:ph type="sldNum" sz="quarter" idx="4"/>
          </p:nvPr>
        </p:nvSpPr>
        <p:spPr/>
        <p:txBody>
          <a:bodyPr/>
          <a:lstStyle/>
          <a:p>
            <a:fld id="{BB5FC4A1-A2DE-4EB5-9A46-57D39B4235EC}" type="slidenum">
              <a:rPr lang="en-US" smtClean="0"/>
              <a:t>16</a:t>
            </a:fld>
            <a:endParaRPr lang="en-US"/>
          </a:p>
        </p:txBody>
      </p:sp>
    </p:spTree>
    <p:extLst>
      <p:ext uri="{BB962C8B-B14F-4D97-AF65-F5344CB8AC3E}">
        <p14:creationId val="3644481527"/>
      </p:ext>
    </p:extLst>
  </p:cSld>
  <p:clrMapOvr>
    <a:masterClrMapping/>
  </p:clrMapOvr>
  <p:transition spd="med">
    <p:fade/>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0246A14-9326-2055-A3E8-FAD1E8393839}"/>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Dépistage World-Check</a:t>
            </a:r>
          </a:p>
        </p:txBody>
      </p:sp>
      <p:sp>
        <p:nvSpPr>
          <p:cNvPr id="6" name="TextBox 5">
            <a:extLst>
              <a:ext uri="{FF2B5EF4-FFF2-40B4-BE49-F238E27FC236}">
                <a16:creationId xmlns:a16="http://schemas.microsoft.com/office/drawing/2014/main" id="{5BB31CAB-730B-E3BB-0E0E-D597F9A1B7B2}"/>
              </a:ext>
            </a:extLst>
          </p:cNvPr>
          <p:cNvSpPr txBox="1"/>
          <p:nvPr/>
        </p:nvSpPr>
        <p:spPr>
          <a:xfrm>
            <a:off x="308344" y="1765005"/>
            <a:ext cx="8389480" cy="179832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Le contrôle World Check est effectué par l’</a:t>
            </a:r>
            <a:r>
              <a:rPr lang="fr" sz="1400" b="1" i="0" u="none" strike="noStrike" cap="none" baseline="0">
                <a:solidFill>
                  <a:srgbClr val="FF0000"/>
                </a:solidFill>
                <a:effectLst/>
                <a:uFill>
                  <a:solidFill>
                    <a:prstClr val="black">
                      <a:alpha val="0"/>
                    </a:prstClr>
                  </a:solidFill>
                </a:uFill>
                <a:latin typeface="Calibri"/>
                <a:ea typeface="Calibri"/>
                <a:cs typeface="Calibri"/>
              </a:rPr>
              <a:t>ÉQUIPE D’INTÉGRATION</a:t>
            </a:r>
          </a:p>
          <a:p>
            <a:endParaRPr lang="en-GB" sz="1400" b="1">
              <a:solidFill>
                <a:srgbClr val="FF0000"/>
              </a:solidFill>
            </a:endParaRPr>
          </a:p>
          <a:p>
            <a:r>
              <a:rPr lang="fr" sz="1400" b="0" i="0" u="none" strike="noStrike" cap="none" baseline="0">
                <a:solidFill>
                  <a:srgbClr val="000000"/>
                </a:solidFill>
                <a:effectLst/>
                <a:uFill>
                  <a:solidFill>
                    <a:prstClr val="black">
                      <a:alpha val="0"/>
                    </a:prstClr>
                  </a:solidFill>
                </a:uFill>
                <a:latin typeface="Calibri"/>
                <a:ea typeface="Calibri"/>
                <a:cs typeface="Calibri"/>
              </a:rPr>
              <a:t>Pour effectuer le World-Check Screening, les étapes suivantes doivent être suivies :</a:t>
            </a:r>
          </a:p>
          <a:p>
            <a:endParaRPr lang="en-GB" sz="1400"/>
          </a:p>
          <a:p>
            <a:r>
              <a:rPr lang="fr" sz="1400" b="0" i="0" u="none" strike="noStrike" cap="none" baseline="0">
                <a:solidFill>
                  <a:srgbClr val="000000"/>
                </a:solidFill>
                <a:effectLst/>
                <a:uFill>
                  <a:solidFill>
                    <a:prstClr val="black">
                      <a:alpha val="0"/>
                    </a:prstClr>
                  </a:solidFill>
                </a:uFill>
                <a:latin typeface="Calibri"/>
                <a:ea typeface="Calibri"/>
                <a:cs typeface="Calibri"/>
              </a:rPr>
              <a:t>1.</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Cliquez sur chacun des Tiers pour accéder à l’ensemble des Résultats de World-Check.</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Les résultats de la sélection comportent un certain nombre d’onglets (comme indiqué en jaune ci-dessous) sur lesquels vous pouvez cliquer pour vérifier si le tiers correspond ou non.</a:t>
            </a:r>
          </a:p>
        </p:txBody>
      </p:sp>
      <p:pic>
        <p:nvPicPr>
          <p:cNvPr id="8" name="Picture 7">
            <a:extLst>
              <a:ext uri="{FF2B5EF4-FFF2-40B4-BE49-F238E27FC236}">
                <a16:creationId xmlns:a16="http://schemas.microsoft.com/office/drawing/2014/main" id="{194BB09D-389D-F090-02CD-6F75633020E2}"/>
              </a:ext>
            </a:extLst>
          </p:cNvPr>
          <p:cNvPicPr>
            <a:picLocks noChangeAspect="1"/>
          </p:cNvPicPr>
          <p:nvPr/>
        </p:nvPicPr>
        <p:blipFill>
          <a:blip r:embed="rId2"/>
          <a:stretch>
            <a:fillRect/>
          </a:stretch>
        </p:blipFill>
        <p:spPr>
          <a:xfrm>
            <a:off x="308344" y="3351892"/>
            <a:ext cx="8679879" cy="3389023"/>
          </a:xfrm>
          <a:prstGeom prst="rect">
            <a:avLst/>
          </a:prstGeom>
        </p:spPr>
      </p:pic>
      <p:sp>
        <p:nvSpPr>
          <p:cNvPr id="3" name="Slide Number Placeholder 2">
            <a:extLst>
              <a:ext uri="{FF2B5EF4-FFF2-40B4-BE49-F238E27FC236}">
                <a16:creationId xmlns:a16="http://schemas.microsoft.com/office/drawing/2014/main" id="{DC31B699-8612-F61F-E8E3-24FE491B23D6}"/>
              </a:ext>
            </a:extLst>
          </p:cNvPr>
          <p:cNvSpPr>
            <a:spLocks noGrp="1"/>
          </p:cNvSpPr>
          <p:nvPr>
            <p:ph type="sldNum" sz="quarter" idx="4"/>
          </p:nvPr>
        </p:nvSpPr>
        <p:spPr/>
        <p:txBody>
          <a:bodyPr/>
          <a:lstStyle/>
          <a:p>
            <a:fld id="{BB5FC4A1-A2DE-4EB5-9A46-57D39B4235EC}" type="slidenum">
              <a:rPr lang="en-US" smtClean="0"/>
              <a:t>17</a:t>
            </a:fld>
            <a:endParaRPr lang="en-US"/>
          </a:p>
        </p:txBody>
      </p:sp>
    </p:spTree>
    <p:extLst>
      <p:ext uri="{BB962C8B-B14F-4D97-AF65-F5344CB8AC3E}">
        <p14:creationId val="7004993"/>
      </p:ext>
    </p:extLst>
  </p:cSld>
  <p:clrMapOvr>
    <a:masterClrMapping/>
  </p:clrMapOvr>
  <p:transition spd="med">
    <p:fade/>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1F2B04-BD2E-64AD-BEEA-A82BF3093586}"/>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Dépistage World-Check</a:t>
            </a:r>
          </a:p>
        </p:txBody>
      </p:sp>
      <p:sp>
        <p:nvSpPr>
          <p:cNvPr id="8" name="TextBox 7">
            <a:extLst>
              <a:ext uri="{FF2B5EF4-FFF2-40B4-BE49-F238E27FC236}">
                <a16:creationId xmlns:a16="http://schemas.microsoft.com/office/drawing/2014/main" id="{B3379D9E-E960-99A3-25A9-DA1E068D20EB}"/>
              </a:ext>
            </a:extLst>
          </p:cNvPr>
          <p:cNvSpPr txBox="1"/>
          <p:nvPr/>
        </p:nvSpPr>
        <p:spPr>
          <a:xfrm>
            <a:off x="472673" y="1658471"/>
            <a:ext cx="8059479" cy="350520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Une fois que vous avez examiné les informations, vous devez résoudre le problème du tiers et désigner les résultats comme suit :</a:t>
            </a:r>
          </a:p>
          <a:p>
            <a:r>
              <a:rPr lang="fr" sz="1400" b="1" i="0" u="none" strike="noStrike" cap="none" baseline="0">
                <a:solidFill>
                  <a:srgbClr val="000000"/>
                </a:solidFill>
                <a:effectLst/>
                <a:uFill>
                  <a:solidFill>
                    <a:prstClr val="black">
                      <a:alpha val="0"/>
                    </a:prstClr>
                  </a:solidFill>
                </a:uFill>
                <a:latin typeface="Calibri"/>
                <a:ea typeface="Calibri"/>
                <a:cs typeface="Calibri"/>
              </a:rPr>
              <a:t>POSITIF : </a:t>
            </a:r>
            <a:r>
              <a:rPr lang="fr" sz="1400" b="0" i="0" u="none" strike="noStrike" cap="none" baseline="0">
                <a:solidFill>
                  <a:srgbClr val="000000"/>
                </a:solidFill>
                <a:effectLst/>
                <a:uFill>
                  <a:solidFill>
                    <a:prstClr val="black">
                      <a:alpha val="0"/>
                    </a:prstClr>
                  </a:solidFill>
                </a:uFill>
                <a:latin typeface="Calibri"/>
                <a:ea typeface="Calibri"/>
                <a:cs typeface="Calibri"/>
              </a:rPr>
              <a:t>Le tiers est un </a:t>
            </a:r>
            <a:r>
              <a:rPr lang="fr" sz="1400" b="1" i="0" u="none" strike="noStrike" cap="none" baseline="0">
                <a:solidFill>
                  <a:srgbClr val="92D050"/>
                </a:solidFill>
                <a:effectLst/>
                <a:uFill>
                  <a:solidFill>
                    <a:prstClr val="black">
                      <a:alpha val="0"/>
                    </a:prstClr>
                  </a:solidFill>
                </a:uFill>
                <a:latin typeface="Calibri"/>
                <a:ea typeface="Calibri"/>
                <a:cs typeface="Calibri"/>
              </a:rPr>
              <a:t>MATCH</a:t>
            </a:r>
          </a:p>
          <a:p>
            <a:r>
              <a:rPr lang="fr" sz="1400" b="1" i="0" u="none" strike="noStrike" cap="none" baseline="0">
                <a:solidFill>
                  <a:srgbClr val="000000"/>
                </a:solidFill>
                <a:effectLst/>
                <a:uFill>
                  <a:solidFill>
                    <a:prstClr val="black">
                      <a:alpha val="0"/>
                    </a:prstClr>
                  </a:solidFill>
                </a:uFill>
                <a:latin typeface="Calibri"/>
                <a:ea typeface="Calibri"/>
                <a:cs typeface="Calibri"/>
              </a:rPr>
              <a:t>FAUX : </a:t>
            </a:r>
            <a:r>
              <a:rPr lang="fr" sz="1400" b="0" i="0" u="none" strike="noStrike" cap="none" baseline="0">
                <a:solidFill>
                  <a:srgbClr val="000000"/>
                </a:solidFill>
                <a:effectLst/>
                <a:uFill>
                  <a:solidFill>
                    <a:prstClr val="black">
                      <a:alpha val="0"/>
                    </a:prstClr>
                  </a:solidFill>
                </a:uFill>
                <a:latin typeface="Calibri"/>
                <a:ea typeface="Calibri"/>
                <a:cs typeface="Calibri"/>
              </a:rPr>
              <a:t>Le tiers n’est </a:t>
            </a:r>
            <a:r>
              <a:rPr lang="fr" sz="1400" b="0" i="0" u="none" strike="noStrike" cap="none" baseline="0">
                <a:solidFill>
                  <a:srgbClr val="FF0000"/>
                </a:solidFill>
                <a:effectLst/>
                <a:uFill>
                  <a:solidFill>
                    <a:prstClr val="black">
                      <a:alpha val="0"/>
                    </a:prstClr>
                  </a:solidFill>
                </a:uFill>
                <a:latin typeface="Calibri"/>
                <a:ea typeface="Calibri"/>
                <a:cs typeface="Calibri"/>
              </a:rPr>
              <a:t>PAS</a:t>
            </a:r>
            <a:r>
              <a:rPr lang="fr" sz="1400" b="0" i="0" u="none" strike="noStrike" cap="none" baseline="0">
                <a:solidFill>
                  <a:srgbClr val="000000"/>
                </a:solidFill>
                <a:effectLst/>
                <a:uFill>
                  <a:solidFill>
                    <a:prstClr val="black">
                      <a:alpha val="0"/>
                    </a:prstClr>
                  </a:solidFill>
                </a:uFill>
                <a:latin typeface="Calibri"/>
                <a:ea typeface="Calibri"/>
                <a:cs typeface="Calibri"/>
              </a:rPr>
              <a:t> un </a:t>
            </a:r>
            <a:r>
              <a:rPr lang="fr" sz="1400" b="0" i="0" u="none" strike="noStrike" cap="none" baseline="0">
                <a:solidFill>
                  <a:srgbClr val="FF0000"/>
                </a:solidFill>
                <a:effectLst/>
                <a:uFill>
                  <a:solidFill>
                    <a:prstClr val="black">
                      <a:alpha val="0"/>
                    </a:prstClr>
                  </a:solidFill>
                </a:uFill>
                <a:latin typeface="Calibri"/>
                <a:ea typeface="Calibri"/>
                <a:cs typeface="Calibri"/>
              </a:rPr>
              <a:t>CORRESPONDANT</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a:p>
            <a:r>
              <a:rPr lang="fr" sz="1400" b="1" i="0" u="none" strike="noStrike" cap="none" baseline="0">
                <a:solidFill>
                  <a:srgbClr val="000000"/>
                </a:solidFill>
                <a:effectLst/>
                <a:uFill>
                  <a:solidFill>
                    <a:prstClr val="black">
                      <a:alpha val="0"/>
                    </a:prstClr>
                  </a:solidFill>
                </a:uFill>
                <a:latin typeface="Calibri"/>
                <a:ea typeface="Calibri"/>
                <a:cs typeface="Calibri"/>
              </a:rPr>
              <a:t>POSSIBLE : </a:t>
            </a:r>
            <a:r>
              <a:rPr lang="fr" sz="1400" b="0" i="0" u="none" strike="noStrike" cap="none" baseline="0">
                <a:solidFill>
                  <a:srgbClr val="000000"/>
                </a:solidFill>
                <a:effectLst/>
                <a:uFill>
                  <a:solidFill>
                    <a:prstClr val="black">
                      <a:alpha val="0"/>
                    </a:prstClr>
                  </a:solidFill>
                </a:uFill>
                <a:latin typeface="Calibri"/>
                <a:ea typeface="Calibri"/>
                <a:cs typeface="Calibri"/>
              </a:rPr>
              <a:t>Le tiers </a:t>
            </a:r>
            <a:r>
              <a:rPr lang="fr" sz="1400" b="1" i="0" u="none" strike="noStrike" cap="none" baseline="0">
                <a:solidFill>
                  <a:srgbClr val="FFC000"/>
                </a:solidFill>
                <a:effectLst/>
                <a:uFill>
                  <a:solidFill>
                    <a:prstClr val="black">
                      <a:alpha val="0"/>
                    </a:prstClr>
                  </a:solidFill>
                </a:uFill>
                <a:latin typeface="Calibri"/>
                <a:ea typeface="Calibri"/>
                <a:cs typeface="Calibri"/>
              </a:rPr>
              <a:t>POURRAIT</a:t>
            </a:r>
            <a:r>
              <a:rPr lang="fr" sz="1400" b="0" i="0" u="none" strike="noStrike" cap="none" baseline="0">
                <a:solidFill>
                  <a:srgbClr val="000000"/>
                </a:solidFill>
                <a:effectLst/>
                <a:uFill>
                  <a:solidFill>
                    <a:prstClr val="black">
                      <a:alpha val="0"/>
                    </a:prstClr>
                  </a:solidFill>
                </a:uFill>
                <a:latin typeface="Calibri"/>
                <a:ea typeface="Calibri"/>
                <a:cs typeface="Calibri"/>
              </a:rPr>
              <a:t> être un </a:t>
            </a:r>
            <a:r>
              <a:rPr lang="fr" sz="1400" b="1" i="0" u="none" strike="noStrike" cap="none" baseline="0">
                <a:solidFill>
                  <a:srgbClr val="FFC000"/>
                </a:solidFill>
                <a:effectLst/>
                <a:uFill>
                  <a:solidFill>
                    <a:prstClr val="black">
                      <a:alpha val="0"/>
                    </a:prstClr>
                  </a:solidFill>
                </a:uFill>
                <a:latin typeface="Calibri"/>
                <a:ea typeface="Calibri"/>
                <a:cs typeface="Calibri"/>
              </a:rPr>
              <a:t>CORRESPONDANT</a:t>
            </a:r>
          </a:p>
          <a:p>
            <a:endParaRPr lang="en-GB" sz="1400" b="1">
              <a:solidFill>
                <a:srgbClr val="FFC000"/>
              </a:solidFill>
            </a:endParaRPr>
          </a:p>
          <a:p>
            <a:r>
              <a:rPr lang="fr" sz="1400" b="0" i="0" u="none" strike="noStrike" cap="none" baseline="0">
                <a:solidFill>
                  <a:srgbClr val="000000"/>
                </a:solidFill>
                <a:effectLst/>
                <a:uFill>
                  <a:solidFill>
                    <a:prstClr val="black">
                      <a:alpha val="0"/>
                    </a:prstClr>
                  </a:solidFill>
                </a:uFill>
                <a:latin typeface="Calibri"/>
                <a:ea typeface="Calibri"/>
                <a:cs typeface="Calibri"/>
              </a:rPr>
              <a:t>Les résultats peuvent être marqués comme tels de 2 manières, soit sur la page Résultats de dépistage individuels de tiers en cliquant sur l’icône positive négative ou possible comme indiqué ci-dessous, soit sur la page de dépistage initiale où toutes les correspondances potentielles de dépistage à l’échelle mondiale sont répertoriées (voir page 10 par exemple)</a:t>
            </a:r>
          </a:p>
          <a:p>
            <a:endParaRPr lang="en-GB" sz="1400"/>
          </a:p>
          <a:p>
            <a:r>
              <a:rPr lang="fr" sz="1400" b="0" i="0" u="none" strike="noStrike" cap="none" baseline="0">
                <a:solidFill>
                  <a:srgbClr val="000000"/>
                </a:solidFill>
                <a:effectLst/>
                <a:uFill>
                  <a:solidFill>
                    <a:prstClr val="black">
                      <a:alpha val="0"/>
                    </a:prstClr>
                  </a:solidFill>
                </a:uFill>
                <a:latin typeface="Calibri"/>
                <a:ea typeface="Calibri"/>
                <a:cs typeface="Calibri"/>
              </a:rPr>
              <a:t>Si vous n’êtes pas sûr qu’un résultat de recherche soit positif et que vous souhaitez qu’un autre membre de l’équipe examine/vérifie la correspondance possible, vous pouvez le faire en cliquant sur la CASE AJOUTER UN REVUE ci-dessous.</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(Remarque : ce n’est pas obligatoire).</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0ED77659-1920-3443-BF09-893FEF6DCF7B}"/>
              </a:ext>
            </a:extLst>
          </p:cNvPr>
          <p:cNvPicPr>
            <a:picLocks noChangeAspect="1"/>
          </p:cNvPicPr>
          <p:nvPr/>
        </p:nvPicPr>
        <p:blipFill>
          <a:blip r:embed="rId2"/>
          <a:stretch>
            <a:fillRect/>
          </a:stretch>
        </p:blipFill>
        <p:spPr>
          <a:xfrm>
            <a:off x="241891" y="4474048"/>
            <a:ext cx="8660218" cy="2124612"/>
          </a:xfrm>
          <a:prstGeom prst="rect">
            <a:avLst/>
          </a:prstGeom>
        </p:spPr>
      </p:pic>
      <p:sp>
        <p:nvSpPr>
          <p:cNvPr id="3" name="Slide Number Placeholder 2">
            <a:extLst>
              <a:ext uri="{FF2B5EF4-FFF2-40B4-BE49-F238E27FC236}">
                <a16:creationId xmlns:a16="http://schemas.microsoft.com/office/drawing/2014/main" id="{BE14AAF8-8336-FA5A-E9FB-44D47FCD6B68}"/>
              </a:ext>
            </a:extLst>
          </p:cNvPr>
          <p:cNvSpPr>
            <a:spLocks noGrp="1"/>
          </p:cNvSpPr>
          <p:nvPr>
            <p:ph type="sldNum" sz="quarter" idx="4"/>
          </p:nvPr>
        </p:nvSpPr>
        <p:spPr/>
        <p:txBody>
          <a:bodyPr/>
          <a:lstStyle/>
          <a:p>
            <a:fld id="{BB5FC4A1-A2DE-4EB5-9A46-57D39B4235EC}" type="slidenum">
              <a:rPr lang="en-US" smtClean="0"/>
              <a:t>18</a:t>
            </a:fld>
            <a:endParaRPr lang="en-US"/>
          </a:p>
        </p:txBody>
      </p:sp>
    </p:spTree>
    <p:extLst>
      <p:ext uri="{BB962C8B-B14F-4D97-AF65-F5344CB8AC3E}">
        <p14:creationId val="3217523420"/>
      </p:ext>
    </p:extLst>
  </p:cSld>
  <p:clrMapOvr>
    <a:masterClrMapping/>
  </p:clrMapOvr>
  <p:transition spd="med">
    <p:fade/>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Dépistage World-Check</a:t>
            </a:r>
          </a:p>
        </p:txBody>
      </p:sp>
      <p:pic>
        <p:nvPicPr>
          <p:cNvPr id="7" name="Picture 6">
            <a:extLst>
              <a:ext uri="{FF2B5EF4-FFF2-40B4-BE49-F238E27FC236}">
                <a16:creationId xmlns:a16="http://schemas.microsoft.com/office/drawing/2014/main" id="{7BB80008-B370-DBFA-0EED-D050A921F65E}"/>
              </a:ext>
            </a:extLst>
          </p:cNvPr>
          <p:cNvPicPr>
            <a:picLocks noChangeAspect="1"/>
          </p:cNvPicPr>
          <p:nvPr/>
        </p:nvPicPr>
        <p:blipFill>
          <a:blip r:embed="rId2"/>
          <a:stretch>
            <a:fillRect/>
          </a:stretch>
        </p:blipFill>
        <p:spPr>
          <a:xfrm>
            <a:off x="371073" y="2610386"/>
            <a:ext cx="8074836" cy="3149185"/>
          </a:xfrm>
          <a:prstGeom prst="rect">
            <a:avLst/>
          </a:prstGeom>
          <a:noFill/>
        </p:spPr>
      </p:pic>
      <p:cxnSp>
        <p:nvCxnSpPr>
          <p:cNvPr id="4" name="Straight Arrow Connector 3">
            <a:extLst>
              <a:ext uri="{FF2B5EF4-FFF2-40B4-BE49-F238E27FC236}">
                <a16:creationId xmlns:a16="http://schemas.microsoft.com/office/drawing/2014/main" id="{48C7F835-7438-9B1B-C4CF-25D8357C459B}"/>
              </a:ext>
            </a:extLst>
          </p:cNvPr>
          <p:cNvCxnSpPr/>
          <p:nvPr/>
        </p:nvCxnSpPr>
        <p:spPr>
          <a:xfrm flipH="1">
            <a:off x="822960" y="2095928"/>
            <a:ext cx="1272968" cy="965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C5CAFCFD-2830-C1B7-1E0A-240289CCD0DA}"/>
              </a:ext>
            </a:extLst>
          </p:cNvPr>
          <p:cNvSpPr txBox="1"/>
          <p:nvPr/>
        </p:nvSpPr>
        <p:spPr>
          <a:xfrm>
            <a:off x="550055" y="1573309"/>
            <a:ext cx="7716872" cy="1310640"/>
          </a:xfrm>
          <a:prstGeom prst="rect">
            <a:avLst/>
          </a:prstGeom>
          <a:solidFill>
            <a:schemeClr val="bg1"/>
          </a:solid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Sur la page des résultats de dépistage, vous pouvez soit marquer individuellement les résultats un par un, soit cocher la case </a:t>
            </a:r>
            <a:r>
              <a:rPr lang="fr" sz="1600" b="1" i="0" u="none" strike="noStrike" cap="none" baseline="0">
                <a:solidFill>
                  <a:srgbClr val="000000"/>
                </a:solidFill>
                <a:effectLst/>
                <a:uFill>
                  <a:solidFill>
                    <a:prstClr val="black">
                      <a:alpha val="0"/>
                    </a:prstClr>
                  </a:solidFill>
                </a:uFill>
                <a:latin typeface="Calibri"/>
                <a:ea typeface="Calibri"/>
                <a:cs typeface="Calibri"/>
              </a:rPr>
              <a:t>Sélectionner tout</a:t>
            </a:r>
            <a:r>
              <a:rPr lang="fr" sz="1600" b="0" i="0" u="none" strike="noStrike" cap="none" baseline="0">
                <a:solidFill>
                  <a:srgbClr val="000000"/>
                </a:solidFill>
                <a:effectLst/>
                <a:uFill>
                  <a:solidFill>
                    <a:prstClr val="black">
                      <a:alpha val="0"/>
                    </a:prstClr>
                  </a:solidFill>
                </a:uFill>
                <a:latin typeface="Calibri"/>
                <a:ea typeface="Calibri"/>
                <a:cs typeface="Calibri"/>
              </a:rPr>
              <a:t>, ou plusieurs cases sur le côté gauche, vous pouvez résoudre plus d’un résultat à la fois (voir la page suivante pour la capture d’écran)</a:t>
            </a:r>
          </a:p>
        </p:txBody>
      </p:sp>
      <p:sp>
        <p:nvSpPr>
          <p:cNvPr id="3" name="Slide Number Placeholder 2">
            <a:extLst>
              <a:ext uri="{FF2B5EF4-FFF2-40B4-BE49-F238E27FC236}">
                <a16:creationId xmlns:a16="http://schemas.microsoft.com/office/drawing/2014/main" id="{ABD2B2F8-5AE2-68ED-0807-1ABFEC2AFC32}"/>
              </a:ext>
            </a:extLst>
          </p:cNvPr>
          <p:cNvSpPr>
            <a:spLocks noGrp="1"/>
          </p:cNvSpPr>
          <p:nvPr>
            <p:ph type="sldNum" sz="quarter" idx="4"/>
          </p:nvPr>
        </p:nvSpPr>
        <p:spPr/>
        <p:txBody>
          <a:bodyPr/>
          <a:lstStyle/>
          <a:p>
            <a:fld id="{BB5FC4A1-A2DE-4EB5-9A46-57D39B4235EC}" type="slidenum">
              <a:rPr lang="en-US" smtClean="0"/>
              <a:t>19</a:t>
            </a:fld>
            <a:endParaRPr lang="en-US"/>
          </a:p>
        </p:txBody>
      </p:sp>
    </p:spTree>
    <p:extLst>
      <p:ext uri="{BB962C8B-B14F-4D97-AF65-F5344CB8AC3E}">
        <p14:creationId val="1044650497"/>
      </p:ext>
    </p:extLst>
  </p:cSld>
  <p:clrMapOvr>
    <a:masterClrMapping/>
  </p:clrMapOvr>
  <p:transition spd="med">
    <p:fade/>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25703F5-067D-414D-BD91-94841656F2DC}"/>
              </a:ext>
            </a:extLst>
          </p:cNvPr>
          <p:cNvSpPr>
            <a:spLocks noGrp="1"/>
          </p:cNvSpPr>
          <p:nvPr>
            <p:ph type="title"/>
          </p:nvPr>
        </p:nvSpPr>
        <p:spPr>
          <a:xfrm>
            <a:off x="822959" y="182880"/>
            <a:ext cx="7381415" cy="729882"/>
          </a:xfrm>
        </p:spPr>
        <p:txBody>
          <a:bodyPr anchor="ctr">
            <a:normAutofit/>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Contenu</a:t>
            </a:r>
          </a:p>
        </p:txBody>
      </p:sp>
      <p:pic>
        <p:nvPicPr>
          <p:cNvPr id="6" name="Picture 5">
            <a:extLst>
              <a:ext uri="{FF2B5EF4-FFF2-40B4-BE49-F238E27FC236}">
                <a16:creationId xmlns:a16="http://schemas.microsoft.com/office/drawing/2014/main" id="{1B4F53EA-4B19-C7B9-5FF1-1044D836EC5B}"/>
              </a:ext>
            </a:extLst>
          </p:cNvPr>
          <p:cNvPicPr>
            <a:picLocks noChangeAspect="1"/>
          </p:cNvPicPr>
          <p:nvPr/>
        </p:nvPicPr>
        <p:blipFill>
          <a:blip r:embed="rId2"/>
          <a:stretch>
            <a:fillRect/>
          </a:stretch>
        </p:blipFill>
        <p:spPr>
          <a:xfrm>
            <a:off x="528660" y="1993084"/>
            <a:ext cx="3736185" cy="3426781"/>
          </a:xfrm>
          <a:prstGeom prst="rect">
            <a:avLst/>
          </a:prstGeom>
        </p:spPr>
      </p:pic>
      <p:sp>
        <p:nvSpPr>
          <p:cNvPr id="5" name="Content Placeholder 4">
            <a:extLst>
              <a:ext uri="{FF2B5EF4-FFF2-40B4-BE49-F238E27FC236}">
                <a16:creationId xmlns:a16="http://schemas.microsoft.com/office/drawing/2014/main" id="{F37FF47B-F41B-9B07-8A26-BCE4F03412A6}"/>
              </a:ext>
            </a:extLst>
          </p:cNvPr>
          <p:cNvSpPr>
            <a:spLocks noGrp="1"/>
          </p:cNvSpPr>
          <p:nvPr>
            <p:ph sz="half" idx="2"/>
          </p:nvPr>
        </p:nvSpPr>
        <p:spPr>
          <a:xfrm>
            <a:off x="4629150" y="1508760"/>
            <a:ext cx="4367366" cy="5135424"/>
          </a:xfrm>
        </p:spPr>
        <p:txBody>
          <a:bodyPr>
            <a:normAutofit fontScale="75000" lnSpcReduction="20000"/>
          </a:bodyPr>
          <a:lstStyle/>
          <a:p>
            <a:r>
              <a:rPr lang="fr" sz="2100" b="0" i="0" u="none" strike="noStrike" cap="none" baseline="0">
                <a:solidFill>
                  <a:srgbClr val="000000"/>
                </a:solidFill>
                <a:effectLst/>
                <a:uFill>
                  <a:solidFill>
                    <a:prstClr val="black">
                      <a:alpha val="0"/>
                    </a:prstClr>
                  </a:solidFill>
                </a:uFill>
                <a:latin typeface="Calibri"/>
                <a:ea typeface="Calibri"/>
                <a:cs typeface="Calibri"/>
              </a:rPr>
              <a:t>Contacts clés....................................3</a:t>
            </a:r>
          </a:p>
          <a:p>
            <a:r>
              <a:rPr lang="fr" sz="2100" b="0" i="0" u="none" strike="noStrike" cap="none" baseline="0">
                <a:solidFill>
                  <a:srgbClr val="000000"/>
                </a:solidFill>
                <a:effectLst/>
                <a:uFill>
                  <a:solidFill>
                    <a:prstClr val="black">
                      <a:alpha val="0"/>
                    </a:prstClr>
                  </a:solidFill>
                </a:uFill>
                <a:latin typeface="Calibri"/>
                <a:ea typeface="Calibri"/>
                <a:cs typeface="Calibri"/>
              </a:rPr>
              <a:t>Qu’est-ce que LSEG ?...............................4</a:t>
            </a:r>
          </a:p>
          <a:p>
            <a:r>
              <a:rPr lang="fr" sz="2100" b="0" i="0" u="none" strike="noStrike" cap="none" baseline="0">
                <a:solidFill>
                  <a:srgbClr val="000000"/>
                </a:solidFill>
                <a:effectLst/>
                <a:uFill>
                  <a:solidFill>
                    <a:prstClr val="black">
                      <a:alpha val="0"/>
                    </a:prstClr>
                  </a:solidFill>
                </a:uFill>
                <a:latin typeface="Calibri"/>
                <a:ea typeface="Calibri"/>
                <a:cs typeface="Calibri"/>
              </a:rPr>
              <a:t>Le flux de travail LSEG........................5</a:t>
            </a:r>
          </a:p>
          <a:p>
            <a:r>
              <a:rPr lang="fr" sz="2100" b="0" i="0" u="none" strike="noStrike" cap="none" baseline="0">
                <a:solidFill>
                  <a:srgbClr val="000000"/>
                </a:solidFill>
                <a:effectLst/>
                <a:uFill>
                  <a:solidFill>
                    <a:prstClr val="black">
                      <a:alpha val="0"/>
                    </a:prstClr>
                  </a:solidFill>
                </a:uFill>
                <a:latin typeface="Calibri"/>
                <a:ea typeface="Calibri"/>
                <a:cs typeface="Calibri"/>
              </a:rPr>
              <a:t>LSEG et initiatives dirigées par le centre........6</a:t>
            </a:r>
          </a:p>
          <a:p>
            <a:r>
              <a:rPr lang="fr" sz="2100" b="0" i="0" u="none" strike="noStrike" cap="none" baseline="0">
                <a:solidFill>
                  <a:srgbClr val="000000"/>
                </a:solidFill>
                <a:effectLst/>
                <a:uFill>
                  <a:solidFill>
                    <a:prstClr val="black">
                      <a:alpha val="0"/>
                    </a:prstClr>
                  </a:solidFill>
                </a:uFill>
                <a:latin typeface="Calibri"/>
                <a:ea typeface="Calibri"/>
                <a:cs typeface="Calibri"/>
              </a:rPr>
              <a:t>Introduction au LSEG......................7</a:t>
            </a:r>
          </a:p>
          <a:p>
            <a:r>
              <a:rPr lang="fr" sz="2100" b="0" i="0" u="none" strike="noStrike" cap="none" baseline="0">
                <a:solidFill>
                  <a:srgbClr val="000000"/>
                </a:solidFill>
                <a:effectLst/>
                <a:uFill>
                  <a:solidFill>
                    <a:prstClr val="black">
                      <a:alpha val="0"/>
                    </a:prstClr>
                  </a:solidFill>
                </a:uFill>
                <a:latin typeface="Calibri"/>
                <a:ea typeface="Calibri"/>
                <a:cs typeface="Calibri"/>
              </a:rPr>
              <a:t>Ajout d'un tiers à LSEG...8</a:t>
            </a:r>
          </a:p>
          <a:p>
            <a:r>
              <a:rPr lang="fr" sz="2100" b="0" i="0" u="none" strike="noStrike" cap="none" baseline="0">
                <a:solidFill>
                  <a:srgbClr val="000000"/>
                </a:solidFill>
                <a:effectLst/>
                <a:uFill>
                  <a:solidFill>
                    <a:prstClr val="black">
                      <a:alpha val="0"/>
                    </a:prstClr>
                  </a:solidFill>
                </a:uFill>
                <a:latin typeface="Calibri"/>
                <a:ea typeface="Calibri"/>
                <a:cs typeface="Calibri"/>
              </a:rPr>
              <a:t>L’analyseur de risques.........................12</a:t>
            </a:r>
          </a:p>
          <a:p>
            <a:r>
              <a:rPr lang="fr" sz="2100" b="0" i="0" u="none" strike="noStrike" cap="none" baseline="0">
                <a:solidFill>
                  <a:srgbClr val="000000"/>
                </a:solidFill>
                <a:effectLst/>
                <a:uFill>
                  <a:solidFill>
                    <a:prstClr val="black">
                      <a:alpha val="0"/>
                    </a:prstClr>
                  </a:solidFill>
                </a:uFill>
                <a:latin typeface="Calibri"/>
                <a:ea typeface="Calibri"/>
                <a:cs typeface="Calibri"/>
              </a:rPr>
              <a:t>Dépistage World Check...............14</a:t>
            </a:r>
          </a:p>
          <a:p>
            <a:r>
              <a:rPr lang="fr" sz="2100" b="0" i="0" u="none" strike="noStrike" cap="none" baseline="0">
                <a:solidFill>
                  <a:srgbClr val="000000"/>
                </a:solidFill>
                <a:effectLst/>
                <a:uFill>
                  <a:solidFill>
                    <a:prstClr val="black">
                      <a:alpha val="0"/>
                    </a:prstClr>
                  </a:solidFill>
                </a:uFill>
                <a:latin typeface="Calibri"/>
                <a:ea typeface="Calibri"/>
                <a:cs typeface="Calibri"/>
              </a:rPr>
              <a:t>Vérification des médias indésirables.................27</a:t>
            </a:r>
          </a:p>
          <a:p>
            <a:r>
              <a:rPr lang="fr" sz="2100" b="0" i="0" u="none" strike="noStrike" cap="none" baseline="0">
                <a:solidFill>
                  <a:srgbClr val="000000"/>
                </a:solidFill>
                <a:effectLst/>
                <a:uFill>
                  <a:solidFill>
                    <a:prstClr val="black">
                      <a:alpha val="0"/>
                    </a:prstClr>
                  </a:solidFill>
                </a:uFill>
                <a:latin typeface="Calibri"/>
                <a:ea typeface="Calibri"/>
                <a:cs typeface="Calibri"/>
              </a:rPr>
              <a:t>Intégration d’un tiers...........31</a:t>
            </a:r>
          </a:p>
          <a:p>
            <a:r>
              <a:rPr lang="fr" sz="2100" b="0" i="0" u="none" strike="noStrike" cap="none" baseline="0">
                <a:solidFill>
                  <a:srgbClr val="000000"/>
                </a:solidFill>
                <a:effectLst/>
                <a:uFill>
                  <a:solidFill>
                    <a:prstClr val="black">
                      <a:alpha val="0"/>
                    </a:prstClr>
                  </a:solidFill>
                </a:uFill>
                <a:latin typeface="Calibri"/>
                <a:ea typeface="Calibri"/>
                <a:cs typeface="Calibri"/>
              </a:rPr>
              <a:t>Attribution de questionnaires...........47</a:t>
            </a:r>
          </a:p>
          <a:p>
            <a:r>
              <a:rPr lang="fr" sz="2100" b="0" i="0" u="none" strike="noStrike" cap="none" baseline="0">
                <a:solidFill>
                  <a:srgbClr val="000000"/>
                </a:solidFill>
                <a:effectLst/>
                <a:uFill>
                  <a:solidFill>
                    <a:prstClr val="black">
                      <a:alpha val="0"/>
                    </a:prstClr>
                  </a:solidFill>
                </a:uFill>
                <a:latin typeface="Calibri"/>
                <a:ea typeface="Calibri"/>
                <a:cs typeface="Calibri"/>
              </a:rPr>
              <a:t>Diligence raisonnable renforcée.............76</a:t>
            </a:r>
          </a:p>
          <a:p>
            <a:r>
              <a:rPr lang="fr" sz="2100" b="0" i="0" u="none" strike="noStrike" cap="none" baseline="0">
                <a:solidFill>
                  <a:srgbClr val="000000"/>
                </a:solidFill>
                <a:effectLst/>
                <a:uFill>
                  <a:solidFill>
                    <a:prstClr val="black">
                      <a:alpha val="0"/>
                    </a:prstClr>
                  </a:solidFill>
                </a:uFill>
                <a:latin typeface="Calibri"/>
                <a:ea typeface="Calibri"/>
                <a:cs typeface="Calibri"/>
              </a:rPr>
              <a:t>Processus de mises à jour World Check...77</a:t>
            </a:r>
          </a:p>
          <a:p>
            <a:r>
              <a:rPr lang="fr" sz="2100" b="0" i="0" u="none" strike="noStrike" cap="none" baseline="0">
                <a:solidFill>
                  <a:srgbClr val="000000"/>
                </a:solidFill>
                <a:effectLst/>
                <a:uFill>
                  <a:solidFill>
                    <a:prstClr val="black">
                      <a:alpha val="0"/>
                    </a:prstClr>
                  </a:solidFill>
                </a:uFill>
                <a:latin typeface="Calibri"/>
                <a:ea typeface="Calibri"/>
                <a:cs typeface="Calibri"/>
              </a:rPr>
              <a:t>Processus de renouvellement..........................84</a:t>
            </a:r>
          </a:p>
        </p:txBody>
      </p:sp>
      <p:sp>
        <p:nvSpPr>
          <p:cNvPr id="3" name="Content Placeholder 2">
            <a:extLst>
              <a:ext uri="{FF2B5EF4-FFF2-40B4-BE49-F238E27FC236}">
                <a16:creationId xmlns:a16="http://schemas.microsoft.com/office/drawing/2014/main" id="{88DD3EB1-05D2-70F2-82BF-E83385A59D3F}"/>
              </a:ext>
            </a:extLst>
          </p:cNvPr>
          <p:cNvSpPr>
            <a:spLocks noGrp="1"/>
          </p:cNvSpPr>
          <p:nvPr>
            <p:ph sz="half" idx="1"/>
          </p:nvPr>
        </p:nvSpPr>
        <p:spPr/>
        <p:txBody>
          <a:bodyPr>
            <a:normAutofit lnSpcReduction="10000"/>
          </a:bodyPr>
          <a:lstStyle/>
          <a:p>
            <a:endParaRPr lang="en-US"/>
          </a:p>
        </p:txBody>
      </p:sp>
    </p:spTree>
    <p:extLst>
      <p:ext uri="{BB962C8B-B14F-4D97-AF65-F5344CB8AC3E}">
        <p14:creationId val="3787993848"/>
      </p:ext>
    </p:extLst>
  </p:cSld>
  <p:clrMapOvr>
    <a:masterClrMapping/>
  </p:clrMapOvr>
  <p:transition spd="med">
    <p:fade/>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Dépistage World-Check</a:t>
            </a:r>
          </a:p>
        </p:txBody>
      </p:sp>
      <p:sp>
        <p:nvSpPr>
          <p:cNvPr id="8" name="TextBox 7">
            <a:extLst>
              <a:ext uri="{FF2B5EF4-FFF2-40B4-BE49-F238E27FC236}">
                <a16:creationId xmlns:a16="http://schemas.microsoft.com/office/drawing/2014/main" id="{C5CAFCFD-2830-C1B7-1E0A-240289CCD0DA}"/>
              </a:ext>
            </a:extLst>
          </p:cNvPr>
          <p:cNvSpPr txBox="1"/>
          <p:nvPr/>
        </p:nvSpPr>
        <p:spPr>
          <a:xfrm>
            <a:off x="464995" y="1711842"/>
            <a:ext cx="7716872" cy="82296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Lorsque vous cochez toutes les cases ou que vous cochez plusieurs cases, une option RESOLVE AS apparaît en bas à droite, vous permettant de résoudre plusieurs problèmes.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4" name="Picture 3">
            <a:extLst>
              <a:ext uri="{FF2B5EF4-FFF2-40B4-BE49-F238E27FC236}">
                <a16:creationId xmlns:a16="http://schemas.microsoft.com/office/drawing/2014/main" id="{D8D4FF84-E5C7-0C18-52AC-6828950E00CE}"/>
              </a:ext>
            </a:extLst>
          </p:cNvPr>
          <p:cNvPicPr>
            <a:picLocks noChangeAspect="1"/>
          </p:cNvPicPr>
          <p:nvPr/>
        </p:nvPicPr>
        <p:blipFill>
          <a:blip r:embed="rId2"/>
          <a:stretch>
            <a:fillRect/>
          </a:stretch>
        </p:blipFill>
        <p:spPr>
          <a:xfrm>
            <a:off x="275971" y="2737506"/>
            <a:ext cx="8452884" cy="3397053"/>
          </a:xfrm>
          <a:prstGeom prst="rect">
            <a:avLst/>
          </a:prstGeom>
        </p:spPr>
      </p:pic>
      <p:sp>
        <p:nvSpPr>
          <p:cNvPr id="3" name="Slide Number Placeholder 2">
            <a:extLst>
              <a:ext uri="{FF2B5EF4-FFF2-40B4-BE49-F238E27FC236}">
                <a16:creationId xmlns:a16="http://schemas.microsoft.com/office/drawing/2014/main" id="{36A080C0-4481-D03E-0479-77A6A3FC3A5B}"/>
              </a:ext>
            </a:extLst>
          </p:cNvPr>
          <p:cNvSpPr>
            <a:spLocks noGrp="1"/>
          </p:cNvSpPr>
          <p:nvPr>
            <p:ph type="sldNum" sz="quarter" idx="4"/>
          </p:nvPr>
        </p:nvSpPr>
        <p:spPr/>
        <p:txBody>
          <a:bodyPr/>
          <a:lstStyle/>
          <a:p>
            <a:fld id="{BB5FC4A1-A2DE-4EB5-9A46-57D39B4235EC}" type="slidenum">
              <a:rPr lang="en-US" smtClean="0"/>
              <a:t>20</a:t>
            </a:fld>
            <a:endParaRPr lang="en-US"/>
          </a:p>
        </p:txBody>
      </p:sp>
    </p:spTree>
    <p:extLst>
      <p:ext uri="{BB962C8B-B14F-4D97-AF65-F5344CB8AC3E}">
        <p14:creationId val="3964296675"/>
      </p:ext>
    </p:extLst>
  </p:cSld>
  <p:clrMapOvr>
    <a:masterClrMapping/>
  </p:clrMapOvr>
  <p:transition spd="med">
    <p:fade/>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F3E721B-2008-5AD2-3E9B-7119EC9EAB68}"/>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Dépistage World-Check</a:t>
            </a:r>
          </a:p>
        </p:txBody>
      </p:sp>
      <p:pic>
        <p:nvPicPr>
          <p:cNvPr id="7" name="Picture 6">
            <a:extLst>
              <a:ext uri="{FF2B5EF4-FFF2-40B4-BE49-F238E27FC236}">
                <a16:creationId xmlns:a16="http://schemas.microsoft.com/office/drawing/2014/main" id="{D876C279-07D3-BB37-4892-16E15B8C3D85}"/>
              </a:ext>
            </a:extLst>
          </p:cNvPr>
          <p:cNvPicPr>
            <a:picLocks noChangeAspect="1"/>
          </p:cNvPicPr>
          <p:nvPr/>
        </p:nvPicPr>
        <p:blipFill>
          <a:blip r:embed="rId2"/>
          <a:stretch>
            <a:fillRect/>
          </a:stretch>
        </p:blipFill>
        <p:spPr>
          <a:xfrm>
            <a:off x="822960" y="3244498"/>
            <a:ext cx="4396396" cy="3012024"/>
          </a:xfrm>
          <a:prstGeom prst="rect">
            <a:avLst/>
          </a:prstGeom>
        </p:spPr>
      </p:pic>
      <p:sp>
        <p:nvSpPr>
          <p:cNvPr id="8" name="TextBox 7">
            <a:extLst>
              <a:ext uri="{FF2B5EF4-FFF2-40B4-BE49-F238E27FC236}">
                <a16:creationId xmlns:a16="http://schemas.microsoft.com/office/drawing/2014/main" id="{876F74B6-3E2F-E519-7A6B-2836C0396D3C}"/>
              </a:ext>
            </a:extLst>
          </p:cNvPr>
          <p:cNvSpPr txBox="1"/>
          <p:nvPr/>
        </p:nvSpPr>
        <p:spPr>
          <a:xfrm>
            <a:off x="308344" y="1520456"/>
            <a:ext cx="8537944" cy="2529841"/>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Une fois que vous avez sélectionné une résolution, une fenêtre contextuelle s’affiche vous demandant d’attribuer un niveau de risque et un motif.</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Si vous avez sélectionné FAUX, le niveau de risque et la raison n’auront qu’une seule option :</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Inconnu.</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Pour les correspondances positives ou possibles, choisissez le niveau de risque selon le score de l’analyseur de risque (c.-à-d. </a:t>
            </a:r>
            <a:r>
              <a:rPr lang="fr" sz="1600" b="0" i="0" u="none" strike="noStrike" cap="none" baseline="0">
                <a:solidFill>
                  <a:srgbClr val="FF0000"/>
                </a:solidFill>
                <a:effectLst/>
                <a:uFill>
                  <a:solidFill>
                    <a:prstClr val="black">
                      <a:alpha val="0"/>
                    </a:prstClr>
                  </a:solidFill>
                </a:uFill>
                <a:latin typeface="Calibri"/>
                <a:ea typeface="Calibri"/>
                <a:cs typeface="Calibri"/>
              </a:rPr>
              <a:t>ÉLEVÉ</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FFC000"/>
                </a:solidFill>
                <a:effectLst/>
                <a:uFill>
                  <a:solidFill>
                    <a:prstClr val="black">
                      <a:alpha val="0"/>
                    </a:prstClr>
                  </a:solidFill>
                </a:uFill>
                <a:latin typeface="Calibri"/>
                <a:ea typeface="Calibri"/>
                <a:cs typeface="Calibri"/>
              </a:rPr>
              <a:t>MOYEN</a:t>
            </a:r>
            <a:r>
              <a:rPr lang="fr" sz="1600" b="0" i="0" u="none" strike="noStrike" cap="none" baseline="0">
                <a:solidFill>
                  <a:srgbClr val="000000"/>
                </a:solidFill>
                <a:effectLst/>
                <a:uFill>
                  <a:solidFill>
                    <a:prstClr val="black">
                      <a:alpha val="0"/>
                    </a:prstClr>
                  </a:solidFill>
                </a:uFill>
                <a:latin typeface="Calibri"/>
                <a:ea typeface="Calibri"/>
                <a:cs typeface="Calibri"/>
              </a:rPr>
              <a:t> ou </a:t>
            </a:r>
            <a:r>
              <a:rPr lang="fr" sz="1600" b="0" i="0" u="none" strike="noStrike" cap="none" baseline="0">
                <a:solidFill>
                  <a:srgbClr val="92D050"/>
                </a:solidFill>
                <a:effectLst/>
                <a:uFill>
                  <a:solidFill>
                    <a:prstClr val="black">
                      <a:alpha val="0"/>
                    </a:prstClr>
                  </a:solidFill>
                </a:uFill>
                <a:latin typeface="Calibri"/>
                <a:ea typeface="Calibri"/>
                <a:cs typeface="Calibri"/>
              </a:rPr>
              <a:t>FAIBLE</a:t>
            </a:r>
            <a:r>
              <a:rPr lang="fr" sz="1600" b="0" i="0" u="none" strike="noStrike" cap="none" baseline="0">
                <a:solidFill>
                  <a:srgbClr val="000000"/>
                </a:solidFill>
                <a:effectLst/>
                <a:uFill>
                  <a:solidFill>
                    <a:prstClr val="black">
                      <a:alpha val="0"/>
                    </a:prstClr>
                  </a:solidFill>
                </a:uFill>
                <a:latin typeface="Calibri"/>
                <a:ea typeface="Calibri"/>
                <a:cs typeface="Calibri"/>
              </a:rPr>
              <a:t>).</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Pour les résultats positifs, choisissez CORRESPONDANCE COMPLÈTE comme raison et pour les résultats possibles, choisissez CORRESPONDANCE PARTIELLE comme raison.</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Cliquez ensuite sur ENREGISTRER.</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grpSp>
        <p:nvGrpSpPr>
          <p:cNvPr id="3" name="Group 2">
            <a:extLst>
              <a:ext uri="{FF2B5EF4-FFF2-40B4-BE49-F238E27FC236}">
                <a16:creationId xmlns:a16="http://schemas.microsoft.com/office/drawing/2014/main" id="{FFFD9B14-5106-44AC-A6D6-2FCF18FD0A91}"/>
              </a:ext>
            </a:extLst>
          </p:cNvPr>
          <p:cNvGrpSpPr/>
          <p:nvPr/>
        </p:nvGrpSpPr>
        <p:grpSpPr>
          <a:xfrm>
            <a:off x="5603358" y="3090116"/>
            <a:ext cx="3051544" cy="1827232"/>
            <a:chOff x="5603358" y="3090116"/>
            <a:chExt cx="3051544" cy="1827232"/>
          </a:xfrm>
        </p:grpSpPr>
        <p:sp>
          <p:nvSpPr>
            <p:cNvPr id="9" name="Speech Bubble: Oval 8">
              <a:extLst>
                <a:ext uri="{FF2B5EF4-FFF2-40B4-BE49-F238E27FC236}">
                  <a16:creationId xmlns:a16="http://schemas.microsoft.com/office/drawing/2014/main" id="{199A39E8-4918-8669-CDA3-8F1C64F8B636}"/>
                </a:ext>
              </a:extLst>
            </p:cNvPr>
            <p:cNvSpPr/>
            <p:nvPr/>
          </p:nvSpPr>
          <p:spPr>
            <a:xfrm>
              <a:off x="5603358" y="3090116"/>
              <a:ext cx="3051544" cy="1827232"/>
            </a:xfrm>
            <a:prstGeom prst="wedgeEllipseCallout">
              <a:avLst>
                <a:gd name="adj1" fmla="val -76682"/>
                <a:gd name="adj2" fmla="val 8784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359EF48E-8AEB-DDA3-A34D-E8D48EFED757}"/>
                </a:ext>
              </a:extLst>
            </p:cNvPr>
            <p:cNvSpPr txBox="1"/>
            <p:nvPr/>
          </p:nvSpPr>
          <p:spPr>
            <a:xfrm>
              <a:off x="5929777" y="3459447"/>
              <a:ext cx="2398705" cy="1737360"/>
            </a:xfrm>
            <a:prstGeom prst="rect">
              <a:avLst/>
            </a:prstGeom>
            <a:noFill/>
          </p:spPr>
          <p:txBody>
            <a:bodyPr wrap="square" rtlCol="0">
              <a:spAutoFit/>
            </a:bodyPr>
            <a:lstStyle/>
            <a:p>
              <a:pPr algn="ctr"/>
              <a:r>
                <a:rPr lang="fr" sz="1200" b="0" i="0" u="none" strike="noStrike" cap="none" baseline="0">
                  <a:solidFill>
                    <a:srgbClr val="000000"/>
                  </a:solidFill>
                  <a:effectLst/>
                  <a:uFill>
                    <a:solidFill>
                      <a:prstClr val="black">
                        <a:alpha val="0"/>
                      </a:prstClr>
                    </a:solidFill>
                  </a:uFill>
                  <a:latin typeface="Calibri"/>
                  <a:ea typeface="Calibri"/>
                  <a:cs typeface="Calibri"/>
                </a:rPr>
                <a:t>Il existe une option pour marquer un tiers comme signal d’alarme.</a:t>
              </a:r>
              <a:r>
                <a:rPr lang="fr" sz="1200" b="0" i="0" u="none" strike="noStrike" cap="none" baseline="0">
                  <a:solidFill>
                    <a:srgbClr val="000000"/>
                  </a:solidFill>
                  <a:effectLst/>
                  <a:uFill>
                    <a:solidFill>
                      <a:prstClr val="black">
                        <a:alpha val="0"/>
                      </a:prstClr>
                    </a:solidFill>
                  </a:uFill>
                  <a:latin typeface="Calibri"/>
                  <a:ea typeface="Calibri"/>
                  <a:cs typeface="Calibri"/>
                </a:rPr>
                <a:t> </a:t>
              </a:r>
              <a:r>
                <a:rPr lang="fr" sz="1200" b="0" i="0" u="none" strike="noStrike" cap="none" baseline="0">
                  <a:solidFill>
                    <a:srgbClr val="000000"/>
                  </a:solidFill>
                  <a:effectLst/>
                  <a:uFill>
                    <a:solidFill>
                      <a:prstClr val="black">
                        <a:alpha val="0"/>
                      </a:prstClr>
                    </a:solidFill>
                  </a:uFill>
                  <a:latin typeface="Calibri"/>
                  <a:ea typeface="Calibri"/>
                  <a:cs typeface="Calibri"/>
                </a:rPr>
                <a:t>Ce n’est pas obligatoire, c’est juste un marqueur interne que vous pouvez décider d’utiliser si vous le souhaitez.</a:t>
              </a:r>
              <a:r>
                <a:rPr lang="fr" sz="1200" b="0" i="0" u="none" strike="noStrike" cap="none" baseline="0">
                  <a:solidFill>
                    <a:srgbClr val="000000"/>
                  </a:solidFill>
                  <a:effectLst/>
                  <a:uFill>
                    <a:solidFill>
                      <a:prstClr val="black">
                        <a:alpha val="0"/>
                      </a:prstClr>
                    </a:solidFill>
                  </a:uFill>
                  <a:latin typeface="Calibri"/>
                  <a:ea typeface="Calibri"/>
                  <a:cs typeface="Calibri"/>
                </a:rPr>
                <a:t> </a:t>
              </a:r>
              <a:r>
                <a:rPr lang="fr" sz="1200" b="0" i="0" u="none" strike="noStrike" cap="none" baseline="0">
                  <a:solidFill>
                    <a:srgbClr val="000000"/>
                  </a:solidFill>
                  <a:effectLst/>
                  <a:uFill>
                    <a:solidFill>
                      <a:prstClr val="black">
                        <a:alpha val="0"/>
                      </a:prstClr>
                    </a:solidFill>
                  </a:uFill>
                  <a:latin typeface="Calibri"/>
                  <a:ea typeface="Calibri"/>
                  <a:cs typeface="Calibri"/>
                </a:rPr>
                <a:t>Cela n’a aucun impact sur le processus.</a:t>
              </a:r>
            </a:p>
          </p:txBody>
        </p:sp>
      </p:grpSp>
      <p:sp>
        <p:nvSpPr>
          <p:cNvPr id="4" name="Slide Number Placeholder 3">
            <a:extLst>
              <a:ext uri="{FF2B5EF4-FFF2-40B4-BE49-F238E27FC236}">
                <a16:creationId xmlns:a16="http://schemas.microsoft.com/office/drawing/2014/main" id="{4CD6EF53-2B18-2C09-9B79-044AB3B3463C}"/>
              </a:ext>
            </a:extLst>
          </p:cNvPr>
          <p:cNvSpPr>
            <a:spLocks noGrp="1"/>
          </p:cNvSpPr>
          <p:nvPr>
            <p:ph type="sldNum" sz="quarter" idx="4"/>
          </p:nvPr>
        </p:nvSpPr>
        <p:spPr/>
        <p:txBody>
          <a:bodyPr/>
          <a:lstStyle/>
          <a:p>
            <a:fld id="{BB5FC4A1-A2DE-4EB5-9A46-57D39B4235EC}" type="slidenum">
              <a:rPr lang="en-US" smtClean="0"/>
              <a:t>21</a:t>
            </a:fld>
            <a:endParaRPr lang="en-US"/>
          </a:p>
        </p:txBody>
      </p:sp>
    </p:spTree>
    <p:extLst>
      <p:ext uri="{BB962C8B-B14F-4D97-AF65-F5344CB8AC3E}">
        <p14:creationId val="1905846228"/>
      </p:ext>
    </p:extLst>
  </p:cSld>
  <p:clrMapOvr>
    <a:masterClrMapping/>
  </p:clrMapOvr>
  <p:transition spd="med">
    <p:fade/>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12B522D-511A-9A42-93D8-3AE27BFC7288}"/>
              </a:ext>
            </a:extLst>
          </p:cNvPr>
          <p:cNvSpPr>
            <a:spLocks noGrp="1"/>
          </p:cNvSpPr>
          <p:nvPr>
            <p:ph type="title"/>
          </p:nvPr>
        </p:nvSpPr>
        <p:spPr/>
        <p:txBody>
          <a:bodyPr/>
          <a:lstStyle/>
          <a:p>
            <a:br>
              <a:rPr sz="2000"/>
            </a:b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Dépistage World-Check</a:t>
            </a:r>
          </a:p>
        </p:txBody>
      </p:sp>
      <p:pic>
        <p:nvPicPr>
          <p:cNvPr id="7" name="Picture 6">
            <a:extLst>
              <a:ext uri="{FF2B5EF4-FFF2-40B4-BE49-F238E27FC236}">
                <a16:creationId xmlns:a16="http://schemas.microsoft.com/office/drawing/2014/main" id="{2A5060DE-C06A-0DF3-7763-4EBE73AC6D30}"/>
              </a:ext>
            </a:extLst>
          </p:cNvPr>
          <p:cNvPicPr>
            <a:picLocks noChangeAspect="1"/>
          </p:cNvPicPr>
          <p:nvPr/>
        </p:nvPicPr>
        <p:blipFill>
          <a:blip r:embed="rId3"/>
          <a:stretch>
            <a:fillRect/>
          </a:stretch>
        </p:blipFill>
        <p:spPr>
          <a:xfrm>
            <a:off x="267465" y="3429000"/>
            <a:ext cx="8321040" cy="2001328"/>
          </a:xfrm>
          <a:prstGeom prst="rect">
            <a:avLst/>
          </a:prstGeom>
        </p:spPr>
      </p:pic>
      <p:sp>
        <p:nvSpPr>
          <p:cNvPr id="8" name="TextBox 7">
            <a:extLst>
              <a:ext uri="{FF2B5EF4-FFF2-40B4-BE49-F238E27FC236}">
                <a16:creationId xmlns:a16="http://schemas.microsoft.com/office/drawing/2014/main" id="{8B331687-AF7A-DFAD-68FE-D459F3A2C224}"/>
              </a:ext>
            </a:extLst>
          </p:cNvPr>
          <p:cNvSpPr txBox="1"/>
          <p:nvPr/>
        </p:nvSpPr>
        <p:spPr>
          <a:xfrm>
            <a:off x="414670" y="1397675"/>
            <a:ext cx="7618341" cy="3063240"/>
          </a:xfrm>
          <a:prstGeom prst="rect">
            <a:avLst/>
          </a:prstGeom>
          <a:noFill/>
        </p:spPr>
        <p:txBody>
          <a:bodyPr wrap="square" rtlCol="0">
            <a:spAutoFit/>
          </a:bodyPr>
          <a:lstStyle/>
          <a:p>
            <a:r>
              <a:rPr lang="fr" sz="1300" b="0" i="0" u="none" strike="noStrike" cap="none" baseline="0">
                <a:solidFill>
                  <a:srgbClr val="000000"/>
                </a:solidFill>
                <a:effectLst/>
                <a:uFill>
                  <a:solidFill>
                    <a:prstClr val="black">
                      <a:alpha val="0"/>
                    </a:prstClr>
                  </a:solidFill>
                </a:uFill>
                <a:latin typeface="Calibri"/>
                <a:ea typeface="Calibri"/>
                <a:cs typeface="Calibri"/>
              </a:rPr>
              <a:t>Si vous </a:t>
            </a:r>
            <a:r>
              <a:rPr lang="fr" sz="1300" b="0" i="0" u="sng" strike="noStrike" cap="none" baseline="0">
                <a:solidFill>
                  <a:srgbClr val="000000"/>
                </a:solidFill>
                <a:effectLst/>
                <a:uFill>
                  <a:solidFill>
                    <a:srgbClr val="000000"/>
                  </a:solidFill>
                </a:uFill>
                <a:latin typeface="Calibri"/>
                <a:ea typeface="Calibri"/>
                <a:cs typeface="Calibri"/>
              </a:rPr>
              <a:t>souhaitez</a:t>
            </a:r>
            <a:r>
              <a:rPr lang="fr" sz="1300" b="0" i="0" u="none" strike="noStrike" cap="none" baseline="0">
                <a:solidFill>
                  <a:srgbClr val="000000"/>
                </a:solidFill>
                <a:effectLst/>
                <a:uFill>
                  <a:solidFill>
                    <a:prstClr val="black">
                      <a:alpha val="0"/>
                    </a:prstClr>
                  </a:solidFill>
                </a:uFill>
                <a:latin typeface="Calibri"/>
                <a:ea typeface="Calibri"/>
                <a:cs typeface="Calibri"/>
              </a:rPr>
              <a:t> ajouter un réviseur à un contrôle World-Check (généralement si vous n’êtes pas certain qu’une correspondance possible soit faussement positive ou non), vous pouvez cliquer sur AJOUTER UN RÉVISEUR dans les résultats détaillés du contrôle des tiers (voir page précédente).</a:t>
            </a:r>
            <a:r>
              <a:rPr lang="fr" sz="1300" b="0" i="0" u="none" strike="noStrike" cap="none" baseline="0">
                <a:solidFill>
                  <a:srgbClr val="000000"/>
                </a:solidFill>
                <a:effectLst/>
                <a:uFill>
                  <a:solidFill>
                    <a:prstClr val="black">
                      <a:alpha val="0"/>
                    </a:prstClr>
                  </a:solidFill>
                </a:uFill>
                <a:latin typeface="Calibri"/>
                <a:ea typeface="Calibri"/>
                <a:cs typeface="Calibri"/>
              </a:rPr>
              <a:t> </a:t>
            </a:r>
            <a:r>
              <a:rPr lang="fr" sz="1300" b="0" i="0" u="none" strike="noStrike" cap="none" baseline="0">
                <a:solidFill>
                  <a:srgbClr val="000000"/>
                </a:solidFill>
                <a:effectLst/>
                <a:uFill>
                  <a:solidFill>
                    <a:prstClr val="black">
                      <a:alpha val="0"/>
                    </a:prstClr>
                  </a:solidFill>
                </a:uFill>
                <a:latin typeface="Calibri"/>
                <a:ea typeface="Calibri"/>
                <a:cs typeface="Calibri"/>
              </a:rPr>
              <a:t>Une fois que vous aurez cliqué sur AJOUTER UN REVUE, la section ci-dessous apparaîtra.</a:t>
            </a:r>
            <a:r>
              <a:rPr lang="fr"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fr" sz="1300" b="0" i="0" u="none" strike="noStrike" cap="none" baseline="0">
                <a:solidFill>
                  <a:srgbClr val="000000"/>
                </a:solidFill>
                <a:effectLst/>
                <a:uFill>
                  <a:solidFill>
                    <a:prstClr val="black">
                      <a:alpha val="0"/>
                    </a:prstClr>
                  </a:solidFill>
                </a:uFill>
                <a:latin typeface="Calibri"/>
                <a:ea typeface="Calibri"/>
                <a:cs typeface="Calibri"/>
              </a:rPr>
              <a:t>Vous pouvez ajouter un utilisateur spécifique ou un groupe d’utilisateurs, qui, dans la plupart des cas, serait l’équipe d’approbation.</a:t>
            </a:r>
            <a:r>
              <a:rPr lang="fr" sz="1300" b="0" i="0" u="none" strike="noStrike" cap="none" baseline="0">
                <a:solidFill>
                  <a:srgbClr val="000000"/>
                </a:solidFill>
                <a:effectLst/>
                <a:uFill>
                  <a:solidFill>
                    <a:prstClr val="black">
                      <a:alpha val="0"/>
                    </a:prstClr>
                  </a:solidFill>
                </a:uFill>
                <a:latin typeface="Calibri"/>
                <a:ea typeface="Calibri"/>
                <a:cs typeface="Calibri"/>
              </a:rPr>
              <a:t> </a:t>
            </a:r>
            <a:r>
              <a:rPr lang="fr" sz="1300" b="0" i="0" u="none" strike="noStrike" cap="none" baseline="0">
                <a:solidFill>
                  <a:srgbClr val="000000"/>
                </a:solidFill>
                <a:effectLst/>
                <a:uFill>
                  <a:solidFill>
                    <a:prstClr val="black">
                      <a:alpha val="0"/>
                    </a:prstClr>
                  </a:solidFill>
                </a:uFill>
                <a:latin typeface="Calibri"/>
                <a:ea typeface="Calibri"/>
                <a:cs typeface="Calibri"/>
              </a:rPr>
              <a:t>Vous pouvez toutefois demander à d’autres membres de l’équipe d’intégration de l’examiner également.</a:t>
            </a:r>
          </a:p>
          <a:p>
            <a:endParaRPr lang="en-GB" sz="1300"/>
          </a:p>
          <a:p>
            <a:r>
              <a:rPr lang="fr" sz="1300" b="0" i="0" u="none" strike="noStrike" cap="none" baseline="0">
                <a:solidFill>
                  <a:srgbClr val="000000"/>
                </a:solidFill>
                <a:effectLst/>
                <a:uFill>
                  <a:solidFill>
                    <a:prstClr val="black">
                      <a:alpha val="0"/>
                    </a:prstClr>
                  </a:solidFill>
                </a:uFill>
                <a:latin typeface="Calibri"/>
                <a:ea typeface="Calibri"/>
                <a:cs typeface="Calibri"/>
              </a:rPr>
              <a:t>Vous pouvez demander une date spécifique à laquelle vous souhaitez que l'examen soit terminé</a:t>
            </a:r>
            <a:r>
              <a:rPr lang="fr"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fr" sz="1300" b="0" i="0" u="none" strike="noStrike" cap="none" baseline="0">
                <a:solidFill>
                  <a:srgbClr val="000000"/>
                </a:solidFill>
                <a:effectLst/>
                <a:uFill>
                  <a:solidFill>
                    <a:prstClr val="black">
                      <a:alpha val="0"/>
                    </a:prstClr>
                  </a:solidFill>
                </a:uFill>
                <a:latin typeface="Calibri"/>
                <a:ea typeface="Calibri"/>
                <a:cs typeface="Calibri"/>
              </a:rPr>
              <a:t>Une fois que vous avez sélectionné votre Utilisateur ou votre Groupe d’utilisateurs, cliquez sur Enregistrer.</a:t>
            </a:r>
          </a:p>
        </p:txBody>
      </p:sp>
      <p:sp>
        <p:nvSpPr>
          <p:cNvPr id="9" name="TextBox 8">
            <a:extLst>
              <a:ext uri="{FF2B5EF4-FFF2-40B4-BE49-F238E27FC236}">
                <a16:creationId xmlns:a16="http://schemas.microsoft.com/office/drawing/2014/main" id="{BA08B31F-59D0-CB5B-2224-33D0710333D3}"/>
              </a:ext>
            </a:extLst>
          </p:cNvPr>
          <p:cNvSpPr txBox="1"/>
          <p:nvPr/>
        </p:nvSpPr>
        <p:spPr>
          <a:xfrm>
            <a:off x="414670" y="5465135"/>
            <a:ext cx="8173835" cy="94488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Si vous avez sélectionné un utilisateur, cette personne recevra un e-mail.</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Si vous avez sélectionné un groupe, tous les utilisateurs de ce groupe recevront un e-mail.</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fr" sz="1400" b="0" i="0" u="none" strike="noStrike" cap="none" baseline="0">
                <a:solidFill>
                  <a:srgbClr val="000000"/>
                </a:solidFill>
                <a:effectLst/>
                <a:uFill>
                  <a:solidFill>
                    <a:prstClr val="black">
                      <a:alpha val="0"/>
                    </a:prstClr>
                  </a:solidFill>
                </a:uFill>
                <a:latin typeface="Calibri"/>
                <a:ea typeface="Calibri"/>
                <a:cs typeface="Calibri"/>
              </a:rPr>
              <a:t>Un exemple de l’e-mail reçu par l’examinateur est inclus sur la page suivante...</a:t>
            </a:r>
          </a:p>
        </p:txBody>
      </p:sp>
      <p:sp>
        <p:nvSpPr>
          <p:cNvPr id="3" name="Slide Number Placeholder 2">
            <a:extLst>
              <a:ext uri="{FF2B5EF4-FFF2-40B4-BE49-F238E27FC236}">
                <a16:creationId xmlns:a16="http://schemas.microsoft.com/office/drawing/2014/main" id="{277B15D2-F538-915A-4F5F-A51D2E9FB9C7}"/>
              </a:ext>
            </a:extLst>
          </p:cNvPr>
          <p:cNvSpPr>
            <a:spLocks noGrp="1"/>
          </p:cNvSpPr>
          <p:nvPr>
            <p:ph type="sldNum" sz="quarter" idx="4"/>
          </p:nvPr>
        </p:nvSpPr>
        <p:spPr/>
        <p:txBody>
          <a:bodyPr/>
          <a:lstStyle/>
          <a:p>
            <a:fld id="{BB5FC4A1-A2DE-4EB5-9A46-57D39B4235EC}" type="slidenum">
              <a:rPr lang="en-US" smtClean="0"/>
              <a:t>22</a:t>
            </a:fld>
            <a:endParaRPr lang="en-US"/>
          </a:p>
        </p:txBody>
      </p:sp>
    </p:spTree>
    <p:extLst>
      <p:ext uri="{BB962C8B-B14F-4D97-AF65-F5344CB8AC3E}">
        <p14:creationId val="621300865"/>
      </p:ext>
    </p:extLst>
  </p:cSld>
  <p:clrMapOvr>
    <a:masterClrMapping/>
  </p:clrMapOvr>
  <p:transition spd="med">
    <p:fade/>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475A143-F7DF-EE06-5394-0A8CF5772672}"/>
              </a:ext>
            </a:extLst>
          </p:cNvPr>
          <p:cNvSpPr>
            <a:spLocks noGrp="1"/>
          </p:cNvSpPr>
          <p:nvPr>
            <p:ph type="title"/>
          </p:nvPr>
        </p:nvSpPr>
        <p:spPr>
          <a:xfrm>
            <a:off x="815871" y="217175"/>
            <a:ext cx="7358907" cy="787032"/>
          </a:xfrm>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Dépistage World-Check</a:t>
            </a:r>
          </a:p>
        </p:txBody>
      </p:sp>
      <p:pic>
        <p:nvPicPr>
          <p:cNvPr id="7" name="Picture 6">
            <a:extLst>
              <a:ext uri="{FF2B5EF4-FFF2-40B4-BE49-F238E27FC236}">
                <a16:creationId xmlns:a16="http://schemas.microsoft.com/office/drawing/2014/main" id="{69D8AEBF-B18F-0C33-F2F8-E7383B5FF0BB}"/>
              </a:ext>
            </a:extLst>
          </p:cNvPr>
          <p:cNvPicPr>
            <a:picLocks noChangeAspect="1"/>
          </p:cNvPicPr>
          <p:nvPr/>
        </p:nvPicPr>
        <p:blipFill>
          <a:blip r:embed="rId2"/>
          <a:stretch>
            <a:fillRect/>
          </a:stretch>
        </p:blipFill>
        <p:spPr>
          <a:xfrm>
            <a:off x="372037" y="1497859"/>
            <a:ext cx="8032223" cy="4798862"/>
          </a:xfrm>
          <a:prstGeom prst="rect">
            <a:avLst/>
          </a:prstGeom>
        </p:spPr>
      </p:pic>
      <p:sp>
        <p:nvSpPr>
          <p:cNvPr id="3" name="Slide Number Placeholder 2">
            <a:extLst>
              <a:ext uri="{FF2B5EF4-FFF2-40B4-BE49-F238E27FC236}">
                <a16:creationId xmlns:a16="http://schemas.microsoft.com/office/drawing/2014/main" id="{4C9D4F78-4A90-CFD2-A3EE-A0F17445DC11}"/>
              </a:ext>
            </a:extLst>
          </p:cNvPr>
          <p:cNvSpPr>
            <a:spLocks noGrp="1"/>
          </p:cNvSpPr>
          <p:nvPr>
            <p:ph type="sldNum" sz="quarter" idx="4"/>
          </p:nvPr>
        </p:nvSpPr>
        <p:spPr/>
        <p:txBody>
          <a:bodyPr/>
          <a:lstStyle/>
          <a:p>
            <a:fld id="{BB5FC4A1-A2DE-4EB5-9A46-57D39B4235EC}" type="slidenum">
              <a:rPr lang="en-US" smtClean="0"/>
              <a:t>23</a:t>
            </a:fld>
            <a:endParaRPr lang="en-US"/>
          </a:p>
        </p:txBody>
      </p:sp>
    </p:spTree>
    <p:extLst>
      <p:ext uri="{BB962C8B-B14F-4D97-AF65-F5344CB8AC3E}">
        <p14:creationId val="2482962042"/>
      </p:ext>
    </p:extLst>
  </p:cSld>
  <p:clrMapOvr>
    <a:masterClrMapping/>
  </p:clrMapOvr>
  <p:transition spd="med">
    <p:fade/>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7342956-BD36-17D4-6620-92D2DB1142DA}"/>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Dépistage World-Check</a:t>
            </a:r>
          </a:p>
        </p:txBody>
      </p:sp>
      <p:pic>
        <p:nvPicPr>
          <p:cNvPr id="7" name="Picture 6">
            <a:extLst>
              <a:ext uri="{FF2B5EF4-FFF2-40B4-BE49-F238E27FC236}">
                <a16:creationId xmlns:a16="http://schemas.microsoft.com/office/drawing/2014/main" id="{F28AD193-4473-2F8D-4BE8-42760C3A9745}"/>
              </a:ext>
            </a:extLst>
          </p:cNvPr>
          <p:cNvPicPr>
            <a:picLocks noChangeAspect="1"/>
          </p:cNvPicPr>
          <p:nvPr/>
        </p:nvPicPr>
        <p:blipFill>
          <a:blip r:embed="rId2"/>
          <a:stretch>
            <a:fillRect/>
          </a:stretch>
        </p:blipFill>
        <p:spPr>
          <a:xfrm>
            <a:off x="326420" y="2619776"/>
            <a:ext cx="8342614" cy="3035530"/>
          </a:xfrm>
          <a:prstGeom prst="rect">
            <a:avLst/>
          </a:prstGeom>
        </p:spPr>
      </p:pic>
      <p:sp>
        <p:nvSpPr>
          <p:cNvPr id="8" name="TextBox 7">
            <a:extLst>
              <a:ext uri="{FF2B5EF4-FFF2-40B4-BE49-F238E27FC236}">
                <a16:creationId xmlns:a16="http://schemas.microsoft.com/office/drawing/2014/main" id="{0B27C4B3-8173-39BF-5753-5EC9419D0E03}"/>
              </a:ext>
            </a:extLst>
          </p:cNvPr>
          <p:cNvSpPr txBox="1"/>
          <p:nvPr/>
        </p:nvSpPr>
        <p:spPr>
          <a:xfrm>
            <a:off x="400692" y="1576700"/>
            <a:ext cx="8342615" cy="137160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L’examinateur peut cliquer sur le lien dans l’e-mail, où il sera redirigé vers le résultat de la sélection qui nécessite un examen supplémentaire.</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L’Examinateur peut ajouter des commentaires et modifier la Résolution du Tiers.</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Une fois qu’ils ont fait leurs commentaires et effectué leur examen, cliquez sur le bouton EXAMEN.</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Une fois cela terminé, l’équipe d’intégration recevra un e-mail, dont un exemple figure sur la page suivante...</a:t>
            </a:r>
          </a:p>
        </p:txBody>
      </p:sp>
      <p:grpSp>
        <p:nvGrpSpPr>
          <p:cNvPr id="9" name="Group 8">
            <a:extLst>
              <a:ext uri="{FF2B5EF4-FFF2-40B4-BE49-F238E27FC236}">
                <a16:creationId xmlns:a16="http://schemas.microsoft.com/office/drawing/2014/main" id="{5C41E456-142C-3DB0-075C-599F416ADB71}"/>
              </a:ext>
            </a:extLst>
          </p:cNvPr>
          <p:cNvGrpSpPr/>
          <p:nvPr/>
        </p:nvGrpSpPr>
        <p:grpSpPr>
          <a:xfrm>
            <a:off x="822959" y="5424754"/>
            <a:ext cx="2770845" cy="1326920"/>
            <a:chOff x="5603357" y="3145995"/>
            <a:chExt cx="3051544" cy="1827232"/>
          </a:xfrm>
        </p:grpSpPr>
        <p:sp>
          <p:nvSpPr>
            <p:cNvPr id="10" name="Speech Bubble: Oval 9">
              <a:extLst>
                <a:ext uri="{FF2B5EF4-FFF2-40B4-BE49-F238E27FC236}">
                  <a16:creationId xmlns:a16="http://schemas.microsoft.com/office/drawing/2014/main" id="{FA021DF5-1ABA-8D72-85BE-CBC114845200}"/>
                </a:ext>
              </a:extLst>
            </p:cNvPr>
            <p:cNvSpPr/>
            <p:nvPr/>
          </p:nvSpPr>
          <p:spPr>
            <a:xfrm>
              <a:off x="5603357" y="3145995"/>
              <a:ext cx="3051544" cy="1827232"/>
            </a:xfrm>
            <a:prstGeom prst="wedgeEllipseCallout">
              <a:avLst>
                <a:gd name="adj1" fmla="val -42100"/>
                <a:gd name="adj2" fmla="val -627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2E45D963-B2FA-7AB5-CF2D-8CFFB8F1EEF3}"/>
                </a:ext>
              </a:extLst>
            </p:cNvPr>
            <p:cNvSpPr txBox="1"/>
            <p:nvPr/>
          </p:nvSpPr>
          <p:spPr>
            <a:xfrm>
              <a:off x="5929777" y="3459447"/>
              <a:ext cx="2398704" cy="1804814"/>
            </a:xfrm>
            <a:prstGeom prst="rect">
              <a:avLst/>
            </a:prstGeom>
            <a:noFill/>
          </p:spPr>
          <p:txBody>
            <a:bodyPr wrap="square" rtlCol="0">
              <a:spAutoFit/>
            </a:bodyPr>
            <a:lstStyle/>
            <a:p>
              <a:pPr algn="ctr"/>
              <a:r>
                <a:rPr lang="fr" sz="1000" b="0" i="0" u="none" strike="noStrike" cap="none" baseline="0">
                  <a:solidFill>
                    <a:srgbClr val="000000"/>
                  </a:solidFill>
                  <a:effectLst/>
                  <a:uFill>
                    <a:solidFill>
                      <a:prstClr val="black">
                        <a:alpha val="0"/>
                      </a:prstClr>
                    </a:solidFill>
                  </a:uFill>
                  <a:latin typeface="Calibri"/>
                  <a:ea typeface="Calibri"/>
                  <a:cs typeface="Calibri"/>
                </a:rPr>
                <a:t>Il existe une option pour marquer un tiers comme signal d’alarme.</a:t>
              </a:r>
              <a:r>
                <a:rPr lang="fr" sz="1000" b="0" i="0" u="none" strike="noStrike" cap="none" baseline="0">
                  <a:solidFill>
                    <a:srgbClr val="000000"/>
                  </a:solidFill>
                  <a:effectLst/>
                  <a:uFill>
                    <a:solidFill>
                      <a:prstClr val="black">
                        <a:alpha val="0"/>
                      </a:prstClr>
                    </a:solidFill>
                  </a:uFill>
                  <a:latin typeface="Calibri"/>
                  <a:ea typeface="Calibri"/>
                  <a:cs typeface="Calibri"/>
                </a:rPr>
                <a:t> </a:t>
              </a:r>
              <a:r>
                <a:rPr lang="fr" sz="1000" b="0" i="0" u="none" strike="noStrike" cap="none" baseline="0">
                  <a:solidFill>
                    <a:srgbClr val="000000"/>
                  </a:solidFill>
                  <a:effectLst/>
                  <a:uFill>
                    <a:solidFill>
                      <a:prstClr val="black">
                        <a:alpha val="0"/>
                      </a:prstClr>
                    </a:solidFill>
                  </a:uFill>
                  <a:latin typeface="Calibri"/>
                  <a:ea typeface="Calibri"/>
                  <a:cs typeface="Calibri"/>
                </a:rPr>
                <a:t>Ce n’est pas obligatoire, c’est juste un marqueur interne que vous pouvez décider d’utiliser si vous le souhaitez.</a:t>
              </a:r>
              <a:r>
                <a:rPr lang="fr" sz="1000" b="0" i="0" u="none" strike="noStrike" cap="none" baseline="0">
                  <a:solidFill>
                    <a:srgbClr val="000000"/>
                  </a:solidFill>
                  <a:effectLst/>
                  <a:uFill>
                    <a:solidFill>
                      <a:prstClr val="black">
                        <a:alpha val="0"/>
                      </a:prstClr>
                    </a:solidFill>
                  </a:uFill>
                  <a:latin typeface="Calibri"/>
                  <a:ea typeface="Calibri"/>
                  <a:cs typeface="Calibri"/>
                </a:rPr>
                <a:t> </a:t>
              </a:r>
              <a:r>
                <a:rPr lang="fr" sz="1000" b="0" i="0" u="none" strike="noStrike" cap="none" baseline="0">
                  <a:solidFill>
                    <a:srgbClr val="000000"/>
                  </a:solidFill>
                  <a:effectLst/>
                  <a:uFill>
                    <a:solidFill>
                      <a:prstClr val="black">
                        <a:alpha val="0"/>
                      </a:prstClr>
                    </a:solidFill>
                  </a:uFill>
                  <a:latin typeface="Calibri"/>
                  <a:ea typeface="Calibri"/>
                  <a:cs typeface="Calibri"/>
                </a:rPr>
                <a:t>Cela n’a aucun impact sur le processus.</a:t>
              </a:r>
            </a:p>
          </p:txBody>
        </p:sp>
      </p:grpSp>
      <p:sp>
        <p:nvSpPr>
          <p:cNvPr id="3" name="Slide Number Placeholder 2">
            <a:extLst>
              <a:ext uri="{FF2B5EF4-FFF2-40B4-BE49-F238E27FC236}">
                <a16:creationId xmlns:a16="http://schemas.microsoft.com/office/drawing/2014/main" id="{11766C33-8002-0862-6A22-10A0C5051E04}"/>
              </a:ext>
            </a:extLst>
          </p:cNvPr>
          <p:cNvSpPr>
            <a:spLocks noGrp="1"/>
          </p:cNvSpPr>
          <p:nvPr>
            <p:ph type="sldNum" sz="quarter" idx="4"/>
          </p:nvPr>
        </p:nvSpPr>
        <p:spPr/>
        <p:txBody>
          <a:bodyPr/>
          <a:lstStyle/>
          <a:p>
            <a:fld id="{BB5FC4A1-A2DE-4EB5-9A46-57D39B4235EC}" type="slidenum">
              <a:rPr lang="en-US" smtClean="0"/>
              <a:t>24</a:t>
            </a:fld>
            <a:endParaRPr lang="en-US"/>
          </a:p>
        </p:txBody>
      </p:sp>
    </p:spTree>
    <p:extLst>
      <p:ext uri="{BB962C8B-B14F-4D97-AF65-F5344CB8AC3E}">
        <p14:creationId val="2202188414"/>
      </p:ext>
    </p:extLst>
  </p:cSld>
  <p:clrMapOvr>
    <a:masterClrMapping/>
  </p:clrMapOvr>
  <p:transition spd="med">
    <p:fade/>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78F57D8-AFE5-649F-373D-26B7A58ACCEA}"/>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Dépistage World-Check</a:t>
            </a:r>
          </a:p>
        </p:txBody>
      </p:sp>
      <p:pic>
        <p:nvPicPr>
          <p:cNvPr id="7" name="Picture 6">
            <a:extLst>
              <a:ext uri="{FF2B5EF4-FFF2-40B4-BE49-F238E27FC236}">
                <a16:creationId xmlns:a16="http://schemas.microsoft.com/office/drawing/2014/main" id="{0F519C04-5BD1-B856-64D6-7C6BAC3F80D8}"/>
              </a:ext>
            </a:extLst>
          </p:cNvPr>
          <p:cNvPicPr>
            <a:picLocks noChangeAspect="1"/>
          </p:cNvPicPr>
          <p:nvPr/>
        </p:nvPicPr>
        <p:blipFill>
          <a:blip r:embed="rId2"/>
          <a:stretch>
            <a:fillRect/>
          </a:stretch>
        </p:blipFill>
        <p:spPr>
          <a:xfrm>
            <a:off x="332410" y="1550978"/>
            <a:ext cx="8357383" cy="4956752"/>
          </a:xfrm>
          <a:prstGeom prst="rect">
            <a:avLst/>
          </a:prstGeom>
        </p:spPr>
      </p:pic>
      <p:sp>
        <p:nvSpPr>
          <p:cNvPr id="3" name="Slide Number Placeholder 2">
            <a:extLst>
              <a:ext uri="{FF2B5EF4-FFF2-40B4-BE49-F238E27FC236}">
                <a16:creationId xmlns:a16="http://schemas.microsoft.com/office/drawing/2014/main" id="{F4B09B92-0673-8911-6EE7-74F28671FC30}"/>
              </a:ext>
            </a:extLst>
          </p:cNvPr>
          <p:cNvSpPr>
            <a:spLocks noGrp="1"/>
          </p:cNvSpPr>
          <p:nvPr>
            <p:ph type="sldNum" sz="quarter" idx="4"/>
          </p:nvPr>
        </p:nvSpPr>
        <p:spPr/>
        <p:txBody>
          <a:bodyPr/>
          <a:lstStyle/>
          <a:p>
            <a:fld id="{BB5FC4A1-A2DE-4EB5-9A46-57D39B4235EC}" type="slidenum">
              <a:rPr lang="en-US" smtClean="0"/>
              <a:t>25</a:t>
            </a:fld>
            <a:endParaRPr lang="en-US"/>
          </a:p>
        </p:txBody>
      </p:sp>
    </p:spTree>
    <p:extLst>
      <p:ext uri="{BB962C8B-B14F-4D97-AF65-F5344CB8AC3E}">
        <p14:creationId val="300040569"/>
      </p:ext>
    </p:extLst>
  </p:cSld>
  <p:clrMapOvr>
    <a:masterClrMapping/>
  </p:clrMapOvr>
  <p:transition spd="med">
    <p:fade/>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093150B-7786-3096-DA61-7134113D7B51}"/>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Dépistage World-Check</a:t>
            </a:r>
          </a:p>
        </p:txBody>
      </p:sp>
      <p:sp>
        <p:nvSpPr>
          <p:cNvPr id="7" name="TextBox 6">
            <a:extLst>
              <a:ext uri="{FF2B5EF4-FFF2-40B4-BE49-F238E27FC236}">
                <a16:creationId xmlns:a16="http://schemas.microsoft.com/office/drawing/2014/main" id="{96223318-DA1C-EA3B-A9BF-3141DD5695F0}"/>
              </a:ext>
            </a:extLst>
          </p:cNvPr>
          <p:cNvSpPr txBox="1"/>
          <p:nvPr/>
        </p:nvSpPr>
        <p:spPr>
          <a:xfrm>
            <a:off x="318499" y="1643865"/>
            <a:ext cx="8599469" cy="3261361"/>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Conseils pour déterminer si un résultat de dépistage de tiers est </a:t>
            </a:r>
            <a:r>
              <a:rPr lang="fr" sz="1600" b="1" i="0" u="none" strike="noStrike" cap="none" baseline="0">
                <a:solidFill>
                  <a:srgbClr val="92D050"/>
                </a:solidFill>
                <a:effectLst/>
                <a:uFill>
                  <a:solidFill>
                    <a:prstClr val="black">
                      <a:alpha val="0"/>
                    </a:prstClr>
                  </a:solidFill>
                </a:uFill>
                <a:latin typeface="Calibri"/>
                <a:ea typeface="Calibri"/>
                <a:cs typeface="Calibri"/>
              </a:rPr>
              <a:t>POSITIF</a:t>
            </a:r>
            <a:r>
              <a:rPr lang="fr" sz="1600" b="0" i="0" u="none" strike="noStrike" cap="none" baseline="0">
                <a:solidFill>
                  <a:srgbClr val="000000"/>
                </a:solidFill>
                <a:effectLst/>
                <a:uFill>
                  <a:solidFill>
                    <a:prstClr val="black">
                      <a:alpha val="0"/>
                    </a:prstClr>
                  </a:solidFill>
                </a:uFill>
                <a:latin typeface="Calibri"/>
                <a:ea typeface="Calibri"/>
                <a:cs typeface="Calibri"/>
              </a:rPr>
              <a:t> ou </a:t>
            </a:r>
            <a:r>
              <a:rPr lang="fr" sz="1600" b="0" i="0" u="none" strike="noStrike" cap="none" baseline="0">
                <a:solidFill>
                  <a:srgbClr val="FF0000"/>
                </a:solidFill>
                <a:effectLst/>
                <a:uFill>
                  <a:solidFill>
                    <a:prstClr val="black">
                      <a:alpha val="0"/>
                    </a:prstClr>
                  </a:solidFill>
                </a:uFill>
                <a:latin typeface="Calibri"/>
                <a:ea typeface="Calibri"/>
                <a:cs typeface="Calibri"/>
              </a:rPr>
              <a:t>FAUX :</a:t>
            </a:r>
          </a:p>
          <a:p>
            <a:pPr marL="285750" indent="-285750">
              <a:buFont typeface="Arial" panose="020b0604020202020204" pitchFamily="34" charset="0"/>
              <a:buChar char="•"/>
            </a:pPr>
            <a:endParaRPr lang="en-GB" sz="1600">
              <a:solidFill>
                <a:srgbClr val="FF0000"/>
              </a:solidFill>
            </a:endParaRPr>
          </a:p>
          <a:p>
            <a:pPr marL="342900" indent="-34290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Vérifiez si la force de correspondance est Exacte, Forte, Moyenne ou Faible (plus elle est faible, moins elle est susceptible d’être une correspondance, pour accélérer votre recherche, vous pouvez d’abord examiner les correspondances exactes et fortes).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Vérifiez le pays du résultat possible de la vérification du monde, mais soyez également au courant des sociétés au sein de la même structure d’entreprise (c.-à-d. sociétés mères, filiales, sociétés sœurs, etc.) qui peuvent correspondre et qui peuvent avoir un impact sur votre diligence raisonnable envers les tiers.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Dans le résultat du filtrage détaillé, utilisez les onglets pour examiner les informations sur la correspondance possible :</a:t>
            </a:r>
          </a:p>
        </p:txBody>
      </p:sp>
      <p:pic>
        <p:nvPicPr>
          <p:cNvPr id="9" name="Picture 8">
            <a:extLst>
              <a:ext uri="{FF2B5EF4-FFF2-40B4-BE49-F238E27FC236}">
                <a16:creationId xmlns:a16="http://schemas.microsoft.com/office/drawing/2014/main" id="{FC1CD224-2707-59E6-F172-76DA7678E503}"/>
              </a:ext>
            </a:extLst>
          </p:cNvPr>
          <p:cNvPicPr>
            <a:picLocks noChangeAspect="1"/>
          </p:cNvPicPr>
          <p:nvPr/>
        </p:nvPicPr>
        <p:blipFill>
          <a:blip r:embed="rId2"/>
          <a:stretch>
            <a:fillRect/>
          </a:stretch>
        </p:blipFill>
        <p:spPr>
          <a:xfrm>
            <a:off x="955494" y="4017881"/>
            <a:ext cx="7479587" cy="724079"/>
          </a:xfrm>
          <a:prstGeom prst="rect">
            <a:avLst/>
          </a:prstGeom>
        </p:spPr>
      </p:pic>
      <p:sp>
        <p:nvSpPr>
          <p:cNvPr id="10" name="TextBox 9">
            <a:extLst>
              <a:ext uri="{FF2B5EF4-FFF2-40B4-BE49-F238E27FC236}">
                <a16:creationId xmlns:a16="http://schemas.microsoft.com/office/drawing/2014/main" id="{B0FB1CD8-7C3F-7476-81EA-8C11A80351FF}"/>
              </a:ext>
            </a:extLst>
          </p:cNvPr>
          <p:cNvSpPr txBox="1"/>
          <p:nvPr/>
        </p:nvSpPr>
        <p:spPr>
          <a:xfrm>
            <a:off x="395554" y="4953267"/>
            <a:ext cx="8599469" cy="2072640"/>
          </a:xfrm>
          <a:prstGeom prst="rect">
            <a:avLst/>
          </a:prstGeom>
          <a:noFill/>
        </p:spPr>
        <p:txBody>
          <a:bodyPr wrap="square" rtlCol="0">
            <a:spAutoFit/>
          </a:bodyPr>
          <a:lstStyle/>
          <a:p>
            <a:pPr marL="342900" indent="-34290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Utilisez l’onglet Sources pour examiner toute information externe liée au résultat de dépistage afin de vérifier si le résultat de dépistage correspond ou non.</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En cas de doute, indiquez POSSIBLE et ajoutez un REVUEUR comme indiqué dans les pages précédentes pour que quelqu’un d’autre vérifie les résultats.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Adressez-vous à l’équipe de conformité de RPM si vous avez besoin d’aide supplémentaire.</a:t>
            </a:r>
          </a:p>
          <a:p>
            <a:endParaRPr lang="en-GB"/>
          </a:p>
        </p:txBody>
      </p:sp>
      <p:sp>
        <p:nvSpPr>
          <p:cNvPr id="3" name="Slide Number Placeholder 2">
            <a:extLst>
              <a:ext uri="{FF2B5EF4-FFF2-40B4-BE49-F238E27FC236}">
                <a16:creationId xmlns:a16="http://schemas.microsoft.com/office/drawing/2014/main" id="{04E86953-E32F-CC84-D2E6-9F6B1097E30B}"/>
              </a:ext>
            </a:extLst>
          </p:cNvPr>
          <p:cNvSpPr>
            <a:spLocks noGrp="1"/>
          </p:cNvSpPr>
          <p:nvPr>
            <p:ph type="sldNum" sz="quarter" idx="4"/>
          </p:nvPr>
        </p:nvSpPr>
        <p:spPr/>
        <p:txBody>
          <a:bodyPr/>
          <a:lstStyle/>
          <a:p>
            <a:fld id="{BB5FC4A1-A2DE-4EB5-9A46-57D39B4235EC}" type="slidenum">
              <a:rPr lang="en-US" smtClean="0"/>
              <a:t>26</a:t>
            </a:fld>
            <a:endParaRPr lang="en-US"/>
          </a:p>
        </p:txBody>
      </p:sp>
    </p:spTree>
    <p:extLst>
      <p:ext uri="{BB962C8B-B14F-4D97-AF65-F5344CB8AC3E}">
        <p14:creationId val="3762390697"/>
      </p:ext>
    </p:extLst>
  </p:cSld>
  <p:clrMapOvr>
    <a:masterClrMapping/>
  </p:clrMapOvr>
  <p:transition spd="med">
    <p:fade/>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EE39D59-078E-015B-2977-F72F5BAF7090}"/>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Vérification des médias indésirables</a:t>
            </a: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2625014-5D38-7CB5-3630-22DFE32EACA9}"/>
              </a:ext>
            </a:extLst>
          </p:cNvPr>
          <p:cNvSpPr>
            <a:spLocks noGrp="1"/>
          </p:cNvSpPr>
          <p:nvPr>
            <p:ph type="sldNum" sz="quarter" idx="4"/>
          </p:nvPr>
        </p:nvSpPr>
        <p:spPr/>
        <p:txBody>
          <a:bodyPr/>
          <a:lstStyle/>
          <a:p>
            <a:fld id="{BB5FC4A1-A2DE-4EB5-9A46-57D39B4235EC}" type="slidenum">
              <a:rPr lang="en-US" smtClean="0"/>
              <a:t>27</a:t>
            </a:fld>
            <a:endParaRPr lang="en-US"/>
          </a:p>
        </p:txBody>
      </p:sp>
      <p:sp>
        <p:nvSpPr>
          <p:cNvPr id="5" name="TextBox 4">
            <a:extLst>
              <a:ext uri="{FF2B5EF4-FFF2-40B4-BE49-F238E27FC236}">
                <a16:creationId xmlns:a16="http://schemas.microsoft.com/office/drawing/2014/main" id="{CA271AEB-29FA-4A70-0E3A-DA846DEFA049}"/>
              </a:ext>
            </a:extLst>
          </p:cNvPr>
          <p:cNvSpPr txBox="1"/>
          <p:nvPr/>
        </p:nvSpPr>
        <p:spPr>
          <a:xfrm>
            <a:off x="177553" y="1526959"/>
            <a:ext cx="8851037" cy="2103120"/>
          </a:xfrm>
          <a:prstGeom prst="rect">
            <a:avLst/>
          </a:prstGeom>
          <a:noFill/>
        </p:spPr>
        <p:txBody>
          <a:bodyPr wrap="square" rtlCol="0">
            <a:spAutoFit/>
          </a:bodyPr>
          <a:lstStyle/>
          <a:p>
            <a:r>
              <a:rPr lang="fr" sz="1200" b="0" i="0" u="none" strike="noStrike" cap="none" baseline="0">
                <a:solidFill>
                  <a:srgbClr val="000000"/>
                </a:solidFill>
                <a:effectLst/>
                <a:uFill>
                  <a:solidFill>
                    <a:prstClr val="black">
                      <a:alpha val="0"/>
                    </a:prstClr>
                  </a:solidFill>
                </a:uFill>
                <a:latin typeface="Calibri"/>
                <a:ea typeface="Calibri"/>
                <a:cs typeface="Calibri"/>
              </a:rPr>
              <a:t>En plus de la vérification World Check, LSEG fournit également une vérification des médias défavorables, qui est une nouvelle exigence des procédures de vérification préalable des tiers de RPM.</a:t>
            </a:r>
            <a:r>
              <a:rPr lang="fr"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fr" sz="1200" b="0" i="0" u="none" strike="noStrike" cap="none" baseline="0">
                <a:solidFill>
                  <a:srgbClr val="000000"/>
                </a:solidFill>
                <a:effectLst/>
                <a:uFill>
                  <a:solidFill>
                    <a:prstClr val="black">
                      <a:alpha val="0"/>
                    </a:prstClr>
                  </a:solidFill>
                </a:uFill>
                <a:latin typeface="Calibri"/>
                <a:ea typeface="Calibri"/>
                <a:cs typeface="Calibri"/>
              </a:rPr>
              <a:t>L’outil de vérification des médias défavorables fonctionne en signalant tout article publié en ligne qui peut être pertinent pour notre processus de diligence raisonnable.</a:t>
            </a:r>
          </a:p>
          <a:p>
            <a:endParaRPr lang="en-GB" sz="1200"/>
          </a:p>
          <a:p>
            <a:r>
              <a:rPr lang="fr" sz="1200" b="0" i="0" u="none" strike="noStrike" cap="none" baseline="0">
                <a:solidFill>
                  <a:srgbClr val="000000"/>
                </a:solidFill>
                <a:effectLst/>
                <a:uFill>
                  <a:solidFill>
                    <a:prstClr val="black">
                      <a:alpha val="0"/>
                    </a:prstClr>
                  </a:solidFill>
                </a:uFill>
                <a:latin typeface="Calibri"/>
                <a:ea typeface="Calibri"/>
                <a:cs typeface="Calibri"/>
              </a:rPr>
              <a:t>La raison pour laquelle cela est nécessaire est que World Check ne signalera que les problèmes qui ont été prédéterminés, tandis que la vérification des médias défavorables signalera potentiellement les </a:t>
            </a:r>
            <a:r>
              <a:rPr lang="fr" sz="1200" b="0" i="0" u="sng" strike="noStrike" cap="none" baseline="0">
                <a:solidFill>
                  <a:srgbClr val="000000"/>
                </a:solidFill>
                <a:effectLst/>
                <a:uFill>
                  <a:solidFill>
                    <a:srgbClr val="000000"/>
                  </a:solidFill>
                </a:uFill>
                <a:latin typeface="Calibri"/>
                <a:ea typeface="Calibri"/>
                <a:cs typeface="Calibri"/>
              </a:rPr>
              <a:t>problèmes nouveaux et en cours </a:t>
            </a:r>
            <a:r>
              <a:rPr lang="fr" sz="1200" b="0" i="0" u="none" strike="noStrike" cap="none" baseline="0">
                <a:solidFill>
                  <a:srgbClr val="000000"/>
                </a:solidFill>
                <a:effectLst/>
                <a:uFill>
                  <a:solidFill>
                    <a:prstClr val="black">
                      <a:alpha val="0"/>
                    </a:prstClr>
                  </a:solidFill>
                </a:uFill>
                <a:latin typeface="Calibri"/>
                <a:ea typeface="Calibri"/>
                <a:cs typeface="Calibri"/>
              </a:rPr>
              <a:t>dont nous devons être conscients, mais qui ne sont pas encore affichés sur World Check.</a:t>
            </a:r>
            <a:r>
              <a:rPr lang="fr"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fr" sz="1200" b="0" i="0" u="none" strike="noStrike" cap="none" baseline="0">
                <a:solidFill>
                  <a:srgbClr val="000000"/>
                </a:solidFill>
                <a:effectLst/>
                <a:uFill>
                  <a:solidFill>
                    <a:prstClr val="black">
                      <a:alpha val="0"/>
                    </a:prstClr>
                  </a:solidFill>
                </a:uFill>
                <a:latin typeface="Calibri"/>
                <a:ea typeface="Calibri"/>
                <a:cs typeface="Calibri"/>
              </a:rPr>
              <a:t>L’outil Média indésirable se trouve dans l’onglet SÉLECTION selon la capture d’écran ci-dessous...</a:t>
            </a:r>
          </a:p>
        </p:txBody>
      </p:sp>
      <p:pic>
        <p:nvPicPr>
          <p:cNvPr id="7" name="Picture 6">
            <a:extLst>
              <a:ext uri="{FF2B5EF4-FFF2-40B4-BE49-F238E27FC236}">
                <a16:creationId xmlns:a16="http://schemas.microsoft.com/office/drawing/2014/main" id="{7C37FE4F-F532-9339-A399-81FFDBBEC0A2}"/>
              </a:ext>
            </a:extLst>
          </p:cNvPr>
          <p:cNvPicPr>
            <a:picLocks noChangeAspect="1"/>
          </p:cNvPicPr>
          <p:nvPr/>
        </p:nvPicPr>
        <p:blipFill>
          <a:blip r:embed="rId2"/>
          <a:stretch>
            <a:fillRect/>
          </a:stretch>
        </p:blipFill>
        <p:spPr>
          <a:xfrm>
            <a:off x="683580" y="3333318"/>
            <a:ext cx="7057748" cy="3225036"/>
          </a:xfrm>
          <a:prstGeom prst="rect">
            <a:avLst/>
          </a:prstGeom>
        </p:spPr>
      </p:pic>
    </p:spTree>
    <p:extLst>
      <p:ext uri="{BB962C8B-B14F-4D97-AF65-F5344CB8AC3E}">
        <p14:creationId val="2720348808"/>
      </p:ext>
    </p:extLst>
  </p:cSld>
  <p:clrMapOvr>
    <a:masterClrMapping/>
  </p:clrMapOvr>
  <p:transition spd="med">
    <p:fade/>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7AD64E-88B9-3454-108B-4B09A7BB75D1}"/>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Vérification des médias indésirables</a:t>
            </a: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F7CB0D3E-FE25-D1AB-615A-470A0103EF3F}"/>
              </a:ext>
            </a:extLst>
          </p:cNvPr>
          <p:cNvSpPr>
            <a:spLocks noGrp="1"/>
          </p:cNvSpPr>
          <p:nvPr>
            <p:ph type="sldNum" sz="quarter" idx="4"/>
          </p:nvPr>
        </p:nvSpPr>
        <p:spPr/>
        <p:txBody>
          <a:bodyPr/>
          <a:lstStyle/>
          <a:p>
            <a:fld id="{BB5FC4A1-A2DE-4EB5-9A46-57D39B4235EC}" type="slidenum">
              <a:rPr lang="en-US" smtClean="0"/>
              <a:t>28</a:t>
            </a:fld>
            <a:endParaRPr lang="en-US"/>
          </a:p>
        </p:txBody>
      </p:sp>
      <p:sp>
        <p:nvSpPr>
          <p:cNvPr id="5" name="TextBox 4">
            <a:extLst>
              <a:ext uri="{FF2B5EF4-FFF2-40B4-BE49-F238E27FC236}">
                <a16:creationId xmlns:a16="http://schemas.microsoft.com/office/drawing/2014/main" id="{183ADCC7-E49F-8609-5767-54420ABE54AC}"/>
              </a:ext>
            </a:extLst>
          </p:cNvPr>
          <p:cNvSpPr txBox="1"/>
          <p:nvPr/>
        </p:nvSpPr>
        <p:spPr>
          <a:xfrm>
            <a:off x="381740" y="1677880"/>
            <a:ext cx="8060924" cy="5029198"/>
          </a:xfrm>
          <a:prstGeom prst="rect">
            <a:avLst/>
          </a:prstGeom>
          <a:noFill/>
        </p:spPr>
        <p:txBody>
          <a:bodyPr wrap="square" rtlCol="0">
            <a:spAutoFit/>
          </a:bodyPr>
          <a:lstStyle/>
          <a:p>
            <a:r>
              <a:rPr lang="fr" sz="1800" b="0" i="0" u="none" strike="noStrike" cap="none" baseline="0">
                <a:solidFill>
                  <a:srgbClr val="000000"/>
                </a:solidFill>
                <a:effectLst/>
                <a:uFill>
                  <a:solidFill>
                    <a:prstClr val="black">
                      <a:alpha val="0"/>
                    </a:prstClr>
                  </a:solidFill>
                </a:uFill>
                <a:latin typeface="Calibri"/>
                <a:ea typeface="Calibri"/>
                <a:cs typeface="Calibri"/>
              </a:rPr>
              <a:t>Pour tous les articles qui ont été mis en évidence dans l’outil de vérification des médias indésirables, vous devez les examiner, marquer tout article pertinent comme ÉLEVÉ, MOYEN, FAIBLE, AUCUN RISQUE ou INCONNU.</a:t>
            </a:r>
            <a:r>
              <a:rPr lang="fr"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fr" sz="1800" b="0" i="0" u="none" strike="noStrike" cap="none" baseline="0">
                <a:solidFill>
                  <a:srgbClr val="000000"/>
                </a:solidFill>
                <a:effectLst/>
                <a:uFill>
                  <a:solidFill>
                    <a:prstClr val="black">
                      <a:alpha val="0"/>
                    </a:prstClr>
                  </a:solidFill>
                </a:uFill>
                <a:latin typeface="Calibri"/>
                <a:ea typeface="Calibri"/>
                <a:cs typeface="Calibri"/>
              </a:rPr>
              <a:t>Les articles qui seraient pertinents aux fins de la diligence raisonnable des tiers seraient liés à l’un des éléments suivants :</a:t>
            </a:r>
          </a:p>
          <a:p>
            <a:pPr marL="285750" indent="-285750">
              <a:buFont typeface="Arial" panose="020b0604020202020204" pitchFamily="34" charset="0"/>
              <a:buChar char="•"/>
            </a:pPr>
            <a:r>
              <a:rPr lang="fr" sz="1800" b="0" i="0" u="none" strike="noStrike" cap="none" baseline="0">
                <a:solidFill>
                  <a:srgbClr val="000000"/>
                </a:solidFill>
                <a:effectLst/>
                <a:uFill>
                  <a:solidFill>
                    <a:prstClr val="black">
                      <a:alpha val="0"/>
                    </a:prstClr>
                  </a:solidFill>
                </a:uFill>
                <a:latin typeface="Calibri"/>
                <a:ea typeface="Calibri"/>
                <a:cs typeface="Calibri"/>
              </a:rPr>
              <a:t>Pots-de-vin/corruption</a:t>
            </a:r>
          </a:p>
          <a:p>
            <a:pPr marL="285750" indent="-285750">
              <a:buFont typeface="Arial" panose="020b0604020202020204" pitchFamily="34" charset="0"/>
              <a:buChar char="•"/>
            </a:pPr>
            <a:r>
              <a:rPr lang="fr" sz="1800" b="0" i="0" u="none" strike="noStrike" cap="none" baseline="0">
                <a:solidFill>
                  <a:srgbClr val="000000"/>
                </a:solidFill>
                <a:effectLst/>
                <a:uFill>
                  <a:solidFill>
                    <a:prstClr val="black">
                      <a:alpha val="0"/>
                    </a:prstClr>
                  </a:solidFill>
                </a:uFill>
                <a:latin typeface="Calibri"/>
                <a:ea typeface="Calibri"/>
                <a:cs typeface="Calibri"/>
              </a:rPr>
              <a:t>Violation du droit local/international</a:t>
            </a:r>
          </a:p>
          <a:p>
            <a:pPr marL="285750" indent="-285750">
              <a:buFont typeface="Arial" panose="020b0604020202020204" pitchFamily="34" charset="0"/>
              <a:buChar char="•"/>
            </a:pPr>
            <a:r>
              <a:rPr lang="fr" sz="1800" b="0" i="0" u="none" strike="noStrike" cap="none" baseline="0">
                <a:solidFill>
                  <a:srgbClr val="000000"/>
                </a:solidFill>
                <a:effectLst/>
                <a:uFill>
                  <a:solidFill>
                    <a:prstClr val="black">
                      <a:alpha val="0"/>
                    </a:prstClr>
                  </a:solidFill>
                </a:uFill>
                <a:latin typeface="Calibri"/>
                <a:ea typeface="Calibri"/>
                <a:cs typeface="Calibri"/>
              </a:rPr>
              <a:t>Problèmes commerciaux : sanctions/problèmes d’importation et d’exportation</a:t>
            </a:r>
          </a:p>
          <a:p>
            <a:pPr marL="285750" indent="-285750">
              <a:buFont typeface="Arial" panose="020b0604020202020204" pitchFamily="34" charset="0"/>
              <a:buChar char="•"/>
            </a:pPr>
            <a:r>
              <a:rPr lang="fr" sz="1800" b="0" i="0" u="none" strike="noStrike" cap="none" baseline="0">
                <a:solidFill>
                  <a:srgbClr val="000000"/>
                </a:solidFill>
                <a:effectLst/>
                <a:uFill>
                  <a:solidFill>
                    <a:prstClr val="black">
                      <a:alpha val="0"/>
                    </a:prstClr>
                  </a:solidFill>
                </a:uFill>
                <a:latin typeface="Calibri"/>
                <a:ea typeface="Calibri"/>
                <a:cs typeface="Calibri"/>
              </a:rPr>
              <a:t>Abus des droits de l’homme</a:t>
            </a:r>
          </a:p>
          <a:p>
            <a:pPr marL="285750" indent="-285750">
              <a:buFont typeface="Arial" panose="020b0604020202020204" pitchFamily="34" charset="0"/>
              <a:buChar char="•"/>
            </a:pPr>
            <a:r>
              <a:rPr lang="fr" sz="1800" b="0" i="0" u="none" strike="noStrike" cap="none" baseline="0">
                <a:solidFill>
                  <a:srgbClr val="000000"/>
                </a:solidFill>
                <a:effectLst/>
                <a:uFill>
                  <a:solidFill>
                    <a:prstClr val="black">
                      <a:alpha val="0"/>
                    </a:prstClr>
                  </a:solidFill>
                </a:uFill>
                <a:latin typeface="Calibri"/>
                <a:ea typeface="Calibri"/>
                <a:cs typeface="Calibri"/>
              </a:rPr>
              <a:t>Violation de la loi environnementale</a:t>
            </a:r>
          </a:p>
          <a:p>
            <a:pPr marL="285750" indent="-285750">
              <a:buFont typeface="Arial" panose="020b0604020202020204" pitchFamily="34" charset="0"/>
              <a:buChar char="•"/>
            </a:pPr>
            <a:r>
              <a:rPr lang="fr" sz="1800" b="0" i="0" u="none" strike="noStrike" cap="none" baseline="0">
                <a:solidFill>
                  <a:srgbClr val="000000"/>
                </a:solidFill>
                <a:effectLst/>
                <a:uFill>
                  <a:solidFill>
                    <a:prstClr val="black">
                      <a:alpha val="0"/>
                    </a:prstClr>
                  </a:solidFill>
                </a:uFill>
                <a:latin typeface="Calibri"/>
                <a:ea typeface="Calibri"/>
                <a:cs typeface="Calibri"/>
              </a:rPr>
              <a:t>Signaux d’alerte significatifs relatifs à l’intégrité d’un tiers</a:t>
            </a:r>
          </a:p>
          <a:p>
            <a:endParaRPr lang="en-GB"/>
          </a:p>
          <a:p>
            <a:r>
              <a:rPr lang="fr" sz="1800" b="0" i="0" u="none" strike="noStrike" cap="none" baseline="0">
                <a:solidFill>
                  <a:srgbClr val="FF0000"/>
                </a:solidFill>
                <a:effectLst/>
                <a:uFill>
                  <a:solidFill>
                    <a:prstClr val="black">
                      <a:alpha val="0"/>
                    </a:prstClr>
                  </a:solidFill>
                </a:uFill>
                <a:latin typeface="Calibri"/>
                <a:ea typeface="Calibri"/>
                <a:cs typeface="Calibri"/>
              </a:rPr>
              <a:t>Veuillez contacter l’équipe de conformité de RPM pour toute assistance requise afin de savoir si un article est pertinent pour les procédures de diligence raisonnable des tiers de RPM.</a:t>
            </a:r>
            <a:r>
              <a:rPr lang="fr"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007909070"/>
      </p:ext>
    </p:extLst>
  </p:cSld>
  <p:clrMapOvr>
    <a:masterClrMapping/>
  </p:clrMapOvr>
  <p:transition spd="med">
    <p:fade/>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F81F98-B338-0133-180F-7A89E36CFDDD}"/>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Vérification des médias indésirables</a:t>
            </a: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943BCE35-9B78-BB29-B825-67680A618BF5}"/>
              </a:ext>
            </a:extLst>
          </p:cNvPr>
          <p:cNvSpPr>
            <a:spLocks noGrp="1"/>
          </p:cNvSpPr>
          <p:nvPr>
            <p:ph idx="1"/>
          </p:nvPr>
        </p:nvSpPr>
        <p:spPr>
          <a:xfrm>
            <a:off x="432562" y="1508760"/>
            <a:ext cx="8074836" cy="957038"/>
          </a:xfrm>
        </p:spPr>
        <p:txBody>
          <a:bodyPr>
            <a:normAutofit/>
          </a:bodyPr>
          <a:lstStyle/>
          <a:p>
            <a:pPr marL="0" indent="0">
              <a:buNone/>
            </a:pPr>
            <a:r>
              <a:rPr lang="fr" sz="1500" b="0" i="0" u="none" strike="noStrike" cap="none" baseline="0">
                <a:solidFill>
                  <a:srgbClr val="000000"/>
                </a:solidFill>
                <a:effectLst/>
                <a:uFill>
                  <a:solidFill>
                    <a:prstClr val="black">
                      <a:alpha val="0"/>
                    </a:prstClr>
                  </a:solidFill>
                </a:uFill>
                <a:latin typeface="Calibri"/>
                <a:ea typeface="Calibri"/>
                <a:cs typeface="Calibri"/>
              </a:rPr>
              <a:t>Pour attribuer un NIVEAU DE RISQUE à un article, cochez la case à côté de l’article, sélectionnez le niveau de risque et cliquez sur JOINDRE, en ajoutant des commentaires supplémentaires dans la case des commentaires si vous souhaitez mettre en évidence quelque chose de spécifique à l’équipe d’examen :</a:t>
            </a:r>
          </a:p>
        </p:txBody>
      </p:sp>
      <p:sp>
        <p:nvSpPr>
          <p:cNvPr id="4" name="Slide Number Placeholder 3">
            <a:extLst>
              <a:ext uri="{FF2B5EF4-FFF2-40B4-BE49-F238E27FC236}">
                <a16:creationId xmlns:a16="http://schemas.microsoft.com/office/drawing/2014/main" id="{A1B33710-933B-1241-6918-78A03149A4C2}"/>
              </a:ext>
            </a:extLst>
          </p:cNvPr>
          <p:cNvSpPr>
            <a:spLocks noGrp="1"/>
          </p:cNvSpPr>
          <p:nvPr>
            <p:ph type="sldNum" sz="quarter" idx="4"/>
          </p:nvPr>
        </p:nvSpPr>
        <p:spPr/>
        <p:txBody>
          <a:bodyPr/>
          <a:lstStyle/>
          <a:p>
            <a:fld id="{BB5FC4A1-A2DE-4EB5-9A46-57D39B4235EC}" type="slidenum">
              <a:rPr lang="en-US" smtClean="0"/>
              <a:t>29</a:t>
            </a:fld>
            <a:endParaRPr lang="en-US"/>
          </a:p>
        </p:txBody>
      </p:sp>
      <p:pic>
        <p:nvPicPr>
          <p:cNvPr id="6" name="Picture 5">
            <a:extLst>
              <a:ext uri="{FF2B5EF4-FFF2-40B4-BE49-F238E27FC236}">
                <a16:creationId xmlns:a16="http://schemas.microsoft.com/office/drawing/2014/main" id="{971DBD68-A680-CC1C-949C-C835EABC8E18}"/>
              </a:ext>
            </a:extLst>
          </p:cNvPr>
          <p:cNvPicPr>
            <a:picLocks noChangeAspect="1"/>
          </p:cNvPicPr>
          <p:nvPr/>
        </p:nvPicPr>
        <p:blipFill>
          <a:blip r:embed="rId2"/>
          <a:stretch>
            <a:fillRect/>
          </a:stretch>
        </p:blipFill>
        <p:spPr>
          <a:xfrm>
            <a:off x="309460" y="2740253"/>
            <a:ext cx="8321040" cy="3555072"/>
          </a:xfrm>
          <a:prstGeom prst="rect">
            <a:avLst/>
          </a:prstGeom>
        </p:spPr>
      </p:pic>
    </p:spTree>
    <p:extLst>
      <p:ext uri="{BB962C8B-B14F-4D97-AF65-F5344CB8AC3E}">
        <p14:creationId val="3879577350"/>
      </p:ext>
    </p:extLst>
  </p:cSld>
  <p:clrMapOvr>
    <a:masterClrMapping/>
  </p:clrMapOvr>
  <p:transition spd="med">
    <p:fade/>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0B5E0B-B902-92E3-97AE-8D1D69B5BE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Contacts clés</a:t>
            </a:r>
          </a:p>
        </p:txBody>
      </p:sp>
      <p:sp>
        <p:nvSpPr>
          <p:cNvPr id="5" name="TextBox 4">
            <a:extLst>
              <a:ext uri="{FF2B5EF4-FFF2-40B4-BE49-F238E27FC236}">
                <a16:creationId xmlns:a16="http://schemas.microsoft.com/office/drawing/2014/main" id="{041C0F67-0C63-4B5D-C4E7-B2F8AAFE59EF}"/>
              </a:ext>
            </a:extLst>
          </p:cNvPr>
          <p:cNvSpPr txBox="1"/>
          <p:nvPr/>
        </p:nvSpPr>
        <p:spPr>
          <a:xfrm>
            <a:off x="3313415" y="1588889"/>
            <a:ext cx="2517169" cy="640080"/>
          </a:xfrm>
          <a:prstGeom prst="rect">
            <a:avLst/>
          </a:prstGeom>
          <a:noFill/>
        </p:spPr>
        <p:txBody>
          <a:bodyPr wrap="square" rtlCol="0">
            <a:spAutoFit/>
          </a:bodyPr>
          <a:lstStyle/>
          <a:p>
            <a:r>
              <a:rPr lang="fr" sz="1800" b="0" i="0" u="none" strike="noStrike" cap="none" baseline="0">
                <a:solidFill>
                  <a:srgbClr val="000000"/>
                </a:solidFill>
                <a:effectLst/>
                <a:uFill>
                  <a:solidFill>
                    <a:prstClr val="black">
                      <a:alpha val="0"/>
                    </a:prstClr>
                  </a:solidFill>
                </a:uFill>
                <a:latin typeface="Calibri"/>
                <a:ea typeface="Calibri"/>
                <a:cs typeface="Calibri"/>
              </a:rPr>
              <a:t>Équipe de conformité RPM :</a:t>
            </a:r>
          </a:p>
        </p:txBody>
      </p:sp>
      <p:graphicFrame>
        <p:nvGraphicFramePr>
          <p:cNvPr id="6" name="Table 6">
            <a:extLst>
              <a:ext uri="{FF2B5EF4-FFF2-40B4-BE49-F238E27FC236}">
                <a16:creationId xmlns:a16="http://schemas.microsoft.com/office/drawing/2014/main" id="{667958D8-2E65-2428-DC53-CE6454B89377}"/>
              </a:ext>
            </a:extLst>
          </p:cNvPr>
          <p:cNvGraphicFramePr>
            <a:graphicFrameLocks noGrp="1"/>
          </p:cNvGraphicFramePr>
          <p:nvPr>
            <p:extLst>
              <p:ext uri="{D42A27DB-BD31-4B8C-83A1-F6EECF244321}">
                <p14:modId val="1426358378"/>
              </p:ext>
            </p:extLst>
          </p:nvPr>
        </p:nvGraphicFramePr>
        <p:xfrm>
          <a:off x="1340433" y="1958221"/>
          <a:ext cx="6463132" cy="2468880"/>
        </p:xfrm>
        <a:graphic>
          <a:graphicData uri="http://schemas.openxmlformats.org/drawingml/2006/table">
            <a:tbl>
              <a:tblPr firstRow="1" bandRow="1">
                <a:tableStyleId>{69CF1AB2-1976-4502-BF36-3FF5EA218861}</a:tableStyleId>
              </a:tblPr>
              <a:tblGrid>
                <a:gridCol w="3258199">
                  <a:extLst>
                    <a:ext uri="{9D8B030D-6E8A-4147-A177-3AD203B41FA5}">
                      <a16:colId xmlns:a16="http://schemas.microsoft.com/office/drawing/2014/main" val="1047351424"/>
                    </a:ext>
                  </a:extLst>
                </a:gridCol>
                <a:gridCol w="3204933">
                  <a:extLst>
                    <a:ext uri="{9D8B030D-6E8A-4147-A177-3AD203B41FA5}">
                      <a16:colId xmlns:a16="http://schemas.microsoft.com/office/drawing/2014/main" val="529134025"/>
                    </a:ext>
                  </a:extLst>
                </a:gridCol>
              </a:tblGrid>
              <a:tr h="799161">
                <a:tc>
                  <a:txBody>
                    <a:bodyPr vert="horz" wrap="square"/>
                    <a:lstStyle/>
                    <a:p>
                      <a:r>
                        <a:rPr lang="fr" sz="1600" b="0" i="0" u="none" strike="noStrike" cap="none" baseline="0">
                          <a:solidFill>
                            <a:srgbClr val="000000"/>
                          </a:solidFill>
                          <a:effectLst/>
                          <a:uFill>
                            <a:solidFill>
                              <a:prstClr val="black">
                                <a:alpha val="0"/>
                              </a:prstClr>
                            </a:solidFill>
                          </a:uFill>
                          <a:latin typeface="Calibri"/>
                          <a:ea typeface="Calibri"/>
                          <a:cs typeface="Calibri"/>
                        </a:rPr>
                        <a:t>Shelley Earl</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r>
                        <a:rPr lang="fr" sz="1600" b="0" i="0" u="none" strike="noStrike" cap="none" baseline="0">
                          <a:solidFill>
                            <a:srgbClr val="000000"/>
                          </a:solidFill>
                          <a:effectLst/>
                          <a:uFill>
                            <a:solidFill>
                              <a:prstClr val="black">
                                <a:alpha val="0"/>
                              </a:prstClr>
                            </a:solidFill>
                          </a:uFill>
                          <a:latin typeface="Calibri"/>
                          <a:ea typeface="Calibri"/>
                          <a:cs typeface="Calibri"/>
                        </a:rPr>
                        <a:t>Directeur principal de la conformité mondiale</a:t>
                      </a:r>
                    </a:p>
                  </a:txBody>
                  <a:tcPr anchor="ctr"/>
                </a:tc>
                <a:tc>
                  <a:txBody>
                    <a:bodyPr vert="horz" wrap="square"/>
                    <a:lstStyle/>
                    <a:p>
                      <a:endParaRPr lang="en-GB" sz="1600" b="0">
                        <a:hlinkClick r:id="rId2"/>
                      </a:endParaRPr>
                    </a:p>
                    <a:p>
                      <a:r>
                        <a:rPr lang="fr" sz="1600" b="0" i="0" u="none" strike="noStrike" cap="none" baseline="0">
                          <a:solidFill>
                            <a:srgbClr val="000000"/>
                          </a:solidFill>
                          <a:effectLst/>
                          <a:uFill>
                            <a:solidFill>
                              <a:prstClr val="black">
                                <a:alpha val="0"/>
                              </a:prstClr>
                            </a:solidFill>
                          </a:uFill>
                          <a:latin typeface="Calibri"/>
                          <a:ea typeface="Calibri"/>
                          <a:cs typeface="Calibri"/>
                          <a:hlinkClick r:id="rId2" history="0"/>
                        </a:rPr>
                        <a:t>searl@rpminc.com</a:t>
                      </a:r>
                      <a:endParaRPr lang="en-GB" sz="1600" b="0"/>
                    </a:p>
                    <a:p>
                      <a:endParaRPr lang="en-GB" sz="1600" b="0"/>
                    </a:p>
                  </a:txBody>
                  <a:tcPr anchor="ctr"/>
                </a:tc>
                <a:extLst>
                  <a:ext uri="{0D108BD9-81ED-4DB2-BD59-A6C34878D82A}">
                    <a16:rowId xmlns:a16="http://schemas.microsoft.com/office/drawing/2014/main" val="3053738705"/>
                  </a:ext>
                </a:extLst>
              </a:tr>
              <a:tr h="799161">
                <a:tc>
                  <a:txBody>
                    <a:bodyPr vert="horz" wrap="square"/>
                    <a:lstStyle/>
                    <a:p>
                      <a:r>
                        <a:rPr lang="fr" sz="1600" b="0" i="0" u="none" strike="noStrike" cap="none" baseline="0">
                          <a:solidFill>
                            <a:srgbClr val="000000"/>
                          </a:solidFill>
                          <a:effectLst/>
                          <a:uFill>
                            <a:solidFill>
                              <a:prstClr val="black">
                                <a:alpha val="0"/>
                              </a:prstClr>
                            </a:solidFill>
                          </a:uFill>
                          <a:latin typeface="Calibri"/>
                          <a:ea typeface="Calibri"/>
                          <a:cs typeface="Calibri"/>
                        </a:rPr>
                        <a:t>Caroline Watson</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r>
                        <a:rPr lang="fr" sz="1600" b="0" i="0" u="none" strike="noStrike" cap="none" baseline="0">
                          <a:solidFill>
                            <a:srgbClr val="000000"/>
                          </a:solidFill>
                          <a:effectLst/>
                          <a:uFill>
                            <a:solidFill>
                              <a:prstClr val="black">
                                <a:alpha val="0"/>
                              </a:prstClr>
                            </a:solidFill>
                          </a:uFill>
                          <a:latin typeface="Calibri"/>
                          <a:ea typeface="Calibri"/>
                          <a:cs typeface="Calibri"/>
                        </a:rPr>
                        <a:t>Responsable de la conformité - Europe</a:t>
                      </a:r>
                    </a:p>
                  </a:txBody>
                  <a:tcPr anchor="ctr"/>
                </a:tc>
                <a:tc>
                  <a:txBody>
                    <a:bodyPr vert="horz" wrap="square"/>
                    <a:lstStyle/>
                    <a:p>
                      <a:endParaRPr lang="en-GB" sz="1600">
                        <a:hlinkClick r:id="rId3"/>
                      </a:endParaRPr>
                    </a:p>
                    <a:p>
                      <a:r>
                        <a:rPr lang="fr" sz="1600" b="0" i="0" u="none" strike="noStrike" cap="none" baseline="0">
                          <a:solidFill>
                            <a:srgbClr val="000000"/>
                          </a:solidFill>
                          <a:effectLst/>
                          <a:uFill>
                            <a:solidFill>
                              <a:prstClr val="black">
                                <a:alpha val="0"/>
                              </a:prstClr>
                            </a:solidFill>
                          </a:uFill>
                          <a:latin typeface="Calibri"/>
                          <a:ea typeface="Calibri"/>
                          <a:cs typeface="Calibri"/>
                          <a:hlinkClick r:id="rId3" history="0"/>
                        </a:rPr>
                        <a:t>cwatson@rpminc.com</a:t>
                      </a:r>
                      <a:endParaRPr lang="en-GB" sz="1600"/>
                    </a:p>
                    <a:p>
                      <a:endParaRPr lang="en-GB" sz="1600"/>
                    </a:p>
                  </a:txBody>
                  <a:tcPr anchor="ctr"/>
                </a:tc>
                <a:extLst>
                  <a:ext uri="{0D108BD9-81ED-4DB2-BD59-A6C34878D82A}">
                    <a16:rowId xmlns:a16="http://schemas.microsoft.com/office/drawing/2014/main" val="2676558343"/>
                  </a:ext>
                </a:extLst>
              </a:tr>
              <a:tr h="799161">
                <a:tc>
                  <a:txBody>
                    <a:bodyPr vert="horz" wrap="square"/>
                    <a:lstStyle/>
                    <a:p>
                      <a:pPr marL="0" marR="0" lvl="0" indent="0" algn="l" defTabSz="685749" rtl="0" eaLnBrk="1" fontAlgn="auto" latinLnBrk="0" hangingPunct="1">
                        <a:lnSpc>
                          <a:spcPct val="100000"/>
                        </a:lnSpc>
                        <a:spcBef>
                          <a:spcPct val="0"/>
                        </a:spcBef>
                        <a:spcAft>
                          <a:spcPct val="0"/>
                        </a:spcAft>
                        <a:buClrTx/>
                        <a:buSzTx/>
                        <a:buFontTx/>
                        <a:buNone/>
                        <a:defRPr/>
                      </a:pPr>
                      <a:r>
                        <a:rPr lang="fr" sz="1600" b="0" i="0" u="none" strike="noStrike" cap="none" baseline="0">
                          <a:solidFill>
                            <a:srgbClr val="000000"/>
                          </a:solidFill>
                          <a:effectLst/>
                          <a:uFill>
                            <a:solidFill>
                              <a:prstClr val="black">
                                <a:alpha val="0"/>
                              </a:prstClr>
                            </a:solidFill>
                          </a:uFill>
                          <a:latin typeface="Calibri"/>
                          <a:ea typeface="Calibri"/>
                          <a:cs typeface="Calibri"/>
                        </a:rPr>
                        <a:t>Helen Dillon</a:t>
                      </a:r>
                    </a:p>
                    <a:p>
                      <a:pPr marL="0" marR="0" lvl="0" indent="0" algn="l" defTabSz="685749" rtl="0" eaLnBrk="1" fontAlgn="auto" latinLnBrk="0" hangingPunct="1">
                        <a:lnSpc>
                          <a:spcPct val="100000"/>
                        </a:lnSpc>
                        <a:spcBef>
                          <a:spcPct val="0"/>
                        </a:spcBef>
                        <a:spcAft>
                          <a:spcPct val="0"/>
                        </a:spcAft>
                        <a:buClrTx/>
                        <a:buSzTx/>
                        <a:buFontTx/>
                        <a:buNone/>
                        <a:defRPr/>
                      </a:pPr>
                      <a:r>
                        <a:rPr lang="fr" sz="1600" b="0" i="0" u="none" strike="noStrike" cap="none" baseline="0">
                          <a:solidFill>
                            <a:srgbClr val="000000"/>
                          </a:solidFill>
                          <a:effectLst/>
                          <a:uFill>
                            <a:solidFill>
                              <a:prstClr val="black">
                                <a:alpha val="0"/>
                              </a:prstClr>
                            </a:solidFill>
                          </a:uFill>
                          <a:latin typeface="Calibri"/>
                          <a:ea typeface="Calibri"/>
                          <a:cs typeface="Calibri"/>
                        </a:rPr>
                        <a:t>Responsable – Conformité et éthique</a:t>
                      </a:r>
                    </a:p>
                  </a:txBody>
                  <a:tcPr anchor="ctr"/>
                </a:tc>
                <a:tc>
                  <a:txBody>
                    <a:bodyPr vert="horz" wrap="square"/>
                    <a:lstStyle/>
                    <a:p>
                      <a:endParaRPr lang="en-GB" sz="1600">
                        <a:hlinkClick r:id="rId4"/>
                      </a:endParaRPr>
                    </a:p>
                    <a:p>
                      <a:r>
                        <a:rPr lang="fr" sz="1600" b="0" i="0" u="none" strike="noStrike" cap="none" baseline="0">
                          <a:solidFill>
                            <a:srgbClr val="000000"/>
                          </a:solidFill>
                          <a:effectLst/>
                          <a:uFill>
                            <a:solidFill>
                              <a:prstClr val="black">
                                <a:alpha val="0"/>
                              </a:prstClr>
                            </a:solidFill>
                          </a:uFill>
                          <a:latin typeface="Calibri"/>
                          <a:ea typeface="Calibri"/>
                          <a:cs typeface="Calibri"/>
                          <a:hlinkClick r:id="rId4" history="0"/>
                        </a:rPr>
                        <a:t>hdillon@rpminc.com</a:t>
                      </a:r>
                      <a:endParaRPr lang="en-GB" sz="1600"/>
                    </a:p>
                    <a:p>
                      <a:endParaRPr lang="en-GB" sz="1600"/>
                    </a:p>
                  </a:txBody>
                  <a:tcPr anchor="ctr"/>
                </a:tc>
                <a:extLst>
                  <a:ext uri="{0D108BD9-81ED-4DB2-BD59-A6C34878D82A}">
                    <a16:rowId xmlns:a16="http://schemas.microsoft.com/office/drawing/2014/main" val="3080428594"/>
                  </a:ext>
                </a:extLst>
              </a:tr>
            </a:tbl>
          </a:graphicData>
        </a:graphic>
      </p:graphicFrame>
      <p:pic>
        <p:nvPicPr>
          <p:cNvPr id="8" name="Picture 7">
            <a:extLst>
              <a:ext uri="{FF2B5EF4-FFF2-40B4-BE49-F238E27FC236}">
                <a16:creationId xmlns:a16="http://schemas.microsoft.com/office/drawing/2014/main" id="{8F295221-A83B-8F4F-B010-3756D9B5D081}"/>
              </a:ext>
            </a:extLst>
          </p:cNvPr>
          <p:cNvPicPr>
            <a:picLocks noChangeAspect="1"/>
          </p:cNvPicPr>
          <p:nvPr/>
        </p:nvPicPr>
        <p:blipFill>
          <a:blip r:embed="rId5"/>
          <a:stretch>
            <a:fillRect/>
          </a:stretch>
        </p:blipFill>
        <p:spPr>
          <a:xfrm>
            <a:off x="7389986" y="5084445"/>
            <a:ext cx="1628775" cy="1590675"/>
          </a:xfrm>
          <a:prstGeom prst="rect">
            <a:avLst/>
          </a:prstGeom>
        </p:spPr>
      </p:pic>
    </p:spTree>
    <p:extLst>
      <p:ext uri="{BB962C8B-B14F-4D97-AF65-F5344CB8AC3E}">
        <p14:creationId val="1650885007"/>
      </p:ext>
    </p:extLst>
  </p:cSld>
  <p:clrMapOvr>
    <a:masterClrMapping/>
  </p:clrMapOvr>
  <p:transition spd="med">
    <p:fade/>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F756AF7-A071-5411-6DAB-9358FDC16C18}"/>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Vérification des médias indésirables</a:t>
            </a: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7736F4D-7D6B-28E0-CA06-D4E66DB3749D}"/>
              </a:ext>
            </a:extLst>
          </p:cNvPr>
          <p:cNvSpPr>
            <a:spLocks noGrp="1"/>
          </p:cNvSpPr>
          <p:nvPr>
            <p:ph type="sldNum" sz="quarter" idx="4"/>
          </p:nvPr>
        </p:nvSpPr>
        <p:spPr/>
        <p:txBody>
          <a:bodyPr/>
          <a:lstStyle/>
          <a:p>
            <a:fld id="{BB5FC4A1-A2DE-4EB5-9A46-57D39B4235EC}" type="slidenum">
              <a:rPr lang="en-US" smtClean="0"/>
              <a:t>30</a:t>
            </a:fld>
            <a:endParaRPr lang="en-US"/>
          </a:p>
        </p:txBody>
      </p:sp>
      <p:pic>
        <p:nvPicPr>
          <p:cNvPr id="6" name="Picture 5">
            <a:extLst>
              <a:ext uri="{FF2B5EF4-FFF2-40B4-BE49-F238E27FC236}">
                <a16:creationId xmlns:a16="http://schemas.microsoft.com/office/drawing/2014/main" id="{BA398954-444C-D6BF-7786-F9FB76EC1C14}"/>
              </a:ext>
            </a:extLst>
          </p:cNvPr>
          <p:cNvPicPr>
            <a:picLocks noChangeAspect="1"/>
          </p:cNvPicPr>
          <p:nvPr/>
        </p:nvPicPr>
        <p:blipFill>
          <a:blip r:embed="rId2"/>
          <a:stretch>
            <a:fillRect/>
          </a:stretch>
        </p:blipFill>
        <p:spPr>
          <a:xfrm>
            <a:off x="822960" y="2837645"/>
            <a:ext cx="7695345" cy="3196822"/>
          </a:xfrm>
          <a:prstGeom prst="rect">
            <a:avLst/>
          </a:prstGeom>
        </p:spPr>
      </p:pic>
      <p:sp>
        <p:nvSpPr>
          <p:cNvPr id="7" name="TextBox 6">
            <a:extLst>
              <a:ext uri="{FF2B5EF4-FFF2-40B4-BE49-F238E27FC236}">
                <a16:creationId xmlns:a16="http://schemas.microsoft.com/office/drawing/2014/main" id="{BA39D63F-A177-6704-0F97-4235D161FD90}"/>
              </a:ext>
            </a:extLst>
          </p:cNvPr>
          <p:cNvSpPr txBox="1"/>
          <p:nvPr/>
        </p:nvSpPr>
        <p:spPr>
          <a:xfrm>
            <a:off x="256854" y="1552828"/>
            <a:ext cx="8630292" cy="158496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Cela mettra ensuite à jour l’article pour refléter le niveau de risque attribué par l’équipe d’intégration qui effectue la vérification des médias défavorables.</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fr" sz="1400" b="0" i="0" u="none" strike="noStrike" cap="none" baseline="0">
                <a:solidFill>
                  <a:srgbClr val="000000"/>
                </a:solidFill>
                <a:effectLst/>
                <a:uFill>
                  <a:solidFill>
                    <a:prstClr val="black">
                      <a:alpha val="0"/>
                    </a:prstClr>
                  </a:solidFill>
                </a:uFill>
                <a:latin typeface="Calibri"/>
                <a:ea typeface="Calibri"/>
                <a:cs typeface="Calibri"/>
              </a:rPr>
              <a:t>S’il n’y a pas d’articles à mettre en évidence/attribuer un risque, vous pouvez simplement cliquer sur l’option MARQUER TOUT COMME VÉRIFIÉ en haut à droite comme indiqué dans la capture d’écran ci-dessous, sinon toutes les colonnes non pertinentes peuvent être marquées comme AUCUN RISQUE</a:t>
            </a:r>
          </a:p>
        </p:txBody>
      </p:sp>
      <p:sp>
        <p:nvSpPr>
          <p:cNvPr id="8" name="Content Placeholder 2">
            <a:extLst>
              <a:ext uri="{FF2B5EF4-FFF2-40B4-BE49-F238E27FC236}">
                <a16:creationId xmlns:a16="http://schemas.microsoft.com/office/drawing/2014/main" id="{6DA5117B-F7B1-A5CC-28A5-EB3AB7AB48C5}"/>
              </a:ext>
            </a:extLst>
          </p:cNvPr>
          <p:cNvSpPr>
            <a:spLocks noGrp="1"/>
          </p:cNvSpPr>
          <p:nvPr>
            <p:ph idx="1"/>
          </p:nvPr>
        </p:nvSpPr>
        <p:spPr>
          <a:xfrm>
            <a:off x="431515" y="6309995"/>
            <a:ext cx="8024117" cy="365125"/>
          </a:xfrm>
        </p:spPr>
        <p:txBody>
          <a:bodyPr>
            <a:normAutofit fontScale="85000" lnSpcReduction="20000"/>
          </a:bodyPr>
          <a:lstStyle/>
          <a:p>
            <a:pPr marL="0" indent="0">
              <a:buNone/>
            </a:pPr>
            <a:r>
              <a:rPr lang="fr" sz="1200" b="1" i="0" u="none" strike="noStrike" cap="none" baseline="0">
                <a:solidFill>
                  <a:srgbClr val="FF0000"/>
                </a:solidFill>
                <a:effectLst/>
                <a:uFill>
                  <a:solidFill>
                    <a:prstClr val="black">
                      <a:alpha val="0"/>
                    </a:prstClr>
                  </a:solidFill>
                </a:uFill>
                <a:latin typeface="Calibri"/>
                <a:ea typeface="Calibri"/>
                <a:cs typeface="Calibri"/>
              </a:rPr>
              <a:t>REMARQUE :</a:t>
            </a:r>
            <a:r>
              <a:rPr lang="fr" sz="1200" b="1" i="0" u="none" strike="noStrike" cap="none" baseline="0">
                <a:solidFill>
                  <a:srgbClr val="FF0000"/>
                </a:solidFill>
                <a:effectLst/>
                <a:uFill>
                  <a:solidFill>
                    <a:prstClr val="black">
                      <a:alpha val="0"/>
                    </a:prstClr>
                  </a:solidFill>
                </a:uFill>
                <a:latin typeface="Calibri"/>
                <a:ea typeface="Calibri"/>
                <a:cs typeface="Calibri"/>
              </a:rPr>
              <a:t> </a:t>
            </a:r>
            <a:r>
              <a:rPr lang="fr" sz="1200" b="1" i="0" u="none" strike="noStrike" cap="none" baseline="0">
                <a:solidFill>
                  <a:srgbClr val="FF0000"/>
                </a:solidFill>
                <a:effectLst/>
                <a:uFill>
                  <a:solidFill>
                    <a:prstClr val="black">
                      <a:alpha val="0"/>
                    </a:prstClr>
                  </a:solidFill>
                </a:uFill>
                <a:latin typeface="Calibri"/>
                <a:ea typeface="Calibri"/>
                <a:cs typeface="Calibri"/>
              </a:rPr>
              <a:t>Vous devez attribuer un niveau de risque à tous les articles ou MARQUER TOUT COMME EXAMINÉ, sinon la tâche sera affichée comme incomplète dans le système. </a:t>
            </a:r>
          </a:p>
        </p:txBody>
      </p:sp>
    </p:spTree>
    <p:extLst>
      <p:ext uri="{BB962C8B-B14F-4D97-AF65-F5344CB8AC3E}">
        <p14:creationId val="2265806107"/>
      </p:ext>
    </p:extLst>
  </p:cSld>
  <p:clrMapOvr>
    <a:masterClrMapping/>
  </p:clrMapOvr>
  <p:transition spd="med">
    <p:fade/>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015A6F8-2F8E-2194-9BD2-4C62936378A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p>
        </p:txBody>
      </p:sp>
      <p:sp>
        <p:nvSpPr>
          <p:cNvPr id="3" name="Content Placeholder 2">
            <a:extLst>
              <a:ext uri="{FF2B5EF4-FFF2-40B4-BE49-F238E27FC236}">
                <a16:creationId xmlns:a16="http://schemas.microsoft.com/office/drawing/2014/main" id="{C9231A4F-C9F7-7F81-0A6B-BEBC10B87BDC}"/>
              </a:ext>
            </a:extLst>
          </p:cNvPr>
          <p:cNvSpPr>
            <a:spLocks noGrp="1"/>
          </p:cNvSpPr>
          <p:nvPr>
            <p:ph idx="1"/>
          </p:nvPr>
        </p:nvSpPr>
        <p:spPr/>
        <p:txBody>
          <a:bodyPr>
            <a:norm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Rempli par l’équipe </a:t>
            </a:r>
            <a:r>
              <a:rPr lang="fr" sz="1600" b="1" i="0" u="none" strike="noStrike" cap="none" baseline="0">
                <a:solidFill>
                  <a:srgbClr val="FF0000"/>
                </a:solidFill>
                <a:effectLst/>
                <a:uFill>
                  <a:solidFill>
                    <a:prstClr val="black">
                      <a:alpha val="0"/>
                    </a:prstClr>
                  </a:solidFill>
                </a:uFill>
                <a:latin typeface="Calibri"/>
                <a:ea typeface="Calibri"/>
                <a:cs typeface="Calibri"/>
              </a:rPr>
              <a:t>d’INTÉGRATION</a:t>
            </a:r>
            <a:r>
              <a:rPr lang="fr" sz="1600" b="0" i="0" u="none" strike="noStrike" cap="none" baseline="0">
                <a:solidFill>
                  <a:srgbClr val="000000"/>
                </a:solidFill>
                <a:effectLst/>
                <a:uFill>
                  <a:solidFill>
                    <a:prstClr val="black">
                      <a:alpha val="0"/>
                    </a:prstClr>
                  </a:solidFill>
                </a:uFill>
                <a:latin typeface="Calibri"/>
                <a:ea typeface="Calibri"/>
                <a:cs typeface="Calibri"/>
              </a:rPr>
              <a:t> et l’équipe </a:t>
            </a:r>
            <a:r>
              <a:rPr lang="fr" sz="1600" b="1" i="0" u="none" strike="noStrike" cap="none" baseline="0">
                <a:solidFill>
                  <a:srgbClr val="FF0000"/>
                </a:solidFill>
                <a:effectLst/>
                <a:uFill>
                  <a:solidFill>
                    <a:prstClr val="black">
                      <a:alpha val="0"/>
                    </a:prstClr>
                  </a:solidFill>
                </a:uFill>
                <a:latin typeface="Calibri"/>
                <a:ea typeface="Calibri"/>
                <a:cs typeface="Calibri"/>
              </a:rPr>
              <a:t>d’APPROBATION</a:t>
            </a:r>
            <a:r>
              <a:rPr lang="fr" sz="1600" b="0" i="0" u="none" strike="noStrike" cap="none" baseline="0">
                <a:solidFill>
                  <a:srgbClr val="000000"/>
                </a:solidFill>
                <a:effectLst/>
                <a:uFill>
                  <a:solidFill>
                    <a:prstClr val="black">
                      <a:alpha val="0"/>
                    </a:prstClr>
                  </a:solidFill>
                </a:uFill>
                <a:latin typeface="Calibri"/>
                <a:ea typeface="Calibri"/>
                <a:cs typeface="Calibri"/>
              </a:rPr>
              <a:t>,</a:t>
            </a:r>
          </a:p>
          <a:p>
            <a:r>
              <a:rPr lang="fr" sz="1600" b="0" i="0" u="none" strike="noStrike" cap="none" baseline="0">
                <a:solidFill>
                  <a:srgbClr val="000000"/>
                </a:solidFill>
                <a:effectLst/>
                <a:uFill>
                  <a:solidFill>
                    <a:prstClr val="black">
                      <a:alpha val="0"/>
                    </a:prstClr>
                  </a:solidFill>
                </a:uFill>
                <a:latin typeface="Calibri"/>
                <a:ea typeface="Calibri"/>
                <a:cs typeface="Calibri"/>
              </a:rPr>
              <a:t>Une fois que vous avez terminé l’examen des correspondances possibles de World-Check Screening et du Adverse Media Check, il est temps de commencer à intégrer votre Tiers.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r>
              <a:rPr lang="fr" sz="1600" b="0" i="0" u="none" strike="noStrike" cap="none" baseline="0">
                <a:solidFill>
                  <a:srgbClr val="000000"/>
                </a:solidFill>
                <a:effectLst/>
                <a:uFill>
                  <a:solidFill>
                    <a:prstClr val="black">
                      <a:alpha val="0"/>
                    </a:prstClr>
                  </a:solidFill>
                </a:uFill>
                <a:latin typeface="Calibri"/>
                <a:ea typeface="Calibri"/>
                <a:cs typeface="Calibri"/>
              </a:rPr>
              <a:t>Faites défiler l’écran jusqu’en haut de l’onglet INFORMATIONS SUR LES TIERS (c.-à-d. où se trouvent l’analyseur de risque et les résultats de l’analyse de contrôle mondial), puis cliquez sur DÉMARRER L’INTÉGRATION.</a:t>
            </a:r>
          </a:p>
        </p:txBody>
      </p:sp>
      <p:sp>
        <p:nvSpPr>
          <p:cNvPr id="5" name="Slide Number Placeholder 4">
            <a:extLst>
              <a:ext uri="{FF2B5EF4-FFF2-40B4-BE49-F238E27FC236}">
                <a16:creationId xmlns:a16="http://schemas.microsoft.com/office/drawing/2014/main" id="{2E51A691-C9A6-649C-7315-CD736C104C92}"/>
              </a:ext>
            </a:extLst>
          </p:cNvPr>
          <p:cNvSpPr>
            <a:spLocks noGrp="1"/>
          </p:cNvSpPr>
          <p:nvPr>
            <p:ph type="sldNum" sz="quarter" idx="4"/>
          </p:nvPr>
        </p:nvSpPr>
        <p:spPr/>
        <p:txBody>
          <a:bodyPr/>
          <a:lstStyle/>
          <a:p>
            <a:fld id="{BB5FC4A1-A2DE-4EB5-9A46-57D39B4235EC}" type="slidenum">
              <a:rPr lang="en-US" smtClean="0"/>
              <a:t>31</a:t>
            </a:fld>
            <a:endParaRPr lang="en-US"/>
          </a:p>
        </p:txBody>
      </p:sp>
      <p:pic>
        <p:nvPicPr>
          <p:cNvPr id="7" name="Picture 6">
            <a:extLst>
              <a:ext uri="{FF2B5EF4-FFF2-40B4-BE49-F238E27FC236}">
                <a16:creationId xmlns:a16="http://schemas.microsoft.com/office/drawing/2014/main" id="{D5D164DA-5C23-6602-3192-E487F42FBB3B}"/>
              </a:ext>
            </a:extLst>
          </p:cNvPr>
          <p:cNvPicPr>
            <a:picLocks noChangeAspect="1"/>
          </p:cNvPicPr>
          <p:nvPr/>
        </p:nvPicPr>
        <p:blipFill>
          <a:blip r:embed="rId2"/>
          <a:stretch>
            <a:fillRect/>
          </a:stretch>
        </p:blipFill>
        <p:spPr>
          <a:xfrm>
            <a:off x="432562" y="3429000"/>
            <a:ext cx="7814930" cy="2704096"/>
          </a:xfrm>
          <a:prstGeom prst="rect">
            <a:avLst/>
          </a:prstGeom>
        </p:spPr>
      </p:pic>
      <p:cxnSp>
        <p:nvCxnSpPr>
          <p:cNvPr id="8" name="Straight Arrow Connector 7">
            <a:extLst>
              <a:ext uri="{FF2B5EF4-FFF2-40B4-BE49-F238E27FC236}">
                <a16:creationId xmlns:a16="http://schemas.microsoft.com/office/drawing/2014/main" id="{10017BD6-749F-122F-F269-ECEC9CABB86D}"/>
              </a:ext>
            </a:extLst>
          </p:cNvPr>
          <p:cNvCxnSpPr/>
          <p:nvPr/>
        </p:nvCxnSpPr>
        <p:spPr>
          <a:xfrm>
            <a:off x="5528930" y="2890152"/>
            <a:ext cx="1403498" cy="1890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413394351"/>
      </p:ext>
    </p:extLst>
  </p:cSld>
  <p:clrMapOvr>
    <a:masterClrMapping/>
  </p:clrMapOvr>
  <p:transition spd="med">
    <p:fade/>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7860608-1625-7920-4B1A-8CF06BC31AA4}"/>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p>
        </p:txBody>
      </p:sp>
      <p:sp>
        <p:nvSpPr>
          <p:cNvPr id="6" name="TextBox 5">
            <a:extLst>
              <a:ext uri="{FF2B5EF4-FFF2-40B4-BE49-F238E27FC236}">
                <a16:creationId xmlns:a16="http://schemas.microsoft.com/office/drawing/2014/main" id="{B03295BD-061E-DFC2-BF59-A728FF788A02}"/>
              </a:ext>
            </a:extLst>
          </p:cNvPr>
          <p:cNvSpPr txBox="1"/>
          <p:nvPr/>
        </p:nvSpPr>
        <p:spPr>
          <a:xfrm>
            <a:off x="223282" y="1590676"/>
            <a:ext cx="8569844" cy="82296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Une fois que vous avez cliqué sur DÉMARRER L’INTÉGRATION, vous êtes dirigé vers le « Flux de travail », qui est un ensemble d’activités, régi par le fait que le tiers ait obtenu une note </a:t>
            </a:r>
            <a:r>
              <a:rPr lang="fr" sz="1600" b="0" i="0" u="none" strike="noStrike" cap="none" baseline="0">
                <a:solidFill>
                  <a:srgbClr val="92D050"/>
                </a:solidFill>
                <a:effectLst/>
                <a:uFill>
                  <a:solidFill>
                    <a:prstClr val="black">
                      <a:alpha val="0"/>
                    </a:prstClr>
                  </a:solidFill>
                </a:uFill>
                <a:latin typeface="Calibri"/>
                <a:ea typeface="Calibri"/>
                <a:cs typeface="Calibri"/>
              </a:rPr>
              <a:t>FAIBLE</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FFC000"/>
                </a:solidFill>
                <a:effectLst/>
                <a:uFill>
                  <a:solidFill>
                    <a:prstClr val="black">
                      <a:alpha val="0"/>
                    </a:prstClr>
                  </a:solidFill>
                </a:uFill>
                <a:latin typeface="Calibri"/>
                <a:ea typeface="Calibri"/>
                <a:cs typeface="Calibri"/>
              </a:rPr>
              <a:t>MOYENNE</a:t>
            </a:r>
            <a:r>
              <a:rPr lang="fr" sz="1600" b="0" i="0" u="none" strike="noStrike" cap="none" baseline="0">
                <a:solidFill>
                  <a:srgbClr val="000000"/>
                </a:solidFill>
                <a:effectLst/>
                <a:uFill>
                  <a:solidFill>
                    <a:prstClr val="black">
                      <a:alpha val="0"/>
                    </a:prstClr>
                  </a:solidFill>
                </a:uFill>
                <a:latin typeface="Calibri"/>
                <a:ea typeface="Calibri"/>
                <a:cs typeface="Calibri"/>
              </a:rPr>
              <a:t> ou </a:t>
            </a:r>
            <a:r>
              <a:rPr lang="fr" sz="1600" b="0" i="0" u="none" strike="noStrike" cap="none" baseline="0">
                <a:solidFill>
                  <a:srgbClr val="FF0000"/>
                </a:solidFill>
                <a:effectLst/>
                <a:uFill>
                  <a:solidFill>
                    <a:prstClr val="black">
                      <a:alpha val="0"/>
                    </a:prstClr>
                  </a:solidFill>
                </a:uFill>
                <a:latin typeface="Calibri"/>
                <a:ea typeface="Calibri"/>
                <a:cs typeface="Calibri"/>
              </a:rPr>
              <a:t>ÉLEVÉE</a:t>
            </a:r>
            <a:r>
              <a:rPr lang="fr" sz="1600" b="0" i="0" u="none" strike="noStrike" cap="none" baseline="0">
                <a:solidFill>
                  <a:srgbClr val="000000"/>
                </a:solidFill>
                <a:effectLst/>
                <a:uFill>
                  <a:solidFill>
                    <a:prstClr val="black">
                      <a:alpha val="0"/>
                    </a:prstClr>
                  </a:solidFill>
                </a:uFill>
                <a:latin typeface="Calibri"/>
                <a:ea typeface="Calibri"/>
                <a:cs typeface="Calibri"/>
              </a:rPr>
              <a:t> sur l’analyseur de risque :</a:t>
            </a:r>
          </a:p>
        </p:txBody>
      </p:sp>
      <p:pic>
        <p:nvPicPr>
          <p:cNvPr id="8" name="Picture 7">
            <a:extLst>
              <a:ext uri="{FF2B5EF4-FFF2-40B4-BE49-F238E27FC236}">
                <a16:creationId xmlns:a16="http://schemas.microsoft.com/office/drawing/2014/main" id="{DAD2D48A-DC63-1416-5358-FDF00EC97003}"/>
              </a:ext>
            </a:extLst>
          </p:cNvPr>
          <p:cNvPicPr>
            <a:picLocks noChangeAspect="1"/>
          </p:cNvPicPr>
          <p:nvPr/>
        </p:nvPicPr>
        <p:blipFill>
          <a:blip r:embed="rId2"/>
          <a:stretch>
            <a:fillRect/>
          </a:stretch>
        </p:blipFill>
        <p:spPr>
          <a:xfrm>
            <a:off x="214121" y="2583563"/>
            <a:ext cx="8715758" cy="3878905"/>
          </a:xfrm>
          <a:prstGeom prst="rect">
            <a:avLst/>
          </a:prstGeom>
        </p:spPr>
      </p:pic>
      <p:cxnSp>
        <p:nvCxnSpPr>
          <p:cNvPr id="12" name="Straight Arrow Connector 11">
            <a:extLst>
              <a:ext uri="{FF2B5EF4-FFF2-40B4-BE49-F238E27FC236}">
                <a16:creationId xmlns:a16="http://schemas.microsoft.com/office/drawing/2014/main" id="{8F41EE5F-DC08-58B2-B386-0B09EE9699C7}"/>
              </a:ext>
            </a:extLst>
          </p:cNvPr>
          <p:cNvCxnSpPr/>
          <p:nvPr/>
        </p:nvCxnSpPr>
        <p:spPr>
          <a:xfrm flipH="1">
            <a:off x="1733107" y="2254102"/>
            <a:ext cx="6262577" cy="21477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3B1D5C3-1B6A-756E-5863-6C79ADC1EDB9}"/>
              </a:ext>
            </a:extLst>
          </p:cNvPr>
          <p:cNvSpPr>
            <a:spLocks noGrp="1"/>
          </p:cNvSpPr>
          <p:nvPr>
            <p:ph type="sldNum" sz="quarter" idx="4"/>
          </p:nvPr>
        </p:nvSpPr>
        <p:spPr/>
        <p:txBody>
          <a:bodyPr/>
          <a:lstStyle/>
          <a:p>
            <a:fld id="{BB5FC4A1-A2DE-4EB5-9A46-57D39B4235EC}" type="slidenum">
              <a:rPr lang="en-US" smtClean="0"/>
              <a:t>32</a:t>
            </a:fld>
            <a:endParaRPr lang="en-US"/>
          </a:p>
        </p:txBody>
      </p:sp>
    </p:spTree>
    <p:extLst>
      <p:ext uri="{BB962C8B-B14F-4D97-AF65-F5344CB8AC3E}">
        <p14:creationId val="2770865812"/>
      </p:ext>
    </p:extLst>
  </p:cSld>
  <p:clrMapOvr>
    <a:masterClrMapping/>
  </p:clrMapOvr>
  <p:transition spd="med">
    <p:fade/>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CED0F6-3C93-5DAC-3639-FF7610A5B3BB}"/>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p>
        </p:txBody>
      </p:sp>
      <p:sp>
        <p:nvSpPr>
          <p:cNvPr id="7" name="TextBox 6">
            <a:extLst>
              <a:ext uri="{FF2B5EF4-FFF2-40B4-BE49-F238E27FC236}">
                <a16:creationId xmlns:a16="http://schemas.microsoft.com/office/drawing/2014/main" id="{F296404C-5B81-E00D-E9B1-CD2E8A5B0BEE}"/>
              </a:ext>
            </a:extLst>
          </p:cNvPr>
          <p:cNvSpPr txBox="1"/>
          <p:nvPr/>
        </p:nvSpPr>
        <p:spPr>
          <a:xfrm>
            <a:off x="223283" y="1637414"/>
            <a:ext cx="8739964" cy="521208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Comme vous pouvez le voir sur la capture d’écran de la page précédente, il existe au total 4 étapes d’activité différentes dans les flux de travail qui peuvent être effectuées dans le cadre du processus de diligence raisonnable des tiers :</a:t>
            </a:r>
          </a:p>
          <a:p>
            <a:pPr marL="342900" indent="-342900">
              <a:buFont typeface="+mj-lt"/>
              <a:buAutoNum type="arabicPeriod"/>
            </a:pPr>
            <a:endParaRPr lang="en-GB" sz="1600"/>
          </a:p>
          <a:p>
            <a:pPr marL="342900" indent="-342900">
              <a:buFont typeface="+mj-lt"/>
              <a:buAutoNum type="arabicPeriod"/>
            </a:pPr>
            <a:r>
              <a:rPr lang="fr" sz="1600" b="0" i="0" u="none" strike="noStrike" cap="none" baseline="0">
                <a:solidFill>
                  <a:srgbClr val="000000"/>
                </a:solidFill>
                <a:effectLst/>
                <a:uFill>
                  <a:solidFill>
                    <a:prstClr val="black">
                      <a:alpha val="0"/>
                    </a:prstClr>
                  </a:solidFill>
                </a:uFill>
                <a:latin typeface="Calibri"/>
                <a:ea typeface="Calibri"/>
                <a:cs typeface="Calibri"/>
              </a:rPr>
              <a:t>Dépistage World-Check (il s’agit d’enregistrer efficacement les résultats de l’examen de dépistage World-Check)</a:t>
            </a:r>
          </a:p>
          <a:p>
            <a:pPr marL="342900" indent="-342900">
              <a:buFont typeface="+mj-lt"/>
              <a:buAutoNum type="arabicPeriod"/>
            </a:pPr>
            <a:r>
              <a:rPr lang="fr" sz="1600" b="0" i="0" u="none" strike="noStrike" cap="none" baseline="0">
                <a:solidFill>
                  <a:srgbClr val="000000"/>
                </a:solidFill>
                <a:effectLst/>
                <a:uFill>
                  <a:solidFill>
                    <a:prstClr val="black">
                      <a:alpha val="0"/>
                    </a:prstClr>
                  </a:solidFill>
                </a:uFill>
                <a:latin typeface="Calibri"/>
                <a:ea typeface="Calibri"/>
                <a:cs typeface="Calibri"/>
              </a:rPr>
              <a:t>Collecte de données internes</a:t>
            </a:r>
          </a:p>
          <a:p>
            <a:pPr marL="342900" indent="-342900">
              <a:buFont typeface="+mj-lt"/>
              <a:buAutoNum type="arabicPeriod"/>
            </a:pPr>
            <a:r>
              <a:rPr lang="fr" sz="1600" b="0" i="0" u="none" strike="noStrike" cap="none" baseline="0">
                <a:solidFill>
                  <a:srgbClr val="000000"/>
                </a:solidFill>
                <a:effectLst/>
                <a:uFill>
                  <a:solidFill>
                    <a:prstClr val="black">
                      <a:alpha val="0"/>
                    </a:prstClr>
                  </a:solidFill>
                </a:uFill>
                <a:latin typeface="Calibri"/>
                <a:ea typeface="Calibri"/>
                <a:cs typeface="Calibri"/>
              </a:rPr>
              <a:t>Collecte de données externes</a:t>
            </a:r>
          </a:p>
          <a:p>
            <a:pPr marL="342900" indent="-342900">
              <a:buFont typeface="+mj-lt"/>
              <a:buAutoNum type="arabicPeriod"/>
            </a:pPr>
            <a:r>
              <a:rPr lang="fr" sz="1600" b="0" i="0" u="none" strike="noStrike" cap="none" baseline="0">
                <a:solidFill>
                  <a:srgbClr val="000000"/>
                </a:solidFill>
                <a:effectLst/>
                <a:uFill>
                  <a:solidFill>
                    <a:prstClr val="black">
                      <a:alpha val="0"/>
                    </a:prstClr>
                  </a:solidFill>
                </a:uFill>
                <a:latin typeface="Calibri"/>
                <a:ea typeface="Calibri"/>
                <a:cs typeface="Calibri"/>
              </a:rPr>
              <a:t>Examen de diligence raisonnable moyenne/élevée</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Chaque étape est terminée lorsque le risque du tiers est évalué.</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Les tiers à risque plus élevé peuvent terminer les quatre étapes, tandis que les tiers à risque plus faible ne peuvent terminer que la première étape.</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Un tiers qui a obtenu une note de risque faible sur l’analyseur de risque peut terminer les 4 étapes du flux de travail à mesure que des données supplémentaires sont recueillies qui génèrent des risques, tandis qu’un tiers qui note un risque élevé sur l’analyseur de risque initial ne peut terminer que la première étape.</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Ceci est expliqué plus en détail dans les diapositives suivantes...</a:t>
            </a:r>
          </a:p>
        </p:txBody>
      </p:sp>
      <p:sp>
        <p:nvSpPr>
          <p:cNvPr id="3" name="Slide Number Placeholder 2">
            <a:extLst>
              <a:ext uri="{FF2B5EF4-FFF2-40B4-BE49-F238E27FC236}">
                <a16:creationId xmlns:a16="http://schemas.microsoft.com/office/drawing/2014/main" id="{D648CEB5-0EA3-DC7E-093B-BF4FF5D2C79C}"/>
              </a:ext>
            </a:extLst>
          </p:cNvPr>
          <p:cNvSpPr>
            <a:spLocks noGrp="1"/>
          </p:cNvSpPr>
          <p:nvPr>
            <p:ph type="sldNum" sz="quarter" idx="4"/>
          </p:nvPr>
        </p:nvSpPr>
        <p:spPr/>
        <p:txBody>
          <a:bodyPr/>
          <a:lstStyle/>
          <a:p>
            <a:fld id="{BB5FC4A1-A2DE-4EB5-9A46-57D39B4235EC}" type="slidenum">
              <a:rPr lang="en-US" smtClean="0"/>
              <a:t>33</a:t>
            </a:fld>
            <a:endParaRPr lang="en-US"/>
          </a:p>
        </p:txBody>
      </p:sp>
    </p:spTree>
    <p:extLst>
      <p:ext uri="{BB962C8B-B14F-4D97-AF65-F5344CB8AC3E}">
        <p14:creationId val="3560451500"/>
      </p:ext>
    </p:extLst>
  </p:cSld>
  <p:clrMapOvr>
    <a:masterClrMapping/>
  </p:clrMapOvr>
  <p:transition spd="med">
    <p:fade/>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78478E00-672B-6DFA-5490-53CE12564E98}"/>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6" name="TextBox 5">
            <a:extLst>
              <a:ext uri="{FF2B5EF4-FFF2-40B4-BE49-F238E27FC236}">
                <a16:creationId xmlns:a16="http://schemas.microsoft.com/office/drawing/2014/main" id="{D9149EF3-BBA3-35F9-86EA-CDF068EC769C}"/>
              </a:ext>
            </a:extLst>
          </p:cNvPr>
          <p:cNvSpPr txBox="1"/>
          <p:nvPr/>
        </p:nvSpPr>
        <p:spPr>
          <a:xfrm>
            <a:off x="127591" y="1573619"/>
            <a:ext cx="8814390" cy="2773681"/>
          </a:xfrm>
          <a:prstGeom prst="rect">
            <a:avLst/>
          </a:prstGeom>
          <a:noFill/>
        </p:spPr>
        <p:txBody>
          <a:bodyPr wrap="square" rtlCol="0">
            <a:spAutoFit/>
          </a:bodyPr>
          <a:lstStyle/>
          <a:p>
            <a:r>
              <a:rPr lang="fr" sz="1600" b="1" i="0" u="none" strike="noStrike" cap="none" baseline="0">
                <a:solidFill>
                  <a:srgbClr val="0070C0"/>
                </a:solidFill>
                <a:effectLst/>
                <a:uFill>
                  <a:solidFill>
                    <a:prstClr val="black">
                      <a:alpha val="0"/>
                    </a:prstClr>
                  </a:solidFill>
                </a:uFill>
                <a:latin typeface="Calibri"/>
                <a:ea typeface="Calibri"/>
                <a:cs typeface="Calibri"/>
              </a:rPr>
              <a:t>Étape 1 :</a:t>
            </a:r>
            <a:r>
              <a:rPr lang="fr" sz="1600" b="1" i="0" u="none" strike="noStrike" cap="none" baseline="0">
                <a:solidFill>
                  <a:srgbClr val="0070C0"/>
                </a:solidFill>
                <a:effectLst/>
                <a:uFill>
                  <a:solidFill>
                    <a:prstClr val="black">
                      <a:alpha val="0"/>
                    </a:prstClr>
                  </a:solidFill>
                </a:uFill>
                <a:latin typeface="Calibri"/>
                <a:ea typeface="Calibri"/>
                <a:cs typeface="Calibri"/>
              </a:rPr>
              <a:t> </a:t>
            </a:r>
            <a:r>
              <a:rPr lang="fr" sz="1600" b="1" i="0" u="none" strike="noStrike" cap="none" baseline="0">
                <a:solidFill>
                  <a:srgbClr val="0070C0"/>
                </a:solidFill>
                <a:effectLst/>
                <a:uFill>
                  <a:solidFill>
                    <a:prstClr val="black">
                      <a:alpha val="0"/>
                    </a:prstClr>
                  </a:solidFill>
                </a:uFill>
                <a:latin typeface="Calibri"/>
                <a:ea typeface="Calibri"/>
                <a:cs typeface="Calibri"/>
              </a:rPr>
              <a:t>Mettre à jour les résultats du dépistage World Check</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Chaque étape du flux de travail comporte un ensemble d’« activités » qui doivent être effectuées.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La première activité qui doit être réalisée est de marquer comme terminée les résultats de la sélection de contrôle mondial (voir section 3 ci-dessus) et d’enregistrer le score de l’analyseur de risque.</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Pour terminer l’activité, cliquez sur l’icône Crayon (modifier) comme indiqué ci-dessous :</a:t>
            </a:r>
          </a:p>
        </p:txBody>
      </p:sp>
      <p:pic>
        <p:nvPicPr>
          <p:cNvPr id="8" name="Picture 7">
            <a:extLst>
              <a:ext uri="{FF2B5EF4-FFF2-40B4-BE49-F238E27FC236}">
                <a16:creationId xmlns:a16="http://schemas.microsoft.com/office/drawing/2014/main" id="{D279FA40-B115-76DB-804F-0CF93B54C937}"/>
              </a:ext>
            </a:extLst>
          </p:cNvPr>
          <p:cNvPicPr>
            <a:picLocks noChangeAspect="1"/>
          </p:cNvPicPr>
          <p:nvPr/>
        </p:nvPicPr>
        <p:blipFill>
          <a:blip r:embed="rId3"/>
          <a:stretch>
            <a:fillRect/>
          </a:stretch>
        </p:blipFill>
        <p:spPr>
          <a:xfrm>
            <a:off x="170956" y="3766725"/>
            <a:ext cx="8727659" cy="945407"/>
          </a:xfrm>
          <a:prstGeom prst="rect">
            <a:avLst/>
          </a:prstGeom>
        </p:spPr>
      </p:pic>
      <p:sp>
        <p:nvSpPr>
          <p:cNvPr id="9" name="TextBox 8">
            <a:extLst>
              <a:ext uri="{FF2B5EF4-FFF2-40B4-BE49-F238E27FC236}">
                <a16:creationId xmlns:a16="http://schemas.microsoft.com/office/drawing/2014/main" id="{6EC8F6EA-456C-F84B-3B0D-55AA7ECA27C8}"/>
              </a:ext>
            </a:extLst>
          </p:cNvPr>
          <p:cNvSpPr txBox="1"/>
          <p:nvPr/>
        </p:nvSpPr>
        <p:spPr>
          <a:xfrm>
            <a:off x="127591" y="5029200"/>
            <a:ext cx="8399721" cy="155448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Cliquer sur l’icône de modification vous amène à la page Informations sur l’activité, où tous les éléments requis de l’activité sont détaillés dans une zone de description et une multitude de listes déroulantes à remplir par l’équipe d’intégration.</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Celles-ci sont abordées dans les pages suivantes...</a:t>
            </a:r>
          </a:p>
        </p:txBody>
      </p:sp>
      <p:sp>
        <p:nvSpPr>
          <p:cNvPr id="3" name="Slide Number Placeholder 2">
            <a:extLst>
              <a:ext uri="{FF2B5EF4-FFF2-40B4-BE49-F238E27FC236}">
                <a16:creationId xmlns:a16="http://schemas.microsoft.com/office/drawing/2014/main" id="{642CF2D1-7AA3-E9C8-926F-473A0C2F63C0}"/>
              </a:ext>
            </a:extLst>
          </p:cNvPr>
          <p:cNvSpPr>
            <a:spLocks noGrp="1"/>
          </p:cNvSpPr>
          <p:nvPr>
            <p:ph type="sldNum" sz="quarter" idx="4"/>
          </p:nvPr>
        </p:nvSpPr>
        <p:spPr/>
        <p:txBody>
          <a:bodyPr/>
          <a:lstStyle/>
          <a:p>
            <a:fld id="{BB5FC4A1-A2DE-4EB5-9A46-57D39B4235EC}" type="slidenum">
              <a:rPr lang="en-US" smtClean="0"/>
              <a:t>34</a:t>
            </a:fld>
            <a:endParaRPr lang="en-US"/>
          </a:p>
        </p:txBody>
      </p:sp>
    </p:spTree>
    <p:extLst>
      <p:ext uri="{BB962C8B-B14F-4D97-AF65-F5344CB8AC3E}">
        <p14:creationId val="1546513662"/>
      </p:ext>
    </p:extLst>
  </p:cSld>
  <p:clrMapOvr>
    <a:masterClrMapping/>
  </p:clrMapOvr>
  <p:transition spd="med">
    <p:fade/>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3542016-57FC-A37B-07AB-6B39C52E1AB9}"/>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25E2D2D-CE13-557E-CB03-6797520A72A9}"/>
              </a:ext>
            </a:extLst>
          </p:cNvPr>
          <p:cNvSpPr>
            <a:spLocks noGrp="1"/>
          </p:cNvSpPr>
          <p:nvPr>
            <p:ph idx="1"/>
          </p:nvPr>
        </p:nvSpPr>
        <p:spPr>
          <a:xfrm>
            <a:off x="432562" y="1508760"/>
            <a:ext cx="8074836" cy="904831"/>
          </a:xfrm>
        </p:spPr>
        <p:txBody>
          <a:bodyPr>
            <a:normAutofit/>
          </a:bodyPr>
          <a:lstStyle/>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Dès que le membre de l’équipe d’intégration sélectionne l’activité, il recevra un e-mail, dont un exemple a été inclus ci-dessous :</a:t>
            </a:r>
          </a:p>
        </p:txBody>
      </p:sp>
      <p:pic>
        <p:nvPicPr>
          <p:cNvPr id="7" name="Picture 6">
            <a:extLst>
              <a:ext uri="{FF2B5EF4-FFF2-40B4-BE49-F238E27FC236}">
                <a16:creationId xmlns:a16="http://schemas.microsoft.com/office/drawing/2014/main" id="{A636FCAE-15DB-775E-49C5-9477837EC072}"/>
              </a:ext>
            </a:extLst>
          </p:cNvPr>
          <p:cNvPicPr>
            <a:picLocks noChangeAspect="1"/>
          </p:cNvPicPr>
          <p:nvPr/>
        </p:nvPicPr>
        <p:blipFill>
          <a:blip r:embed="rId2"/>
          <a:stretch>
            <a:fillRect/>
          </a:stretch>
        </p:blipFill>
        <p:spPr>
          <a:xfrm>
            <a:off x="318301" y="2168367"/>
            <a:ext cx="8507398" cy="4169313"/>
          </a:xfrm>
          <a:prstGeom prst="rect">
            <a:avLst/>
          </a:prstGeom>
        </p:spPr>
      </p:pic>
      <p:sp>
        <p:nvSpPr>
          <p:cNvPr id="4" name="Slide Number Placeholder 3">
            <a:extLst>
              <a:ext uri="{FF2B5EF4-FFF2-40B4-BE49-F238E27FC236}">
                <a16:creationId xmlns:a16="http://schemas.microsoft.com/office/drawing/2014/main" id="{73109DE2-206C-3B49-9E0B-F0DC0B415E25}"/>
              </a:ext>
            </a:extLst>
          </p:cNvPr>
          <p:cNvSpPr>
            <a:spLocks noGrp="1"/>
          </p:cNvSpPr>
          <p:nvPr>
            <p:ph type="sldNum" sz="quarter" idx="4"/>
          </p:nvPr>
        </p:nvSpPr>
        <p:spPr/>
        <p:txBody>
          <a:bodyPr/>
          <a:lstStyle/>
          <a:p>
            <a:fld id="{BB5FC4A1-A2DE-4EB5-9A46-57D39B4235EC}" type="slidenum">
              <a:rPr lang="en-US" smtClean="0"/>
              <a:t>35</a:t>
            </a:fld>
            <a:endParaRPr lang="en-US"/>
          </a:p>
        </p:txBody>
      </p:sp>
    </p:spTree>
    <p:extLst>
      <p:ext uri="{BB962C8B-B14F-4D97-AF65-F5344CB8AC3E}">
        <p14:creationId val="2000303764"/>
      </p:ext>
    </p:extLst>
  </p:cSld>
  <p:clrMapOvr>
    <a:masterClrMapping/>
  </p:clrMapOvr>
  <p:transition spd="med">
    <p:fade/>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E06E502-F549-0E7E-1881-01E7AD72AE9C}"/>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p>
        </p:txBody>
      </p:sp>
      <p:pic>
        <p:nvPicPr>
          <p:cNvPr id="7" name="Picture 6">
            <a:extLst>
              <a:ext uri="{FF2B5EF4-FFF2-40B4-BE49-F238E27FC236}">
                <a16:creationId xmlns:a16="http://schemas.microsoft.com/office/drawing/2014/main" id="{A7F4778C-9A53-DBBD-7B24-4BA0D61D6F93}"/>
              </a:ext>
            </a:extLst>
          </p:cNvPr>
          <p:cNvPicPr>
            <a:picLocks noChangeAspect="1"/>
          </p:cNvPicPr>
          <p:nvPr/>
        </p:nvPicPr>
        <p:blipFill>
          <a:blip r:embed="rId2"/>
          <a:stretch>
            <a:fillRect/>
          </a:stretch>
        </p:blipFill>
        <p:spPr>
          <a:xfrm>
            <a:off x="85060" y="1524326"/>
            <a:ext cx="8973879" cy="1707445"/>
          </a:xfrm>
          <a:prstGeom prst="rect">
            <a:avLst/>
          </a:prstGeom>
        </p:spPr>
      </p:pic>
      <p:sp>
        <p:nvSpPr>
          <p:cNvPr id="8" name="TextBox 7">
            <a:extLst>
              <a:ext uri="{FF2B5EF4-FFF2-40B4-BE49-F238E27FC236}">
                <a16:creationId xmlns:a16="http://schemas.microsoft.com/office/drawing/2014/main" id="{544963E3-9C17-BDAE-9165-0A058D9174F1}"/>
              </a:ext>
            </a:extLst>
          </p:cNvPr>
          <p:cNvSpPr txBox="1"/>
          <p:nvPr/>
        </p:nvSpPr>
        <p:spPr>
          <a:xfrm>
            <a:off x="265814" y="3231771"/>
            <a:ext cx="8559209" cy="393192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Pour terminer l’activité :</a:t>
            </a:r>
          </a:p>
          <a:p>
            <a:endParaRPr lang="en-GB" sz="1400"/>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Cessionnaire :</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Commencez à saisir votre nom ou sélectionnez-le dans la liste déroulante</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Changer le statut à Terminé</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Sous Évaluation, sélectionnez les résultats du World-Check Screening.</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Les évaluations possibles comprennent :</a:t>
            </a:r>
          </a:p>
          <a:p>
            <a:pPr marL="742950" lvl="1" indent="-285750">
              <a:buFont typeface="Arial" panose="020b0604020202020204" pitchFamily="34" charset="0"/>
              <a:buChar char="•"/>
            </a:pPr>
            <a:r>
              <a:rPr lang="fr" sz="1400" b="1" i="0" u="none" strike="noStrike" cap="none" baseline="0">
                <a:solidFill>
                  <a:srgbClr val="000000"/>
                </a:solidFill>
                <a:effectLst/>
                <a:uFill>
                  <a:solidFill>
                    <a:prstClr val="black">
                      <a:alpha val="0"/>
                    </a:prstClr>
                  </a:solidFill>
                </a:uFill>
                <a:latin typeface="Calibri"/>
                <a:ea typeface="Calibri"/>
                <a:cs typeface="Calibri"/>
              </a:rPr>
              <a:t>Faible risque sans succès :</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L’analyseur de risque a obtenu </a:t>
            </a:r>
            <a:r>
              <a:rPr lang="fr" sz="1400" b="0" i="0" u="none" strike="noStrike" cap="none" baseline="0">
                <a:solidFill>
                  <a:srgbClr val="92D050"/>
                </a:solidFill>
                <a:effectLst/>
                <a:uFill>
                  <a:solidFill>
                    <a:prstClr val="black">
                      <a:alpha val="0"/>
                    </a:prstClr>
                  </a:solidFill>
                </a:uFill>
                <a:latin typeface="Calibri"/>
                <a:ea typeface="Calibri"/>
                <a:cs typeface="Calibri"/>
              </a:rPr>
              <a:t>une note </a:t>
            </a:r>
            <a:r>
              <a:rPr lang="fr" sz="1400" b="1" i="0" u="none" strike="noStrike" cap="none" baseline="0">
                <a:solidFill>
                  <a:srgbClr val="92D050"/>
                </a:solidFill>
                <a:effectLst/>
                <a:uFill>
                  <a:solidFill>
                    <a:prstClr val="black">
                      <a:alpha val="0"/>
                    </a:prstClr>
                  </a:solidFill>
                </a:uFill>
                <a:latin typeface="Calibri"/>
                <a:ea typeface="Calibri"/>
                <a:cs typeface="Calibri"/>
              </a:rPr>
              <a:t>BASSE</a:t>
            </a:r>
            <a:r>
              <a:rPr lang="fr" sz="1400" b="0" i="0" u="none" strike="noStrike" cap="none" baseline="0">
                <a:solidFill>
                  <a:srgbClr val="000000"/>
                </a:solidFill>
                <a:effectLst/>
                <a:uFill>
                  <a:solidFill>
                    <a:prstClr val="black">
                      <a:alpha val="0"/>
                    </a:prstClr>
                  </a:solidFill>
                </a:uFill>
                <a:latin typeface="Calibri"/>
                <a:ea typeface="Calibri"/>
                <a:cs typeface="Calibri"/>
              </a:rPr>
              <a:t> et il n’y a </a:t>
            </a:r>
            <a:r>
              <a:rPr lang="fr" sz="1400" b="1" i="0" u="none" strike="noStrike" cap="none" baseline="0">
                <a:solidFill>
                  <a:srgbClr val="FF0000"/>
                </a:solidFill>
                <a:effectLst/>
                <a:uFill>
                  <a:solidFill>
                    <a:prstClr val="black">
                      <a:alpha val="0"/>
                    </a:prstClr>
                  </a:solidFill>
                </a:uFill>
                <a:latin typeface="Calibri"/>
                <a:ea typeface="Calibri"/>
                <a:cs typeface="Calibri"/>
              </a:rPr>
              <a:t>eu AUCUNE</a:t>
            </a:r>
            <a:r>
              <a:rPr lang="fr" sz="1400" b="0" i="0" u="none" strike="noStrike" cap="none" baseline="0">
                <a:solidFill>
                  <a:srgbClr val="000000"/>
                </a:solidFill>
                <a:effectLst/>
                <a:uFill>
                  <a:solidFill>
                    <a:prstClr val="black">
                      <a:alpha val="0"/>
                    </a:prstClr>
                  </a:solidFill>
                </a:uFill>
                <a:latin typeface="Calibri"/>
                <a:ea typeface="Calibri"/>
                <a:cs typeface="Calibri"/>
              </a:rPr>
              <a:t> correspondance positive à l’échelle mondiale</a:t>
            </a:r>
            <a:endParaRPr lang="en-GB" sz="1400" b="1"/>
          </a:p>
          <a:p>
            <a:pPr marL="742950" lvl="1" indent="-285750">
              <a:buFont typeface="Arial" panose="020b0604020202020204" pitchFamily="34" charset="0"/>
              <a:buChar char="•"/>
            </a:pPr>
            <a:r>
              <a:rPr lang="fr" sz="1400" b="1" i="0" u="none" strike="noStrike" cap="none" baseline="0">
                <a:solidFill>
                  <a:srgbClr val="000000"/>
                </a:solidFill>
                <a:effectLst/>
                <a:uFill>
                  <a:solidFill>
                    <a:prstClr val="black">
                      <a:alpha val="0"/>
                    </a:prstClr>
                  </a:solidFill>
                </a:uFill>
                <a:latin typeface="Calibri"/>
                <a:ea typeface="Calibri"/>
                <a:cs typeface="Calibri"/>
              </a:rPr>
              <a:t>Risque moyen sans succès :</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L’analyseur de risque a obtenu un score </a:t>
            </a:r>
            <a:r>
              <a:rPr lang="fr" sz="1400" b="1" i="0" u="none" strike="noStrike" cap="none" baseline="0">
                <a:solidFill>
                  <a:srgbClr val="FFC000"/>
                </a:solidFill>
                <a:effectLst/>
                <a:uFill>
                  <a:solidFill>
                    <a:prstClr val="black">
                      <a:alpha val="0"/>
                    </a:prstClr>
                  </a:solidFill>
                </a:uFill>
                <a:latin typeface="Calibri"/>
                <a:ea typeface="Calibri"/>
                <a:cs typeface="Calibri"/>
              </a:rPr>
              <a:t>MOYEN</a:t>
            </a:r>
            <a:r>
              <a:rPr lang="fr" sz="1400" b="0" i="0" u="none" strike="noStrike" cap="none" baseline="0">
                <a:solidFill>
                  <a:srgbClr val="000000"/>
                </a:solidFill>
                <a:effectLst/>
                <a:uFill>
                  <a:solidFill>
                    <a:prstClr val="black">
                      <a:alpha val="0"/>
                    </a:prstClr>
                  </a:solidFill>
                </a:uFill>
                <a:latin typeface="Calibri"/>
                <a:ea typeface="Calibri"/>
                <a:cs typeface="Calibri"/>
              </a:rPr>
              <a:t> et il n’y a </a:t>
            </a:r>
            <a:r>
              <a:rPr lang="fr" sz="1400" b="1" i="0" u="none" strike="noStrike" cap="none" baseline="0">
                <a:solidFill>
                  <a:srgbClr val="FF0000"/>
                </a:solidFill>
                <a:effectLst/>
                <a:uFill>
                  <a:solidFill>
                    <a:prstClr val="black">
                      <a:alpha val="0"/>
                    </a:prstClr>
                  </a:solidFill>
                </a:uFill>
                <a:latin typeface="Calibri"/>
                <a:ea typeface="Calibri"/>
                <a:cs typeface="Calibri"/>
              </a:rPr>
              <a:t>eu AUCUNE</a:t>
            </a:r>
            <a:r>
              <a:rPr lang="fr" sz="1400" b="0" i="0" u="none" strike="noStrike" cap="none" baseline="0">
                <a:solidFill>
                  <a:srgbClr val="000000"/>
                </a:solidFill>
                <a:effectLst/>
                <a:uFill>
                  <a:solidFill>
                    <a:prstClr val="black">
                      <a:alpha val="0"/>
                    </a:prstClr>
                  </a:solidFill>
                </a:uFill>
                <a:latin typeface="Calibri"/>
                <a:ea typeface="Calibri"/>
                <a:cs typeface="Calibri"/>
              </a:rPr>
              <a:t> correspondance positive à l’échelle mondiale.</a:t>
            </a:r>
          </a:p>
          <a:p>
            <a:pPr marL="742950" lvl="1" indent="-285750">
              <a:buFont typeface="Arial" panose="020b0604020202020204" pitchFamily="34" charset="0"/>
              <a:buChar char="•"/>
            </a:pPr>
            <a:r>
              <a:rPr lang="fr" sz="1400" b="1" i="0" u="none" strike="noStrike" cap="none" baseline="0">
                <a:solidFill>
                  <a:srgbClr val="000000"/>
                </a:solidFill>
                <a:effectLst/>
                <a:uFill>
                  <a:solidFill>
                    <a:prstClr val="black">
                      <a:alpha val="0"/>
                    </a:prstClr>
                  </a:solidFill>
                </a:uFill>
                <a:latin typeface="Calibri"/>
                <a:ea typeface="Calibri"/>
                <a:cs typeface="Calibri"/>
              </a:rPr>
              <a:t>Risque élevé sans succès :</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L’analyseur de risque a obtenu un score </a:t>
            </a:r>
            <a:r>
              <a:rPr lang="fr" sz="1400" b="1" i="0" u="none" strike="noStrike" cap="none" baseline="0">
                <a:solidFill>
                  <a:srgbClr val="FF0000"/>
                </a:solidFill>
                <a:effectLst/>
                <a:uFill>
                  <a:solidFill>
                    <a:prstClr val="black">
                      <a:alpha val="0"/>
                    </a:prstClr>
                  </a:solidFill>
                </a:uFill>
                <a:latin typeface="Calibri"/>
                <a:ea typeface="Calibri"/>
                <a:cs typeface="Calibri"/>
              </a:rPr>
              <a:t>ÉLEVÉ</a:t>
            </a:r>
            <a:r>
              <a:rPr lang="fr" sz="1400" b="0" i="0" u="none" strike="noStrike" cap="none" baseline="0">
                <a:solidFill>
                  <a:srgbClr val="000000"/>
                </a:solidFill>
                <a:effectLst/>
                <a:uFill>
                  <a:solidFill>
                    <a:prstClr val="black">
                      <a:alpha val="0"/>
                    </a:prstClr>
                  </a:solidFill>
                </a:uFill>
                <a:latin typeface="Calibri"/>
                <a:ea typeface="Calibri"/>
                <a:cs typeface="Calibri"/>
              </a:rPr>
              <a:t> et il n’y a eu </a:t>
            </a:r>
            <a:r>
              <a:rPr lang="fr" sz="1400" b="1" i="0" u="none" strike="noStrike" cap="none" baseline="0">
                <a:solidFill>
                  <a:srgbClr val="FF0000"/>
                </a:solidFill>
                <a:effectLst/>
                <a:uFill>
                  <a:solidFill>
                    <a:prstClr val="black">
                      <a:alpha val="0"/>
                    </a:prstClr>
                  </a:solidFill>
                </a:uFill>
                <a:latin typeface="Calibri"/>
                <a:ea typeface="Calibri"/>
                <a:cs typeface="Calibri"/>
              </a:rPr>
              <a:t>AUCUNE</a:t>
            </a:r>
            <a:r>
              <a:rPr lang="fr" sz="1400" b="0" i="0" u="none" strike="noStrike" cap="none" baseline="0">
                <a:solidFill>
                  <a:srgbClr val="000000"/>
                </a:solidFill>
                <a:effectLst/>
                <a:uFill>
                  <a:solidFill>
                    <a:prstClr val="black">
                      <a:alpha val="0"/>
                    </a:prstClr>
                  </a:solidFill>
                </a:uFill>
                <a:latin typeface="Calibri"/>
                <a:ea typeface="Calibri"/>
                <a:cs typeface="Calibri"/>
              </a:rPr>
              <a:t> correspondance positive à l’échelle mondiale.</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fr" sz="1400" b="1" i="0" u="none" strike="noStrike" cap="none" baseline="0">
                <a:solidFill>
                  <a:srgbClr val="000000"/>
                </a:solidFill>
                <a:effectLst/>
                <a:uFill>
                  <a:solidFill>
                    <a:prstClr val="black">
                      <a:alpha val="0"/>
                    </a:prstClr>
                  </a:solidFill>
                </a:uFill>
                <a:latin typeface="Calibri"/>
                <a:ea typeface="Calibri"/>
                <a:cs typeface="Calibri"/>
              </a:rPr>
              <a:t>Résultats World Check possibles trouvés :</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Indépendamment du score de l’analyseur de risque (c.-à-d. qu’il peut être faible, moyen ou élevé), il y avait une correspondance positive ou possible dans le filtrage de contrôle mondial</a:t>
            </a:r>
          </a:p>
          <a:p>
            <a:pPr marL="742950" lvl="1" indent="-285750">
              <a:buFont typeface="Arial" panose="020b0604020202020204" pitchFamily="34" charset="0"/>
              <a:buChar char="•"/>
            </a:pPr>
            <a:r>
              <a:rPr lang="fr" sz="1400" b="1" i="0" u="none" strike="noStrike" cap="none" baseline="0">
                <a:solidFill>
                  <a:srgbClr val="000000"/>
                </a:solidFill>
                <a:effectLst/>
                <a:uFill>
                  <a:solidFill>
                    <a:prstClr val="black">
                      <a:alpha val="0"/>
                    </a:prstClr>
                  </a:solidFill>
                </a:uFill>
                <a:latin typeface="Calibri"/>
                <a:ea typeface="Calibri"/>
                <a:cs typeface="Calibri"/>
              </a:rPr>
              <a:t>Refuser un tiers :</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Les résultats de World Check Screening étaient positifs et ont signalé quelque chose, ce qui signifie que le tiers doit être immédiatement refusé, comme être lié à une partie restreinte ou enregistré dans un pays sous embargo.</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EB53F326-D724-2849-DE83-2B0E60FEA585}"/>
              </a:ext>
            </a:extLst>
          </p:cNvPr>
          <p:cNvSpPr>
            <a:spLocks noGrp="1"/>
          </p:cNvSpPr>
          <p:nvPr>
            <p:ph type="sldNum" sz="quarter" idx="4"/>
          </p:nvPr>
        </p:nvSpPr>
        <p:spPr/>
        <p:txBody>
          <a:bodyPr/>
          <a:lstStyle/>
          <a:p>
            <a:fld id="{BB5FC4A1-A2DE-4EB5-9A46-57D39B4235EC}" type="slidenum">
              <a:rPr lang="en-US" smtClean="0"/>
              <a:t>36</a:t>
            </a:fld>
            <a:endParaRPr lang="en-US"/>
          </a:p>
        </p:txBody>
      </p:sp>
    </p:spTree>
    <p:extLst>
      <p:ext uri="{BB962C8B-B14F-4D97-AF65-F5344CB8AC3E}">
        <p14:creationId val="3911112961"/>
      </p:ext>
    </p:extLst>
  </p:cSld>
  <p:clrMapOvr>
    <a:masterClrMapping/>
  </p:clrMapOvr>
  <p:transition spd="med">
    <p:fade/>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TextBox 7">
            <a:extLst>
              <a:ext uri="{FF2B5EF4-FFF2-40B4-BE49-F238E27FC236}">
                <a16:creationId xmlns:a16="http://schemas.microsoft.com/office/drawing/2014/main" id="{E74A77D8-18D7-B0C8-EEBC-23EC6222F266}"/>
              </a:ext>
            </a:extLst>
          </p:cNvPr>
          <p:cNvSpPr txBox="1"/>
          <p:nvPr/>
        </p:nvSpPr>
        <p:spPr>
          <a:xfrm>
            <a:off x="169645" y="1466787"/>
            <a:ext cx="8665535" cy="2072640"/>
          </a:xfrm>
          <a:prstGeom prst="rect">
            <a:avLst/>
          </a:prstGeom>
          <a:noFill/>
        </p:spPr>
        <p:txBody>
          <a:bodyPr wrap="square" rtlCol="0">
            <a:spAutoFit/>
          </a:bodyPr>
          <a:lstStyle/>
          <a:p>
            <a:r>
              <a:rPr lang="fr" sz="1400" b="1" i="0" u="none" strike="noStrike" cap="none" baseline="0">
                <a:solidFill>
                  <a:srgbClr val="000000"/>
                </a:solidFill>
                <a:effectLst/>
                <a:uFill>
                  <a:solidFill>
                    <a:prstClr val="black">
                      <a:alpha val="0"/>
                    </a:prstClr>
                  </a:solidFill>
                </a:uFill>
                <a:latin typeface="Calibri"/>
                <a:ea typeface="Calibri"/>
                <a:cs typeface="Calibri"/>
              </a:rPr>
              <a:t>Faible risque sans succès :</a:t>
            </a:r>
          </a:p>
          <a:p>
            <a:endParaRPr lang="en-GB" sz="1400"/>
          </a:p>
          <a:p>
            <a:r>
              <a:rPr lang="fr" sz="1400" b="0" i="0" u="none" strike="noStrike" cap="none" baseline="0">
                <a:solidFill>
                  <a:srgbClr val="000000"/>
                </a:solidFill>
                <a:effectLst/>
                <a:uFill>
                  <a:solidFill>
                    <a:prstClr val="black">
                      <a:alpha val="0"/>
                    </a:prstClr>
                  </a:solidFill>
                </a:uFill>
                <a:latin typeface="Calibri"/>
                <a:ea typeface="Calibri"/>
                <a:cs typeface="Calibri"/>
              </a:rPr>
              <a:t>Si un tiers a obtenu une note de risque faible dans l’analyseur de risque et qu’il n’y a pas eu de correspondance World-Check dans la sélection World-Check, il s’agit de l’évaluation qui sera sélectionnée.</a:t>
            </a:r>
          </a:p>
          <a:p>
            <a:endParaRPr lang="en-GB" sz="1400"/>
          </a:p>
          <a:p>
            <a:r>
              <a:rPr lang="fr" sz="1400" b="0" i="0" u="none" strike="noStrike" cap="none" baseline="0">
                <a:solidFill>
                  <a:srgbClr val="000000"/>
                </a:solidFill>
                <a:effectLst/>
                <a:uFill>
                  <a:solidFill>
                    <a:prstClr val="black">
                      <a:alpha val="0"/>
                    </a:prstClr>
                  </a:solidFill>
                </a:uFill>
                <a:latin typeface="Calibri"/>
                <a:ea typeface="Calibri"/>
                <a:cs typeface="Calibri"/>
              </a:rPr>
              <a:t>Dès que la première activité est terminée, un e-mail est envoyé à l’</a:t>
            </a:r>
            <a:r>
              <a:rPr lang="fr" sz="1400" b="0" i="0" u="none" strike="noStrike" cap="none" baseline="0">
                <a:solidFill>
                  <a:srgbClr val="FF0000"/>
                </a:solidFill>
                <a:effectLst/>
                <a:uFill>
                  <a:solidFill>
                    <a:prstClr val="black">
                      <a:alpha val="0"/>
                    </a:prstClr>
                  </a:solidFill>
                </a:uFill>
                <a:latin typeface="Calibri"/>
                <a:ea typeface="Calibri"/>
                <a:cs typeface="Calibri"/>
              </a:rPr>
              <a:t>ÉQUIPE D’INTÉGRATION,</a:t>
            </a:r>
            <a:r>
              <a:rPr lang="fr" sz="1400" b="0" i="0" u="none" strike="noStrike" cap="none" baseline="0">
                <a:solidFill>
                  <a:srgbClr val="000000"/>
                </a:solidFill>
                <a:effectLst/>
                <a:uFill>
                  <a:solidFill>
                    <a:prstClr val="black">
                      <a:alpha val="0"/>
                    </a:prstClr>
                  </a:solidFill>
                </a:uFill>
                <a:latin typeface="Calibri"/>
                <a:ea typeface="Calibri"/>
                <a:cs typeface="Calibri"/>
              </a:rPr>
              <a:t> un exemple est inclus ci-dessous et l’activité suivante dans le flux de travail devient modifiable :</a:t>
            </a:r>
          </a:p>
          <a:p>
            <a:endParaRPr lang="en-GB"/>
          </a:p>
        </p:txBody>
      </p:sp>
      <p:pic>
        <p:nvPicPr>
          <p:cNvPr id="12" name="Picture 11">
            <a:extLst>
              <a:ext uri="{FF2B5EF4-FFF2-40B4-BE49-F238E27FC236}">
                <a16:creationId xmlns:a16="http://schemas.microsoft.com/office/drawing/2014/main" id="{D0D0B971-318A-643A-C6EB-AD025168119E}"/>
              </a:ext>
            </a:extLst>
          </p:cNvPr>
          <p:cNvPicPr>
            <a:picLocks noChangeAspect="1"/>
          </p:cNvPicPr>
          <p:nvPr/>
        </p:nvPicPr>
        <p:blipFill>
          <a:blip r:embed="rId2"/>
          <a:stretch>
            <a:fillRect/>
          </a:stretch>
        </p:blipFill>
        <p:spPr>
          <a:xfrm>
            <a:off x="169645" y="3081140"/>
            <a:ext cx="6858000" cy="3676511"/>
          </a:xfrm>
          <a:prstGeom prst="rect">
            <a:avLst/>
          </a:prstGeom>
        </p:spPr>
      </p:pic>
      <p:sp>
        <p:nvSpPr>
          <p:cNvPr id="3" name="Slide Number Placeholder 2">
            <a:extLst>
              <a:ext uri="{FF2B5EF4-FFF2-40B4-BE49-F238E27FC236}">
                <a16:creationId xmlns:a16="http://schemas.microsoft.com/office/drawing/2014/main" id="{261A17D6-71F1-F791-4E53-B2BF9F9319B8}"/>
              </a:ext>
            </a:extLst>
          </p:cNvPr>
          <p:cNvSpPr>
            <a:spLocks noGrp="1"/>
          </p:cNvSpPr>
          <p:nvPr>
            <p:ph type="sldNum" sz="quarter" idx="4"/>
          </p:nvPr>
        </p:nvSpPr>
        <p:spPr/>
        <p:txBody>
          <a:bodyPr/>
          <a:lstStyle/>
          <a:p>
            <a:fld id="{BB5FC4A1-A2DE-4EB5-9A46-57D39B4235EC}" type="slidenum">
              <a:rPr lang="en-US" smtClean="0"/>
              <a:t>37</a:t>
            </a:fld>
            <a:endParaRPr lang="en-US"/>
          </a:p>
        </p:txBody>
      </p:sp>
      <p:sp>
        <p:nvSpPr>
          <p:cNvPr id="7" name="Title 1">
            <a:extLst>
              <a:ext uri="{FF2B5EF4-FFF2-40B4-BE49-F238E27FC236}">
                <a16:creationId xmlns:a16="http://schemas.microsoft.com/office/drawing/2014/main" id="{E971BAB8-D99D-657F-DB44-7D027C6FD089}"/>
              </a:ext>
            </a:extLst>
          </p:cNvPr>
          <p:cNvSpPr>
            <a:spLocks noGrp="1"/>
          </p:cNvSpPr>
          <p:nvPr>
            <p:ph type="title"/>
          </p:nvPr>
        </p:nvSpPr>
        <p:spPr>
          <a:xfrm>
            <a:off x="822960" y="182880"/>
            <a:ext cx="7358907" cy="787032"/>
          </a:xfrm>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p>
        </p:txBody>
      </p:sp>
    </p:spTree>
    <p:extLst>
      <p:ext uri="{BB962C8B-B14F-4D97-AF65-F5344CB8AC3E}">
        <p14:creationId val="4036463930"/>
      </p:ext>
    </p:extLst>
  </p:cSld>
  <p:clrMapOvr>
    <a:masterClrMapping/>
  </p:clrMapOvr>
  <p:transition spd="med">
    <p:fade/>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A4B1729-79EC-6056-9889-42B18C1E757F}"/>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p>
        </p:txBody>
      </p:sp>
      <p:sp>
        <p:nvSpPr>
          <p:cNvPr id="3" name="Content Placeholder 2">
            <a:extLst>
              <a:ext uri="{FF2B5EF4-FFF2-40B4-BE49-F238E27FC236}">
                <a16:creationId xmlns:a16="http://schemas.microsoft.com/office/drawing/2014/main" id="{37D3592B-010B-BF32-1D24-9E54290486A0}"/>
              </a:ext>
            </a:extLst>
          </p:cNvPr>
          <p:cNvSpPr>
            <a:spLocks noGrp="1"/>
          </p:cNvSpPr>
          <p:nvPr>
            <p:ph idx="1"/>
          </p:nvPr>
        </p:nvSpPr>
        <p:spPr>
          <a:xfrm>
            <a:off x="432562" y="1508760"/>
            <a:ext cx="8074836" cy="1181277"/>
          </a:xfrm>
        </p:spPr>
        <p:txBody>
          <a:bodyPr>
            <a:normAutofit/>
          </a:bodyPr>
          <a:lstStyle/>
          <a:p>
            <a:pPr marL="0" indent="0">
              <a:buNone/>
            </a:pPr>
            <a:r>
              <a:rPr lang="fr" sz="1400" b="1" i="0" u="none" strike="noStrike" cap="none" baseline="0">
                <a:solidFill>
                  <a:srgbClr val="000000"/>
                </a:solidFill>
                <a:effectLst/>
                <a:uFill>
                  <a:solidFill>
                    <a:prstClr val="black">
                      <a:alpha val="0"/>
                    </a:prstClr>
                  </a:solidFill>
                </a:uFill>
                <a:latin typeface="Calibri"/>
                <a:ea typeface="Calibri"/>
                <a:cs typeface="Calibri"/>
              </a:rPr>
              <a:t>Risque faible sans succès (suite) :</a:t>
            </a:r>
          </a:p>
          <a:p>
            <a:pPr marL="0" indent="0">
              <a:buNone/>
            </a:pPr>
            <a:r>
              <a:rPr lang="fr" sz="1400" b="0" i="0" u="none" strike="noStrike" cap="none" baseline="0">
                <a:solidFill>
                  <a:srgbClr val="000000"/>
                </a:solidFill>
                <a:effectLst/>
                <a:uFill>
                  <a:solidFill>
                    <a:prstClr val="black">
                      <a:alpha val="0"/>
                    </a:prstClr>
                  </a:solidFill>
                </a:uFill>
                <a:latin typeface="Calibri"/>
                <a:ea typeface="Calibri"/>
                <a:cs typeface="Calibri"/>
              </a:rPr>
              <a:t>Étant donné qu’il n’y a eu aucun problème avec le Tiers, l’</a:t>
            </a:r>
            <a:r>
              <a:rPr lang="fr" sz="1400" b="0" i="0" u="none" strike="noStrike" cap="none" baseline="0">
                <a:solidFill>
                  <a:srgbClr val="FF0000"/>
                </a:solidFill>
                <a:effectLst/>
                <a:uFill>
                  <a:solidFill>
                    <a:prstClr val="black">
                      <a:alpha val="0"/>
                    </a:prstClr>
                  </a:solidFill>
                </a:uFill>
                <a:latin typeface="Calibri"/>
                <a:ea typeface="Calibri"/>
                <a:cs typeface="Calibri"/>
              </a:rPr>
              <a:t>ÉQUIPE</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FF0000"/>
                </a:solidFill>
                <a:effectLst/>
                <a:uFill>
                  <a:solidFill>
                    <a:prstClr val="black">
                      <a:alpha val="0"/>
                    </a:prstClr>
                  </a:solidFill>
                </a:uFill>
                <a:latin typeface="Calibri"/>
                <a:ea typeface="Calibri"/>
                <a:cs typeface="Calibri"/>
              </a:rPr>
              <a:t>D’INTÉGRATION</a:t>
            </a:r>
            <a:r>
              <a:rPr lang="fr" sz="1400" b="0" i="0" u="none" strike="noStrike" cap="none" baseline="0">
                <a:solidFill>
                  <a:srgbClr val="000000"/>
                </a:solidFill>
                <a:effectLst/>
                <a:uFill>
                  <a:solidFill>
                    <a:prstClr val="black">
                      <a:alpha val="0"/>
                    </a:prstClr>
                  </a:solidFill>
                </a:uFill>
                <a:latin typeface="Calibri"/>
                <a:ea typeface="Calibri"/>
                <a:cs typeface="Calibri"/>
              </a:rPr>
              <a:t> est en mesure d’approuver le Tiers, qui est la prochaine et dernière activité à effectuer dans le flux de travail :</a:t>
            </a:r>
          </a:p>
        </p:txBody>
      </p:sp>
      <p:pic>
        <p:nvPicPr>
          <p:cNvPr id="7" name="Picture 6">
            <a:extLst>
              <a:ext uri="{FF2B5EF4-FFF2-40B4-BE49-F238E27FC236}">
                <a16:creationId xmlns:a16="http://schemas.microsoft.com/office/drawing/2014/main" id="{1C43165B-0275-08D2-F8DC-E1E04BAF63BE}"/>
              </a:ext>
            </a:extLst>
          </p:cNvPr>
          <p:cNvPicPr>
            <a:picLocks noChangeAspect="1"/>
          </p:cNvPicPr>
          <p:nvPr/>
        </p:nvPicPr>
        <p:blipFill>
          <a:blip r:embed="rId2"/>
          <a:stretch>
            <a:fillRect/>
          </a:stretch>
        </p:blipFill>
        <p:spPr>
          <a:xfrm>
            <a:off x="356190" y="2365258"/>
            <a:ext cx="8431619" cy="1975408"/>
          </a:xfrm>
          <a:prstGeom prst="rect">
            <a:avLst/>
          </a:prstGeom>
        </p:spPr>
      </p:pic>
      <p:pic>
        <p:nvPicPr>
          <p:cNvPr id="5" name="Picture 4">
            <a:extLst>
              <a:ext uri="{FF2B5EF4-FFF2-40B4-BE49-F238E27FC236}">
                <a16:creationId xmlns:a16="http://schemas.microsoft.com/office/drawing/2014/main" id="{EC2DD8C3-99A8-146F-33B7-406EF66086AA}"/>
              </a:ext>
            </a:extLst>
          </p:cNvPr>
          <p:cNvPicPr>
            <a:picLocks noChangeAspect="1"/>
          </p:cNvPicPr>
          <p:nvPr/>
        </p:nvPicPr>
        <p:blipFill>
          <a:blip r:embed="rId3"/>
          <a:stretch>
            <a:fillRect/>
          </a:stretch>
        </p:blipFill>
        <p:spPr>
          <a:xfrm>
            <a:off x="390814" y="5196121"/>
            <a:ext cx="8116584" cy="1478999"/>
          </a:xfrm>
          <a:prstGeom prst="rect">
            <a:avLst/>
          </a:prstGeom>
        </p:spPr>
      </p:pic>
      <p:sp>
        <p:nvSpPr>
          <p:cNvPr id="6" name="TextBox 5">
            <a:extLst>
              <a:ext uri="{FF2B5EF4-FFF2-40B4-BE49-F238E27FC236}">
                <a16:creationId xmlns:a16="http://schemas.microsoft.com/office/drawing/2014/main" id="{ACB7D681-E408-F176-6E5E-DF1DE1562D02}"/>
              </a:ext>
            </a:extLst>
          </p:cNvPr>
          <p:cNvSpPr txBox="1"/>
          <p:nvPr/>
        </p:nvSpPr>
        <p:spPr>
          <a:xfrm>
            <a:off x="432562" y="4395133"/>
            <a:ext cx="7749305" cy="137160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Utilisez l’icône crayon pour accéder aux détails de l’activité et sélectionnez à nouveau Nom d’utilisateur dans la liste Intervenant, changez le statut en Terminé et cliquez sur Enregistrer (en bas de page).</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Il n’y a pas d’évaluation à effectuer, car le tiers est automatiquement approuvé.</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En effectuant cette activité, le statut du tiers passe de Intégration à Intégration.</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Un e-mail sera envoyé pour confirmer que le tiers a été approuvé.</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47930F0-9611-071E-EA95-07E7BA74C0D2}"/>
              </a:ext>
            </a:extLst>
          </p:cNvPr>
          <p:cNvSpPr>
            <a:spLocks noGrp="1"/>
          </p:cNvSpPr>
          <p:nvPr>
            <p:ph type="sldNum" sz="quarter" idx="4"/>
          </p:nvPr>
        </p:nvSpPr>
        <p:spPr/>
        <p:txBody>
          <a:bodyPr/>
          <a:lstStyle/>
          <a:p>
            <a:fld id="{BB5FC4A1-A2DE-4EB5-9A46-57D39B4235EC}" type="slidenum">
              <a:rPr lang="en-US" smtClean="0"/>
              <a:t>38</a:t>
            </a:fld>
            <a:endParaRPr lang="en-US"/>
          </a:p>
        </p:txBody>
      </p:sp>
    </p:spTree>
    <p:extLst>
      <p:ext uri="{BB962C8B-B14F-4D97-AF65-F5344CB8AC3E}">
        <p14:creationId val="3046422796"/>
      </p:ext>
    </p:extLst>
  </p:cSld>
  <p:clrMapOvr>
    <a:masterClrMapping/>
  </p:clrMapOvr>
  <p:transition spd="med">
    <p:fade/>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D52C7E-7EA3-FD91-4664-01FD8AEA136D}"/>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p>
        </p:txBody>
      </p:sp>
      <p:pic>
        <p:nvPicPr>
          <p:cNvPr id="7" name="Picture 6">
            <a:extLst>
              <a:ext uri="{FF2B5EF4-FFF2-40B4-BE49-F238E27FC236}">
                <a16:creationId xmlns:a16="http://schemas.microsoft.com/office/drawing/2014/main" id="{9F62A212-1CC0-3BCB-3C27-33C328092B30}"/>
              </a:ext>
            </a:extLst>
          </p:cNvPr>
          <p:cNvPicPr>
            <a:picLocks noChangeAspect="1"/>
          </p:cNvPicPr>
          <p:nvPr/>
        </p:nvPicPr>
        <p:blipFill>
          <a:blip r:embed="rId2"/>
          <a:stretch>
            <a:fillRect/>
          </a:stretch>
        </p:blipFill>
        <p:spPr>
          <a:xfrm>
            <a:off x="452148" y="2044890"/>
            <a:ext cx="8239704" cy="2625567"/>
          </a:xfrm>
          <a:prstGeom prst="rect">
            <a:avLst/>
          </a:prstGeom>
        </p:spPr>
      </p:pic>
      <p:sp>
        <p:nvSpPr>
          <p:cNvPr id="8" name="TextBox 7">
            <a:extLst>
              <a:ext uri="{FF2B5EF4-FFF2-40B4-BE49-F238E27FC236}">
                <a16:creationId xmlns:a16="http://schemas.microsoft.com/office/drawing/2014/main" id="{530920F0-92F5-420E-612B-D9DC91C9CA70}"/>
              </a:ext>
            </a:extLst>
          </p:cNvPr>
          <p:cNvSpPr txBox="1"/>
          <p:nvPr/>
        </p:nvSpPr>
        <p:spPr>
          <a:xfrm>
            <a:off x="554806" y="1602769"/>
            <a:ext cx="2517168" cy="792480"/>
          </a:xfrm>
          <a:prstGeom prst="rect">
            <a:avLst/>
          </a:prstGeom>
          <a:noFill/>
        </p:spPr>
        <p:txBody>
          <a:bodyPr wrap="square" rtlCol="0">
            <a:spAutoFit/>
          </a:bodyPr>
          <a:lstStyle/>
          <a:p>
            <a:r>
              <a:rPr lang="fr" sz="1400" b="1" i="0" u="none" strike="noStrike" cap="none" baseline="0">
                <a:solidFill>
                  <a:srgbClr val="000000"/>
                </a:solidFill>
                <a:effectLst/>
                <a:uFill>
                  <a:solidFill>
                    <a:prstClr val="black">
                      <a:alpha val="0"/>
                    </a:prstClr>
                  </a:solidFill>
                </a:uFill>
                <a:latin typeface="Calibri"/>
                <a:ea typeface="Calibri"/>
                <a:cs typeface="Calibri"/>
              </a:rPr>
              <a:t>Risque faible sans succès (suite) :</a:t>
            </a:r>
          </a:p>
          <a:p>
            <a:endParaRPr lang="en-GB"/>
          </a:p>
        </p:txBody>
      </p:sp>
      <p:sp>
        <p:nvSpPr>
          <p:cNvPr id="9" name="TextBox 8">
            <a:extLst>
              <a:ext uri="{FF2B5EF4-FFF2-40B4-BE49-F238E27FC236}">
                <a16:creationId xmlns:a16="http://schemas.microsoft.com/office/drawing/2014/main" id="{D30A54A3-7300-EF66-8535-100E1C346AF9}"/>
              </a:ext>
            </a:extLst>
          </p:cNvPr>
          <p:cNvSpPr txBox="1"/>
          <p:nvPr/>
        </p:nvSpPr>
        <p:spPr>
          <a:xfrm>
            <a:off x="375049" y="4900772"/>
            <a:ext cx="8393901" cy="179832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La dernière étape consiste à attribuer un cycle de renouvellement pour le moment où le tiers doit être réévalué.</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Pour les tiers à faible risque, il est recommandé de le faire tous les 3 ans, les tiers à risque moyen tous les 2 ans et les tiers à risque élevé tous les 1 an.</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Remarque :</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Il est saisi en JOURS, et non en années (1 an = 365 jours, 2 ans = 730 jours, 3 ans = 1 095 jours)</a:t>
            </a:r>
          </a:p>
        </p:txBody>
      </p:sp>
      <p:sp>
        <p:nvSpPr>
          <p:cNvPr id="3" name="Slide Number Placeholder 2">
            <a:extLst>
              <a:ext uri="{FF2B5EF4-FFF2-40B4-BE49-F238E27FC236}">
                <a16:creationId xmlns:a16="http://schemas.microsoft.com/office/drawing/2014/main" id="{927D3C6E-39A6-3330-0983-2DD1448D73D8}"/>
              </a:ext>
            </a:extLst>
          </p:cNvPr>
          <p:cNvSpPr>
            <a:spLocks noGrp="1"/>
          </p:cNvSpPr>
          <p:nvPr>
            <p:ph type="sldNum" sz="quarter" idx="4"/>
          </p:nvPr>
        </p:nvSpPr>
        <p:spPr/>
        <p:txBody>
          <a:bodyPr/>
          <a:lstStyle/>
          <a:p>
            <a:fld id="{BB5FC4A1-A2DE-4EB5-9A46-57D39B4235EC}" type="slidenum">
              <a:rPr lang="en-US" smtClean="0"/>
              <a:t>39</a:t>
            </a:fld>
            <a:endParaRPr lang="en-US"/>
          </a:p>
        </p:txBody>
      </p:sp>
    </p:spTree>
    <p:extLst>
      <p:ext uri="{BB962C8B-B14F-4D97-AF65-F5344CB8AC3E}">
        <p14:creationId val="2468480850"/>
      </p:ext>
    </p:extLst>
  </p:cSld>
  <p:clrMapOvr>
    <a:masterClrMapping/>
  </p:clrMapOvr>
  <p:transition spd="med">
    <p:fade/>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1E4F06-D719-B430-CB30-C836EBD263DE}"/>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Qu’est-ce que le Centre de diligence raisonnable LSEG ?</a:t>
            </a:r>
          </a:p>
        </p:txBody>
      </p:sp>
      <p:sp>
        <p:nvSpPr>
          <p:cNvPr id="4" name="TextBox 3">
            <a:extLst>
              <a:ext uri="{FF2B5EF4-FFF2-40B4-BE49-F238E27FC236}">
                <a16:creationId xmlns:a16="http://schemas.microsoft.com/office/drawing/2014/main" id="{3BE713E8-C140-6AD8-3F3B-C455A78DA4CE}"/>
              </a:ext>
            </a:extLst>
          </p:cNvPr>
          <p:cNvSpPr txBox="1"/>
          <p:nvPr/>
        </p:nvSpPr>
        <p:spPr>
          <a:xfrm>
            <a:off x="616449" y="1952790"/>
            <a:ext cx="7911102" cy="2560320"/>
          </a:xfrm>
          <a:prstGeom prst="rect">
            <a:avLst/>
          </a:prstGeom>
          <a:noFill/>
        </p:spPr>
        <p:txBody>
          <a:bodyPr wrap="square" rtlCol="0">
            <a:spAutoFit/>
          </a:bodyPr>
          <a:lstStyle/>
          <a:p>
            <a:r>
              <a:rPr lang="fr" sz="1800" b="0" i="0" u="none" strike="noStrike" cap="none" baseline="0">
                <a:solidFill>
                  <a:srgbClr val="000000"/>
                </a:solidFill>
                <a:effectLst/>
                <a:uFill>
                  <a:solidFill>
                    <a:prstClr val="black">
                      <a:alpha val="0"/>
                    </a:prstClr>
                  </a:solidFill>
                </a:uFill>
                <a:latin typeface="Calibri"/>
                <a:ea typeface="Calibri"/>
                <a:cs typeface="Calibri"/>
              </a:rPr>
              <a:t>LSEG Due Diligence Center (LSEG) est une plateforme de gestion de diligence raisonnable tierce qui remplacera Truth Technologies, historiquement utilisée pour effectuer des recherches World-Check contre des tiers ayant l’intention de traiter avec RPM et ses filiales.</a:t>
            </a:r>
            <a:r>
              <a:rPr lang="fr"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fr" sz="1800" b="0" i="0" u="none" strike="noStrike" cap="none" baseline="0">
                <a:solidFill>
                  <a:srgbClr val="000000"/>
                </a:solidFill>
                <a:effectLst/>
                <a:uFill>
                  <a:solidFill>
                    <a:prstClr val="black">
                      <a:alpha val="0"/>
                    </a:prstClr>
                  </a:solidFill>
                </a:uFill>
                <a:latin typeface="Calibri"/>
                <a:ea typeface="Calibri"/>
                <a:cs typeface="Calibri"/>
              </a:rPr>
              <a:t>LSEG améliorera et normalisera la gestion des tiers dans toute l’organisation, fournira un système d’approbation entièrement intégré grâce à l’utilisation de flux de travail prédéfinis et augmentera la visibilité des tiers à travers le monde.</a:t>
            </a:r>
            <a:r>
              <a:rPr lang="fr" sz="18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26" name="Picture 2" descr="Refinitiv Workspace by Refinitiv">
            <a:extLst>
              <a:ext uri="{FF2B5EF4-FFF2-40B4-BE49-F238E27FC236}">
                <a16:creationId xmlns:a16="http://schemas.microsoft.com/office/drawing/2014/main" id="{1C936D4C-E492-0F39-DC67-A7D48FFF53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7380" y="4456076"/>
            <a:ext cx="1880171" cy="1880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4D382B-EBB8-327A-B253-287F02DE1242}"/>
              </a:ext>
            </a:extLst>
          </p:cNvPr>
          <p:cNvSpPr txBox="1"/>
          <p:nvPr/>
        </p:nvSpPr>
        <p:spPr>
          <a:xfrm>
            <a:off x="616449" y="4456076"/>
            <a:ext cx="5681609" cy="1737360"/>
          </a:xfrm>
          <a:prstGeom prst="rect">
            <a:avLst/>
          </a:prstGeom>
          <a:noFill/>
        </p:spPr>
        <p:txBody>
          <a:bodyPr wrap="square" rtlCol="0">
            <a:spAutoFit/>
          </a:bodyPr>
          <a:lstStyle/>
          <a:p>
            <a:r>
              <a:rPr lang="fr" sz="1800" b="0" i="0" u="none" strike="noStrike" cap="none" baseline="0">
                <a:solidFill>
                  <a:srgbClr val="000000"/>
                </a:solidFill>
                <a:effectLst/>
                <a:uFill>
                  <a:solidFill>
                    <a:prstClr val="black">
                      <a:alpha val="0"/>
                    </a:prstClr>
                  </a:solidFill>
                </a:uFill>
                <a:latin typeface="Calibri"/>
                <a:ea typeface="Calibri"/>
                <a:cs typeface="Calibri"/>
              </a:rPr>
              <a:t>LSEG représente un grand pas en avant pour RPM et atténuera considérablement les risques de corruption et facilitera la conformité commerciale dans toutes les sociétés d’exploitation.</a:t>
            </a:r>
            <a:r>
              <a:rPr lang="fr"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p:txBody>
      </p:sp>
    </p:spTree>
    <p:extLst>
      <p:ext uri="{BB962C8B-B14F-4D97-AF65-F5344CB8AC3E}">
        <p14:creationId val="3821556633"/>
      </p:ext>
    </p:extLst>
  </p:cSld>
  <p:clrMapOvr>
    <a:masterClrMapping/>
  </p:clrMapOvr>
  <p:transition spd="med">
    <p:fade/>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A089E20-8B7A-F91C-4869-1B88EA54E22D}"/>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7" name="TextBox 6">
            <a:extLst>
              <a:ext uri="{FF2B5EF4-FFF2-40B4-BE49-F238E27FC236}">
                <a16:creationId xmlns:a16="http://schemas.microsoft.com/office/drawing/2014/main" id="{A0B304D9-1608-953C-C7CE-C9BAD9B7D87C}"/>
              </a:ext>
            </a:extLst>
          </p:cNvPr>
          <p:cNvSpPr txBox="1"/>
          <p:nvPr/>
        </p:nvSpPr>
        <p:spPr>
          <a:xfrm>
            <a:off x="452063" y="1613043"/>
            <a:ext cx="8106310" cy="2438400"/>
          </a:xfrm>
          <a:prstGeom prst="rect">
            <a:avLst/>
          </a:prstGeom>
          <a:noFill/>
        </p:spPr>
        <p:txBody>
          <a:bodyPr wrap="square" rtlCol="0">
            <a:spAutoFit/>
          </a:bodyPr>
          <a:lstStyle/>
          <a:p>
            <a:r>
              <a:rPr lang="fr" sz="1400" b="1" i="0" u="none" strike="noStrike" cap="none" baseline="0">
                <a:solidFill>
                  <a:srgbClr val="000000"/>
                </a:solidFill>
                <a:effectLst/>
                <a:uFill>
                  <a:solidFill>
                    <a:prstClr val="black">
                      <a:alpha val="0"/>
                    </a:prstClr>
                  </a:solidFill>
                </a:uFill>
                <a:latin typeface="Calibri"/>
                <a:ea typeface="Calibri"/>
                <a:cs typeface="Calibri"/>
              </a:rPr>
              <a:t>Risque moyen/élevé sans succès et succès possibles trouvés :</a:t>
            </a:r>
          </a:p>
          <a:p>
            <a:endParaRPr lang="en-GB" sz="1400" b="1"/>
          </a:p>
          <a:p>
            <a:r>
              <a:rPr lang="fr" sz="1400" b="0" i="0" u="none" strike="noStrike" cap="none" baseline="0">
                <a:solidFill>
                  <a:srgbClr val="000000"/>
                </a:solidFill>
                <a:effectLst/>
                <a:uFill>
                  <a:solidFill>
                    <a:prstClr val="black">
                      <a:alpha val="0"/>
                    </a:prstClr>
                  </a:solidFill>
                </a:uFill>
                <a:latin typeface="Calibri"/>
                <a:ea typeface="Calibri"/>
                <a:cs typeface="Calibri"/>
              </a:rPr>
              <a:t>Si une tierce partie note un risque moyen ou élevé sur l’analyseur de risque et n’a pas de correspondance confirmée de contrôle mondial dans les résultats de filtrage, OU, si une tierce partie a des correspondances de contrôle mondial possibles ou positives (quel que soit le niveau de risque), l’approbation est requise par l’équipe locale d’approbation financière.</a:t>
            </a:r>
          </a:p>
          <a:p>
            <a:endParaRPr lang="en-GB" sz="1400"/>
          </a:p>
          <a:p>
            <a:r>
              <a:rPr lang="fr" sz="1400" b="0" i="0" u="none" strike="noStrike" cap="none" baseline="0">
                <a:solidFill>
                  <a:srgbClr val="000000"/>
                </a:solidFill>
                <a:effectLst/>
                <a:uFill>
                  <a:solidFill>
                    <a:prstClr val="black">
                      <a:alpha val="0"/>
                    </a:prstClr>
                  </a:solidFill>
                </a:uFill>
                <a:latin typeface="Calibri"/>
                <a:ea typeface="Calibri"/>
                <a:cs typeface="Calibri"/>
              </a:rPr>
              <a:t>Les étapes sont les mêmes pour l’équipe d’intégration que pour les pages précédentes, l’évaluation sélectionnée sera différente, ce qui entraînera alors différentes activités dans le flux de travail, comme on peut le voir dans la capture d’écran ci-dessous :</a:t>
            </a:r>
          </a:p>
        </p:txBody>
      </p:sp>
      <p:pic>
        <p:nvPicPr>
          <p:cNvPr id="9" name="Picture 8">
            <a:extLst>
              <a:ext uri="{FF2B5EF4-FFF2-40B4-BE49-F238E27FC236}">
                <a16:creationId xmlns:a16="http://schemas.microsoft.com/office/drawing/2014/main" id="{EB2D742C-1D7B-A044-503B-D2744800E036}"/>
              </a:ext>
            </a:extLst>
          </p:cNvPr>
          <p:cNvPicPr>
            <a:picLocks noChangeAspect="1"/>
          </p:cNvPicPr>
          <p:nvPr/>
        </p:nvPicPr>
        <p:blipFill>
          <a:blip r:embed="rId2"/>
          <a:stretch>
            <a:fillRect/>
          </a:stretch>
        </p:blipFill>
        <p:spPr>
          <a:xfrm>
            <a:off x="333910" y="3691989"/>
            <a:ext cx="8476180" cy="2592714"/>
          </a:xfrm>
          <a:prstGeom prst="rect">
            <a:avLst/>
          </a:prstGeom>
        </p:spPr>
      </p:pic>
      <p:sp>
        <p:nvSpPr>
          <p:cNvPr id="3" name="Slide Number Placeholder 2">
            <a:extLst>
              <a:ext uri="{FF2B5EF4-FFF2-40B4-BE49-F238E27FC236}">
                <a16:creationId xmlns:a16="http://schemas.microsoft.com/office/drawing/2014/main" id="{FB1AFA44-DEFE-1CFE-09EE-8273B202EBC1}"/>
              </a:ext>
            </a:extLst>
          </p:cNvPr>
          <p:cNvSpPr>
            <a:spLocks noGrp="1"/>
          </p:cNvSpPr>
          <p:nvPr>
            <p:ph type="sldNum" sz="quarter" idx="4"/>
          </p:nvPr>
        </p:nvSpPr>
        <p:spPr/>
        <p:txBody>
          <a:bodyPr/>
          <a:lstStyle/>
          <a:p>
            <a:fld id="{BB5FC4A1-A2DE-4EB5-9A46-57D39B4235EC}" type="slidenum">
              <a:rPr lang="en-US" smtClean="0"/>
              <a:t>40</a:t>
            </a:fld>
            <a:endParaRPr lang="en-US"/>
          </a:p>
        </p:txBody>
      </p:sp>
    </p:spTree>
    <p:extLst>
      <p:ext uri="{BB962C8B-B14F-4D97-AF65-F5344CB8AC3E}">
        <p14:creationId val="1740043465"/>
      </p:ext>
    </p:extLst>
  </p:cSld>
  <p:clrMapOvr>
    <a:masterClrMapping/>
  </p:clrMapOvr>
  <p:transition spd="med">
    <p:fade/>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9C03B7-C355-4EB8-136F-71D5A408A374}"/>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p>
        </p:txBody>
      </p:sp>
      <p:sp>
        <p:nvSpPr>
          <p:cNvPr id="6" name="TextBox 5">
            <a:extLst>
              <a:ext uri="{FF2B5EF4-FFF2-40B4-BE49-F238E27FC236}">
                <a16:creationId xmlns:a16="http://schemas.microsoft.com/office/drawing/2014/main" id="{18874399-5B3B-4C0E-0422-2B965220E64A}"/>
              </a:ext>
            </a:extLst>
          </p:cNvPr>
          <p:cNvSpPr txBox="1"/>
          <p:nvPr/>
        </p:nvSpPr>
        <p:spPr>
          <a:xfrm>
            <a:off x="205483" y="1533465"/>
            <a:ext cx="8733033" cy="5577839"/>
          </a:xfrm>
          <a:prstGeom prst="rect">
            <a:avLst/>
          </a:prstGeom>
          <a:noFill/>
        </p:spPr>
        <p:txBody>
          <a:bodyPr wrap="square" rtlCol="0">
            <a:spAutoFit/>
          </a:bodyPr>
          <a:lstStyle/>
          <a:p>
            <a:r>
              <a:rPr lang="fr" sz="1500" b="1" i="0" u="none" strike="noStrike" cap="none" baseline="0">
                <a:solidFill>
                  <a:srgbClr val="000000"/>
                </a:solidFill>
                <a:effectLst/>
                <a:uFill>
                  <a:solidFill>
                    <a:prstClr val="black">
                      <a:alpha val="0"/>
                    </a:prstClr>
                  </a:solidFill>
                </a:uFill>
                <a:latin typeface="Calibri"/>
                <a:ea typeface="Calibri"/>
                <a:cs typeface="Calibri"/>
              </a:rPr>
              <a:t>Risque moyen/élevé sans succès et succès possibles trouvés (suite) :</a:t>
            </a:r>
            <a:endParaRPr lang="en-GB" sz="1500"/>
          </a:p>
          <a:p>
            <a:endParaRPr lang="en-GB" sz="1500"/>
          </a:p>
          <a:p>
            <a:r>
              <a:rPr lang="fr" sz="1500" b="0" i="0" u="none" strike="noStrike" cap="none" baseline="0">
                <a:solidFill>
                  <a:srgbClr val="000000"/>
                </a:solidFill>
                <a:effectLst/>
                <a:uFill>
                  <a:solidFill>
                    <a:prstClr val="black">
                      <a:alpha val="0"/>
                    </a:prstClr>
                  </a:solidFill>
                </a:uFill>
                <a:latin typeface="Calibri"/>
                <a:ea typeface="Calibri"/>
                <a:cs typeface="Calibri"/>
              </a:rPr>
              <a:t>Une fois que l’équipe d’intégration a évalué le filtrage World-Check et attribué le résultat, il incombe à l’équipe d’approbation locale de déterminer les prochaines étapes du flux de travail.</a:t>
            </a:r>
            <a:r>
              <a:rPr lang="f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fr" sz="1500" b="0" i="0" u="none" strike="noStrike" cap="none" baseline="0">
                <a:solidFill>
                  <a:srgbClr val="000000"/>
                </a:solidFill>
                <a:effectLst/>
                <a:uFill>
                  <a:solidFill>
                    <a:prstClr val="black">
                      <a:alpha val="0"/>
                    </a:prstClr>
                  </a:solidFill>
                </a:uFill>
                <a:latin typeface="Calibri"/>
                <a:ea typeface="Calibri"/>
                <a:cs typeface="Calibri"/>
              </a:rPr>
              <a:t>L’équipe d’approbation financière dispose de nombreuses options d’évaluation lors de l’examen des tiers.</a:t>
            </a:r>
            <a:r>
              <a:rPr lang="fr" sz="1500" b="0" i="0" u="none" strike="noStrike" cap="none" baseline="0">
                <a:solidFill>
                  <a:srgbClr val="000000"/>
                </a:solidFill>
                <a:effectLst/>
                <a:uFill>
                  <a:solidFill>
                    <a:prstClr val="black">
                      <a:alpha val="0"/>
                    </a:prstClr>
                  </a:solidFill>
                </a:uFill>
                <a:latin typeface="Calibri"/>
                <a:ea typeface="Calibri"/>
                <a:cs typeface="Calibri"/>
              </a:rPr>
              <a:t> </a:t>
            </a:r>
            <a:r>
              <a:rPr lang="fr" sz="1500" b="0" i="0" u="none" strike="noStrike" cap="none" baseline="0">
                <a:solidFill>
                  <a:srgbClr val="000000"/>
                </a:solidFill>
                <a:effectLst/>
                <a:uFill>
                  <a:solidFill>
                    <a:prstClr val="black">
                      <a:alpha val="0"/>
                    </a:prstClr>
                  </a:solidFill>
                </a:uFill>
                <a:latin typeface="Calibri"/>
                <a:ea typeface="Calibri"/>
                <a:cs typeface="Calibri"/>
              </a:rPr>
              <a:t>Ceux-ci comprennent :</a:t>
            </a:r>
          </a:p>
          <a:p>
            <a:endParaRPr lang="en-GB" sz="1500"/>
          </a:p>
          <a:p>
            <a:pPr marL="285750" indent="-285750">
              <a:buFont typeface="Arial" panose="020b0604020202020204" pitchFamily="34" charset="0"/>
              <a:buChar char="•"/>
            </a:pPr>
            <a:r>
              <a:rPr lang="fr" sz="1500" b="1" i="0" u="none" strike="noStrike" cap="none" baseline="0">
                <a:solidFill>
                  <a:srgbClr val="000000"/>
                </a:solidFill>
                <a:effectLst/>
                <a:uFill>
                  <a:solidFill>
                    <a:prstClr val="black">
                      <a:alpha val="0"/>
                    </a:prstClr>
                  </a:solidFill>
                </a:uFill>
                <a:latin typeface="Calibri"/>
                <a:ea typeface="Calibri"/>
                <a:cs typeface="Calibri"/>
              </a:rPr>
              <a:t>Approuver le tiers :</a:t>
            </a:r>
            <a:r>
              <a:rPr lang="fr" sz="1500" b="0" i="0" u="none" strike="noStrike" cap="none" baseline="0">
                <a:solidFill>
                  <a:srgbClr val="000000"/>
                </a:solidFill>
                <a:effectLst/>
                <a:uFill>
                  <a:solidFill>
                    <a:prstClr val="black">
                      <a:alpha val="0"/>
                    </a:prstClr>
                  </a:solidFill>
                </a:uFill>
                <a:latin typeface="Calibri"/>
                <a:ea typeface="Calibri"/>
                <a:cs typeface="Calibri"/>
              </a:rPr>
              <a:t> </a:t>
            </a:r>
            <a:r>
              <a:rPr lang="fr" sz="1500" b="0" i="0" u="none" strike="noStrike" cap="none" baseline="0">
                <a:solidFill>
                  <a:srgbClr val="000000"/>
                </a:solidFill>
                <a:effectLst/>
                <a:uFill>
                  <a:solidFill>
                    <a:prstClr val="black">
                      <a:alpha val="0"/>
                    </a:prstClr>
                  </a:solidFill>
                </a:uFill>
                <a:latin typeface="Calibri"/>
                <a:ea typeface="Calibri"/>
                <a:cs typeface="Calibri"/>
              </a:rPr>
              <a:t>Si l’équipe d’approbation locale est à l’aise avec les résultats de la vérification mondiale, ou le score de risque du tiers, elle peut approuver le tiers.</a:t>
            </a:r>
            <a:r>
              <a:rPr lang="f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fr" sz="1500" b="1" i="0" u="none" strike="noStrike" cap="none" baseline="0">
                <a:solidFill>
                  <a:srgbClr val="000000"/>
                </a:solidFill>
                <a:effectLst/>
                <a:uFill>
                  <a:solidFill>
                    <a:prstClr val="black">
                      <a:alpha val="0"/>
                    </a:prstClr>
                  </a:solidFill>
                </a:uFill>
                <a:latin typeface="Calibri"/>
                <a:ea typeface="Calibri"/>
                <a:cs typeface="Calibri"/>
              </a:rPr>
              <a:t>Refuser le tiers : </a:t>
            </a:r>
            <a:r>
              <a:rPr lang="fr" sz="1500" b="0" i="0" u="none" strike="noStrike" cap="none" baseline="0">
                <a:solidFill>
                  <a:srgbClr val="000000"/>
                </a:solidFill>
                <a:effectLst/>
                <a:uFill>
                  <a:solidFill>
                    <a:prstClr val="black">
                      <a:alpha val="0"/>
                    </a:prstClr>
                  </a:solidFill>
                </a:uFill>
                <a:latin typeface="Calibri"/>
                <a:ea typeface="Calibri"/>
                <a:cs typeface="Calibri"/>
              </a:rPr>
              <a:t>S’il y a quelque chose dans les résultats de la vérification mondiale, ou des informations supplémentaires recueillies sur le tiers avec lequel l’équipe d’approbation n’est pas à l’aise, elle peut refuser le tiers.</a:t>
            </a:r>
            <a:r>
              <a:rPr lang="f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fr" sz="1500" b="1" i="0" u="none" strike="noStrike" cap="none" baseline="0">
                <a:solidFill>
                  <a:srgbClr val="000000"/>
                </a:solidFill>
                <a:effectLst/>
                <a:uFill>
                  <a:solidFill>
                    <a:prstClr val="black">
                      <a:alpha val="0"/>
                    </a:prstClr>
                  </a:solidFill>
                </a:uFill>
                <a:latin typeface="Calibri"/>
                <a:ea typeface="Calibri"/>
                <a:cs typeface="Calibri"/>
              </a:rPr>
              <a:t>Demander un examen supplémentaire à l’équipe de conformité de RPM</a:t>
            </a:r>
            <a:r>
              <a:rPr lang="fr" sz="1500" b="0" i="0" u="none" strike="noStrike" cap="none" baseline="0">
                <a:solidFill>
                  <a:srgbClr val="000000"/>
                </a:solidFill>
                <a:effectLst/>
                <a:uFill>
                  <a:solidFill>
                    <a:prstClr val="black">
                      <a:alpha val="0"/>
                    </a:prstClr>
                  </a:solidFill>
                </a:uFill>
                <a:latin typeface="Calibri"/>
                <a:ea typeface="Calibri"/>
                <a:cs typeface="Calibri"/>
              </a:rPr>
              <a:t> :</a:t>
            </a:r>
            <a:r>
              <a:rPr lang="fr" sz="1500" b="0" i="0" u="none" strike="noStrike" cap="none" baseline="0">
                <a:solidFill>
                  <a:srgbClr val="000000"/>
                </a:solidFill>
                <a:effectLst/>
                <a:uFill>
                  <a:solidFill>
                    <a:prstClr val="black">
                      <a:alpha val="0"/>
                    </a:prstClr>
                  </a:solidFill>
                </a:uFill>
                <a:latin typeface="Calibri"/>
                <a:ea typeface="Calibri"/>
                <a:cs typeface="Calibri"/>
              </a:rPr>
              <a:t> </a:t>
            </a:r>
            <a:r>
              <a:rPr lang="fr" sz="1500" b="0" i="0" u="none" strike="noStrike" cap="none" baseline="0">
                <a:solidFill>
                  <a:srgbClr val="000000"/>
                </a:solidFill>
                <a:effectLst/>
                <a:uFill>
                  <a:solidFill>
                    <a:prstClr val="black">
                      <a:alpha val="0"/>
                    </a:prstClr>
                  </a:solidFill>
                </a:uFill>
                <a:latin typeface="Calibri"/>
                <a:ea typeface="Calibri"/>
                <a:cs typeface="Calibri"/>
              </a:rPr>
              <a:t>Si l’équipe locale ne se sent pas à l’aise pour approuver le tiers, elle peut demander à l’équipe de conformité de RPM d’effectuer un examen supplémentaire.</a:t>
            </a:r>
            <a:r>
              <a:rPr lang="f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fr" sz="1500" b="1" i="0" u="none" strike="noStrike" cap="none" baseline="0">
                <a:solidFill>
                  <a:srgbClr val="000000"/>
                </a:solidFill>
                <a:effectLst/>
                <a:uFill>
                  <a:solidFill>
                    <a:prstClr val="black">
                      <a:alpha val="0"/>
                    </a:prstClr>
                  </a:solidFill>
                </a:uFill>
                <a:latin typeface="Calibri"/>
                <a:ea typeface="Calibri"/>
                <a:cs typeface="Calibri"/>
              </a:rPr>
              <a:t>Procéder à l’intégration</a:t>
            </a:r>
            <a:r>
              <a:rPr lang="fr" sz="1500" b="0" i="0" u="none" strike="noStrike" cap="none" baseline="0">
                <a:solidFill>
                  <a:srgbClr val="000000"/>
                </a:solidFill>
                <a:effectLst/>
                <a:uFill>
                  <a:solidFill>
                    <a:prstClr val="black">
                      <a:alpha val="0"/>
                    </a:prstClr>
                  </a:solidFill>
                </a:uFill>
                <a:latin typeface="Calibri"/>
                <a:ea typeface="Calibri"/>
                <a:cs typeface="Calibri"/>
              </a:rPr>
              <a:t> (ce qui déclencherait ensuite l’étape suivante du flux de travail via la collecte de données internes) :</a:t>
            </a:r>
            <a:r>
              <a:rPr lang="fr" sz="1500" b="0" i="0" u="none" strike="noStrike" cap="none" baseline="0">
                <a:solidFill>
                  <a:srgbClr val="000000"/>
                </a:solidFill>
                <a:effectLst/>
                <a:uFill>
                  <a:solidFill>
                    <a:prstClr val="black">
                      <a:alpha val="0"/>
                    </a:prstClr>
                  </a:solidFill>
                </a:uFill>
                <a:latin typeface="Calibri"/>
                <a:ea typeface="Calibri"/>
                <a:cs typeface="Calibri"/>
              </a:rPr>
              <a:t> </a:t>
            </a:r>
            <a:r>
              <a:rPr lang="fr" sz="1500" b="0" i="0" u="none" strike="noStrike" cap="none" baseline="0">
                <a:solidFill>
                  <a:srgbClr val="000000"/>
                </a:solidFill>
                <a:effectLst/>
                <a:uFill>
                  <a:solidFill>
                    <a:prstClr val="black">
                      <a:alpha val="0"/>
                    </a:prstClr>
                  </a:solidFill>
                </a:uFill>
                <a:latin typeface="Calibri"/>
                <a:ea typeface="Calibri"/>
                <a:cs typeface="Calibri"/>
              </a:rPr>
              <a:t>Si l’équipe d’approbation estime que des informations supplémentaires doivent être recueillies sur le tiers, elle peut passer à l’étape suivante du flux de travail et passer à l’étape de collecte de données internes.</a:t>
            </a:r>
            <a:r>
              <a:rPr lang="fr"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37BECD19-4436-B820-7221-5ABFBF93773F}"/>
              </a:ext>
            </a:extLst>
          </p:cNvPr>
          <p:cNvSpPr>
            <a:spLocks noGrp="1"/>
          </p:cNvSpPr>
          <p:nvPr>
            <p:ph type="sldNum" sz="quarter" idx="4"/>
          </p:nvPr>
        </p:nvSpPr>
        <p:spPr/>
        <p:txBody>
          <a:bodyPr/>
          <a:lstStyle/>
          <a:p>
            <a:fld id="{BB5FC4A1-A2DE-4EB5-9A46-57D39B4235EC}" type="slidenum">
              <a:rPr lang="en-US" smtClean="0"/>
              <a:t>41</a:t>
            </a:fld>
            <a:endParaRPr lang="en-US"/>
          </a:p>
        </p:txBody>
      </p:sp>
    </p:spTree>
    <p:extLst>
      <p:ext uri="{BB962C8B-B14F-4D97-AF65-F5344CB8AC3E}">
        <p14:creationId val="3466519280"/>
      </p:ext>
    </p:extLst>
  </p:cSld>
  <p:clrMapOvr>
    <a:masterClrMapping/>
  </p:clrMapOvr>
  <p:transition spd="med">
    <p:fade/>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C36A43C-7880-9F70-B654-2A3D46150B26}"/>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p>
        </p:txBody>
      </p:sp>
      <p:sp>
        <p:nvSpPr>
          <p:cNvPr id="7" name="TextBox 6">
            <a:extLst>
              <a:ext uri="{FF2B5EF4-FFF2-40B4-BE49-F238E27FC236}">
                <a16:creationId xmlns:a16="http://schemas.microsoft.com/office/drawing/2014/main" id="{1A414996-62DE-2CCC-A115-62E68334E438}"/>
              </a:ext>
            </a:extLst>
          </p:cNvPr>
          <p:cNvSpPr txBox="1"/>
          <p:nvPr/>
        </p:nvSpPr>
        <p:spPr>
          <a:xfrm>
            <a:off x="246580" y="1434596"/>
            <a:ext cx="8609744" cy="1798320"/>
          </a:xfrm>
          <a:prstGeom prst="rect">
            <a:avLst/>
          </a:prstGeom>
          <a:noFill/>
        </p:spPr>
        <p:txBody>
          <a:bodyPr wrap="square">
            <a:spAutoFit/>
          </a:bodyPr>
          <a:lstStyle/>
          <a:p>
            <a:r>
              <a:rPr lang="fr" sz="1400" b="1" i="0" u="none" strike="noStrike" cap="none" baseline="0">
                <a:solidFill>
                  <a:srgbClr val="000000"/>
                </a:solidFill>
                <a:effectLst/>
                <a:uFill>
                  <a:solidFill>
                    <a:prstClr val="black">
                      <a:alpha val="0"/>
                    </a:prstClr>
                  </a:solidFill>
                </a:uFill>
                <a:latin typeface="Calibri"/>
                <a:ea typeface="Calibri"/>
                <a:cs typeface="Calibri"/>
              </a:rPr>
              <a:t>Risque moyen/élevé sans succès et succès possibles trouvés (suite) :</a:t>
            </a:r>
          </a:p>
          <a:p>
            <a:endParaRPr lang="en-GB" sz="1400" b="1"/>
          </a:p>
          <a:p>
            <a:r>
              <a:rPr lang="fr" sz="1400" b="0" i="0" u="none" strike="noStrike" cap="none" baseline="0">
                <a:solidFill>
                  <a:srgbClr val="FF0000"/>
                </a:solidFill>
                <a:effectLst/>
                <a:uFill>
                  <a:solidFill>
                    <a:prstClr val="black">
                      <a:alpha val="0"/>
                    </a:prstClr>
                  </a:solidFill>
                </a:uFill>
                <a:latin typeface="Calibri"/>
                <a:ea typeface="Calibri"/>
                <a:cs typeface="Calibri"/>
              </a:rPr>
              <a:t>Pourquoi l’équipe d’approbation choisirait-elle de refuser un tiers, de l’envoyer au service Conformité pour un examen supplémentaire ou de passer à un questionnaire interne ?</a:t>
            </a:r>
          </a:p>
          <a:p>
            <a:endParaRPr lang="en-GB" sz="1400">
              <a:solidFill>
                <a:srgbClr val="FF0000"/>
              </a:solidFill>
            </a:endParaRPr>
          </a:p>
          <a:p>
            <a:r>
              <a:rPr lang="fr" sz="1400" b="0" i="0" u="none" strike="noStrike" cap="none" baseline="0">
                <a:solidFill>
                  <a:srgbClr val="000000"/>
                </a:solidFill>
                <a:effectLst/>
                <a:uFill>
                  <a:solidFill>
                    <a:prstClr val="black">
                      <a:alpha val="0"/>
                    </a:prstClr>
                  </a:solidFill>
                </a:uFill>
                <a:latin typeface="Calibri"/>
                <a:ea typeface="Calibri"/>
                <a:cs typeface="Calibri"/>
              </a:rPr>
              <a:t>Voici quelques exemples pour vous aider à choisir l’évaluation pour les tiers à risque moyen/élevé et ceux qui ont des correspondances positives en matière de contrôle du monde :</a:t>
            </a:r>
          </a:p>
        </p:txBody>
      </p:sp>
      <p:sp>
        <p:nvSpPr>
          <p:cNvPr id="8" name="TextBox 7">
            <a:extLst>
              <a:ext uri="{FF2B5EF4-FFF2-40B4-BE49-F238E27FC236}">
                <a16:creationId xmlns:a16="http://schemas.microsoft.com/office/drawing/2014/main" id="{34A0E262-AA27-95E6-07AC-42164CF721AB}"/>
              </a:ext>
            </a:extLst>
          </p:cNvPr>
          <p:cNvSpPr txBox="1"/>
          <p:nvPr/>
        </p:nvSpPr>
        <p:spPr>
          <a:xfrm>
            <a:off x="247982" y="3134223"/>
            <a:ext cx="3061699" cy="5212079"/>
          </a:xfrm>
          <a:prstGeom prst="rect">
            <a:avLst/>
          </a:prstGeom>
          <a:noFill/>
        </p:spPr>
        <p:txBody>
          <a:bodyPr wrap="square" rtlCol="0">
            <a:spAutoFit/>
          </a:bodyPr>
          <a:lstStyle/>
          <a:p>
            <a:r>
              <a:rPr lang="fr" sz="1400" b="1" i="0" u="none" strike="noStrike" cap="none" baseline="0">
                <a:solidFill>
                  <a:srgbClr val="000000"/>
                </a:solidFill>
                <a:effectLst/>
                <a:uFill>
                  <a:solidFill>
                    <a:prstClr val="black">
                      <a:alpha val="0"/>
                    </a:prstClr>
                  </a:solidFill>
                </a:uFill>
                <a:latin typeface="Calibri"/>
                <a:ea typeface="Calibri"/>
                <a:cs typeface="Calibri"/>
              </a:rPr>
              <a:t>Signaux d’alerte dans les résultats WC :</a:t>
            </a:r>
          </a:p>
          <a:p>
            <a:endParaRPr lang="en-GB" sz="1400"/>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Condamnations pour corruption ou pots-de-vin, fraude, blanchiment d’argent, etc. Condamnations pour fixation des prix/truquage d’offres, violation du droit de la concurrence, etc.</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Violations du droit du travail / violations des droits de l’homme</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Amendes imposées pour conduite contraire à l’éthique ou illégale</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Toute association avec une entité détenue par le gouvernement/l’État</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Amendes infligées pour violation des lois sur la sécurité ou l’environnement</a:t>
            </a:r>
          </a:p>
          <a:p>
            <a:pPr marL="285750" indent="-285750">
              <a:buFont typeface="Arial" panose="020b0604020202020204" pitchFamily="34" charset="0"/>
              <a:buChar char="•"/>
            </a:pPr>
            <a:endParaRPr lang="en-GB" sz="1400"/>
          </a:p>
        </p:txBody>
      </p:sp>
      <p:sp>
        <p:nvSpPr>
          <p:cNvPr id="9" name="Right Brace 8">
            <a:extLst>
              <a:ext uri="{FF2B5EF4-FFF2-40B4-BE49-F238E27FC236}">
                <a16:creationId xmlns:a16="http://schemas.microsoft.com/office/drawing/2014/main" id="{C8280828-8010-C3C6-70FF-B65C04BF283A}"/>
              </a:ext>
            </a:extLst>
          </p:cNvPr>
          <p:cNvSpPr/>
          <p:nvPr/>
        </p:nvSpPr>
        <p:spPr>
          <a:xfrm>
            <a:off x="3445100" y="3435455"/>
            <a:ext cx="174661" cy="315240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62C4F05F-1687-E5C8-6515-DE6C6967DA72}"/>
              </a:ext>
            </a:extLst>
          </p:cNvPr>
          <p:cNvSpPr txBox="1"/>
          <p:nvPr/>
        </p:nvSpPr>
        <p:spPr>
          <a:xfrm>
            <a:off x="3819181" y="3303499"/>
            <a:ext cx="1366463" cy="4663439"/>
          </a:xfrm>
          <a:prstGeom prst="rect">
            <a:avLst/>
          </a:prstGeom>
          <a:noFill/>
        </p:spPr>
        <p:txBody>
          <a:bodyPr wrap="square" rtlCol="0">
            <a:spAutoFit/>
          </a:bodyPr>
          <a:lstStyle/>
          <a:p>
            <a:pPr algn="ctr"/>
            <a:r>
              <a:rPr lang="fr" sz="1200" b="0" i="0" u="none" strike="noStrike" cap="none" baseline="0">
                <a:solidFill>
                  <a:srgbClr val="000000"/>
                </a:solidFill>
                <a:effectLst/>
                <a:uFill>
                  <a:solidFill>
                    <a:prstClr val="black">
                      <a:alpha val="0"/>
                    </a:prstClr>
                  </a:solidFill>
                </a:uFill>
                <a:latin typeface="Calibri"/>
                <a:ea typeface="Calibri"/>
                <a:cs typeface="Calibri"/>
              </a:rPr>
              <a:t>De tels résultats peuvent amener l’équipe d’approbation à choisir de passer à l’étape suivante du flux de travail (c.-à-d. Questionnaire interne ou envoyer à l’équipe de conformité un deuxième avis qui peut également approuver, refuser ou demander un Questionnaire interne.</a:t>
            </a:r>
          </a:p>
        </p:txBody>
      </p:sp>
      <p:sp>
        <p:nvSpPr>
          <p:cNvPr id="11" name="TextBox 10">
            <a:extLst>
              <a:ext uri="{FF2B5EF4-FFF2-40B4-BE49-F238E27FC236}">
                <a16:creationId xmlns:a16="http://schemas.microsoft.com/office/drawing/2014/main" id="{116E3338-1A9C-8E7A-F6FC-3BF5D64DB9EB}"/>
              </a:ext>
            </a:extLst>
          </p:cNvPr>
          <p:cNvSpPr txBox="1"/>
          <p:nvPr/>
        </p:nvSpPr>
        <p:spPr>
          <a:xfrm>
            <a:off x="5559725" y="3107212"/>
            <a:ext cx="3061699" cy="3291841"/>
          </a:xfrm>
          <a:prstGeom prst="rect">
            <a:avLst/>
          </a:prstGeom>
          <a:noFill/>
        </p:spPr>
        <p:txBody>
          <a:bodyPr wrap="square" rtlCol="0">
            <a:spAutoFit/>
          </a:bodyPr>
          <a:lstStyle/>
          <a:p>
            <a:r>
              <a:rPr lang="fr" sz="1400" b="1" i="0" u="none" strike="noStrike" cap="none" baseline="0">
                <a:solidFill>
                  <a:srgbClr val="000000"/>
                </a:solidFill>
                <a:effectLst/>
                <a:uFill>
                  <a:solidFill>
                    <a:prstClr val="black">
                      <a:alpha val="0"/>
                    </a:prstClr>
                  </a:solidFill>
                </a:uFill>
                <a:latin typeface="Calibri"/>
                <a:ea typeface="Calibri"/>
                <a:cs typeface="Calibri"/>
              </a:rPr>
              <a:t>Refuser un tiers :</a:t>
            </a:r>
          </a:p>
          <a:p>
            <a:endParaRPr lang="en-GB" sz="1400"/>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Le Tiers est détenu par une société qui se trouve dans un pays sous embargo ou qui a de fortes associations avec un pays sanctionné</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Les administrateurs/actionnaires principaux sont des parties restreintes/listes de parties refusées</a:t>
            </a:r>
          </a:p>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Il y a un drapeau rouge qui contrevient directement au V&amp;E 168 de RPM.</a:t>
            </a:r>
          </a:p>
        </p:txBody>
      </p:sp>
      <p:sp>
        <p:nvSpPr>
          <p:cNvPr id="12" name="TextBox 11">
            <a:extLst>
              <a:ext uri="{FF2B5EF4-FFF2-40B4-BE49-F238E27FC236}">
                <a16:creationId xmlns:a16="http://schemas.microsoft.com/office/drawing/2014/main" id="{E78876D5-B139-C922-943A-49672BB4D0A5}"/>
              </a:ext>
            </a:extLst>
          </p:cNvPr>
          <p:cNvSpPr txBox="1"/>
          <p:nvPr/>
        </p:nvSpPr>
        <p:spPr>
          <a:xfrm>
            <a:off x="5559725" y="5640512"/>
            <a:ext cx="3204131" cy="1188720"/>
          </a:xfrm>
          <a:prstGeom prst="rect">
            <a:avLst/>
          </a:prstGeom>
          <a:noFill/>
        </p:spPr>
        <p:txBody>
          <a:bodyPr wrap="square" rtlCol="0">
            <a:spAutoFit/>
          </a:bodyPr>
          <a:lstStyle/>
          <a:p>
            <a:pPr algn="ctr"/>
            <a:r>
              <a:rPr lang="fr" sz="18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Contactez l’équipe de conformité de RPM si vous n’êtes pas sûr d’un résultat World-Check</a:t>
            </a:r>
          </a:p>
        </p:txBody>
      </p:sp>
      <p:sp>
        <p:nvSpPr>
          <p:cNvPr id="3" name="Slide Number Placeholder 2">
            <a:extLst>
              <a:ext uri="{FF2B5EF4-FFF2-40B4-BE49-F238E27FC236}">
                <a16:creationId xmlns:a16="http://schemas.microsoft.com/office/drawing/2014/main" id="{81B6E83C-F91A-0889-B0E5-379C7409C065}"/>
              </a:ext>
            </a:extLst>
          </p:cNvPr>
          <p:cNvSpPr>
            <a:spLocks noGrp="1"/>
          </p:cNvSpPr>
          <p:nvPr>
            <p:ph type="sldNum" sz="quarter" idx="4"/>
          </p:nvPr>
        </p:nvSpPr>
        <p:spPr/>
        <p:txBody>
          <a:bodyPr/>
          <a:lstStyle/>
          <a:p>
            <a:fld id="{BB5FC4A1-A2DE-4EB5-9A46-57D39B4235EC}" type="slidenum">
              <a:rPr lang="en-US" smtClean="0"/>
              <a:t>42</a:t>
            </a:fld>
            <a:endParaRPr lang="en-US"/>
          </a:p>
        </p:txBody>
      </p:sp>
    </p:spTree>
    <p:extLst>
      <p:ext uri="{BB962C8B-B14F-4D97-AF65-F5344CB8AC3E}">
        <p14:creationId val="1656596496"/>
      </p:ext>
    </p:extLst>
  </p:cSld>
  <p:clrMapOvr>
    <a:masterClrMapping/>
  </p:clrMapOvr>
  <p:transition spd="med">
    <p:fade/>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5A22F81-1004-5F8F-F6A9-9A1C9A0F34B6}"/>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p>
        </p:txBody>
      </p:sp>
      <p:sp>
        <p:nvSpPr>
          <p:cNvPr id="6" name="TextBox 5">
            <a:extLst>
              <a:ext uri="{FF2B5EF4-FFF2-40B4-BE49-F238E27FC236}">
                <a16:creationId xmlns:a16="http://schemas.microsoft.com/office/drawing/2014/main" id="{BDA06B8A-BEE9-EA3C-40C9-A83C48F4BBE7}"/>
              </a:ext>
            </a:extLst>
          </p:cNvPr>
          <p:cNvSpPr txBox="1"/>
          <p:nvPr/>
        </p:nvSpPr>
        <p:spPr>
          <a:xfrm>
            <a:off x="205483" y="1533465"/>
            <a:ext cx="8733033" cy="1005840"/>
          </a:xfrm>
          <a:prstGeom prst="rect">
            <a:avLst/>
          </a:prstGeom>
          <a:noFill/>
        </p:spPr>
        <p:txBody>
          <a:bodyPr wrap="square" rtlCol="0">
            <a:spAutoFit/>
          </a:bodyPr>
          <a:lstStyle/>
          <a:p>
            <a:r>
              <a:rPr lang="fr" sz="1500" b="1" i="0" u="none" strike="noStrike" cap="none" baseline="0">
                <a:solidFill>
                  <a:srgbClr val="000000"/>
                </a:solidFill>
                <a:effectLst/>
                <a:uFill>
                  <a:solidFill>
                    <a:prstClr val="black">
                      <a:alpha val="0"/>
                    </a:prstClr>
                  </a:solidFill>
                </a:uFill>
                <a:latin typeface="Calibri"/>
                <a:ea typeface="Calibri"/>
                <a:cs typeface="Calibri"/>
              </a:rPr>
              <a:t>Risque moyen/élevé sans succès et succès possibles trouvés (suite) :</a:t>
            </a:r>
            <a:endParaRPr lang="en-GB" sz="1500"/>
          </a:p>
          <a:p>
            <a:endParaRPr lang="en-GB" sz="1500"/>
          </a:p>
          <a:p>
            <a:r>
              <a:rPr lang="fr" sz="1500" b="0" i="0" u="none" strike="noStrike" cap="none" baseline="0">
                <a:solidFill>
                  <a:srgbClr val="000000"/>
                </a:solidFill>
                <a:effectLst/>
                <a:uFill>
                  <a:solidFill>
                    <a:prstClr val="black">
                      <a:alpha val="0"/>
                    </a:prstClr>
                  </a:solidFill>
                </a:uFill>
                <a:latin typeface="Calibri"/>
                <a:ea typeface="Calibri"/>
                <a:cs typeface="Calibri"/>
              </a:rPr>
              <a:t>L’équipe d’approbation recevra une notification par e-mail une fois que l’équipe d’intégration aura sélectionné l’évaluation pertinente.</a:t>
            </a:r>
            <a:r>
              <a:rPr lang="fr" sz="1500" b="0" i="0" u="none" strike="noStrike" cap="none" baseline="0">
                <a:solidFill>
                  <a:srgbClr val="000000"/>
                </a:solidFill>
                <a:effectLst/>
                <a:uFill>
                  <a:solidFill>
                    <a:prstClr val="black">
                      <a:alpha val="0"/>
                    </a:prstClr>
                  </a:solidFill>
                </a:uFill>
                <a:latin typeface="Calibri"/>
                <a:ea typeface="Calibri"/>
                <a:cs typeface="Calibri"/>
              </a:rPr>
              <a:t> </a:t>
            </a:r>
            <a:r>
              <a:rPr lang="fr" sz="1500" b="0" i="0" u="none" strike="noStrike" cap="none" baseline="0">
                <a:solidFill>
                  <a:srgbClr val="000000"/>
                </a:solidFill>
                <a:effectLst/>
                <a:uFill>
                  <a:solidFill>
                    <a:prstClr val="black">
                      <a:alpha val="0"/>
                    </a:prstClr>
                  </a:solidFill>
                </a:uFill>
                <a:latin typeface="Calibri"/>
                <a:ea typeface="Calibri"/>
                <a:cs typeface="Calibri"/>
              </a:rPr>
              <a:t>Voici un exemple :</a:t>
            </a:r>
          </a:p>
        </p:txBody>
      </p:sp>
      <p:pic>
        <p:nvPicPr>
          <p:cNvPr id="8" name="Picture 7">
            <a:extLst>
              <a:ext uri="{FF2B5EF4-FFF2-40B4-BE49-F238E27FC236}">
                <a16:creationId xmlns:a16="http://schemas.microsoft.com/office/drawing/2014/main" id="{820917AA-6D91-F876-5A07-152E9FC12BF5}"/>
              </a:ext>
            </a:extLst>
          </p:cNvPr>
          <p:cNvPicPr>
            <a:picLocks noChangeAspect="1"/>
          </p:cNvPicPr>
          <p:nvPr/>
        </p:nvPicPr>
        <p:blipFill>
          <a:blip r:embed="rId2"/>
          <a:stretch>
            <a:fillRect/>
          </a:stretch>
        </p:blipFill>
        <p:spPr>
          <a:xfrm>
            <a:off x="205483" y="2708837"/>
            <a:ext cx="5845996" cy="3200071"/>
          </a:xfrm>
          <a:prstGeom prst="rect">
            <a:avLst/>
          </a:prstGeom>
        </p:spPr>
      </p:pic>
      <p:sp>
        <p:nvSpPr>
          <p:cNvPr id="9" name="TextBox 8">
            <a:extLst>
              <a:ext uri="{FF2B5EF4-FFF2-40B4-BE49-F238E27FC236}">
                <a16:creationId xmlns:a16="http://schemas.microsoft.com/office/drawing/2014/main" id="{0D46F9D8-EB2B-8075-417C-14588A7DECA7}"/>
              </a:ext>
            </a:extLst>
          </p:cNvPr>
          <p:cNvSpPr txBox="1"/>
          <p:nvPr/>
        </p:nvSpPr>
        <p:spPr>
          <a:xfrm>
            <a:off x="205483" y="5908908"/>
            <a:ext cx="8147406" cy="82296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Cliquer sur le lien amènera l’équipe d’approbation directement à l’activité.</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À partir de là, ils peuvent examiner les correspondances possibles de World Check et sélectionner l’évaluation pertinente.</a:t>
            </a:r>
          </a:p>
        </p:txBody>
      </p:sp>
      <p:sp>
        <p:nvSpPr>
          <p:cNvPr id="3" name="Slide Number Placeholder 2">
            <a:extLst>
              <a:ext uri="{FF2B5EF4-FFF2-40B4-BE49-F238E27FC236}">
                <a16:creationId xmlns:a16="http://schemas.microsoft.com/office/drawing/2014/main" id="{5F65AAF0-1FDE-564A-5EBD-E87C58CE4B1B}"/>
              </a:ext>
            </a:extLst>
          </p:cNvPr>
          <p:cNvSpPr>
            <a:spLocks noGrp="1"/>
          </p:cNvSpPr>
          <p:nvPr>
            <p:ph type="sldNum" sz="quarter" idx="4"/>
          </p:nvPr>
        </p:nvSpPr>
        <p:spPr/>
        <p:txBody>
          <a:bodyPr/>
          <a:lstStyle/>
          <a:p>
            <a:fld id="{BB5FC4A1-A2DE-4EB5-9A46-57D39B4235EC}" type="slidenum">
              <a:rPr lang="en-US" smtClean="0"/>
              <a:t>43</a:t>
            </a:fld>
            <a:endParaRPr lang="en-US"/>
          </a:p>
        </p:txBody>
      </p:sp>
    </p:spTree>
    <p:extLst>
      <p:ext uri="{BB962C8B-B14F-4D97-AF65-F5344CB8AC3E}">
        <p14:creationId val="1814546953"/>
      </p:ext>
    </p:extLst>
  </p:cSld>
  <p:clrMapOvr>
    <a:masterClrMapping/>
  </p:clrMapOvr>
  <p:transition spd="med">
    <p:fade/>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B5C2081-C43C-8E11-3BC9-D1A17F08F930}"/>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p>
        </p:txBody>
      </p:sp>
      <p:pic>
        <p:nvPicPr>
          <p:cNvPr id="7" name="Picture 6">
            <a:extLst>
              <a:ext uri="{FF2B5EF4-FFF2-40B4-BE49-F238E27FC236}">
                <a16:creationId xmlns:a16="http://schemas.microsoft.com/office/drawing/2014/main" id="{BED582AE-9176-F323-7D0B-DCD8CB877039}"/>
              </a:ext>
            </a:extLst>
          </p:cNvPr>
          <p:cNvPicPr>
            <a:picLocks noChangeAspect="1"/>
          </p:cNvPicPr>
          <p:nvPr/>
        </p:nvPicPr>
        <p:blipFill>
          <a:blip r:embed="rId2"/>
          <a:stretch>
            <a:fillRect/>
          </a:stretch>
        </p:blipFill>
        <p:spPr>
          <a:xfrm>
            <a:off x="476249" y="2302597"/>
            <a:ext cx="7715892" cy="3740339"/>
          </a:xfrm>
          <a:prstGeom prst="rect">
            <a:avLst/>
          </a:prstGeom>
        </p:spPr>
      </p:pic>
      <p:cxnSp>
        <p:nvCxnSpPr>
          <p:cNvPr id="10" name="Straight Arrow Connector 9">
            <a:extLst>
              <a:ext uri="{FF2B5EF4-FFF2-40B4-BE49-F238E27FC236}">
                <a16:creationId xmlns:a16="http://schemas.microsoft.com/office/drawing/2014/main" id="{850DEA07-58D1-96AE-E3E6-AC23822B6F40}"/>
              </a:ext>
            </a:extLst>
          </p:cNvPr>
          <p:cNvCxnSpPr/>
          <p:nvPr/>
        </p:nvCxnSpPr>
        <p:spPr>
          <a:xfrm flipH="1">
            <a:off x="1325366" y="1982912"/>
            <a:ext cx="1982913" cy="16335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04B583A-CBBE-79CD-2554-98206D10CBBA}"/>
              </a:ext>
            </a:extLst>
          </p:cNvPr>
          <p:cNvSpPr txBox="1"/>
          <p:nvPr/>
        </p:nvSpPr>
        <p:spPr>
          <a:xfrm>
            <a:off x="476249" y="1426648"/>
            <a:ext cx="7825270" cy="1158240"/>
          </a:xfrm>
          <a:prstGeom prst="rect">
            <a:avLst/>
          </a:prstGeom>
          <a:solidFill>
            <a:schemeClr val="bg1"/>
          </a:solid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Vous trouverez ci-dessous l’écran sur lequel vous accéderez une fois que vous aurez cliqué sur le lien de l’e-mail.</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Pour revenir au résultat de World-Check Screening, cliquez sur Informations sur les tiers et faites défiler jusqu’aux résultats de World-Check.</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Vous devriez être en mesure de voir les résultats résolus et d’examiner le tiers sélectionné comme POSITIF ou POSSIBLE par l’équipe d’intégration.</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1" name="TextBox 10">
            <a:extLst>
              <a:ext uri="{FF2B5EF4-FFF2-40B4-BE49-F238E27FC236}">
                <a16:creationId xmlns:a16="http://schemas.microsoft.com/office/drawing/2014/main" id="{263F1A02-3AF0-D672-CD79-F464D41FD059}"/>
              </a:ext>
            </a:extLst>
          </p:cNvPr>
          <p:cNvSpPr txBox="1"/>
          <p:nvPr/>
        </p:nvSpPr>
        <p:spPr>
          <a:xfrm>
            <a:off x="343198" y="6042936"/>
            <a:ext cx="8318430" cy="51816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Une fois que l’équipe d’approbation a terminé son examen, elle revient à l’activité et sélectionne l’évaluation pertinente (voir page 36 pour les options d’évaluation).</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A873DEF-F088-05EF-65E4-47388F775F3A}"/>
              </a:ext>
            </a:extLst>
          </p:cNvPr>
          <p:cNvSpPr>
            <a:spLocks noGrp="1"/>
          </p:cNvSpPr>
          <p:nvPr>
            <p:ph type="sldNum" sz="quarter" idx="4"/>
          </p:nvPr>
        </p:nvSpPr>
        <p:spPr/>
        <p:txBody>
          <a:bodyPr/>
          <a:lstStyle/>
          <a:p>
            <a:fld id="{BB5FC4A1-A2DE-4EB5-9A46-57D39B4235EC}" type="slidenum">
              <a:rPr lang="en-US" smtClean="0"/>
              <a:t>44</a:t>
            </a:fld>
            <a:endParaRPr lang="en-US"/>
          </a:p>
        </p:txBody>
      </p:sp>
    </p:spTree>
    <p:extLst>
      <p:ext uri="{BB962C8B-B14F-4D97-AF65-F5344CB8AC3E}">
        <p14:creationId val="1824194563"/>
      </p:ext>
    </p:extLst>
  </p:cSld>
  <p:clrMapOvr>
    <a:masterClrMapping/>
  </p:clrMapOvr>
  <p:transition spd="med">
    <p:fade/>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E28508C-EE56-CCCA-EEC7-093FAC913CCE}"/>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p>
        </p:txBody>
      </p:sp>
      <p:pic>
        <p:nvPicPr>
          <p:cNvPr id="7" name="Picture 6">
            <a:extLst>
              <a:ext uri="{FF2B5EF4-FFF2-40B4-BE49-F238E27FC236}">
                <a16:creationId xmlns:a16="http://schemas.microsoft.com/office/drawing/2014/main" id="{E06695C8-3984-A08C-803D-E98FB1DB688D}"/>
              </a:ext>
            </a:extLst>
          </p:cNvPr>
          <p:cNvPicPr>
            <a:picLocks noChangeAspect="1"/>
          </p:cNvPicPr>
          <p:nvPr/>
        </p:nvPicPr>
        <p:blipFill>
          <a:blip r:embed="rId2"/>
          <a:stretch>
            <a:fillRect/>
          </a:stretch>
        </p:blipFill>
        <p:spPr>
          <a:xfrm>
            <a:off x="303838" y="2460705"/>
            <a:ext cx="8167955" cy="4110709"/>
          </a:xfrm>
          <a:prstGeom prst="rect">
            <a:avLst/>
          </a:prstGeom>
        </p:spPr>
      </p:pic>
      <p:sp>
        <p:nvSpPr>
          <p:cNvPr id="8" name="TextBox 7">
            <a:extLst>
              <a:ext uri="{FF2B5EF4-FFF2-40B4-BE49-F238E27FC236}">
                <a16:creationId xmlns:a16="http://schemas.microsoft.com/office/drawing/2014/main" id="{032725BD-3675-E4D5-CB03-BE412DE63CCC}"/>
              </a:ext>
            </a:extLst>
          </p:cNvPr>
          <p:cNvSpPr txBox="1"/>
          <p:nvPr/>
        </p:nvSpPr>
        <p:spPr>
          <a:xfrm>
            <a:off x="303838" y="1510944"/>
            <a:ext cx="7530957" cy="106680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Lorsque l’équipe d’approbation a effectué son évaluation, un e-mail est envoyé à l’équipe d’intégration pour l’informer que l’activité est terminée.</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En cliquant sur le lien, ils peuvent examiner le statut de l’approbation par un tiers.</a:t>
            </a:r>
          </a:p>
        </p:txBody>
      </p:sp>
      <p:sp>
        <p:nvSpPr>
          <p:cNvPr id="3" name="Slide Number Placeholder 2">
            <a:extLst>
              <a:ext uri="{FF2B5EF4-FFF2-40B4-BE49-F238E27FC236}">
                <a16:creationId xmlns:a16="http://schemas.microsoft.com/office/drawing/2014/main" id="{9A5C3152-B675-FB24-F161-4A11DCA9F4D8}"/>
              </a:ext>
            </a:extLst>
          </p:cNvPr>
          <p:cNvSpPr>
            <a:spLocks noGrp="1"/>
          </p:cNvSpPr>
          <p:nvPr>
            <p:ph type="sldNum" sz="quarter" idx="4"/>
          </p:nvPr>
        </p:nvSpPr>
        <p:spPr/>
        <p:txBody>
          <a:bodyPr/>
          <a:lstStyle/>
          <a:p>
            <a:fld id="{BB5FC4A1-A2DE-4EB5-9A46-57D39B4235EC}" type="slidenum">
              <a:rPr lang="en-US" smtClean="0"/>
              <a:t>45</a:t>
            </a:fld>
            <a:endParaRPr lang="en-US"/>
          </a:p>
        </p:txBody>
      </p:sp>
    </p:spTree>
    <p:extLst>
      <p:ext uri="{BB962C8B-B14F-4D97-AF65-F5344CB8AC3E}">
        <p14:creationId val="1401210848"/>
      </p:ext>
    </p:extLst>
  </p:cSld>
  <p:clrMapOvr>
    <a:masterClrMapping/>
  </p:clrMapOvr>
  <p:transition spd="med">
    <p:fade/>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061D045-E502-3EE8-6C2E-B8FDEB6D6CF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Intégration d’un tiers</a:t>
            </a: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1FD4EE0-4D62-88F2-2B76-06094E75B6CF}"/>
              </a:ext>
            </a:extLst>
          </p:cNvPr>
          <p:cNvSpPr>
            <a:spLocks noGrp="1"/>
          </p:cNvSpPr>
          <p:nvPr>
            <p:ph idx="1"/>
          </p:nvPr>
        </p:nvSpPr>
        <p:spPr>
          <a:xfrm>
            <a:off x="446176" y="1716279"/>
            <a:ext cx="8074836" cy="4842074"/>
          </a:xfrm>
        </p:spPr>
        <p:txBody>
          <a:bodyPr>
            <a:normAutofit lnSpcReduction="10000"/>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Autres choses à noter dans une activité :</a:t>
            </a:r>
          </a:p>
          <a:p>
            <a:pPr marL="0" indent="0">
              <a:buNone/>
            </a:pPr>
            <a:endParaRPr lang="en-GB" sz="1600" b="1"/>
          </a:p>
          <a:p>
            <a:r>
              <a:rPr lang="fr" sz="1600" b="0" i="0" u="none" strike="noStrike" cap="none" baseline="0">
                <a:solidFill>
                  <a:srgbClr val="000000"/>
                </a:solidFill>
                <a:effectLst/>
                <a:uFill>
                  <a:solidFill>
                    <a:prstClr val="black">
                      <a:alpha val="0"/>
                    </a:prstClr>
                  </a:solidFill>
                </a:uFill>
                <a:latin typeface="Calibri"/>
                <a:ea typeface="Calibri"/>
                <a:cs typeface="Calibri"/>
              </a:rPr>
              <a:t>Au sein d’une activité, il est possible de télécharger des documents supplémentaires (recherches de vérification de crédit, etc.), tout ce que vous jugez pertinent dans le cadre de vos procédures locales de diligence raisonnable.</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Les documents sont téléchargés de la même manière que tout autre type de fonction de téléchargement.</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Les téléchargements peuvent être effectués par n’importe quel type d’utilisateur.</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Les commentaires peuvent être faits dans la section des commentaires de l’activité à tout moment, à nouveau par tout type d’utilisateur</a:t>
            </a:r>
          </a:p>
          <a:p>
            <a:pPr marL="0" indent="0">
              <a:buNone/>
            </a:pPr>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L’équipe d’approbation peut demander un examen supplémentaire d’un résultat de dépistage World-Check, de la même manière que surlignée dans la section 3 de ce manuel.</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L’équipe d’approbation doit définir le cycle de renouvellement du tiers une fois approuvé conformément aux instructions pour l’équipe d’intégration dans les scénarios à faible risque.</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p:txBody>
      </p:sp>
      <p:sp>
        <p:nvSpPr>
          <p:cNvPr id="4" name="Slide Number Placeholder 3">
            <a:extLst>
              <a:ext uri="{FF2B5EF4-FFF2-40B4-BE49-F238E27FC236}">
                <a16:creationId xmlns:a16="http://schemas.microsoft.com/office/drawing/2014/main" id="{4E09C29A-68D2-C2FB-BB94-082CEA2703BD}"/>
              </a:ext>
            </a:extLst>
          </p:cNvPr>
          <p:cNvSpPr>
            <a:spLocks noGrp="1"/>
          </p:cNvSpPr>
          <p:nvPr>
            <p:ph type="sldNum" sz="quarter" idx="4"/>
          </p:nvPr>
        </p:nvSpPr>
        <p:spPr/>
        <p:txBody>
          <a:bodyPr/>
          <a:lstStyle/>
          <a:p>
            <a:fld id="{BB5FC4A1-A2DE-4EB5-9A46-57D39B4235EC}" type="slidenum">
              <a:rPr lang="en-US" smtClean="0"/>
              <a:t>46</a:t>
            </a:fld>
            <a:endParaRPr lang="en-US"/>
          </a:p>
        </p:txBody>
      </p:sp>
    </p:spTree>
    <p:extLst>
      <p:ext uri="{BB962C8B-B14F-4D97-AF65-F5344CB8AC3E}">
        <p14:creationId val="3173758669"/>
      </p:ext>
    </p:extLst>
  </p:cSld>
  <p:clrMapOvr>
    <a:masterClrMapping/>
  </p:clrMapOvr>
  <p:transition spd="med">
    <p:fade/>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0B6098-FF96-3130-98D3-569D0E09EC90}"/>
              </a:ext>
            </a:extLst>
          </p:cNvPr>
          <p:cNvSpPr>
            <a:spLocks noGrp="1"/>
          </p:cNvSpPr>
          <p:nvPr>
            <p:ph type="title"/>
          </p:nvPr>
        </p:nvSpPr>
        <p:spPr/>
        <p:txBody>
          <a:bodyPr/>
          <a:lstStyle/>
          <a:p>
            <a:br>
              <a:rPr sz="2000"/>
            </a:b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sp>
        <p:nvSpPr>
          <p:cNvPr id="3" name="Content Placeholder 2">
            <a:extLst>
              <a:ext uri="{FF2B5EF4-FFF2-40B4-BE49-F238E27FC236}">
                <a16:creationId xmlns:a16="http://schemas.microsoft.com/office/drawing/2014/main" id="{6DD4E7E4-0907-47F0-A449-3351982E32C7}"/>
              </a:ext>
            </a:extLst>
          </p:cNvPr>
          <p:cNvSpPr>
            <a:spLocks noGrp="1"/>
          </p:cNvSpPr>
          <p:nvPr>
            <p:ph idx="1"/>
          </p:nvPr>
        </p:nvSpPr>
        <p:spPr/>
        <p:txBody>
          <a:bodyPr>
            <a:norm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Les étapes 2 et 3 du flux de travail sont les étapes de collecte de données internes et externes.</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Ils seront utilisés lorsque nous aurons des préoccupations concernant l’intégrité ou l’éligibilité du Tiers et que, à ce titre, nous souhaitons recueillir des informations supplémentaires le concernant avant de faire affaire avec lui.</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r>
              <a:rPr lang="fr" sz="1600" b="0" i="0" u="none" strike="noStrike" cap="none" baseline="0">
                <a:solidFill>
                  <a:srgbClr val="000000"/>
                </a:solidFill>
                <a:effectLst/>
                <a:uFill>
                  <a:solidFill>
                    <a:prstClr val="black">
                      <a:alpha val="0"/>
                    </a:prstClr>
                  </a:solidFill>
                </a:uFill>
                <a:latin typeface="Calibri"/>
                <a:ea typeface="Calibri"/>
                <a:cs typeface="Calibri"/>
              </a:rPr>
              <a:t>Il n’est pas obligatoire que tous les Tiers doivent effectuer les étapes 2 et 3 du flux de travail, celles-ci ne sont effectuées qu’avec des Tiers à risque plus élevé et lorsque nous avons des préoccupations concernant leurs résultats de World-Check Screening.</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Ceci est détaillé dans la Section 4 de ce Guide de formation.</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7" name="TextBox 6">
            <a:extLst>
              <a:ext uri="{FF2B5EF4-FFF2-40B4-BE49-F238E27FC236}">
                <a16:creationId xmlns:a16="http://schemas.microsoft.com/office/drawing/2014/main" id="{05910325-443B-D16A-FEA4-BF22001561E8}"/>
              </a:ext>
            </a:extLst>
          </p:cNvPr>
          <p:cNvSpPr txBox="1"/>
          <p:nvPr/>
        </p:nvSpPr>
        <p:spPr>
          <a:xfrm>
            <a:off x="432561" y="3214119"/>
            <a:ext cx="8074837" cy="4236720"/>
          </a:xfrm>
          <a:prstGeom prst="rect">
            <a:avLst/>
          </a:prstGeom>
          <a:noFill/>
        </p:spPr>
        <p:txBody>
          <a:bodyPr wrap="square" rtlCol="0">
            <a:spAutoFit/>
          </a:bodyPr>
          <a:lstStyle/>
          <a:p>
            <a:r>
              <a:rPr lang="fr" sz="1600" b="1" i="0" u="none" strike="noStrike" cap="none" baseline="0">
                <a:solidFill>
                  <a:srgbClr val="0070C0"/>
                </a:solidFill>
                <a:effectLst/>
                <a:uFill>
                  <a:solidFill>
                    <a:prstClr val="black">
                      <a:alpha val="0"/>
                    </a:prstClr>
                  </a:solidFill>
                </a:uFill>
                <a:latin typeface="Calibri"/>
                <a:ea typeface="Calibri"/>
                <a:cs typeface="Calibri"/>
              </a:rPr>
              <a:t>Étape 2 :</a:t>
            </a:r>
            <a:r>
              <a:rPr lang="fr" sz="1600" b="1" i="0" u="none" strike="noStrike" cap="none" baseline="0">
                <a:solidFill>
                  <a:srgbClr val="0070C0"/>
                </a:solidFill>
                <a:effectLst/>
                <a:uFill>
                  <a:solidFill>
                    <a:prstClr val="black">
                      <a:alpha val="0"/>
                    </a:prstClr>
                  </a:solidFill>
                </a:uFill>
                <a:latin typeface="Calibri"/>
                <a:ea typeface="Calibri"/>
                <a:cs typeface="Calibri"/>
              </a:rPr>
              <a:t> </a:t>
            </a:r>
            <a:r>
              <a:rPr lang="fr" sz="1600" b="1" i="0" u="none" strike="noStrike" cap="none" baseline="0">
                <a:solidFill>
                  <a:srgbClr val="0070C0"/>
                </a:solidFill>
                <a:effectLst/>
                <a:uFill>
                  <a:solidFill>
                    <a:prstClr val="black">
                      <a:alpha val="0"/>
                    </a:prstClr>
                  </a:solidFill>
                </a:uFill>
                <a:latin typeface="Calibri"/>
                <a:ea typeface="Calibri"/>
                <a:cs typeface="Calibri"/>
              </a:rPr>
              <a:t>Collecte de données internes</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L’étape 2 du flux de travail n’est activée que lorsque l’équipe d’approbation sélectionne « Continuer l’intégration » comme évaluation dans l’examen d’un tiers dans le filtrage World-Check (étape 1) du flux de travail.</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Généralement, les questionnaires internes sont attribués par l’</a:t>
            </a:r>
            <a:r>
              <a:rPr lang="fr" sz="1600" b="1" i="0" u="none" strike="noStrike" cap="none" baseline="0">
                <a:solidFill>
                  <a:srgbClr val="FF0000"/>
                </a:solidFill>
                <a:effectLst/>
                <a:uFill>
                  <a:solidFill>
                    <a:prstClr val="black">
                      <a:alpha val="0"/>
                    </a:prstClr>
                  </a:solidFill>
                </a:uFill>
                <a:latin typeface="Calibri"/>
                <a:ea typeface="Calibri"/>
                <a:cs typeface="Calibri"/>
              </a:rPr>
              <a:t>équipe</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1" i="0" u="none" strike="noStrike" cap="none" baseline="0">
                <a:solidFill>
                  <a:srgbClr val="FF0000"/>
                </a:solidFill>
                <a:effectLst/>
                <a:uFill>
                  <a:solidFill>
                    <a:prstClr val="black">
                      <a:alpha val="0"/>
                    </a:prstClr>
                  </a:solidFill>
                </a:uFill>
                <a:latin typeface="Calibri"/>
                <a:ea typeface="Calibri"/>
                <a:cs typeface="Calibri"/>
              </a:rPr>
              <a:t>APPROBATION</a:t>
            </a:r>
            <a:r>
              <a:rPr lang="fr" sz="1600" b="0" i="0" u="none" strike="noStrike" cap="none" baseline="0">
                <a:solidFill>
                  <a:srgbClr val="000000"/>
                </a:solidFill>
                <a:effectLst/>
                <a:uFill>
                  <a:solidFill>
                    <a:prstClr val="black">
                      <a:alpha val="0"/>
                    </a:prstClr>
                  </a:solidFill>
                </a:uFill>
                <a:latin typeface="Calibri"/>
                <a:ea typeface="Calibri"/>
                <a:cs typeface="Calibri"/>
              </a:rPr>
              <a:t> et remplis par l’</a:t>
            </a:r>
            <a:r>
              <a:rPr lang="fr" sz="1600" b="1" i="0" u="none" strike="noStrike" cap="none" baseline="0">
                <a:solidFill>
                  <a:srgbClr val="FF0000"/>
                </a:solidFill>
                <a:effectLst/>
                <a:uFill>
                  <a:solidFill>
                    <a:prstClr val="black">
                      <a:alpha val="0"/>
                    </a:prstClr>
                  </a:solidFill>
                </a:uFill>
                <a:latin typeface="Calibri"/>
                <a:ea typeface="Calibri"/>
                <a:cs typeface="Calibri"/>
              </a:rPr>
              <a:t>équipe INTÉGRATION</a:t>
            </a:r>
            <a:r>
              <a:rPr lang="fr" sz="1600" b="0" i="0" u="none" strike="noStrike" cap="none" baseline="0">
                <a:solidFill>
                  <a:srgbClr val="000000"/>
                </a:solidFill>
                <a:effectLst/>
                <a:uFill>
                  <a:solidFill>
                    <a:prstClr val="black">
                      <a:alpha val="0"/>
                    </a:prstClr>
                  </a:solidFill>
                </a:uFill>
                <a:latin typeface="Calibri"/>
                <a:ea typeface="Calibri"/>
                <a:cs typeface="Calibri"/>
              </a:rPr>
              <a:t>. Cependant, l’utilisateur de l’équipe d’approbation a la possibilité d’attribuer à toute personne de son organisation configurée en tant qu’utilisateur dans le système.</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Il est possible d’attribuer des questionnaires internes à tout moment du processus d’intégration, mais il est très probable qu’ils ne seront émis que dans le cadre du processus de flux de travail.</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Les deux seront abordés dans les pages suivantes...</a:t>
            </a:r>
          </a:p>
        </p:txBody>
      </p:sp>
      <p:sp>
        <p:nvSpPr>
          <p:cNvPr id="4" name="Slide Number Placeholder 3">
            <a:extLst>
              <a:ext uri="{FF2B5EF4-FFF2-40B4-BE49-F238E27FC236}">
                <a16:creationId xmlns:a16="http://schemas.microsoft.com/office/drawing/2014/main" id="{15376510-25BE-7D01-02D9-9E608D1178EE}"/>
              </a:ext>
            </a:extLst>
          </p:cNvPr>
          <p:cNvSpPr>
            <a:spLocks noGrp="1"/>
          </p:cNvSpPr>
          <p:nvPr>
            <p:ph type="sldNum" sz="quarter" idx="4"/>
          </p:nvPr>
        </p:nvSpPr>
        <p:spPr/>
        <p:txBody>
          <a:bodyPr/>
          <a:lstStyle/>
          <a:p>
            <a:fld id="{BB5FC4A1-A2DE-4EB5-9A46-57D39B4235EC}" type="slidenum">
              <a:rPr lang="en-US" smtClean="0"/>
              <a:t>47</a:t>
            </a:fld>
            <a:endParaRPr lang="en-US"/>
          </a:p>
        </p:txBody>
      </p:sp>
    </p:spTree>
    <p:extLst>
      <p:ext uri="{BB962C8B-B14F-4D97-AF65-F5344CB8AC3E}">
        <p14:creationId val="1923057633"/>
      </p:ext>
    </p:extLst>
  </p:cSld>
  <p:clrMapOvr>
    <a:masterClrMapping/>
  </p:clrMapOvr>
  <p:transition spd="med">
    <p:fade/>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F8F869-70D3-C726-F0E7-D6DF2BE09D33}"/>
              </a:ext>
            </a:extLst>
          </p:cNvPr>
          <p:cNvSpPr>
            <a:spLocks noGrp="1"/>
          </p:cNvSpPr>
          <p:nvPr>
            <p:ph type="title"/>
          </p:nvPr>
        </p:nvSpPr>
        <p:spPr>
          <a:xfrm>
            <a:off x="822960" y="182880"/>
            <a:ext cx="7358907" cy="787032"/>
          </a:xfrm>
        </p:spPr>
        <p:txBody>
          <a:bodyPr anchor="ctr">
            <a:normAutofit/>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pic>
        <p:nvPicPr>
          <p:cNvPr id="7" name="Picture 6" descr="Graphical user interface, text, application, email&#10;&#10;Description automatically generated">
            <a:extLst>
              <a:ext uri="{FF2B5EF4-FFF2-40B4-BE49-F238E27FC236}">
                <a16:creationId xmlns:a16="http://schemas.microsoft.com/office/drawing/2014/main" id="{3E8C0D56-2358-B6F0-52DA-25CEE7B20F38}"/>
              </a:ext>
            </a:extLst>
          </p:cNvPr>
          <p:cNvPicPr>
            <a:picLocks noChangeAspect="1"/>
          </p:cNvPicPr>
          <p:nvPr/>
        </p:nvPicPr>
        <p:blipFill>
          <a:blip r:embed="rId2"/>
          <a:stretch>
            <a:fillRect/>
          </a:stretch>
        </p:blipFill>
        <p:spPr>
          <a:xfrm>
            <a:off x="534582" y="2771048"/>
            <a:ext cx="8074836" cy="3694236"/>
          </a:xfrm>
          <a:prstGeom prst="rect">
            <a:avLst/>
          </a:prstGeom>
          <a:noFill/>
        </p:spPr>
      </p:pic>
      <p:sp>
        <p:nvSpPr>
          <p:cNvPr id="8" name="TextBox 7">
            <a:extLst>
              <a:ext uri="{FF2B5EF4-FFF2-40B4-BE49-F238E27FC236}">
                <a16:creationId xmlns:a16="http://schemas.microsoft.com/office/drawing/2014/main" id="{A6F11F38-B9D0-A91C-3E19-4F1CFE151B09}"/>
              </a:ext>
            </a:extLst>
          </p:cNvPr>
          <p:cNvSpPr txBox="1"/>
          <p:nvPr/>
        </p:nvSpPr>
        <p:spPr>
          <a:xfrm>
            <a:off x="534582" y="1551398"/>
            <a:ext cx="7808034" cy="155448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Comme vous pouvez le voir dans la capture d’écran ci-dessous, lorsque toutes les activités de l’étape 1 sont terminées, l’onglet devient vert et l’onglet suivant devient accessible.</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La première activité à effectuer à l’étape 2 du flux de travail consiste pour l’équipe d’approbation à attribuer un questionnaire à un autre utilisateur au sein de l’organisation, généralement un membre de l’équipe d’intégration.</a:t>
            </a:r>
          </a:p>
        </p:txBody>
      </p:sp>
      <p:sp>
        <p:nvSpPr>
          <p:cNvPr id="3" name="Slide Number Placeholder 2">
            <a:extLst>
              <a:ext uri="{FF2B5EF4-FFF2-40B4-BE49-F238E27FC236}">
                <a16:creationId xmlns:a16="http://schemas.microsoft.com/office/drawing/2014/main" id="{6D13952E-E249-B069-DEF6-EB34882F4316}"/>
              </a:ext>
            </a:extLst>
          </p:cNvPr>
          <p:cNvSpPr>
            <a:spLocks noGrp="1"/>
          </p:cNvSpPr>
          <p:nvPr>
            <p:ph type="sldNum" sz="quarter" idx="4"/>
          </p:nvPr>
        </p:nvSpPr>
        <p:spPr/>
        <p:txBody>
          <a:bodyPr/>
          <a:lstStyle/>
          <a:p>
            <a:fld id="{BB5FC4A1-A2DE-4EB5-9A46-57D39B4235EC}" type="slidenum">
              <a:rPr lang="en-US" smtClean="0"/>
              <a:t>48</a:t>
            </a:fld>
            <a:endParaRPr lang="en-US"/>
          </a:p>
        </p:txBody>
      </p:sp>
      <p:cxnSp>
        <p:nvCxnSpPr>
          <p:cNvPr id="5" name="Straight Arrow Connector 4">
            <a:extLst>
              <a:ext uri="{FF2B5EF4-FFF2-40B4-BE49-F238E27FC236}">
                <a16:creationId xmlns:a16="http://schemas.microsoft.com/office/drawing/2014/main" id="{72608397-EF73-44D7-623C-98CF4891B568}"/>
              </a:ext>
            </a:extLst>
          </p:cNvPr>
          <p:cNvCxnSpPr/>
          <p:nvPr/>
        </p:nvCxnSpPr>
        <p:spPr>
          <a:xfrm flipH="1">
            <a:off x="1807535" y="2062716"/>
            <a:ext cx="1084521" cy="2753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AA410C13-7FF0-BCCB-B152-954662A647DB}"/>
              </a:ext>
            </a:extLst>
          </p:cNvPr>
          <p:cNvCxnSpPr/>
          <p:nvPr/>
        </p:nvCxnSpPr>
        <p:spPr>
          <a:xfrm flipH="1">
            <a:off x="3083442" y="2090007"/>
            <a:ext cx="2636874" cy="26521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666753138"/>
      </p:ext>
    </p:extLst>
  </p:cSld>
  <p:clrMapOvr>
    <a:masterClrMapping/>
  </p:clrMapOvr>
  <p:transition spd="med">
    <p:fade/>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000383BF-880F-2068-B4F5-EAFF990A98B9}"/>
              </a:ext>
            </a:extLst>
          </p:cNvPr>
          <p:cNvSpPr>
            <a:spLocks noGrp="1"/>
          </p:cNvSpPr>
          <p:nvPr>
            <p:ph type="title"/>
          </p:nvPr>
        </p:nvSpPr>
        <p:spPr>
          <a:xfrm>
            <a:off x="822960" y="182880"/>
            <a:ext cx="7358907" cy="787032"/>
          </a:xfrm>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pic>
        <p:nvPicPr>
          <p:cNvPr id="7" name="Picture 6">
            <a:extLst>
              <a:ext uri="{FF2B5EF4-FFF2-40B4-BE49-F238E27FC236}">
                <a16:creationId xmlns:a16="http://schemas.microsoft.com/office/drawing/2014/main" id="{AB431657-7897-A33D-81E2-2105ACA1A2B3}"/>
              </a:ext>
            </a:extLst>
          </p:cNvPr>
          <p:cNvPicPr>
            <a:picLocks noChangeAspect="1"/>
          </p:cNvPicPr>
          <p:nvPr/>
        </p:nvPicPr>
        <p:blipFill>
          <a:blip r:embed="rId2"/>
          <a:stretch>
            <a:fillRect/>
          </a:stretch>
        </p:blipFill>
        <p:spPr>
          <a:xfrm>
            <a:off x="349321" y="2971090"/>
            <a:ext cx="8074836" cy="1937961"/>
          </a:xfrm>
          <a:prstGeom prst="rect">
            <a:avLst/>
          </a:prstGeom>
          <a:noFill/>
        </p:spPr>
      </p:pic>
      <p:sp>
        <p:nvSpPr>
          <p:cNvPr id="8" name="TextBox 7">
            <a:extLst>
              <a:ext uri="{FF2B5EF4-FFF2-40B4-BE49-F238E27FC236}">
                <a16:creationId xmlns:a16="http://schemas.microsoft.com/office/drawing/2014/main" id="{78826C9B-146C-68CD-2638-1AED80E05D79}"/>
              </a:ext>
            </a:extLst>
          </p:cNvPr>
          <p:cNvSpPr txBox="1"/>
          <p:nvPr/>
        </p:nvSpPr>
        <p:spPr>
          <a:xfrm>
            <a:off x="349321" y="1561672"/>
            <a:ext cx="7832546" cy="131064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Tout d’abord, cliquez dans l’activité « Attribuer un questionnaire » et sélectionnez dans la case Intervenant, le nom du membre de l’équipe d’approbation qui termine l’activité (c.-à-d. qui attribue le questionnaire), et modifiez le statut sur « En cours », puis faites défiler jusqu’au bas de la page et cliquez sur ENREGISTRER.</a:t>
            </a:r>
          </a:p>
        </p:txBody>
      </p:sp>
      <p:sp>
        <p:nvSpPr>
          <p:cNvPr id="9" name="Speech Bubble: Oval 8">
            <a:extLst>
              <a:ext uri="{FF2B5EF4-FFF2-40B4-BE49-F238E27FC236}">
                <a16:creationId xmlns:a16="http://schemas.microsoft.com/office/drawing/2014/main" id="{D3DFA52E-102B-090D-43C6-DB666A135CFC}"/>
              </a:ext>
            </a:extLst>
          </p:cNvPr>
          <p:cNvSpPr/>
          <p:nvPr/>
        </p:nvSpPr>
        <p:spPr>
          <a:xfrm>
            <a:off x="2363056" y="5241251"/>
            <a:ext cx="2671282" cy="1303387"/>
          </a:xfrm>
          <a:prstGeom prst="wedgeEllipseCallout">
            <a:avLst>
              <a:gd name="adj1" fmla="val -40122"/>
              <a:gd name="adj2" fmla="val -82442"/>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9C2499DD-A9A6-2934-645F-125CBD396684}"/>
              </a:ext>
            </a:extLst>
          </p:cNvPr>
          <p:cNvSpPr txBox="1"/>
          <p:nvPr/>
        </p:nvSpPr>
        <p:spPr>
          <a:xfrm>
            <a:off x="2568539" y="5389534"/>
            <a:ext cx="2239767" cy="1554480"/>
          </a:xfrm>
          <a:prstGeom prst="rect">
            <a:avLst/>
          </a:prstGeom>
          <a:noFill/>
        </p:spPr>
        <p:txBody>
          <a:bodyPr wrap="square" rtlCol="0">
            <a:spAutoFit/>
          </a:bodyPr>
          <a:lstStyle/>
          <a:p>
            <a:pPr algn="ctr"/>
            <a:r>
              <a:rPr lang="fr" sz="1200" b="0" i="0" u="none" strike="noStrike" cap="none" baseline="0">
                <a:solidFill>
                  <a:srgbClr val="000000"/>
                </a:solidFill>
                <a:effectLst/>
                <a:uFill>
                  <a:solidFill>
                    <a:prstClr val="black">
                      <a:alpha val="0"/>
                    </a:prstClr>
                  </a:solidFill>
                </a:uFill>
                <a:latin typeface="Calibri"/>
                <a:ea typeface="Calibri"/>
                <a:cs typeface="Calibri"/>
              </a:rPr>
              <a:t>Cela signifie simplement que vous pouvez attribuer à toute personne qui est un Utilisateur dans le système et qui a la capacité de remplir les informations du Questionnaire interne</a:t>
            </a:r>
          </a:p>
        </p:txBody>
      </p:sp>
      <p:sp>
        <p:nvSpPr>
          <p:cNvPr id="2" name="Slide Number Placeholder 1">
            <a:extLst>
              <a:ext uri="{FF2B5EF4-FFF2-40B4-BE49-F238E27FC236}">
                <a16:creationId xmlns:a16="http://schemas.microsoft.com/office/drawing/2014/main" id="{3B924C1D-01CC-11A6-9B51-A51EBE1ED9D0}"/>
              </a:ext>
            </a:extLst>
          </p:cNvPr>
          <p:cNvSpPr>
            <a:spLocks noGrp="1"/>
          </p:cNvSpPr>
          <p:nvPr>
            <p:ph type="sldNum" sz="quarter" idx="4"/>
          </p:nvPr>
        </p:nvSpPr>
        <p:spPr/>
        <p:txBody>
          <a:bodyPr/>
          <a:lstStyle/>
          <a:p>
            <a:fld id="{BB5FC4A1-A2DE-4EB5-9A46-57D39B4235EC}" type="slidenum">
              <a:rPr lang="en-US" smtClean="0"/>
              <a:t>49</a:t>
            </a:fld>
            <a:endParaRPr lang="en-US"/>
          </a:p>
        </p:txBody>
      </p:sp>
    </p:spTree>
    <p:extLst>
      <p:ext uri="{BB962C8B-B14F-4D97-AF65-F5344CB8AC3E}">
        <p14:creationId val="747796465"/>
      </p:ext>
    </p:extLst>
  </p:cSld>
  <p:clrMapOvr>
    <a:masterClrMapping/>
  </p:clrMapOvr>
  <p:transition spd="med">
    <p:fade/>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FDA5E0F-6AFC-2BF8-61AD-CDC7331D8204}"/>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Flux de travail LSEG</a:t>
            </a:r>
          </a:p>
        </p:txBody>
      </p:sp>
      <p:graphicFrame>
        <p:nvGraphicFramePr>
          <p:cNvPr id="6" name="Content Placeholder 5">
            <a:extLst>
              <a:ext uri="{FF2B5EF4-FFF2-40B4-BE49-F238E27FC236}">
                <a16:creationId xmlns:a16="http://schemas.microsoft.com/office/drawing/2014/main" id="{16385D7A-7A37-366B-5CE9-24F4742B73EA}"/>
              </a:ext>
            </a:extLst>
          </p:cNvPr>
          <p:cNvGraphicFramePr>
            <a:graphicFrameLocks noGrp="1"/>
          </p:cNvGraphicFramePr>
          <p:nvPr>
            <p:ph idx="1"/>
            <p:extLst>
              <p:ext uri="{D42A27DB-BD31-4B8C-83A1-F6EECF244321}">
                <p14:modId val="1248186887"/>
              </p:ext>
            </p:extLst>
          </p:nvPr>
        </p:nvGraphicFramePr>
        <p:xfrm>
          <a:off x="285605" y="969912"/>
          <a:ext cx="8543524" cy="5390554"/>
        </p:xfrm>
        <a:graphic>
          <a:graphicData uri="http://schemas.openxmlformats.org/drawingml/2006/diagram">
            <dgm:relIds xmlns:dgm="http://schemas.openxmlformats.org/drawingml/2006/diagram" r:dm="rId3" r:lo="rId4" r:qs="rId5" r:cs="rId6"/>
          </a:graphicData>
        </a:graphic>
      </p:graphicFrame>
      <p:sp>
        <p:nvSpPr>
          <p:cNvPr id="5" name="Slide Number Placeholder 4">
            <a:extLst>
              <a:ext uri="{FF2B5EF4-FFF2-40B4-BE49-F238E27FC236}">
                <a16:creationId xmlns:a16="http://schemas.microsoft.com/office/drawing/2014/main" id="{5BDD5DCA-259A-8EB4-8C24-95C2B6B518BB}"/>
              </a:ext>
            </a:extLst>
          </p:cNvPr>
          <p:cNvSpPr>
            <a:spLocks noGrp="1"/>
          </p:cNvSpPr>
          <p:nvPr>
            <p:ph type="sldNum" sz="quarter" idx="4"/>
          </p:nvPr>
        </p:nvSpPr>
        <p:spPr/>
        <p:txBody>
          <a:bodyPr/>
          <a:lstStyle/>
          <a:p>
            <a:fld id="{BB5FC4A1-A2DE-4EB5-9A46-57D39B4235EC}" type="slidenum">
              <a:rPr lang="en-US" smtClean="0"/>
              <a:t>5</a:t>
            </a:fld>
            <a:endParaRPr lang="en-US"/>
          </a:p>
        </p:txBody>
      </p:sp>
      <p:sp>
        <p:nvSpPr>
          <p:cNvPr id="7" name="Oval 6">
            <a:extLst>
              <a:ext uri="{FF2B5EF4-FFF2-40B4-BE49-F238E27FC236}">
                <a16:creationId xmlns:a16="http://schemas.microsoft.com/office/drawing/2014/main" id="{C5D2E73D-4A0C-BA79-78F5-4C5F1CE5E859}"/>
              </a:ext>
            </a:extLst>
          </p:cNvPr>
          <p:cNvSpPr/>
          <p:nvPr/>
        </p:nvSpPr>
        <p:spPr>
          <a:xfrm>
            <a:off x="7404855" y="2103099"/>
            <a:ext cx="1145219"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1000" b="0" i="0" u="none" strike="noStrike" cap="none" baseline="0">
                <a:solidFill>
                  <a:srgbClr val="FFFFFF"/>
                </a:solidFill>
                <a:effectLst/>
                <a:uFill>
                  <a:solidFill>
                    <a:prstClr val="black">
                      <a:alpha val="0"/>
                    </a:prstClr>
                  </a:solidFill>
                </a:uFill>
                <a:latin typeface="Calibri"/>
                <a:ea typeface="Calibri"/>
                <a:cs typeface="Calibri"/>
              </a:rPr>
              <a:t>Faible risque – Approuvé</a:t>
            </a:r>
            <a:r>
              <a:rPr lang="f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8" name="Arrow: Right 7">
            <a:extLst>
              <a:ext uri="{FF2B5EF4-FFF2-40B4-BE49-F238E27FC236}">
                <a16:creationId xmlns:a16="http://schemas.microsoft.com/office/drawing/2014/main" id="{9A67895F-5E0B-ABAE-7167-4FA3C0EAB0ED}"/>
              </a:ext>
            </a:extLst>
          </p:cNvPr>
          <p:cNvSpPr/>
          <p:nvPr/>
        </p:nvSpPr>
        <p:spPr>
          <a:xfrm>
            <a:off x="6996753" y="221355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FDBC15-66E5-C638-DA91-E61B383CBFE9}"/>
              </a:ext>
            </a:extLst>
          </p:cNvPr>
          <p:cNvSpPr txBox="1"/>
          <p:nvPr/>
        </p:nvSpPr>
        <p:spPr>
          <a:xfrm>
            <a:off x="5549692" y="3207326"/>
            <a:ext cx="914400" cy="777240"/>
          </a:xfrm>
          <a:prstGeom prst="rect">
            <a:avLst/>
          </a:prstGeom>
          <a:noFill/>
        </p:spPr>
        <p:txBody>
          <a:bodyPr wrap="square" rtlCol="0">
            <a:spAutoFit/>
          </a:bodyPr>
          <a:lstStyle/>
          <a:p>
            <a:r>
              <a:rPr lang="fr" sz="900" b="0" i="0" u="none" strike="noStrike" cap="none" baseline="0">
                <a:solidFill>
                  <a:srgbClr val="2F5597"/>
                </a:solidFill>
                <a:effectLst/>
                <a:uFill>
                  <a:solidFill>
                    <a:prstClr val="black">
                      <a:alpha val="0"/>
                    </a:prstClr>
                  </a:solidFill>
                </a:uFill>
                <a:latin typeface="Calibri"/>
                <a:ea typeface="Calibri"/>
                <a:cs typeface="Calibri"/>
              </a:rPr>
              <a:t>Chèque mondial, risque moyen ou élevé</a:t>
            </a:r>
            <a:r>
              <a:rPr lang="fr" sz="900" b="0" i="0" u="none" strike="noStrike" cap="none" baseline="0">
                <a:solidFill>
                  <a:srgbClr val="2F5597"/>
                </a:solidFill>
                <a:effectLst/>
                <a:uFill>
                  <a:solidFill>
                    <a:prstClr val="black">
                      <a:alpha val="0"/>
                    </a:prstClr>
                  </a:solidFill>
                </a:uFill>
                <a:latin typeface="Calibri"/>
                <a:ea typeface="Calibri"/>
                <a:cs typeface="Calibri"/>
              </a:rPr>
              <a:t> </a:t>
            </a:r>
          </a:p>
        </p:txBody>
      </p:sp>
      <p:sp>
        <p:nvSpPr>
          <p:cNvPr id="10" name="Arrow: Right 9">
            <a:extLst>
              <a:ext uri="{FF2B5EF4-FFF2-40B4-BE49-F238E27FC236}">
                <a16:creationId xmlns:a16="http://schemas.microsoft.com/office/drawing/2014/main" id="{24EF9E04-786B-E55C-BD5E-3429E05F3DE7}"/>
              </a:ext>
            </a:extLst>
          </p:cNvPr>
          <p:cNvSpPr/>
          <p:nvPr/>
        </p:nvSpPr>
        <p:spPr>
          <a:xfrm rot="20598688">
            <a:off x="7336161" y="370593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76235E-6D30-D566-3D7F-C35A71B1DE17}"/>
              </a:ext>
            </a:extLst>
          </p:cNvPr>
          <p:cNvSpPr/>
          <p:nvPr/>
        </p:nvSpPr>
        <p:spPr>
          <a:xfrm>
            <a:off x="7708061" y="3461242"/>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1000" b="0" i="0" u="none" strike="noStrike" cap="none" baseline="0">
                <a:solidFill>
                  <a:srgbClr val="FFFFFF"/>
                </a:solidFill>
                <a:effectLst/>
                <a:uFill>
                  <a:solidFill>
                    <a:prstClr val="black">
                      <a:alpha val="0"/>
                    </a:prstClr>
                  </a:solidFill>
                </a:uFill>
                <a:latin typeface="Calibri"/>
                <a:ea typeface="Calibri"/>
                <a:cs typeface="Calibri"/>
              </a:rPr>
              <a:t>Approuvé</a:t>
            </a:r>
            <a:r>
              <a:rPr lang="f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2" name="Oval 11">
            <a:extLst>
              <a:ext uri="{FF2B5EF4-FFF2-40B4-BE49-F238E27FC236}">
                <a16:creationId xmlns:a16="http://schemas.microsoft.com/office/drawing/2014/main" id="{51088F49-190F-EC29-42FD-59537C27F663}"/>
              </a:ext>
            </a:extLst>
          </p:cNvPr>
          <p:cNvSpPr/>
          <p:nvPr/>
        </p:nvSpPr>
        <p:spPr>
          <a:xfrm>
            <a:off x="6592818" y="580844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1000" b="0" i="0" u="none" strike="noStrike" cap="none" baseline="0">
                <a:solidFill>
                  <a:srgbClr val="FFFFFF"/>
                </a:solidFill>
                <a:effectLst/>
                <a:uFill>
                  <a:solidFill>
                    <a:prstClr val="black">
                      <a:alpha val="0"/>
                    </a:prstClr>
                  </a:solidFill>
                </a:uFill>
                <a:latin typeface="Calibri"/>
                <a:ea typeface="Calibri"/>
                <a:cs typeface="Calibri"/>
              </a:rPr>
              <a:t>Refusé</a:t>
            </a:r>
            <a:r>
              <a:rPr lang="f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3" name="Arrow: Right 12">
            <a:extLst>
              <a:ext uri="{FF2B5EF4-FFF2-40B4-BE49-F238E27FC236}">
                <a16:creationId xmlns:a16="http://schemas.microsoft.com/office/drawing/2014/main" id="{96FF2839-F25C-3E03-3A9C-B42466674B31}"/>
              </a:ext>
            </a:extLst>
          </p:cNvPr>
          <p:cNvSpPr/>
          <p:nvPr/>
        </p:nvSpPr>
        <p:spPr>
          <a:xfrm rot="1140186">
            <a:off x="7356261" y="4348574"/>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68CBC38-02DD-6FF2-8CEC-411A27D5C1BC}"/>
              </a:ext>
            </a:extLst>
          </p:cNvPr>
          <p:cNvSpPr/>
          <p:nvPr/>
        </p:nvSpPr>
        <p:spPr>
          <a:xfrm>
            <a:off x="6578319" y="5116078"/>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1000" b="0" i="0" u="none" strike="noStrike" cap="none" baseline="0">
                <a:solidFill>
                  <a:srgbClr val="FFFFFF"/>
                </a:solidFill>
                <a:effectLst/>
                <a:uFill>
                  <a:solidFill>
                    <a:prstClr val="black">
                      <a:alpha val="0"/>
                    </a:prstClr>
                  </a:solidFill>
                </a:uFill>
                <a:latin typeface="Calibri"/>
                <a:ea typeface="Calibri"/>
                <a:cs typeface="Calibri"/>
              </a:rPr>
              <a:t>Approuvé</a:t>
            </a:r>
            <a:r>
              <a:rPr lang="f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5" name="TextBox 14">
            <a:extLst>
              <a:ext uri="{FF2B5EF4-FFF2-40B4-BE49-F238E27FC236}">
                <a16:creationId xmlns:a16="http://schemas.microsoft.com/office/drawing/2014/main" id="{5C0E6181-49DB-5FAE-CF07-99522B8225EE}"/>
              </a:ext>
            </a:extLst>
          </p:cNvPr>
          <p:cNvSpPr txBox="1"/>
          <p:nvPr/>
        </p:nvSpPr>
        <p:spPr>
          <a:xfrm>
            <a:off x="5286059" y="4575405"/>
            <a:ext cx="1084171" cy="777240"/>
          </a:xfrm>
          <a:prstGeom prst="rect">
            <a:avLst/>
          </a:prstGeom>
          <a:noFill/>
        </p:spPr>
        <p:txBody>
          <a:bodyPr wrap="square" rtlCol="0">
            <a:spAutoFit/>
          </a:bodyPr>
          <a:lstStyle/>
          <a:p>
            <a:r>
              <a:rPr lang="fr" sz="900" b="0" i="0" u="none" strike="noStrike" cap="none" baseline="0">
                <a:solidFill>
                  <a:srgbClr val="2F5597"/>
                </a:solidFill>
                <a:effectLst/>
                <a:uFill>
                  <a:solidFill>
                    <a:prstClr val="black">
                      <a:alpha val="0"/>
                    </a:prstClr>
                  </a:solidFill>
                </a:uFill>
                <a:latin typeface="Calibri"/>
                <a:ea typeface="Calibri"/>
                <a:cs typeface="Calibri"/>
              </a:rPr>
              <a:t>Poursuivre l’intégration pour recueillir plus de données</a:t>
            </a:r>
          </a:p>
        </p:txBody>
      </p:sp>
      <p:sp>
        <p:nvSpPr>
          <p:cNvPr id="16" name="Oval 15">
            <a:extLst>
              <a:ext uri="{FF2B5EF4-FFF2-40B4-BE49-F238E27FC236}">
                <a16:creationId xmlns:a16="http://schemas.microsoft.com/office/drawing/2014/main" id="{AD065CB7-CD8F-19E2-1C49-B865892C8E23}"/>
              </a:ext>
            </a:extLst>
          </p:cNvPr>
          <p:cNvSpPr/>
          <p:nvPr/>
        </p:nvSpPr>
        <p:spPr>
          <a:xfrm>
            <a:off x="7715820" y="434975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1000" b="0" i="0" u="none" strike="noStrike" cap="none" baseline="0">
                <a:solidFill>
                  <a:srgbClr val="FFFFFF"/>
                </a:solidFill>
                <a:effectLst/>
                <a:uFill>
                  <a:solidFill>
                    <a:prstClr val="black">
                      <a:alpha val="0"/>
                    </a:prstClr>
                  </a:solidFill>
                </a:uFill>
                <a:latin typeface="Calibri"/>
                <a:ea typeface="Calibri"/>
                <a:cs typeface="Calibri"/>
              </a:rPr>
              <a:t>Refusé</a:t>
            </a:r>
            <a:r>
              <a:rPr lang="f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7" name="Arrow: Right 16">
            <a:extLst>
              <a:ext uri="{FF2B5EF4-FFF2-40B4-BE49-F238E27FC236}">
                <a16:creationId xmlns:a16="http://schemas.microsoft.com/office/drawing/2014/main" id="{054C7268-4A04-6DE1-74B1-90331D718EBE}"/>
              </a:ext>
            </a:extLst>
          </p:cNvPr>
          <p:cNvSpPr/>
          <p:nvPr/>
        </p:nvSpPr>
        <p:spPr>
          <a:xfrm rot="20598688">
            <a:off x="6195646" y="5368566"/>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ECE3822-5B11-B2FE-BED7-385FDC27295A}"/>
              </a:ext>
            </a:extLst>
          </p:cNvPr>
          <p:cNvSpPr/>
          <p:nvPr/>
        </p:nvSpPr>
        <p:spPr>
          <a:xfrm rot="10800000">
            <a:off x="1416501" y="4134287"/>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83D51A-14F0-AF1B-F23D-4A9917943CF8}"/>
              </a:ext>
            </a:extLst>
          </p:cNvPr>
          <p:cNvSpPr/>
          <p:nvPr/>
        </p:nvSpPr>
        <p:spPr>
          <a:xfrm>
            <a:off x="1328093" y="5259636"/>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1000" b="0" i="0" u="none" strike="noStrike" cap="none" baseline="0">
                <a:solidFill>
                  <a:srgbClr val="FFFFFF"/>
                </a:solidFill>
                <a:effectLst/>
                <a:uFill>
                  <a:solidFill>
                    <a:prstClr val="black">
                      <a:alpha val="0"/>
                    </a:prstClr>
                  </a:solidFill>
                </a:uFill>
                <a:latin typeface="Calibri"/>
                <a:ea typeface="Calibri"/>
                <a:cs typeface="Calibri"/>
              </a:rPr>
              <a:t>Approuvé</a:t>
            </a:r>
            <a:r>
              <a:rPr lang="f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0" name="Oval 19">
            <a:extLst>
              <a:ext uri="{FF2B5EF4-FFF2-40B4-BE49-F238E27FC236}">
                <a16:creationId xmlns:a16="http://schemas.microsoft.com/office/drawing/2014/main" id="{F4006DD4-0156-ECF4-E057-0BB3E30D3D5F}"/>
              </a:ext>
            </a:extLst>
          </p:cNvPr>
          <p:cNvSpPr/>
          <p:nvPr/>
        </p:nvSpPr>
        <p:spPr>
          <a:xfrm>
            <a:off x="1349647" y="5960275"/>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1000" b="0" i="0" u="none" strike="noStrike" cap="none" baseline="0">
                <a:solidFill>
                  <a:srgbClr val="FFFFFF"/>
                </a:solidFill>
                <a:effectLst/>
                <a:uFill>
                  <a:solidFill>
                    <a:prstClr val="black">
                      <a:alpha val="0"/>
                    </a:prstClr>
                  </a:solidFill>
                </a:uFill>
                <a:latin typeface="Calibri"/>
                <a:ea typeface="Calibri"/>
                <a:cs typeface="Calibri"/>
              </a:rPr>
              <a:t>Refusé</a:t>
            </a:r>
            <a:r>
              <a:rPr lang="f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1" name="Arrow: Right 20">
            <a:extLst>
              <a:ext uri="{FF2B5EF4-FFF2-40B4-BE49-F238E27FC236}">
                <a16:creationId xmlns:a16="http://schemas.microsoft.com/office/drawing/2014/main" id="{39B5C0FE-19B1-242E-B3CC-A5ABBDDEDDFF}"/>
              </a:ext>
            </a:extLst>
          </p:cNvPr>
          <p:cNvSpPr/>
          <p:nvPr/>
        </p:nvSpPr>
        <p:spPr>
          <a:xfrm rot="11599450">
            <a:off x="2578225" y="5432134"/>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AD5427D-D4F3-1AB4-B4F8-D6BEEB34D429}"/>
              </a:ext>
            </a:extLst>
          </p:cNvPr>
          <p:cNvSpPr txBox="1"/>
          <p:nvPr/>
        </p:nvSpPr>
        <p:spPr>
          <a:xfrm>
            <a:off x="4096829" y="6016745"/>
            <a:ext cx="1084171" cy="777240"/>
          </a:xfrm>
          <a:prstGeom prst="rect">
            <a:avLst/>
          </a:prstGeom>
          <a:noFill/>
        </p:spPr>
        <p:txBody>
          <a:bodyPr wrap="square" rtlCol="0">
            <a:spAutoFit/>
          </a:bodyPr>
          <a:lstStyle/>
          <a:p>
            <a:r>
              <a:rPr lang="fr" sz="900" b="0" i="0" u="none" strike="noStrike" cap="none" baseline="0">
                <a:solidFill>
                  <a:srgbClr val="2F5597"/>
                </a:solidFill>
                <a:effectLst/>
                <a:uFill>
                  <a:solidFill>
                    <a:prstClr val="black">
                      <a:alpha val="0"/>
                    </a:prstClr>
                  </a:solidFill>
                </a:uFill>
                <a:latin typeface="Calibri"/>
                <a:ea typeface="Calibri"/>
                <a:cs typeface="Calibri"/>
              </a:rPr>
              <a:t>Poursuivre l’intégration pour recueillir plus de données</a:t>
            </a:r>
          </a:p>
        </p:txBody>
      </p:sp>
      <p:sp>
        <p:nvSpPr>
          <p:cNvPr id="23" name="TextBox 22">
            <a:extLst>
              <a:ext uri="{FF2B5EF4-FFF2-40B4-BE49-F238E27FC236}">
                <a16:creationId xmlns:a16="http://schemas.microsoft.com/office/drawing/2014/main" id="{C5274925-602F-B045-B83A-B0301E2075FB}"/>
              </a:ext>
            </a:extLst>
          </p:cNvPr>
          <p:cNvSpPr txBox="1"/>
          <p:nvPr/>
        </p:nvSpPr>
        <p:spPr>
          <a:xfrm>
            <a:off x="3012658" y="4504758"/>
            <a:ext cx="1084171" cy="777240"/>
          </a:xfrm>
          <a:prstGeom prst="rect">
            <a:avLst/>
          </a:prstGeom>
          <a:noFill/>
        </p:spPr>
        <p:txBody>
          <a:bodyPr wrap="square" rtlCol="0">
            <a:spAutoFit/>
          </a:bodyPr>
          <a:lstStyle/>
          <a:p>
            <a:r>
              <a:rPr lang="fr" sz="900" b="0" i="0" u="none" strike="noStrike" cap="none" baseline="0">
                <a:solidFill>
                  <a:srgbClr val="2F5597"/>
                </a:solidFill>
                <a:effectLst/>
                <a:uFill>
                  <a:solidFill>
                    <a:prstClr val="black">
                      <a:alpha val="0"/>
                    </a:prstClr>
                  </a:solidFill>
                </a:uFill>
                <a:latin typeface="Calibri"/>
                <a:ea typeface="Calibri"/>
                <a:cs typeface="Calibri"/>
              </a:rPr>
              <a:t>Poursuivre l’intégration pour recueillir plus de données</a:t>
            </a:r>
          </a:p>
        </p:txBody>
      </p:sp>
      <p:sp>
        <p:nvSpPr>
          <p:cNvPr id="24" name="Oval 23">
            <a:extLst>
              <a:ext uri="{FF2B5EF4-FFF2-40B4-BE49-F238E27FC236}">
                <a16:creationId xmlns:a16="http://schemas.microsoft.com/office/drawing/2014/main" id="{CF371E2F-097A-8BC3-388E-11CAC6D4B60B}"/>
              </a:ext>
            </a:extLst>
          </p:cNvPr>
          <p:cNvSpPr/>
          <p:nvPr/>
        </p:nvSpPr>
        <p:spPr>
          <a:xfrm>
            <a:off x="215353" y="4037519"/>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1000" b="0" i="0" u="none" strike="noStrike" cap="none" baseline="0">
                <a:solidFill>
                  <a:srgbClr val="FFFFFF"/>
                </a:solidFill>
                <a:effectLst/>
                <a:uFill>
                  <a:solidFill>
                    <a:prstClr val="black">
                      <a:alpha val="0"/>
                    </a:prstClr>
                  </a:solidFill>
                </a:uFill>
                <a:latin typeface="Calibri"/>
                <a:ea typeface="Calibri"/>
                <a:cs typeface="Calibri"/>
              </a:rPr>
              <a:t>Refusé</a:t>
            </a:r>
            <a:r>
              <a:rPr lang="f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5" name="TextBox 24">
            <a:extLst>
              <a:ext uri="{FF2B5EF4-FFF2-40B4-BE49-F238E27FC236}">
                <a16:creationId xmlns:a16="http://schemas.microsoft.com/office/drawing/2014/main" id="{1D6F7EBB-4E7E-5151-DD21-B1802B82CC9B}"/>
              </a:ext>
            </a:extLst>
          </p:cNvPr>
          <p:cNvSpPr txBox="1"/>
          <p:nvPr/>
        </p:nvSpPr>
        <p:spPr>
          <a:xfrm>
            <a:off x="2836735" y="3462224"/>
            <a:ext cx="1211051" cy="259080"/>
          </a:xfrm>
          <a:prstGeom prst="rect">
            <a:avLst/>
          </a:prstGeom>
          <a:noFill/>
        </p:spPr>
        <p:txBody>
          <a:bodyPr wrap="square" rtlCol="0">
            <a:spAutoFit/>
          </a:bodyPr>
          <a:lstStyle/>
          <a:p>
            <a:r>
              <a:rPr lang="fr" sz="1100" b="0" i="0" u="none" strike="noStrike" cap="none" baseline="0">
                <a:solidFill>
                  <a:srgbClr val="3CA48E"/>
                </a:solidFill>
                <a:effectLst/>
                <a:uFill>
                  <a:solidFill>
                    <a:prstClr val="black">
                      <a:alpha val="0"/>
                    </a:prstClr>
                  </a:solidFill>
                </a:uFill>
                <a:latin typeface="Calibri"/>
                <a:ea typeface="Calibri"/>
                <a:cs typeface="Calibri"/>
              </a:rPr>
              <a:t>Approuvé</a:t>
            </a:r>
          </a:p>
        </p:txBody>
      </p:sp>
      <p:sp>
        <p:nvSpPr>
          <p:cNvPr id="26" name="Arrow: Right 25">
            <a:extLst>
              <a:ext uri="{FF2B5EF4-FFF2-40B4-BE49-F238E27FC236}">
                <a16:creationId xmlns:a16="http://schemas.microsoft.com/office/drawing/2014/main" id="{47B26260-A2C3-8E85-A008-FE79E6C583CC}"/>
              </a:ext>
            </a:extLst>
          </p:cNvPr>
          <p:cNvSpPr/>
          <p:nvPr/>
        </p:nvSpPr>
        <p:spPr>
          <a:xfrm rot="1140186">
            <a:off x="6207289" y="5860561"/>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85A950E0-E59C-CDB2-4FA1-94759524AAC0}"/>
              </a:ext>
            </a:extLst>
          </p:cNvPr>
          <p:cNvSpPr/>
          <p:nvPr/>
        </p:nvSpPr>
        <p:spPr>
          <a:xfrm rot="10440857">
            <a:off x="2597639" y="5948196"/>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476A33B-D3D3-1D82-7244-EE05146F04ED}"/>
              </a:ext>
            </a:extLst>
          </p:cNvPr>
          <p:cNvSpPr txBox="1"/>
          <p:nvPr/>
        </p:nvSpPr>
        <p:spPr>
          <a:xfrm>
            <a:off x="5080282" y="6558343"/>
            <a:ext cx="4170289" cy="426720"/>
          </a:xfrm>
          <a:prstGeom prst="rect">
            <a:avLst/>
          </a:prstGeom>
          <a:noFill/>
        </p:spPr>
        <p:txBody>
          <a:bodyPr wrap="square" rtlCol="0">
            <a:spAutoFit/>
          </a:bodyPr>
          <a:lstStyle/>
          <a:p>
            <a:r>
              <a:rPr lang="fr" sz="1100" b="0" i="0" u="none" strike="noStrike" cap="none" baseline="0">
                <a:solidFill>
                  <a:srgbClr val="000000"/>
                </a:solidFill>
                <a:effectLst/>
                <a:uFill>
                  <a:solidFill>
                    <a:prstClr val="black">
                      <a:alpha val="0"/>
                    </a:prstClr>
                  </a:solidFill>
                </a:uFill>
                <a:latin typeface="Calibri"/>
                <a:ea typeface="Calibri"/>
                <a:cs typeface="Calibri"/>
              </a:rPr>
              <a:t>*Notez que toutes les parties approuvées incluront une surveillance continue</a:t>
            </a:r>
            <a:r>
              <a:rPr lang="fr" sz="11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9" name="Rectangle 28">
            <a:extLst>
              <a:ext uri="{FF2B5EF4-FFF2-40B4-BE49-F238E27FC236}">
                <a16:creationId xmlns:a16="http://schemas.microsoft.com/office/drawing/2014/main" id="{258E1535-1937-3F48-B3FC-ACD7BD1AD51A}"/>
              </a:ext>
            </a:extLst>
          </p:cNvPr>
          <p:cNvSpPr/>
          <p:nvPr/>
        </p:nvSpPr>
        <p:spPr>
          <a:xfrm>
            <a:off x="215353" y="1580225"/>
            <a:ext cx="1538499" cy="17938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 sz="1200" b="0" i="0" u="none" strike="noStrike" cap="none" baseline="0">
                <a:solidFill>
                  <a:srgbClr val="FFFFFF"/>
                </a:solidFill>
                <a:effectLst/>
                <a:uFill>
                  <a:solidFill>
                    <a:prstClr val="black">
                      <a:alpha val="0"/>
                    </a:prstClr>
                  </a:solidFill>
                </a:uFill>
                <a:latin typeface="Calibri"/>
                <a:ea typeface="Calibri"/>
                <a:cs typeface="Calibri"/>
              </a:rPr>
              <a:t>La DD de la durabilité et de l’approvisionnement responsable sera menée pour les fournisseurs plus importants et à risque plus élevé, parallèlement au flux de travail LSEG – cela sera dirigé au centre chez RPM</a:t>
            </a:r>
          </a:p>
        </p:txBody>
      </p:sp>
    </p:spTree>
    <p:extLst>
      <p:ext uri="{BB962C8B-B14F-4D97-AF65-F5344CB8AC3E}">
        <p14:creationId val="1230720369"/>
      </p:ext>
    </p:extLst>
  </p:cSld>
  <p:clrMapOvr>
    <a:masterClrMapping/>
  </p:clrMapOvr>
  <p:transition spd="med">
    <p:fade/>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45443A7-6C0D-D617-554A-B8AD9BF896D1}"/>
              </a:ext>
            </a:extLst>
          </p:cNvPr>
          <p:cNvSpPr>
            <a:spLocks noGrp="1"/>
          </p:cNvSpPr>
          <p:nvPr>
            <p:ph type="title"/>
          </p:nvPr>
        </p:nvSpPr>
        <p:spPr>
          <a:xfrm>
            <a:off x="822960" y="182880"/>
            <a:ext cx="7358907" cy="787032"/>
          </a:xfrm>
        </p:spPr>
        <p:txBody>
          <a:bodyPr anchor="ctr">
            <a:normAutofit/>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pic>
        <p:nvPicPr>
          <p:cNvPr id="7" name="Picture 6" descr="Graphical user interface, text, application&#10;&#10;Description automatically generated">
            <a:extLst>
              <a:ext uri="{FF2B5EF4-FFF2-40B4-BE49-F238E27FC236}">
                <a16:creationId xmlns:a16="http://schemas.microsoft.com/office/drawing/2014/main" id="{F082B109-761D-7297-4B2E-C4E7D93C34DF}"/>
              </a:ext>
            </a:extLst>
          </p:cNvPr>
          <p:cNvPicPr>
            <a:picLocks noChangeAspect="1"/>
          </p:cNvPicPr>
          <p:nvPr/>
        </p:nvPicPr>
        <p:blipFill>
          <a:blip r:embed="rId2"/>
          <a:stretch>
            <a:fillRect/>
          </a:stretch>
        </p:blipFill>
        <p:spPr>
          <a:xfrm>
            <a:off x="432562" y="2880069"/>
            <a:ext cx="8074836" cy="2099456"/>
          </a:xfrm>
          <a:prstGeom prst="rect">
            <a:avLst/>
          </a:prstGeom>
          <a:noFill/>
        </p:spPr>
      </p:pic>
      <p:sp>
        <p:nvSpPr>
          <p:cNvPr id="8" name="TextBox 7">
            <a:extLst>
              <a:ext uri="{FF2B5EF4-FFF2-40B4-BE49-F238E27FC236}">
                <a16:creationId xmlns:a16="http://schemas.microsoft.com/office/drawing/2014/main" id="{FD808514-6282-5E8E-CA13-3C2FEC7E9EBF}"/>
              </a:ext>
            </a:extLst>
          </p:cNvPr>
          <p:cNvSpPr txBox="1"/>
          <p:nvPr/>
        </p:nvSpPr>
        <p:spPr>
          <a:xfrm>
            <a:off x="277402" y="1561672"/>
            <a:ext cx="8229996" cy="106680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Vous pouvez maintenant voir que le statut de l’activité est passé à En cours.</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Ensuite, vous devez vous rendre dans l’onglet intitulé QUESTIONNAIRE tel que surligné dans la capture d’écran ci-dessous...</a:t>
            </a:r>
          </a:p>
        </p:txBody>
      </p:sp>
      <p:cxnSp>
        <p:nvCxnSpPr>
          <p:cNvPr id="10" name="Straight Arrow Connector 9">
            <a:extLst>
              <a:ext uri="{FF2B5EF4-FFF2-40B4-BE49-F238E27FC236}">
                <a16:creationId xmlns:a16="http://schemas.microsoft.com/office/drawing/2014/main" id="{A41AA4B5-56CF-B664-6AA6-8379AB242603}"/>
              </a:ext>
            </a:extLst>
          </p:cNvPr>
          <p:cNvCxnSpPr/>
          <p:nvPr/>
        </p:nvCxnSpPr>
        <p:spPr>
          <a:xfrm flipH="1">
            <a:off x="2907587" y="2455524"/>
            <a:ext cx="2013734" cy="523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ED7AF08-4665-71F1-72C7-1718DEDB3F92}"/>
              </a:ext>
            </a:extLst>
          </p:cNvPr>
          <p:cNvSpPr txBox="1"/>
          <p:nvPr/>
        </p:nvSpPr>
        <p:spPr>
          <a:xfrm>
            <a:off x="432562" y="5404207"/>
            <a:ext cx="5906593" cy="33528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Cliquez ensuite sur le bouton qui indique</a:t>
            </a:r>
          </a:p>
        </p:txBody>
      </p:sp>
      <p:pic>
        <p:nvPicPr>
          <p:cNvPr id="18" name="Picture 17">
            <a:extLst>
              <a:ext uri="{FF2B5EF4-FFF2-40B4-BE49-F238E27FC236}">
                <a16:creationId xmlns:a16="http://schemas.microsoft.com/office/drawing/2014/main" id="{EA0FD2D9-5850-DA0C-7DEF-A98BA3B136DF}"/>
              </a:ext>
            </a:extLst>
          </p:cNvPr>
          <p:cNvPicPr>
            <a:picLocks noChangeAspect="1"/>
          </p:cNvPicPr>
          <p:nvPr/>
        </p:nvPicPr>
        <p:blipFill>
          <a:blip r:embed="rId3"/>
          <a:stretch>
            <a:fillRect/>
          </a:stretch>
        </p:blipFill>
        <p:spPr>
          <a:xfrm>
            <a:off x="3914454" y="4903073"/>
            <a:ext cx="3276600" cy="1371600"/>
          </a:xfrm>
          <a:prstGeom prst="rect">
            <a:avLst/>
          </a:prstGeom>
        </p:spPr>
      </p:pic>
      <p:sp>
        <p:nvSpPr>
          <p:cNvPr id="3" name="Slide Number Placeholder 2">
            <a:extLst>
              <a:ext uri="{FF2B5EF4-FFF2-40B4-BE49-F238E27FC236}">
                <a16:creationId xmlns:a16="http://schemas.microsoft.com/office/drawing/2014/main" id="{81FDB3BA-F2FB-D177-0DCD-A99F6D0D5C79}"/>
              </a:ext>
            </a:extLst>
          </p:cNvPr>
          <p:cNvSpPr>
            <a:spLocks noGrp="1"/>
          </p:cNvSpPr>
          <p:nvPr>
            <p:ph type="sldNum" sz="quarter" idx="4"/>
          </p:nvPr>
        </p:nvSpPr>
        <p:spPr/>
        <p:txBody>
          <a:bodyPr/>
          <a:lstStyle/>
          <a:p>
            <a:fld id="{BB5FC4A1-A2DE-4EB5-9A46-57D39B4235EC}" type="slidenum">
              <a:rPr lang="en-US" smtClean="0"/>
              <a:t>50</a:t>
            </a:fld>
            <a:endParaRPr lang="en-US"/>
          </a:p>
        </p:txBody>
      </p:sp>
    </p:spTree>
    <p:extLst>
      <p:ext uri="{BB962C8B-B14F-4D97-AF65-F5344CB8AC3E}">
        <p14:creationId val="3196527249"/>
      </p:ext>
    </p:extLst>
  </p:cSld>
  <p:clrMapOvr>
    <a:masterClrMapping/>
  </p:clrMapOvr>
  <p:transition spd="med">
    <p:fade/>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366B56-2D7F-9BB4-7481-C7C339E84DAB}"/>
              </a:ext>
            </a:extLst>
          </p:cNvPr>
          <p:cNvSpPr>
            <a:spLocks noGrp="1"/>
          </p:cNvSpPr>
          <p:nvPr>
            <p:ph type="title"/>
          </p:nvPr>
        </p:nvSpPr>
        <p:spPr>
          <a:xfrm>
            <a:off x="822960" y="182880"/>
            <a:ext cx="7358907" cy="787032"/>
          </a:xfrm>
        </p:spPr>
        <p:txBody>
          <a:bodyPr anchor="ctr">
            <a:normAutofit/>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pic>
        <p:nvPicPr>
          <p:cNvPr id="7" name="Picture 6">
            <a:extLst>
              <a:ext uri="{FF2B5EF4-FFF2-40B4-BE49-F238E27FC236}">
                <a16:creationId xmlns:a16="http://schemas.microsoft.com/office/drawing/2014/main" id="{A72D05DF-1488-122A-D2D0-1D0CB80ABBC2}"/>
              </a:ext>
            </a:extLst>
          </p:cNvPr>
          <p:cNvPicPr>
            <a:picLocks noChangeAspect="1"/>
          </p:cNvPicPr>
          <p:nvPr/>
        </p:nvPicPr>
        <p:blipFill>
          <a:blip r:embed="rId2"/>
          <a:stretch>
            <a:fillRect/>
          </a:stretch>
        </p:blipFill>
        <p:spPr>
          <a:xfrm>
            <a:off x="360643" y="2425796"/>
            <a:ext cx="8074836" cy="3270307"/>
          </a:xfrm>
          <a:prstGeom prst="rect">
            <a:avLst/>
          </a:prstGeom>
          <a:noFill/>
        </p:spPr>
      </p:pic>
      <p:sp>
        <p:nvSpPr>
          <p:cNvPr id="8" name="TextBox 7">
            <a:extLst>
              <a:ext uri="{FF2B5EF4-FFF2-40B4-BE49-F238E27FC236}">
                <a16:creationId xmlns:a16="http://schemas.microsoft.com/office/drawing/2014/main" id="{EA6434EA-CE86-E7BB-7476-FABC7DB7EAE0}"/>
              </a:ext>
            </a:extLst>
          </p:cNvPr>
          <p:cNvSpPr txBox="1"/>
          <p:nvPr/>
        </p:nvSpPr>
        <p:spPr>
          <a:xfrm>
            <a:off x="472611" y="1695236"/>
            <a:ext cx="7962868" cy="82296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Une fenêtre contextuelle s’affichera comme indiqué sur la capture d’écran ci-dessous.</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Suivez les étapes pour attribuer un questionnaire interne à un utilisateur.</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0" name="TextBox 9">
            <a:extLst>
              <a:ext uri="{FF2B5EF4-FFF2-40B4-BE49-F238E27FC236}">
                <a16:creationId xmlns:a16="http://schemas.microsoft.com/office/drawing/2014/main" id="{4B993E55-5287-405C-A6A9-AE7A6F12195A}"/>
              </a:ext>
            </a:extLst>
          </p:cNvPr>
          <p:cNvSpPr txBox="1"/>
          <p:nvPr/>
        </p:nvSpPr>
        <p:spPr>
          <a:xfrm>
            <a:off x="3842535" y="4232953"/>
            <a:ext cx="3411020" cy="822960"/>
          </a:xfrm>
          <a:prstGeom prst="rect">
            <a:avLst/>
          </a:prstGeom>
          <a:noFill/>
        </p:spPr>
        <p:txBody>
          <a:bodyPr wrap="square" rtlCol="0">
            <a:spAutoFit/>
          </a:bodyPr>
          <a:lstStyle/>
          <a:p>
            <a:r>
              <a:rPr lang="fr" sz="1200" b="0" i="0" u="none" strike="noStrike" cap="none" baseline="0">
                <a:solidFill>
                  <a:srgbClr val="000000"/>
                </a:solidFill>
                <a:effectLst/>
                <a:uFill>
                  <a:solidFill>
                    <a:prstClr val="black">
                      <a:alpha val="0"/>
                    </a:prstClr>
                  </a:solidFill>
                </a:uFill>
                <a:latin typeface="Calibri"/>
                <a:ea typeface="Calibri"/>
                <a:cs typeface="Calibri"/>
              </a:rPr>
              <a:t>Le Cessionnaire peut être n’importe quel Utilisateur qui est le mieux placé pour remplir les Informations demandées dans le Questionnaire interne</a:t>
            </a:r>
          </a:p>
        </p:txBody>
      </p:sp>
      <p:cxnSp>
        <p:nvCxnSpPr>
          <p:cNvPr id="12" name="Straight Arrow Connector 11">
            <a:extLst>
              <a:ext uri="{FF2B5EF4-FFF2-40B4-BE49-F238E27FC236}">
                <a16:creationId xmlns:a16="http://schemas.microsoft.com/office/drawing/2014/main" id="{A8B6DFBA-2C00-AD3E-C418-5A3A09383FC5}"/>
              </a:ext>
            </a:extLst>
          </p:cNvPr>
          <p:cNvCxnSpPr/>
          <p:nvPr/>
        </p:nvCxnSpPr>
        <p:spPr>
          <a:xfrm flipH="1">
            <a:off x="1890445" y="4591607"/>
            <a:ext cx="1828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D99E4EDD-7230-E1AA-7452-C957726BC8D4}"/>
              </a:ext>
            </a:extLst>
          </p:cNvPr>
          <p:cNvSpPr txBox="1"/>
          <p:nvPr/>
        </p:nvSpPr>
        <p:spPr>
          <a:xfrm>
            <a:off x="3842534" y="5095938"/>
            <a:ext cx="3113070" cy="822960"/>
          </a:xfrm>
          <a:prstGeom prst="rect">
            <a:avLst/>
          </a:prstGeom>
          <a:noFill/>
        </p:spPr>
        <p:txBody>
          <a:bodyPr wrap="square" rtlCol="0">
            <a:spAutoFit/>
          </a:bodyPr>
          <a:lstStyle/>
          <a:p>
            <a:r>
              <a:rPr lang="fr" sz="1200" b="0" i="0" u="none" strike="noStrike" cap="none" baseline="0">
                <a:solidFill>
                  <a:srgbClr val="000000"/>
                </a:solidFill>
                <a:effectLst/>
                <a:uFill>
                  <a:solidFill>
                    <a:prstClr val="black">
                      <a:alpha val="0"/>
                    </a:prstClr>
                  </a:solidFill>
                </a:uFill>
                <a:latin typeface="Calibri"/>
                <a:ea typeface="Calibri"/>
                <a:cs typeface="Calibri"/>
              </a:rPr>
              <a:t>Sélectionnez-vous ou laissez vide si vous souhaitez être en mesure d’être examiné par une personne de l’équipe d’approbation</a:t>
            </a:r>
          </a:p>
        </p:txBody>
      </p:sp>
      <p:cxnSp>
        <p:nvCxnSpPr>
          <p:cNvPr id="15" name="Straight Arrow Connector 14">
            <a:extLst>
              <a:ext uri="{FF2B5EF4-FFF2-40B4-BE49-F238E27FC236}">
                <a16:creationId xmlns:a16="http://schemas.microsoft.com/office/drawing/2014/main" id="{F53FBF79-B973-73FA-6A8B-06F7DB9355F4}"/>
              </a:ext>
            </a:extLst>
          </p:cNvPr>
          <p:cNvCxnSpPr/>
          <p:nvPr/>
        </p:nvCxnSpPr>
        <p:spPr>
          <a:xfrm flipH="1">
            <a:off x="2291137" y="5362080"/>
            <a:ext cx="14281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C12C1E1-19FA-6799-E076-A2E78F10671F}"/>
              </a:ext>
            </a:extLst>
          </p:cNvPr>
          <p:cNvSpPr>
            <a:spLocks noGrp="1"/>
          </p:cNvSpPr>
          <p:nvPr>
            <p:ph type="sldNum" sz="quarter" idx="4"/>
          </p:nvPr>
        </p:nvSpPr>
        <p:spPr/>
        <p:txBody>
          <a:bodyPr/>
          <a:lstStyle/>
          <a:p>
            <a:fld id="{BB5FC4A1-A2DE-4EB5-9A46-57D39B4235EC}" type="slidenum">
              <a:rPr lang="en-US" smtClean="0"/>
              <a:t>51</a:t>
            </a:fld>
            <a:endParaRPr lang="en-US"/>
          </a:p>
        </p:txBody>
      </p:sp>
      <p:sp>
        <p:nvSpPr>
          <p:cNvPr id="4" name="Oval 3">
            <a:extLst>
              <a:ext uri="{FF2B5EF4-FFF2-40B4-BE49-F238E27FC236}">
                <a16:creationId xmlns:a16="http://schemas.microsoft.com/office/drawing/2014/main" id="{C273AF76-3444-C270-B7C5-ECA1F909B707}"/>
              </a:ext>
            </a:extLst>
          </p:cNvPr>
          <p:cNvSpPr/>
          <p:nvPr/>
        </p:nvSpPr>
        <p:spPr>
          <a:xfrm>
            <a:off x="822960" y="3157870"/>
            <a:ext cx="793189" cy="361507"/>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2789676043"/>
      </p:ext>
    </p:extLst>
  </p:cSld>
  <p:clrMapOvr>
    <a:masterClrMapping/>
  </p:clrMapOvr>
  <p:transition spd="med">
    <p:fade/>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66B14F6D-340B-0A1B-5D17-4AFA73115923}"/>
              </a:ext>
            </a:extLst>
          </p:cNvPr>
          <p:cNvSpPr>
            <a:spLocks noGrp="1"/>
          </p:cNvSpPr>
          <p:nvPr>
            <p:ph type="title"/>
          </p:nvPr>
        </p:nvSpPr>
        <p:spPr>
          <a:xfrm>
            <a:off x="822960" y="182880"/>
            <a:ext cx="7358907" cy="787032"/>
          </a:xfrm>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pic>
        <p:nvPicPr>
          <p:cNvPr id="7" name="Picture 6">
            <a:extLst>
              <a:ext uri="{FF2B5EF4-FFF2-40B4-BE49-F238E27FC236}">
                <a16:creationId xmlns:a16="http://schemas.microsoft.com/office/drawing/2014/main" id="{EFDAFA1C-71DB-C9F4-19F8-9D105551E3F4}"/>
              </a:ext>
            </a:extLst>
          </p:cNvPr>
          <p:cNvPicPr>
            <a:picLocks noChangeAspect="1"/>
          </p:cNvPicPr>
          <p:nvPr/>
        </p:nvPicPr>
        <p:blipFill>
          <a:blip r:embed="rId2"/>
          <a:stretch>
            <a:fillRect/>
          </a:stretch>
        </p:blipFill>
        <p:spPr>
          <a:xfrm>
            <a:off x="359596" y="2402139"/>
            <a:ext cx="8074836" cy="3714425"/>
          </a:xfrm>
          <a:prstGeom prst="rect">
            <a:avLst/>
          </a:prstGeom>
          <a:noFill/>
        </p:spPr>
      </p:pic>
      <p:sp>
        <p:nvSpPr>
          <p:cNvPr id="8" name="TextBox 7">
            <a:extLst>
              <a:ext uri="{FF2B5EF4-FFF2-40B4-BE49-F238E27FC236}">
                <a16:creationId xmlns:a16="http://schemas.microsoft.com/office/drawing/2014/main" id="{92991015-F4E8-8D07-4268-6DEC79BD3087}"/>
              </a:ext>
            </a:extLst>
          </p:cNvPr>
          <p:cNvSpPr txBox="1"/>
          <p:nvPr/>
        </p:nvSpPr>
        <p:spPr>
          <a:xfrm>
            <a:off x="359596" y="1623317"/>
            <a:ext cx="8209051" cy="82296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Lorsque le questionnaire interne a été attribué, le cessionnaire recevra un e-mail pour l’informer qu’un questionnaire lui a été attribué pour qu’il le remplisse.</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99E2E16C-FD38-38C4-FC71-BDCF8DAFC4FB}"/>
              </a:ext>
            </a:extLst>
          </p:cNvPr>
          <p:cNvSpPr>
            <a:spLocks noGrp="1"/>
          </p:cNvSpPr>
          <p:nvPr>
            <p:ph type="sldNum" sz="quarter" idx="4"/>
          </p:nvPr>
        </p:nvSpPr>
        <p:spPr/>
        <p:txBody>
          <a:bodyPr/>
          <a:lstStyle/>
          <a:p>
            <a:fld id="{BB5FC4A1-A2DE-4EB5-9A46-57D39B4235EC}" type="slidenum">
              <a:rPr lang="en-US" smtClean="0"/>
              <a:t>52</a:t>
            </a:fld>
            <a:endParaRPr lang="en-US"/>
          </a:p>
        </p:txBody>
      </p:sp>
    </p:spTree>
    <p:extLst>
      <p:ext uri="{BB962C8B-B14F-4D97-AF65-F5344CB8AC3E}">
        <p14:creationId val="3700918797"/>
      </p:ext>
    </p:extLst>
  </p:cSld>
  <p:clrMapOvr>
    <a:masterClrMapping/>
  </p:clrMapOvr>
  <p:transition spd="med">
    <p:fade/>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4858BDB-DFDB-FDC5-FB67-E11156ACE3E3}"/>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sp>
        <p:nvSpPr>
          <p:cNvPr id="3" name="Content Placeholder 2">
            <a:extLst>
              <a:ext uri="{FF2B5EF4-FFF2-40B4-BE49-F238E27FC236}">
                <a16:creationId xmlns:a16="http://schemas.microsoft.com/office/drawing/2014/main" id="{BDB2C9B8-DBCC-9625-ECE5-68BD5B43C911}"/>
              </a:ext>
            </a:extLst>
          </p:cNvPr>
          <p:cNvSpPr>
            <a:spLocks noGrp="1"/>
          </p:cNvSpPr>
          <p:nvPr>
            <p:ph idx="1"/>
          </p:nvPr>
        </p:nvSpPr>
        <p:spPr/>
        <p:txBody>
          <a:bodyPr>
            <a:normAutofit/>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Remplir le questionnaire interne</a:t>
            </a:r>
          </a:p>
        </p:txBody>
      </p:sp>
      <p:pic>
        <p:nvPicPr>
          <p:cNvPr id="7" name="Picture 6">
            <a:extLst>
              <a:ext uri="{FF2B5EF4-FFF2-40B4-BE49-F238E27FC236}">
                <a16:creationId xmlns:a16="http://schemas.microsoft.com/office/drawing/2014/main" id="{4E1EC215-A32A-6A27-CC2F-EB1B513103FD}"/>
              </a:ext>
            </a:extLst>
          </p:cNvPr>
          <p:cNvPicPr>
            <a:picLocks noChangeAspect="1"/>
          </p:cNvPicPr>
          <p:nvPr/>
        </p:nvPicPr>
        <p:blipFill>
          <a:blip r:embed="rId2"/>
          <a:stretch>
            <a:fillRect/>
          </a:stretch>
        </p:blipFill>
        <p:spPr>
          <a:xfrm>
            <a:off x="216281" y="1788991"/>
            <a:ext cx="8507398" cy="3110402"/>
          </a:xfrm>
          <a:prstGeom prst="rect">
            <a:avLst/>
          </a:prstGeom>
        </p:spPr>
      </p:pic>
      <p:sp>
        <p:nvSpPr>
          <p:cNvPr id="8" name="TextBox 7">
            <a:extLst>
              <a:ext uri="{FF2B5EF4-FFF2-40B4-BE49-F238E27FC236}">
                <a16:creationId xmlns:a16="http://schemas.microsoft.com/office/drawing/2014/main" id="{CB29044D-71BC-5FC4-FF9C-AEA3D1FD9C4D}"/>
              </a:ext>
            </a:extLst>
          </p:cNvPr>
          <p:cNvSpPr txBox="1"/>
          <p:nvPr/>
        </p:nvSpPr>
        <p:spPr>
          <a:xfrm>
            <a:off x="308225" y="5065160"/>
            <a:ext cx="8415454" cy="155448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L’Utilisateur auquel le questionnaire a été attribué peut cliquer sur le lien dans l’e-mail ou se connecter et consulter les Activités assignées sur la Page d’accueil pour accéder à l’Activité du questionnaire.</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Comme indiqué sur la capture d’écran ci-dessus, cliquez sur « Réponse » pour commencer à répondre aux questions du questionnaire interne.</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4FB1190A-1C15-ECB5-B881-69BA50C1B17E}"/>
              </a:ext>
            </a:extLst>
          </p:cNvPr>
          <p:cNvSpPr>
            <a:spLocks noGrp="1"/>
          </p:cNvSpPr>
          <p:nvPr>
            <p:ph type="sldNum" sz="quarter" idx="4"/>
          </p:nvPr>
        </p:nvSpPr>
        <p:spPr/>
        <p:txBody>
          <a:bodyPr/>
          <a:lstStyle/>
          <a:p>
            <a:fld id="{BB5FC4A1-A2DE-4EB5-9A46-57D39B4235EC}" type="slidenum">
              <a:rPr lang="en-US" smtClean="0"/>
              <a:t>53</a:t>
            </a:fld>
            <a:endParaRPr lang="en-US"/>
          </a:p>
        </p:txBody>
      </p:sp>
    </p:spTree>
    <p:extLst>
      <p:ext uri="{BB962C8B-B14F-4D97-AF65-F5344CB8AC3E}">
        <p14:creationId val="2908625174"/>
      </p:ext>
    </p:extLst>
  </p:cSld>
  <p:clrMapOvr>
    <a:masterClrMapping/>
  </p:clrMapOvr>
  <p:transition spd="med">
    <p:fade/>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C8EE290-08D0-0A96-4494-4CE3593CEB81}"/>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sp>
        <p:nvSpPr>
          <p:cNvPr id="3" name="Content Placeholder 2">
            <a:extLst>
              <a:ext uri="{FF2B5EF4-FFF2-40B4-BE49-F238E27FC236}">
                <a16:creationId xmlns:a16="http://schemas.microsoft.com/office/drawing/2014/main" id="{F49DDBD9-0B65-1510-73B9-B002E94D8F7B}"/>
              </a:ext>
            </a:extLst>
          </p:cNvPr>
          <p:cNvSpPr>
            <a:spLocks noGrp="1"/>
          </p:cNvSpPr>
          <p:nvPr>
            <p:ph idx="1"/>
          </p:nvPr>
        </p:nvSpPr>
        <p:spPr>
          <a:xfrm>
            <a:off x="432562" y="1508760"/>
            <a:ext cx="8074836" cy="3915995"/>
          </a:xfrm>
        </p:spPr>
        <p:txBody>
          <a:bodyPr>
            <a:normAutofit lnSpcReduction="20000"/>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Le questionnaire interne peut être rempli à l’écran, mais peut également être exporté au format PDF si une copie papier est requise (notez toutefois que le questionnaire doit être rempli dans le système).</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Certaines questions du questionnaire interne sont notées pour fournir une note de risque total pour le tiers.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Toutes les questions ne sont pas obligatoires, le questionnaire vous informera des questions auxquelles vous devez répondre.</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Vous pouvez répondre à la majorité des questions via un menu déroulant et il y a une logique de saut dans le questionnaire en fonction des réponses fournies.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fr" sz="16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Des conseils et des directives pour remplir le questionnaire interne sont inclus dans les pages suivantes :</a:t>
            </a:r>
          </a:p>
        </p:txBody>
      </p:sp>
      <p:pic>
        <p:nvPicPr>
          <p:cNvPr id="7" name="Graphic 6" descr="Flashlight outline">
            <a:extLst>
              <a:ext uri="{FF2B5EF4-FFF2-40B4-BE49-F238E27FC236}">
                <a16:creationId xmlns:a16="http://schemas.microsoft.com/office/drawing/2014/main" id="{807270C4-B889-515D-3166-3E45576A2B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6832" y="5506403"/>
            <a:ext cx="914400" cy="914400"/>
          </a:xfrm>
          <a:prstGeom prst="rect">
            <a:avLst/>
          </a:prstGeom>
          <a:scene3d>
            <a:camera prst="orthographicFront">
              <a:rot lat="0" lon="10200000" rev="0"/>
            </a:camera>
            <a:lightRig rig="threePt" dir="t"/>
          </a:scene3d>
        </p:spPr>
      </p:pic>
      <p:sp>
        <p:nvSpPr>
          <p:cNvPr id="4" name="Slide Number Placeholder 3">
            <a:extLst>
              <a:ext uri="{FF2B5EF4-FFF2-40B4-BE49-F238E27FC236}">
                <a16:creationId xmlns:a16="http://schemas.microsoft.com/office/drawing/2014/main" id="{6E650042-7BAC-8E95-517B-6A546DD16C6E}"/>
              </a:ext>
            </a:extLst>
          </p:cNvPr>
          <p:cNvSpPr>
            <a:spLocks noGrp="1"/>
          </p:cNvSpPr>
          <p:nvPr>
            <p:ph type="sldNum" sz="quarter" idx="4"/>
          </p:nvPr>
        </p:nvSpPr>
        <p:spPr/>
        <p:txBody>
          <a:bodyPr/>
          <a:lstStyle/>
          <a:p>
            <a:fld id="{BB5FC4A1-A2DE-4EB5-9A46-57D39B4235EC}" type="slidenum">
              <a:rPr lang="en-US" smtClean="0"/>
              <a:t>54</a:t>
            </a:fld>
            <a:endParaRPr lang="en-US"/>
          </a:p>
        </p:txBody>
      </p:sp>
    </p:spTree>
    <p:extLst>
      <p:ext uri="{BB962C8B-B14F-4D97-AF65-F5344CB8AC3E}">
        <p14:creationId val="1981220195"/>
      </p:ext>
    </p:extLst>
  </p:cSld>
  <p:clrMapOvr>
    <a:masterClrMapping/>
  </p:clrMapOvr>
  <p:transition spd="med">
    <p:fade/>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des questionnaires</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p:txBody>
          <a:bodyPr>
            <a:normAutofit fontScale="92500" lnSpcReduction="20000"/>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Remplir le questionnaire interne (QI) :</a:t>
            </a:r>
          </a:p>
          <a:p>
            <a:pPr marL="0" indent="0">
              <a:buNone/>
            </a:pPr>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Les deux premières questions sont des Informations générales sur le Tiers, y compris le nom et l’emplacement du Tiers</a:t>
            </a:r>
          </a:p>
          <a:p>
            <a:pPr marL="0" indent="0">
              <a:buNone/>
            </a:pPr>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La question suivante porte sur les pays dans lesquels nous anticipons les transactions avec le tiers.</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Il s’agit d’une question à réponses multiples, donc si nous prévoyons de recevoir, d’envoyer ou de transiter des marchandises dans plus d’un pays, nous pouvons l’énumérer ici.</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L’IQ pose ensuite une question sur la taille du chiffre d’affaires tiers de </a:t>
            </a:r>
            <a:r>
              <a:rPr lang="fr" sz="16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votre</a:t>
            </a:r>
            <a:r>
              <a:rPr lang="fr" sz="1600" b="0" i="0" u="none" strike="noStrike" cap="none" baseline="0">
                <a:solidFill>
                  <a:srgbClr val="000000"/>
                </a:solidFill>
                <a:effectLst/>
                <a:uFill>
                  <a:solidFill>
                    <a:prstClr val="black">
                      <a:alpha val="0"/>
                    </a:prstClr>
                  </a:solidFill>
                </a:uFill>
                <a:latin typeface="Calibri"/>
                <a:ea typeface="Calibri"/>
                <a:cs typeface="Calibri"/>
              </a:rPr>
              <a:t> entité (filiale RPM), avec un menu déroulant pour sélectionner votre réponse.</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La raison pour laquelle cette question est posée est que le profil de risque d’une grande organisation sera différent du profil de risque d’une plus petite organisation.</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La réponse fournie permettra donc d’ajuster automatiquement la notation de certaines questions en fonction de la taille de votre entité.</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L’IQ pose des questions sur la valeur transactionnelle annuelle totale attendue avec le tiers afin d’évaluer la « taille »/l’importance de la relation</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La prochaine série de questions demande des informations sur la personne qui remplit le QI</a:t>
            </a:r>
          </a:p>
        </p:txBody>
      </p:sp>
      <p:sp>
        <p:nvSpPr>
          <p:cNvPr id="4" name="Slide Number Placeholder 3">
            <a:extLst>
              <a:ext uri="{FF2B5EF4-FFF2-40B4-BE49-F238E27FC236}">
                <a16:creationId xmlns:a16="http://schemas.microsoft.com/office/drawing/2014/main" id="{23A02699-CC76-C6AD-5360-5051CBDB8B56}"/>
              </a:ext>
            </a:extLst>
          </p:cNvPr>
          <p:cNvSpPr>
            <a:spLocks noGrp="1"/>
          </p:cNvSpPr>
          <p:nvPr>
            <p:ph type="sldNum" sz="quarter" idx="4"/>
          </p:nvPr>
        </p:nvSpPr>
        <p:spPr/>
        <p:txBody>
          <a:bodyPr/>
          <a:lstStyle/>
          <a:p>
            <a:fld id="{BB5FC4A1-A2DE-4EB5-9A46-57D39B4235EC}" type="slidenum">
              <a:rPr lang="en-US" smtClean="0"/>
              <a:t>55</a:t>
            </a:fld>
            <a:endParaRPr lang="en-US"/>
          </a:p>
        </p:txBody>
      </p:sp>
    </p:spTree>
    <p:extLst>
      <p:ext uri="{BB962C8B-B14F-4D97-AF65-F5344CB8AC3E}">
        <p14:creationId val="628532021"/>
      </p:ext>
    </p:extLst>
  </p:cSld>
  <p:clrMapOvr>
    <a:masterClrMapping/>
  </p:clrMapOvr>
  <p:transition spd="med">
    <p:fade/>
  </p:transition>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des questionnaires</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a:xfrm>
            <a:off x="329820" y="1631834"/>
            <a:ext cx="8074836" cy="2755015"/>
          </a:xfrm>
        </p:spPr>
        <p:txBody>
          <a:bodyPr>
            <a:normAutofit fontScale="92500" lnSpcReduction="20000"/>
          </a:bodyPr>
          <a:lstStyle/>
          <a:p>
            <a:pPr marL="0" indent="0">
              <a:buNone/>
            </a:pPr>
            <a:r>
              <a:rPr lang="fr" sz="1500" b="1" i="0" u="none" strike="noStrike" cap="none" baseline="0">
                <a:solidFill>
                  <a:srgbClr val="000000"/>
                </a:solidFill>
                <a:effectLst/>
                <a:uFill>
                  <a:solidFill>
                    <a:prstClr val="black">
                      <a:alpha val="0"/>
                    </a:prstClr>
                  </a:solidFill>
                </a:uFill>
                <a:latin typeface="Calibri"/>
                <a:ea typeface="Calibri"/>
                <a:cs typeface="Calibri"/>
              </a:rPr>
              <a:t>Remplir le questionnaire interne (QI) :</a:t>
            </a:r>
          </a:p>
          <a:p>
            <a:pPr marL="0" indent="0">
              <a:buNone/>
            </a:pPr>
            <a:endParaRPr lang="en-GB" sz="1600"/>
          </a:p>
          <a:p>
            <a:r>
              <a:rPr lang="fr" sz="1500" b="0" i="0" u="none" strike="noStrike" cap="none" baseline="0">
                <a:solidFill>
                  <a:srgbClr val="000000"/>
                </a:solidFill>
                <a:effectLst/>
                <a:uFill>
                  <a:solidFill>
                    <a:prstClr val="black">
                      <a:alpha val="0"/>
                    </a:prstClr>
                  </a:solidFill>
                </a:uFill>
                <a:latin typeface="Calibri"/>
                <a:ea typeface="Calibri"/>
                <a:cs typeface="Calibri"/>
              </a:rPr>
              <a:t>Le QI demande le type de marchandise ou le type de tiers.</a:t>
            </a:r>
            <a:r>
              <a:rPr lang="fr" sz="1500" b="0" i="0" u="none" strike="noStrike" cap="none" baseline="0">
                <a:solidFill>
                  <a:srgbClr val="000000"/>
                </a:solidFill>
                <a:effectLst/>
                <a:uFill>
                  <a:solidFill>
                    <a:prstClr val="black">
                      <a:alpha val="0"/>
                    </a:prstClr>
                  </a:solidFill>
                </a:uFill>
                <a:latin typeface="Calibri"/>
                <a:ea typeface="Calibri"/>
                <a:cs typeface="Calibri"/>
              </a:rPr>
              <a:t> </a:t>
            </a:r>
            <a:r>
              <a:rPr lang="fr" sz="1500" b="0" i="0" u="none" strike="noStrike" cap="none" baseline="0">
                <a:solidFill>
                  <a:srgbClr val="000000"/>
                </a:solidFill>
                <a:effectLst/>
                <a:uFill>
                  <a:solidFill>
                    <a:prstClr val="black">
                      <a:alpha val="0"/>
                    </a:prstClr>
                  </a:solidFill>
                </a:uFill>
                <a:latin typeface="Calibri"/>
                <a:ea typeface="Calibri"/>
                <a:cs typeface="Calibri"/>
              </a:rPr>
              <a:t>De la même manière que l’Analyseur de risque utilise le type de tiers pour déterminer le score de risque initial, le type de tiers sera également pris en compte dans le score de risque global dans l’IQ.</a:t>
            </a:r>
            <a:r>
              <a:rPr lang="f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pPr marL="0" indent="0">
              <a:buNone/>
            </a:pPr>
            <a:r>
              <a:rPr lang="fr" sz="1500" b="0" i="0" u="none" strike="noStrike" cap="none" baseline="0">
                <a:solidFill>
                  <a:srgbClr val="000000"/>
                </a:solidFill>
                <a:effectLst/>
                <a:uFill>
                  <a:solidFill>
                    <a:prstClr val="black">
                      <a:alpha val="0"/>
                    </a:prstClr>
                  </a:solidFill>
                </a:uFill>
                <a:latin typeface="Calibri"/>
                <a:ea typeface="Calibri"/>
                <a:cs typeface="Calibri"/>
              </a:rPr>
              <a:t>Pour les définitions des types de tiers, voir la page 11 de ce manuel de formation.</a:t>
            </a:r>
            <a:r>
              <a:rPr lang="f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500" b="0" i="0" u="none" strike="noStrike" cap="none" baseline="0">
                <a:solidFill>
                  <a:srgbClr val="000000"/>
                </a:solidFill>
                <a:effectLst/>
                <a:uFill>
                  <a:solidFill>
                    <a:prstClr val="black">
                      <a:alpha val="0"/>
                    </a:prstClr>
                  </a:solidFill>
                </a:uFill>
                <a:latin typeface="Calibri"/>
                <a:ea typeface="Calibri"/>
                <a:cs typeface="Calibri"/>
              </a:rPr>
              <a:t>L’IQ pose également des questions sur toute information qui pourrait avoir été présente dans les résultats de la recherche World-Check (le cas échéant).</a:t>
            </a:r>
            <a:r>
              <a:rPr lang="fr" sz="1500" b="0" i="0" u="none" strike="noStrike" cap="none" baseline="0">
                <a:solidFill>
                  <a:srgbClr val="000000"/>
                </a:solidFill>
                <a:effectLst/>
                <a:uFill>
                  <a:solidFill>
                    <a:prstClr val="black">
                      <a:alpha val="0"/>
                    </a:prstClr>
                  </a:solidFill>
                </a:uFill>
                <a:latin typeface="Calibri"/>
                <a:ea typeface="Calibri"/>
                <a:cs typeface="Calibri"/>
              </a:rPr>
              <a:t> </a:t>
            </a:r>
            <a:r>
              <a:rPr lang="fr" sz="1500" b="0" i="0" u="none" strike="noStrike" cap="none" baseline="0">
                <a:solidFill>
                  <a:srgbClr val="000000"/>
                </a:solidFill>
                <a:effectLst/>
                <a:uFill>
                  <a:solidFill>
                    <a:prstClr val="black">
                      <a:alpha val="0"/>
                    </a:prstClr>
                  </a:solidFill>
                </a:uFill>
                <a:latin typeface="Calibri"/>
                <a:ea typeface="Calibri"/>
                <a:cs typeface="Calibri"/>
              </a:rPr>
              <a:t>Plusieurs réponses peuvent être sélectionnées, la capture d’écran ci-dessous montre toutes les réponses possibles à la question :</a:t>
            </a:r>
          </a:p>
          <a:p>
            <a:pPr marL="685748" lvl="2" indent="0">
              <a:buNone/>
            </a:pPr>
            <a:endParaRPr lang="en-GB" sz="1600"/>
          </a:p>
        </p:txBody>
      </p:sp>
      <p:pic>
        <p:nvPicPr>
          <p:cNvPr id="5" name="Picture 4">
            <a:extLst>
              <a:ext uri="{FF2B5EF4-FFF2-40B4-BE49-F238E27FC236}">
                <a16:creationId xmlns:a16="http://schemas.microsoft.com/office/drawing/2014/main" id="{6AC5E585-0833-3521-4DCA-C63B2CE3B4FE}"/>
              </a:ext>
            </a:extLst>
          </p:cNvPr>
          <p:cNvPicPr>
            <a:picLocks noChangeAspect="1"/>
          </p:cNvPicPr>
          <p:nvPr/>
        </p:nvPicPr>
        <p:blipFill>
          <a:blip r:embed="rId2"/>
          <a:stretch>
            <a:fillRect/>
          </a:stretch>
        </p:blipFill>
        <p:spPr>
          <a:xfrm>
            <a:off x="113016" y="4386849"/>
            <a:ext cx="8928242" cy="1972447"/>
          </a:xfrm>
          <a:prstGeom prst="rect">
            <a:avLst/>
          </a:prstGeom>
        </p:spPr>
      </p:pic>
      <p:sp>
        <p:nvSpPr>
          <p:cNvPr id="4" name="Slide Number Placeholder 3">
            <a:extLst>
              <a:ext uri="{FF2B5EF4-FFF2-40B4-BE49-F238E27FC236}">
                <a16:creationId xmlns:a16="http://schemas.microsoft.com/office/drawing/2014/main" id="{EA4D0913-1035-01E0-2A58-D5524D4AA91E}"/>
              </a:ext>
            </a:extLst>
          </p:cNvPr>
          <p:cNvSpPr>
            <a:spLocks noGrp="1"/>
          </p:cNvSpPr>
          <p:nvPr>
            <p:ph type="sldNum" sz="quarter" idx="4"/>
          </p:nvPr>
        </p:nvSpPr>
        <p:spPr/>
        <p:txBody>
          <a:bodyPr/>
          <a:lstStyle/>
          <a:p>
            <a:fld id="{BB5FC4A1-A2DE-4EB5-9A46-57D39B4235EC}" type="slidenum">
              <a:rPr lang="en-US" smtClean="0"/>
              <a:t>56</a:t>
            </a:fld>
            <a:endParaRPr lang="en-US"/>
          </a:p>
        </p:txBody>
      </p:sp>
    </p:spTree>
    <p:extLst>
      <p:ext uri="{BB962C8B-B14F-4D97-AF65-F5344CB8AC3E}">
        <p14:creationId val="375531700"/>
      </p:ext>
    </p:extLst>
  </p:cSld>
  <p:clrMapOvr>
    <a:masterClrMapping/>
  </p:clrMapOvr>
  <p:transition spd="med">
    <p:fade/>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0D202CE-C9F0-1233-F2F5-902129A83573}"/>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sp>
        <p:nvSpPr>
          <p:cNvPr id="6" name="TextBox 5">
            <a:extLst>
              <a:ext uri="{FF2B5EF4-FFF2-40B4-BE49-F238E27FC236}">
                <a16:creationId xmlns:a16="http://schemas.microsoft.com/office/drawing/2014/main" id="{730590F0-BD83-5984-6928-8E9F53AF59BC}"/>
              </a:ext>
            </a:extLst>
          </p:cNvPr>
          <p:cNvSpPr txBox="1"/>
          <p:nvPr/>
        </p:nvSpPr>
        <p:spPr>
          <a:xfrm>
            <a:off x="417274" y="1629384"/>
            <a:ext cx="8170277" cy="2042160"/>
          </a:xfrm>
          <a:prstGeom prst="rect">
            <a:avLst/>
          </a:prstGeom>
          <a:noFill/>
        </p:spPr>
        <p:txBody>
          <a:bodyPr wrap="square" rtlCol="0">
            <a:spAutoFit/>
          </a:bodyPr>
          <a:lstStyle/>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L’IQ pose ensuite une série de questions couvrant des sujets clés tels que :</a:t>
            </a:r>
          </a:p>
          <a:p>
            <a:pPr marL="285750" indent="-285750">
              <a:buFont typeface="Arial" panose="020b0604020202020204" pitchFamily="34" charset="0"/>
              <a:buChar char="•"/>
            </a:pPr>
            <a:endParaRPr lang="en-GB" sz="1600"/>
          </a:p>
          <a:p>
            <a:pPr marL="742950" lvl="1"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Conflits d’intérêts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Association gouvernementale</a:t>
            </a:r>
          </a:p>
          <a:p>
            <a:pPr marL="742950" lvl="1"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Considérations commerciales, y compris les méthodes de paiement</a:t>
            </a:r>
          </a:p>
          <a:p>
            <a:pPr marL="742950" lvl="1"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Questions spécifiques relatives à d’éventuels signaux d’alerte, y compris le commerce, la corruption et les signaux d’alerte commerciaux.</a:t>
            </a:r>
          </a:p>
        </p:txBody>
      </p:sp>
      <p:sp>
        <p:nvSpPr>
          <p:cNvPr id="7" name="TextBox 6">
            <a:extLst>
              <a:ext uri="{FF2B5EF4-FFF2-40B4-BE49-F238E27FC236}">
                <a16:creationId xmlns:a16="http://schemas.microsoft.com/office/drawing/2014/main" id="{7AF4141F-41DA-E14C-E5C9-850AD53C8110}"/>
              </a:ext>
            </a:extLst>
          </p:cNvPr>
          <p:cNvSpPr txBox="1"/>
          <p:nvPr/>
        </p:nvSpPr>
        <p:spPr>
          <a:xfrm>
            <a:off x="417274" y="3811712"/>
            <a:ext cx="8243841" cy="3017521"/>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Il n’est pas prévu que la personne qui remplit le questionnaire puisse répondre à toutes les questions en même temps.</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C’est pourquoi il peut être plus facile d’exporter au format PDF afin qu’une copie de toutes les questions soit à portée de main pendant que les informations sont recueillies.</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Il est également possible d’enregistrer le questionnaire en tant que brouillon en faisant défiler l’écran vers le bas dans l’IQ.</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Une fois le QI terminé, cliquez sur ENVOYER en bas de la page.</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L’équipe d’approbation recevra une notification par e-mail pour l’informer qu’un QI est prêt à être examiné.</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Un exemple d’e-mail est inclus sur la page suivante...</a:t>
            </a:r>
          </a:p>
        </p:txBody>
      </p:sp>
      <p:sp>
        <p:nvSpPr>
          <p:cNvPr id="3" name="Slide Number Placeholder 2">
            <a:extLst>
              <a:ext uri="{FF2B5EF4-FFF2-40B4-BE49-F238E27FC236}">
                <a16:creationId xmlns:a16="http://schemas.microsoft.com/office/drawing/2014/main" id="{9075D572-A42D-A3B2-42A9-61DFC7F7C0E9}"/>
              </a:ext>
            </a:extLst>
          </p:cNvPr>
          <p:cNvSpPr>
            <a:spLocks noGrp="1"/>
          </p:cNvSpPr>
          <p:nvPr>
            <p:ph type="sldNum" sz="quarter" idx="4"/>
          </p:nvPr>
        </p:nvSpPr>
        <p:spPr/>
        <p:txBody>
          <a:bodyPr/>
          <a:lstStyle/>
          <a:p>
            <a:fld id="{BB5FC4A1-A2DE-4EB5-9A46-57D39B4235EC}" type="slidenum">
              <a:rPr lang="en-US" smtClean="0"/>
              <a:t>57</a:t>
            </a:fld>
            <a:endParaRPr lang="en-US"/>
          </a:p>
        </p:txBody>
      </p:sp>
    </p:spTree>
    <p:extLst>
      <p:ext uri="{BB962C8B-B14F-4D97-AF65-F5344CB8AC3E}">
        <p14:creationId val="908528237"/>
      </p:ext>
    </p:extLst>
  </p:cSld>
  <p:clrMapOvr>
    <a:masterClrMapping/>
  </p:clrMapOvr>
  <p:transition spd="med">
    <p:fade/>
  </p:transition>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12CC49A-86F5-421A-43CF-93FFD22BE408}"/>
              </a:ext>
            </a:extLst>
          </p:cNvPr>
          <p:cNvSpPr>
            <a:spLocks noGrp="1"/>
          </p:cNvSpPr>
          <p:nvPr>
            <p:ph type="title"/>
          </p:nvPr>
        </p:nvSpPr>
        <p:spPr>
          <a:xfrm>
            <a:off x="822960" y="182880"/>
            <a:ext cx="7358907" cy="787032"/>
          </a:xfrm>
        </p:spPr>
        <p:txBody>
          <a:bodyPr anchor="ctr">
            <a:normAutofit/>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pic>
        <p:nvPicPr>
          <p:cNvPr id="7" name="Picture 6" descr="Graphical user interface, text, application, email&#10;&#10;Description automatically generated">
            <a:extLst>
              <a:ext uri="{FF2B5EF4-FFF2-40B4-BE49-F238E27FC236}">
                <a16:creationId xmlns:a16="http://schemas.microsoft.com/office/drawing/2014/main" id="{C9A922C2-C6B2-ECB3-C9B1-E832CC4A255E}"/>
              </a:ext>
            </a:extLst>
          </p:cNvPr>
          <p:cNvPicPr>
            <a:picLocks noChangeAspect="1"/>
          </p:cNvPicPr>
          <p:nvPr/>
        </p:nvPicPr>
        <p:blipFill>
          <a:blip r:embed="rId2"/>
          <a:stretch>
            <a:fillRect/>
          </a:stretch>
        </p:blipFill>
        <p:spPr>
          <a:xfrm>
            <a:off x="372527" y="1723191"/>
            <a:ext cx="8074836" cy="3411618"/>
          </a:xfrm>
          <a:prstGeom prst="rect">
            <a:avLst/>
          </a:prstGeom>
          <a:noFill/>
        </p:spPr>
      </p:pic>
      <p:sp>
        <p:nvSpPr>
          <p:cNvPr id="8" name="TextBox 7">
            <a:extLst>
              <a:ext uri="{FF2B5EF4-FFF2-40B4-BE49-F238E27FC236}">
                <a16:creationId xmlns:a16="http://schemas.microsoft.com/office/drawing/2014/main" id="{2A35776B-D21E-1C43-7943-AAF272CC9619}"/>
              </a:ext>
            </a:extLst>
          </p:cNvPr>
          <p:cNvSpPr txBox="1"/>
          <p:nvPr/>
        </p:nvSpPr>
        <p:spPr>
          <a:xfrm>
            <a:off x="493160" y="5291191"/>
            <a:ext cx="8311793" cy="131064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L’utilisateur de l’équipe d’approbation peut cliquer sur le lien dans l’e-mail ou se connecter au système et, à partir de la page d’accueil, cliquer sur Éléments à examiner (assurez-vous que dans le menu déroulant à l’écran, vous passez d’Activité à Questionnaire, sinon vous ne pourrez pas voir ce qui est nécessaire à l’examen) pour accéder au Questionnaire interne.</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EF3196E-D7B3-C84E-8E7C-30B13E81146A}"/>
              </a:ext>
            </a:extLst>
          </p:cNvPr>
          <p:cNvSpPr>
            <a:spLocks noGrp="1"/>
          </p:cNvSpPr>
          <p:nvPr>
            <p:ph type="sldNum" sz="quarter" idx="4"/>
          </p:nvPr>
        </p:nvSpPr>
        <p:spPr/>
        <p:txBody>
          <a:bodyPr/>
          <a:lstStyle/>
          <a:p>
            <a:fld id="{BB5FC4A1-A2DE-4EB5-9A46-57D39B4235EC}" type="slidenum">
              <a:rPr lang="en-US" smtClean="0"/>
              <a:t>58</a:t>
            </a:fld>
            <a:endParaRPr lang="en-US"/>
          </a:p>
        </p:txBody>
      </p:sp>
    </p:spTree>
    <p:extLst>
      <p:ext uri="{BB962C8B-B14F-4D97-AF65-F5344CB8AC3E}">
        <p14:creationId val="1569033808"/>
      </p:ext>
    </p:extLst>
  </p:cSld>
  <p:clrMapOvr>
    <a:masterClrMapping/>
  </p:clrMapOvr>
  <p:transition spd="med">
    <p:fade/>
  </p:transition>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B14CEFA-250E-4D0F-AD7B-349BEFBBE7B6}"/>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sp>
        <p:nvSpPr>
          <p:cNvPr id="3" name="Content Placeholder 2">
            <a:extLst>
              <a:ext uri="{FF2B5EF4-FFF2-40B4-BE49-F238E27FC236}">
                <a16:creationId xmlns:a16="http://schemas.microsoft.com/office/drawing/2014/main" id="{90A283AF-2CCC-678C-0AE4-DFB8F5829D4C}"/>
              </a:ext>
            </a:extLst>
          </p:cNvPr>
          <p:cNvSpPr>
            <a:spLocks noGrp="1"/>
          </p:cNvSpPr>
          <p:nvPr>
            <p:ph idx="1"/>
          </p:nvPr>
        </p:nvSpPr>
        <p:spPr/>
        <p:txBody>
          <a:bodyPr>
            <a:normAutofit/>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du questionnaire interne</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Rempli par l’</a:t>
            </a:r>
            <a:r>
              <a:rPr lang="fr" sz="1600" b="1" i="0" u="none" strike="noStrike" cap="none" baseline="0">
                <a:solidFill>
                  <a:srgbClr val="FF0000"/>
                </a:solidFill>
                <a:effectLst/>
                <a:uFill>
                  <a:solidFill>
                    <a:prstClr val="black">
                      <a:alpha val="0"/>
                    </a:prstClr>
                  </a:solidFill>
                </a:uFill>
                <a:latin typeface="Calibri"/>
                <a:ea typeface="Calibri"/>
                <a:cs typeface="Calibri"/>
              </a:rPr>
              <a:t>équipe APPROBATION</a:t>
            </a:r>
          </a:p>
        </p:txBody>
      </p:sp>
      <p:pic>
        <p:nvPicPr>
          <p:cNvPr id="7" name="Picture 6">
            <a:extLst>
              <a:ext uri="{FF2B5EF4-FFF2-40B4-BE49-F238E27FC236}">
                <a16:creationId xmlns:a16="http://schemas.microsoft.com/office/drawing/2014/main" id="{07970415-E10C-A233-BC42-8F9B339FF8AA}"/>
              </a:ext>
            </a:extLst>
          </p:cNvPr>
          <p:cNvPicPr>
            <a:picLocks noChangeAspect="1"/>
          </p:cNvPicPr>
          <p:nvPr/>
        </p:nvPicPr>
        <p:blipFill>
          <a:blip r:embed="rId2"/>
          <a:stretch>
            <a:fillRect/>
          </a:stretch>
        </p:blipFill>
        <p:spPr>
          <a:xfrm>
            <a:off x="341893" y="2074906"/>
            <a:ext cx="8321040" cy="3072785"/>
          </a:xfrm>
          <a:prstGeom prst="rect">
            <a:avLst/>
          </a:prstGeom>
        </p:spPr>
      </p:pic>
      <p:sp>
        <p:nvSpPr>
          <p:cNvPr id="8" name="TextBox 7">
            <a:extLst>
              <a:ext uri="{FF2B5EF4-FFF2-40B4-BE49-F238E27FC236}">
                <a16:creationId xmlns:a16="http://schemas.microsoft.com/office/drawing/2014/main" id="{AE8A8184-8087-BDAF-7C14-4ECE946D1155}"/>
              </a:ext>
            </a:extLst>
          </p:cNvPr>
          <p:cNvSpPr txBox="1"/>
          <p:nvPr/>
        </p:nvSpPr>
        <p:spPr>
          <a:xfrm>
            <a:off x="341893" y="5349240"/>
            <a:ext cx="8165505" cy="106680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Lorsque l’utilisateur de l’équipe d’approbation accède à l’élément pour examen, il pourra voir le score total de l’IQ et de la catégorie de risque.</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À partir de là, ils pourront également cliquer sur le bouton Vérifier pour accéder au questionnaire et le consulter en détail.</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C04A430-24E6-4587-3BD1-FBAB90EF8068}"/>
              </a:ext>
            </a:extLst>
          </p:cNvPr>
          <p:cNvSpPr>
            <a:spLocks noGrp="1"/>
          </p:cNvSpPr>
          <p:nvPr>
            <p:ph type="sldNum" sz="quarter" idx="4"/>
          </p:nvPr>
        </p:nvSpPr>
        <p:spPr/>
        <p:txBody>
          <a:bodyPr/>
          <a:lstStyle/>
          <a:p>
            <a:fld id="{BB5FC4A1-A2DE-4EB5-9A46-57D39B4235EC}" type="slidenum">
              <a:rPr lang="en-US" smtClean="0"/>
              <a:t>59</a:t>
            </a:fld>
            <a:endParaRPr lang="en-US"/>
          </a:p>
        </p:txBody>
      </p:sp>
    </p:spTree>
    <p:extLst>
      <p:ext uri="{BB962C8B-B14F-4D97-AF65-F5344CB8AC3E}">
        <p14:creationId val="3921832973"/>
      </p:ext>
    </p:extLst>
  </p:cSld>
  <p:clrMapOvr>
    <a:masterClrMapping/>
  </p:clrMapOvr>
  <p:transition spd="med">
    <p:fade/>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2F2F01-FE3B-C3D2-80FD-CDA82E4C7529}"/>
              </a:ext>
            </a:extLst>
          </p:cNvPr>
          <p:cNvSpPr>
            <a:spLocks noGrp="1"/>
          </p:cNvSpPr>
          <p:nvPr>
            <p:ph type="title"/>
          </p:nvPr>
        </p:nvSpPr>
        <p:spPr>
          <a:xfrm>
            <a:off x="892546" y="182880"/>
            <a:ext cx="7358907" cy="787032"/>
          </a:xfrm>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LSEG et approvisionnement durable :</a:t>
            </a:r>
            <a:br>
              <a:rPr sz="2000"/>
            </a:b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Une initiative dirigée par un centre</a:t>
            </a:r>
          </a:p>
        </p:txBody>
      </p:sp>
      <p:sp>
        <p:nvSpPr>
          <p:cNvPr id="4" name="Slide Number Placeholder 3">
            <a:extLst>
              <a:ext uri="{FF2B5EF4-FFF2-40B4-BE49-F238E27FC236}">
                <a16:creationId xmlns:a16="http://schemas.microsoft.com/office/drawing/2014/main" id="{B8085BC2-F0EF-E656-53AB-565EE6A1046E}"/>
              </a:ext>
            </a:extLst>
          </p:cNvPr>
          <p:cNvSpPr>
            <a:spLocks noGrp="1"/>
          </p:cNvSpPr>
          <p:nvPr>
            <p:ph type="sldNum" sz="quarter" idx="4"/>
          </p:nvPr>
        </p:nvSpPr>
        <p:spPr/>
        <p:txBody>
          <a:bodyPr/>
          <a:lstStyle/>
          <a:p>
            <a:fld id="{BB5FC4A1-A2DE-4EB5-9A46-57D39B4235EC}" type="slidenum">
              <a:rPr lang="en-US" smtClean="0"/>
              <a:t>6</a:t>
            </a:fld>
            <a:endParaRPr lang="en-US"/>
          </a:p>
        </p:txBody>
      </p:sp>
      <p:graphicFrame>
        <p:nvGraphicFramePr>
          <p:cNvPr id="5" name="Diagram 4">
            <a:extLst>
              <a:ext uri="{FF2B5EF4-FFF2-40B4-BE49-F238E27FC236}">
                <a16:creationId xmlns:a16="http://schemas.microsoft.com/office/drawing/2014/main" id="{B1DEB976-F467-2C11-EA72-15C0C4432AB0}"/>
              </a:ext>
            </a:extLst>
          </p:cNvPr>
          <p:cNvGraphicFramePr/>
          <p:nvPr>
            <p:extLst>
              <p:ext uri="{D42A27DB-BD31-4B8C-83A1-F6EECF244321}">
                <p14:modId val="2540236292"/>
              </p:ext>
            </p:extLst>
          </p:nvPr>
        </p:nvGraphicFramePr>
        <p:xfrm>
          <a:off x="595248" y="1222339"/>
          <a:ext cx="7953502" cy="2032000"/>
        </p:xfrm>
        <a:graphic>
          <a:graphicData uri="http://schemas.openxmlformats.org/drawingml/2006/diagram">
            <dgm:relIds xmlns:dgm="http://schemas.openxmlformats.org/drawingml/2006/diagram" r:dm="rId3" r:lo="rId4" r:qs="rId5" r:cs="rId6"/>
          </a:graphicData>
        </a:graphic>
      </p:graphicFrame>
      <p:sp>
        <p:nvSpPr>
          <p:cNvPr id="6" name="TextBox 5">
            <a:extLst>
              <a:ext uri="{FF2B5EF4-FFF2-40B4-BE49-F238E27FC236}">
                <a16:creationId xmlns:a16="http://schemas.microsoft.com/office/drawing/2014/main" id="{9AABC378-6D6E-F76E-9D57-D22EDAD14485}"/>
              </a:ext>
            </a:extLst>
          </p:cNvPr>
          <p:cNvSpPr txBox="1"/>
          <p:nvPr/>
        </p:nvSpPr>
        <p:spPr>
          <a:xfrm>
            <a:off x="318498" y="3254339"/>
            <a:ext cx="8230252" cy="3992881"/>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LSEG fera partie d’un flux de travail beaucoup plus large dirigé par le Centre RPM, axé sur l’examen complet de tous les VENDEURS tiers du point de vue de la conformité, du développement durable et de l’approvisionnement responsable, conformément aux objectifs de RPM Building a Better World.</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Ainsi, la gestion des clients et des fournisseurs sera légèrement différente chez LSEG.</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Les clients seront entièrement gérés au niveau de l’entité locale, tandis que l’approbation des fournisseurs tiers sera gérée de </a:t>
            </a:r>
            <a:r>
              <a:rPr lang="fr" sz="1600" b="0" i="0" u="sng" strike="noStrike" cap="none" baseline="0">
                <a:solidFill>
                  <a:srgbClr val="FF0000"/>
                </a:solidFill>
                <a:effectLst/>
                <a:uFill>
                  <a:solidFill>
                    <a:srgbClr val="FF0000"/>
                  </a:solidFill>
                </a:uFill>
                <a:latin typeface="Calibri"/>
                <a:ea typeface="Calibri"/>
                <a:cs typeface="Calibri"/>
              </a:rPr>
              <a:t>manière centralisée par l’équipe de conformité de RPM</a:t>
            </a:r>
            <a:r>
              <a:rPr lang="fr" sz="1600" b="0" i="0" u="none" strike="noStrike" cap="none" baseline="0">
                <a:solidFill>
                  <a:srgbClr val="000000"/>
                </a:solidFill>
                <a:effectLst/>
                <a:uFill>
                  <a:solidFill>
                    <a:prstClr val="black">
                      <a:alpha val="0"/>
                    </a:prstClr>
                  </a:solidFill>
                </a:uFill>
                <a:latin typeface="Calibri"/>
                <a:ea typeface="Calibri"/>
                <a:cs typeface="Calibri"/>
              </a:rPr>
              <a:t>.</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Cela permettra de s’assurer que les fournisseurs tiers à haut risque sont soumis à l’évaluation de leurs références en matière de durabilité.</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Pour toute question sur l’impact que cela aura sur votre entreprise locale, veuillez contacter l’équipe de conformité de RPM.</a:t>
            </a:r>
            <a:r>
              <a:rPr lang="fr" sz="1600" b="0" i="0" u="none" strike="noStrike" cap="none" baseline="0">
                <a:solidFill>
                  <a:srgbClr val="000000"/>
                </a:solidFill>
                <a:effectLst/>
                <a:uFill>
                  <a:solidFill>
                    <a:prstClr val="black">
                      <a:alpha val="0"/>
                    </a:prstClr>
                  </a:solidFill>
                </a:uFill>
                <a:latin typeface="Calibri"/>
                <a:ea typeface="Calibri"/>
                <a:cs typeface="Calibri"/>
              </a:rPr>
              <a:t> </a:t>
            </a:r>
            <a:endParaRPr lang="en-GB"/>
          </a:p>
        </p:txBody>
      </p:sp>
    </p:spTree>
    <p:extLst>
      <p:ext uri="{BB962C8B-B14F-4D97-AF65-F5344CB8AC3E}">
        <p14:creationId val="1889759054"/>
      </p:ext>
    </p:extLst>
  </p:cSld>
  <p:clrMapOvr>
    <a:masterClrMapping/>
  </p:clrMapOvr>
  <p:transition spd="med">
    <p:fade/>
  </p:transition>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DAB3448-7FA1-9897-A338-31D7DE3AED9A}"/>
              </a:ext>
            </a:extLst>
          </p:cNvPr>
          <p:cNvSpPr>
            <a:spLocks noGrp="1"/>
          </p:cNvSpPr>
          <p:nvPr>
            <p:ph type="title"/>
          </p:nvPr>
        </p:nvSpPr>
        <p:spPr>
          <a:xfrm>
            <a:off x="822960" y="182880"/>
            <a:ext cx="7358907" cy="787032"/>
          </a:xfrm>
        </p:spPr>
        <p:txBody>
          <a:bodyPr anchor="ctr">
            <a:normAutofit/>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pic>
        <p:nvPicPr>
          <p:cNvPr id="7" name="Picture 6">
            <a:extLst>
              <a:ext uri="{FF2B5EF4-FFF2-40B4-BE49-F238E27FC236}">
                <a16:creationId xmlns:a16="http://schemas.microsoft.com/office/drawing/2014/main" id="{2B13F968-339D-EDCD-22CA-9C273FE1439A}"/>
              </a:ext>
            </a:extLst>
          </p:cNvPr>
          <p:cNvPicPr>
            <a:picLocks noChangeAspect="1"/>
          </p:cNvPicPr>
          <p:nvPr/>
        </p:nvPicPr>
        <p:blipFill>
          <a:blip r:embed="rId2"/>
          <a:stretch>
            <a:fillRect/>
          </a:stretch>
        </p:blipFill>
        <p:spPr>
          <a:xfrm>
            <a:off x="360643" y="1682667"/>
            <a:ext cx="8074836" cy="1473657"/>
          </a:xfrm>
          <a:prstGeom prst="rect">
            <a:avLst/>
          </a:prstGeom>
          <a:noFill/>
        </p:spPr>
      </p:pic>
      <p:sp>
        <p:nvSpPr>
          <p:cNvPr id="8" name="TextBox 7">
            <a:extLst>
              <a:ext uri="{FF2B5EF4-FFF2-40B4-BE49-F238E27FC236}">
                <a16:creationId xmlns:a16="http://schemas.microsoft.com/office/drawing/2014/main" id="{A32C8AB1-3896-239B-38B9-B18DC80CC16F}"/>
              </a:ext>
            </a:extLst>
          </p:cNvPr>
          <p:cNvSpPr txBox="1"/>
          <p:nvPr/>
        </p:nvSpPr>
        <p:spPr>
          <a:xfrm>
            <a:off x="360643" y="3185950"/>
            <a:ext cx="8074836" cy="115824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Pour chaque question répondue dans le QI, l’examinateur peut voir le score attribué à chaque réponse et a la possibilité d’ajouter des commentaires, de demander des révisions aux réponses ou d’effectuer des évaluations.</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Si vous cliquez sur Révision, la fenêtre contextuelle ci-dessous s'affiche et vous permet de saisir la révision que le responsable doit effectuer.</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FB3C983D-3BCC-0BE2-A868-D241760D3BDD}"/>
              </a:ext>
            </a:extLst>
          </p:cNvPr>
          <p:cNvPicPr>
            <a:picLocks noChangeAspect="1"/>
          </p:cNvPicPr>
          <p:nvPr/>
        </p:nvPicPr>
        <p:blipFill>
          <a:blip r:embed="rId3"/>
          <a:stretch>
            <a:fillRect/>
          </a:stretch>
        </p:blipFill>
        <p:spPr>
          <a:xfrm>
            <a:off x="1976857" y="4078840"/>
            <a:ext cx="5051111" cy="2596280"/>
          </a:xfrm>
          <a:prstGeom prst="rect">
            <a:avLst/>
          </a:prstGeom>
        </p:spPr>
      </p:pic>
      <p:sp>
        <p:nvSpPr>
          <p:cNvPr id="3" name="Slide Number Placeholder 2">
            <a:extLst>
              <a:ext uri="{FF2B5EF4-FFF2-40B4-BE49-F238E27FC236}">
                <a16:creationId xmlns:a16="http://schemas.microsoft.com/office/drawing/2014/main" id="{84DFDF3C-27C3-DF63-249D-8259D0615D2A}"/>
              </a:ext>
            </a:extLst>
          </p:cNvPr>
          <p:cNvSpPr>
            <a:spLocks noGrp="1"/>
          </p:cNvSpPr>
          <p:nvPr>
            <p:ph type="sldNum" sz="quarter" idx="4"/>
          </p:nvPr>
        </p:nvSpPr>
        <p:spPr/>
        <p:txBody>
          <a:bodyPr/>
          <a:lstStyle/>
          <a:p>
            <a:fld id="{BB5FC4A1-A2DE-4EB5-9A46-57D39B4235EC}" type="slidenum">
              <a:rPr lang="en-US" smtClean="0"/>
              <a:t>60</a:t>
            </a:fld>
            <a:endParaRPr lang="en-US"/>
          </a:p>
        </p:txBody>
      </p:sp>
    </p:spTree>
    <p:extLst>
      <p:ext uri="{BB962C8B-B14F-4D97-AF65-F5344CB8AC3E}">
        <p14:creationId val="3269188898"/>
      </p:ext>
    </p:extLst>
  </p:cSld>
  <p:clrMapOvr>
    <a:masterClrMapping/>
  </p:clrMapOvr>
  <p:transition spd="med">
    <p:fade/>
  </p:transition>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C42C44-8124-4583-9D86-9E805CDC1768}"/>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sp>
        <p:nvSpPr>
          <p:cNvPr id="8" name="TextBox 7">
            <a:extLst>
              <a:ext uri="{FF2B5EF4-FFF2-40B4-BE49-F238E27FC236}">
                <a16:creationId xmlns:a16="http://schemas.microsoft.com/office/drawing/2014/main" id="{01F59DA0-E083-289E-6F8A-8F6C76133120}"/>
              </a:ext>
            </a:extLst>
          </p:cNvPr>
          <p:cNvSpPr txBox="1"/>
          <p:nvPr/>
        </p:nvSpPr>
        <p:spPr>
          <a:xfrm>
            <a:off x="513708" y="1633591"/>
            <a:ext cx="8219326" cy="106680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À la base de l’IQ, le réviseur peut chercher à modifier le réviseur s’il souhaite que les informations soient vérifiées à nouveau et il peut également les renvoyer au cessionnaire une fois que toutes les demandes de révision, commentaires, etc. ont été effectués par le réviseur.</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8EE4DD20-7231-8A39-13AC-1DAD2C251097}"/>
              </a:ext>
            </a:extLst>
          </p:cNvPr>
          <p:cNvPicPr>
            <a:picLocks noChangeAspect="1"/>
          </p:cNvPicPr>
          <p:nvPr/>
        </p:nvPicPr>
        <p:blipFill>
          <a:blip r:embed="rId2"/>
          <a:stretch>
            <a:fillRect/>
          </a:stretch>
        </p:blipFill>
        <p:spPr>
          <a:xfrm>
            <a:off x="226032" y="2685143"/>
            <a:ext cx="8691936" cy="3104657"/>
          </a:xfrm>
          <a:prstGeom prst="rect">
            <a:avLst/>
          </a:prstGeom>
        </p:spPr>
      </p:pic>
      <p:sp>
        <p:nvSpPr>
          <p:cNvPr id="3" name="Slide Number Placeholder 2">
            <a:extLst>
              <a:ext uri="{FF2B5EF4-FFF2-40B4-BE49-F238E27FC236}">
                <a16:creationId xmlns:a16="http://schemas.microsoft.com/office/drawing/2014/main" id="{21929FC3-066C-2CD2-548A-ED6469C59FED}"/>
              </a:ext>
            </a:extLst>
          </p:cNvPr>
          <p:cNvSpPr>
            <a:spLocks noGrp="1"/>
          </p:cNvSpPr>
          <p:nvPr>
            <p:ph type="sldNum" sz="quarter" idx="4"/>
          </p:nvPr>
        </p:nvSpPr>
        <p:spPr/>
        <p:txBody>
          <a:bodyPr/>
          <a:lstStyle/>
          <a:p>
            <a:fld id="{BB5FC4A1-A2DE-4EB5-9A46-57D39B4235EC}" type="slidenum">
              <a:rPr lang="en-US" smtClean="0"/>
              <a:t>61</a:t>
            </a:fld>
            <a:endParaRPr lang="en-US"/>
          </a:p>
        </p:txBody>
      </p:sp>
    </p:spTree>
    <p:extLst>
      <p:ext uri="{BB962C8B-B14F-4D97-AF65-F5344CB8AC3E}">
        <p14:creationId val="1493833896"/>
      </p:ext>
    </p:extLst>
  </p:cSld>
  <p:clrMapOvr>
    <a:masterClrMapping/>
  </p:clrMapOvr>
  <p:transition spd="med">
    <p:fade/>
  </p:transition>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EB4CDC0D-5E5A-B405-4CB8-4404CF4E0CFC}"/>
              </a:ext>
            </a:extLst>
          </p:cNvPr>
          <p:cNvSpPr>
            <a:spLocks noGrp="1"/>
          </p:cNvSpPr>
          <p:nvPr>
            <p:ph type="title"/>
          </p:nvPr>
        </p:nvSpPr>
        <p:spPr>
          <a:xfrm>
            <a:off x="822960" y="182880"/>
            <a:ext cx="7358907" cy="787032"/>
          </a:xfrm>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pic>
        <p:nvPicPr>
          <p:cNvPr id="7" name="Picture 6">
            <a:extLst>
              <a:ext uri="{FF2B5EF4-FFF2-40B4-BE49-F238E27FC236}">
                <a16:creationId xmlns:a16="http://schemas.microsoft.com/office/drawing/2014/main" id="{86129676-1C1B-7C80-E18A-527E79FB9697}"/>
              </a:ext>
            </a:extLst>
          </p:cNvPr>
          <p:cNvPicPr>
            <a:picLocks noChangeAspect="1"/>
          </p:cNvPicPr>
          <p:nvPr/>
        </p:nvPicPr>
        <p:blipFill>
          <a:blip r:embed="rId2"/>
          <a:stretch>
            <a:fillRect/>
          </a:stretch>
        </p:blipFill>
        <p:spPr>
          <a:xfrm>
            <a:off x="464995" y="1965436"/>
            <a:ext cx="8074836" cy="2927128"/>
          </a:xfrm>
          <a:prstGeom prst="rect">
            <a:avLst/>
          </a:prstGeom>
          <a:noFill/>
        </p:spPr>
      </p:pic>
      <p:sp>
        <p:nvSpPr>
          <p:cNvPr id="8" name="TextBox 7">
            <a:extLst>
              <a:ext uri="{FF2B5EF4-FFF2-40B4-BE49-F238E27FC236}">
                <a16:creationId xmlns:a16="http://schemas.microsoft.com/office/drawing/2014/main" id="{37691D86-333C-0017-474B-7877579F37F6}"/>
              </a:ext>
            </a:extLst>
          </p:cNvPr>
          <p:cNvSpPr txBox="1"/>
          <p:nvPr/>
        </p:nvSpPr>
        <p:spPr>
          <a:xfrm>
            <a:off x="464995" y="1442216"/>
            <a:ext cx="7798085" cy="73152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Le cessionnaire qui a rempli le questionnaire pour lui faire savoir que des informations supplémentaires/une révision sont requises.</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Un exemple est inclus ci-dessous :</a:t>
            </a:r>
          </a:p>
        </p:txBody>
      </p:sp>
      <p:pic>
        <p:nvPicPr>
          <p:cNvPr id="10" name="Picture 9">
            <a:extLst>
              <a:ext uri="{FF2B5EF4-FFF2-40B4-BE49-F238E27FC236}">
                <a16:creationId xmlns:a16="http://schemas.microsoft.com/office/drawing/2014/main" id="{D8F59412-9262-0595-4FF5-6459DE4AF31B}"/>
              </a:ext>
            </a:extLst>
          </p:cNvPr>
          <p:cNvPicPr>
            <a:picLocks noChangeAspect="1"/>
          </p:cNvPicPr>
          <p:nvPr/>
        </p:nvPicPr>
        <p:blipFill>
          <a:blip r:embed="rId3"/>
          <a:stretch>
            <a:fillRect/>
          </a:stretch>
        </p:blipFill>
        <p:spPr>
          <a:xfrm>
            <a:off x="464995" y="5325786"/>
            <a:ext cx="8321040" cy="1124604"/>
          </a:xfrm>
          <a:prstGeom prst="rect">
            <a:avLst/>
          </a:prstGeom>
        </p:spPr>
      </p:pic>
      <p:sp>
        <p:nvSpPr>
          <p:cNvPr id="11" name="TextBox 10">
            <a:extLst>
              <a:ext uri="{FF2B5EF4-FFF2-40B4-BE49-F238E27FC236}">
                <a16:creationId xmlns:a16="http://schemas.microsoft.com/office/drawing/2014/main" id="{0216DD9C-9CC7-019E-FD8F-127DCBFD9A05}"/>
              </a:ext>
            </a:extLst>
          </p:cNvPr>
          <p:cNvSpPr txBox="1"/>
          <p:nvPr/>
        </p:nvSpPr>
        <p:spPr>
          <a:xfrm>
            <a:off x="410966" y="4923529"/>
            <a:ext cx="8322068" cy="51816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En cliquant sur le lien, l’utilisateur accèdera au questionnaire où il pourra revoir les réponses :</a:t>
            </a:r>
          </a:p>
        </p:txBody>
      </p:sp>
      <p:sp>
        <p:nvSpPr>
          <p:cNvPr id="2" name="Slide Number Placeholder 1">
            <a:extLst>
              <a:ext uri="{FF2B5EF4-FFF2-40B4-BE49-F238E27FC236}">
                <a16:creationId xmlns:a16="http://schemas.microsoft.com/office/drawing/2014/main" id="{EE5142F1-E163-763C-8BFC-47B91062F23A}"/>
              </a:ext>
            </a:extLst>
          </p:cNvPr>
          <p:cNvSpPr>
            <a:spLocks noGrp="1"/>
          </p:cNvSpPr>
          <p:nvPr>
            <p:ph type="sldNum" sz="quarter" idx="4"/>
          </p:nvPr>
        </p:nvSpPr>
        <p:spPr/>
        <p:txBody>
          <a:bodyPr/>
          <a:lstStyle/>
          <a:p>
            <a:fld id="{BB5FC4A1-A2DE-4EB5-9A46-57D39B4235EC}" type="slidenum">
              <a:rPr lang="en-US" smtClean="0"/>
              <a:t>62</a:t>
            </a:fld>
            <a:endParaRPr lang="en-US"/>
          </a:p>
        </p:txBody>
      </p:sp>
    </p:spTree>
    <p:extLst>
      <p:ext uri="{BB962C8B-B14F-4D97-AF65-F5344CB8AC3E}">
        <p14:creationId val="3004893639"/>
      </p:ext>
    </p:extLst>
  </p:cSld>
  <p:clrMapOvr>
    <a:masterClrMapping/>
  </p:clrMapOvr>
  <p:transition spd="med">
    <p:fade/>
  </p:transition>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0D3DDBE-4595-03AF-769B-03DB0482AE59}"/>
              </a:ext>
            </a:extLst>
          </p:cNvPr>
          <p:cNvSpPr>
            <a:spLocks noGrp="1"/>
          </p:cNvSpPr>
          <p:nvPr>
            <p:ph type="title"/>
          </p:nvPr>
        </p:nvSpPr>
        <p:spPr>
          <a:xfrm>
            <a:off x="822960" y="182880"/>
            <a:ext cx="7358907" cy="787032"/>
          </a:xfrm>
        </p:spPr>
        <p:txBody>
          <a:bodyPr anchor="ctr">
            <a:normAutofit/>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pic>
        <p:nvPicPr>
          <p:cNvPr id="7" name="Picture 6">
            <a:extLst>
              <a:ext uri="{FF2B5EF4-FFF2-40B4-BE49-F238E27FC236}">
                <a16:creationId xmlns:a16="http://schemas.microsoft.com/office/drawing/2014/main" id="{3397C2DE-87F3-F21F-2AAA-C367196D0BB6}"/>
              </a:ext>
            </a:extLst>
          </p:cNvPr>
          <p:cNvPicPr>
            <a:picLocks noChangeAspect="1"/>
          </p:cNvPicPr>
          <p:nvPr/>
        </p:nvPicPr>
        <p:blipFill>
          <a:blip r:embed="rId2"/>
          <a:stretch>
            <a:fillRect/>
          </a:stretch>
        </p:blipFill>
        <p:spPr>
          <a:xfrm>
            <a:off x="464995" y="2646869"/>
            <a:ext cx="8074836" cy="3451991"/>
          </a:xfrm>
          <a:prstGeom prst="rect">
            <a:avLst/>
          </a:prstGeom>
          <a:noFill/>
        </p:spPr>
      </p:pic>
      <p:sp>
        <p:nvSpPr>
          <p:cNvPr id="9" name="TextBox 8">
            <a:extLst>
              <a:ext uri="{FF2B5EF4-FFF2-40B4-BE49-F238E27FC236}">
                <a16:creationId xmlns:a16="http://schemas.microsoft.com/office/drawing/2014/main" id="{4B9B3C1E-B669-D759-6829-F30D6F025B31}"/>
              </a:ext>
            </a:extLst>
          </p:cNvPr>
          <p:cNvSpPr txBox="1"/>
          <p:nvPr/>
        </p:nvSpPr>
        <p:spPr>
          <a:xfrm>
            <a:off x="410966" y="1654139"/>
            <a:ext cx="8147407" cy="106680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L’utilisateur qui remplit le questionnaire peut ensuite faire défiler l’IQ, puis voir où l’examinateur lui a laissé une instruction sur la manière dont le questionnaire doit être modifié.</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Ils peuvent effectuer les modifications et les soumettre à nouveau pour examen.</a:t>
            </a:r>
          </a:p>
        </p:txBody>
      </p:sp>
      <p:sp>
        <p:nvSpPr>
          <p:cNvPr id="3" name="Slide Number Placeholder 2">
            <a:extLst>
              <a:ext uri="{FF2B5EF4-FFF2-40B4-BE49-F238E27FC236}">
                <a16:creationId xmlns:a16="http://schemas.microsoft.com/office/drawing/2014/main" id="{7755FA8A-9CA0-9FD5-76F2-E392EF5094EE}"/>
              </a:ext>
            </a:extLst>
          </p:cNvPr>
          <p:cNvSpPr>
            <a:spLocks noGrp="1"/>
          </p:cNvSpPr>
          <p:nvPr>
            <p:ph type="sldNum" sz="quarter" idx="4"/>
          </p:nvPr>
        </p:nvSpPr>
        <p:spPr/>
        <p:txBody>
          <a:bodyPr/>
          <a:lstStyle/>
          <a:p>
            <a:fld id="{BB5FC4A1-A2DE-4EB5-9A46-57D39B4235EC}" type="slidenum">
              <a:rPr lang="en-US" smtClean="0"/>
              <a:t>63</a:t>
            </a:fld>
            <a:endParaRPr lang="en-US"/>
          </a:p>
        </p:txBody>
      </p:sp>
    </p:spTree>
    <p:extLst>
      <p:ext uri="{BB962C8B-B14F-4D97-AF65-F5344CB8AC3E}">
        <p14:creationId val="1288605509"/>
      </p:ext>
    </p:extLst>
  </p:cSld>
  <p:clrMapOvr>
    <a:masterClrMapping/>
  </p:clrMapOvr>
  <p:transition spd="med">
    <p:fade/>
  </p:transition>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57B126B-6285-B189-1B31-BC9C3839DF7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sp>
        <p:nvSpPr>
          <p:cNvPr id="3" name="Content Placeholder 2">
            <a:extLst>
              <a:ext uri="{FF2B5EF4-FFF2-40B4-BE49-F238E27FC236}">
                <a16:creationId xmlns:a16="http://schemas.microsoft.com/office/drawing/2014/main" id="{043B387E-822F-1A96-67B3-6AB28C2F1D77}"/>
              </a:ext>
            </a:extLst>
          </p:cNvPr>
          <p:cNvSpPr>
            <a:spLocks noGrp="1"/>
          </p:cNvSpPr>
          <p:nvPr>
            <p:ph idx="1"/>
          </p:nvPr>
        </p:nvSpPr>
        <p:spPr>
          <a:xfrm>
            <a:off x="432562" y="1508761"/>
            <a:ext cx="8074836" cy="1470746"/>
          </a:xfrm>
        </p:spPr>
        <p:txBody>
          <a:bodyPr>
            <a:normAutofit fontScale="90000" lnSpcReduction="20000"/>
          </a:bodyPr>
          <a:lstStyle/>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Une fois que toutes les révisions (le cas échéant) ont été apportées au questionnaire interne, il peut être approuvé par l’examinateur.</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L’examinateur accèdera au questionnaire soumis de la même manière que lors de sa soumission initiale, soit via le lien figurant dans l’e-mail, soit via la section Éléments à examiner de la page d’accueil.</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Dans la partie supérieure du questionnaire, l’examinateur est alors en mesure de REJETER (ce qui signifie qu’il devra être rempli à nouveau) ou d’APPROUVER le questionnaire.</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(Remarque : l’approbation consiste uniquement à approuver le questionnaire comme étant complet ; elle n’approuve pas l’intégration du tiers).</a:t>
            </a:r>
          </a:p>
          <a:p>
            <a:pPr marL="0" indent="0">
              <a:buNone/>
            </a:pPr>
            <a:endParaRPr lang="en-GB"/>
          </a:p>
        </p:txBody>
      </p:sp>
      <p:pic>
        <p:nvPicPr>
          <p:cNvPr id="7" name="Picture 6">
            <a:extLst>
              <a:ext uri="{FF2B5EF4-FFF2-40B4-BE49-F238E27FC236}">
                <a16:creationId xmlns:a16="http://schemas.microsoft.com/office/drawing/2014/main" id="{763706B1-A3F4-6835-D1B2-E43B117C099D}"/>
              </a:ext>
            </a:extLst>
          </p:cNvPr>
          <p:cNvPicPr>
            <a:picLocks noChangeAspect="1"/>
          </p:cNvPicPr>
          <p:nvPr/>
        </p:nvPicPr>
        <p:blipFill>
          <a:blip r:embed="rId2"/>
          <a:stretch>
            <a:fillRect/>
          </a:stretch>
        </p:blipFill>
        <p:spPr>
          <a:xfrm>
            <a:off x="432562" y="3006714"/>
            <a:ext cx="8507398" cy="2489468"/>
          </a:xfrm>
          <a:prstGeom prst="rect">
            <a:avLst/>
          </a:prstGeom>
        </p:spPr>
      </p:pic>
      <p:sp>
        <p:nvSpPr>
          <p:cNvPr id="8" name="TextBox 7">
            <a:extLst>
              <a:ext uri="{FF2B5EF4-FFF2-40B4-BE49-F238E27FC236}">
                <a16:creationId xmlns:a16="http://schemas.microsoft.com/office/drawing/2014/main" id="{184ABE0A-A226-EEB7-D382-7D68FAFF1B4E}"/>
              </a:ext>
            </a:extLst>
          </p:cNvPr>
          <p:cNvSpPr txBox="1"/>
          <p:nvPr/>
        </p:nvSpPr>
        <p:spPr>
          <a:xfrm>
            <a:off x="248714" y="5727356"/>
            <a:ext cx="8507398" cy="82296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Une fois cela terminé, l’examinateur peut revenir à l’activité dans la section Collecte de données internes du flux de travail et mettre à jour l’évaluation dans l’activité pour les résultats du questionnaire interne.</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DCF6BF80-6BE9-CD2A-1C50-A34609CCA69B}"/>
              </a:ext>
            </a:extLst>
          </p:cNvPr>
          <p:cNvSpPr>
            <a:spLocks noGrp="1"/>
          </p:cNvSpPr>
          <p:nvPr>
            <p:ph type="sldNum" sz="quarter" idx="4"/>
          </p:nvPr>
        </p:nvSpPr>
        <p:spPr/>
        <p:txBody>
          <a:bodyPr/>
          <a:lstStyle/>
          <a:p>
            <a:fld id="{BB5FC4A1-A2DE-4EB5-9A46-57D39B4235EC}" type="slidenum">
              <a:rPr lang="en-US" smtClean="0"/>
              <a:t>64</a:t>
            </a:fld>
            <a:endParaRPr lang="en-US"/>
          </a:p>
        </p:txBody>
      </p:sp>
    </p:spTree>
    <p:extLst>
      <p:ext uri="{BB962C8B-B14F-4D97-AF65-F5344CB8AC3E}">
        <p14:creationId val="158987418"/>
      </p:ext>
    </p:extLst>
  </p:cSld>
  <p:clrMapOvr>
    <a:masterClrMapping/>
  </p:clrMapOvr>
  <p:transition spd="med">
    <p:fade/>
  </p:transition>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B3593BE-504A-9391-95EA-6AD51D3305EF}"/>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sp>
        <p:nvSpPr>
          <p:cNvPr id="6" name="TextBox 5">
            <a:extLst>
              <a:ext uri="{FF2B5EF4-FFF2-40B4-BE49-F238E27FC236}">
                <a16:creationId xmlns:a16="http://schemas.microsoft.com/office/drawing/2014/main" id="{44104FAB-265C-0D48-C6D5-2A5ECAD8BE93}"/>
              </a:ext>
            </a:extLst>
          </p:cNvPr>
          <p:cNvSpPr txBox="1"/>
          <p:nvPr/>
        </p:nvSpPr>
        <p:spPr>
          <a:xfrm>
            <a:off x="482885" y="1674688"/>
            <a:ext cx="7921376" cy="2529841"/>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Les Options d’évaluation pour les Questionnaires internes dépendent du score total du Questionnaire interne, comme suit :</a:t>
            </a:r>
          </a:p>
          <a:p>
            <a:endParaRPr lang="en-GB" sz="1600"/>
          </a:p>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Le QI a obtenu un faible risque – Approuver un tiers</a:t>
            </a:r>
          </a:p>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Le QI a obtenu un risque moyen – Approuver un tiers</a:t>
            </a:r>
          </a:p>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Le QI a obtenu un risque moyen – Demander un examen de conformité</a:t>
            </a:r>
          </a:p>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Le QI a obtenu une note de risque élevé – Nécessite un examen de conformité</a:t>
            </a:r>
          </a:p>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Refuser le tiers</a:t>
            </a:r>
          </a:p>
          <a:p>
            <a:pPr marL="285750" indent="-285750">
              <a:buFont typeface="Arial" panose="020b0604020202020204" pitchFamily="34" charset="0"/>
              <a:buChar char="•"/>
            </a:pPr>
            <a:r>
              <a:rPr lang="fr" sz="1600" b="0" i="0" u="none" strike="noStrike" cap="none" baseline="0">
                <a:solidFill>
                  <a:srgbClr val="000000"/>
                </a:solidFill>
                <a:effectLst/>
                <a:uFill>
                  <a:solidFill>
                    <a:prstClr val="black">
                      <a:alpha val="0"/>
                    </a:prstClr>
                  </a:solidFill>
                </a:uFill>
                <a:latin typeface="Calibri"/>
                <a:ea typeface="Calibri"/>
                <a:cs typeface="Calibri"/>
              </a:rPr>
              <a:t>Attribuer un questionnaire externe</a:t>
            </a:r>
          </a:p>
        </p:txBody>
      </p:sp>
      <p:sp>
        <p:nvSpPr>
          <p:cNvPr id="8" name="Right Brace 7">
            <a:extLst>
              <a:ext uri="{FF2B5EF4-FFF2-40B4-BE49-F238E27FC236}">
                <a16:creationId xmlns:a16="http://schemas.microsoft.com/office/drawing/2014/main" id="{3E32FB08-4099-6FD0-AC14-71E409344E62}"/>
              </a:ext>
            </a:extLst>
          </p:cNvPr>
          <p:cNvSpPr/>
          <p:nvPr/>
        </p:nvSpPr>
        <p:spPr>
          <a:xfrm>
            <a:off x="6626831" y="2671281"/>
            <a:ext cx="133565" cy="107878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E78DE359-4A97-6382-7285-623CD2F113A4}"/>
              </a:ext>
            </a:extLst>
          </p:cNvPr>
          <p:cNvSpPr txBox="1"/>
          <p:nvPr/>
        </p:nvSpPr>
        <p:spPr>
          <a:xfrm>
            <a:off x="6914509" y="2476072"/>
            <a:ext cx="1910993" cy="2286000"/>
          </a:xfrm>
          <a:prstGeom prst="rect">
            <a:avLst/>
          </a:prstGeom>
          <a:noFill/>
        </p:spPr>
        <p:txBody>
          <a:bodyPr wrap="square" rtlCol="0">
            <a:spAutoFit/>
          </a:bodyPr>
          <a:lstStyle/>
          <a:p>
            <a:r>
              <a:rPr lang="fr" sz="1200" b="0" i="0" u="none" strike="noStrike" cap="none" baseline="0">
                <a:solidFill>
                  <a:srgbClr val="000000"/>
                </a:solidFill>
                <a:effectLst/>
                <a:uFill>
                  <a:solidFill>
                    <a:prstClr val="black">
                      <a:alpha val="0"/>
                    </a:prstClr>
                  </a:solidFill>
                </a:uFill>
                <a:latin typeface="Calibri"/>
                <a:ea typeface="Calibri"/>
                <a:cs typeface="Calibri"/>
              </a:rPr>
              <a:t>Pour les scores de risque moyen, l’équipe locale peut choisir d’approuver ou d’envoyer à l’équipe de conformité.</a:t>
            </a:r>
            <a:r>
              <a:rPr lang="fr" sz="1200" b="0" i="0" u="none" strike="noStrike" cap="none" baseline="0">
                <a:solidFill>
                  <a:srgbClr val="000000"/>
                </a:solidFill>
                <a:effectLst/>
                <a:uFill>
                  <a:solidFill>
                    <a:prstClr val="black">
                      <a:alpha val="0"/>
                    </a:prstClr>
                  </a:solidFill>
                </a:uFill>
                <a:latin typeface="Calibri"/>
                <a:ea typeface="Calibri"/>
                <a:cs typeface="Calibri"/>
              </a:rPr>
              <a:t> </a:t>
            </a:r>
            <a:r>
              <a:rPr lang="fr" sz="1200" b="0" i="0" u="none" strike="noStrike" cap="none" baseline="0">
                <a:solidFill>
                  <a:srgbClr val="000000"/>
                </a:solidFill>
                <a:effectLst/>
                <a:uFill>
                  <a:solidFill>
                    <a:prstClr val="black">
                      <a:alpha val="0"/>
                    </a:prstClr>
                  </a:solidFill>
                </a:uFill>
                <a:latin typeface="Calibri"/>
                <a:ea typeface="Calibri"/>
                <a:cs typeface="Calibri"/>
              </a:rPr>
              <a:t>Pour les scores de risque élevé, un examen de la conformité est obligatoire ou ils peuvent émettre un questionnaire externe</a:t>
            </a:r>
          </a:p>
        </p:txBody>
      </p:sp>
      <p:sp>
        <p:nvSpPr>
          <p:cNvPr id="10" name="TextBox 9">
            <a:extLst>
              <a:ext uri="{FF2B5EF4-FFF2-40B4-BE49-F238E27FC236}">
                <a16:creationId xmlns:a16="http://schemas.microsoft.com/office/drawing/2014/main" id="{EDCD4242-B6F0-F578-7FD1-B8801ACA3E24}"/>
              </a:ext>
            </a:extLst>
          </p:cNvPr>
          <p:cNvSpPr txBox="1"/>
          <p:nvPr/>
        </p:nvSpPr>
        <p:spPr>
          <a:xfrm>
            <a:off x="482885" y="4250029"/>
            <a:ext cx="7921376" cy="2529841"/>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L’équipe de conformité, après examen, a la possibilité d’approuver ou de refuser le tiers, ou de demander le remplissage d’un questionnaire externe.</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L’équipe d’approbation locale peut décider de refuser le tiers s’il a obtenu un score de risque élevé dans l’IQ et décide de ne pas effectuer de transactions avec lui, ou elle peut décider de recueillir des informations supplémentaires sur le tiers, auquel cas, elle sélectionnera l’évaluation par questionnaire externe.</a:t>
            </a:r>
          </a:p>
          <a:p>
            <a:endParaRPr lang="en-GB" sz="1600"/>
          </a:p>
          <a:p>
            <a:r>
              <a:rPr lang="fr" sz="1600" b="0" i="0" u="none" strike="noStrike" cap="none" baseline="0">
                <a:solidFill>
                  <a:srgbClr val="000000"/>
                </a:solidFill>
                <a:effectLst/>
                <a:uFill>
                  <a:solidFill>
                    <a:prstClr val="black">
                      <a:alpha val="0"/>
                    </a:prstClr>
                  </a:solidFill>
                </a:uFill>
                <a:latin typeface="Calibri"/>
                <a:ea typeface="Calibri"/>
                <a:cs typeface="Calibri"/>
              </a:rPr>
              <a:t>Cela sera abordé dans les pages suivantes...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9DCB6BF-D6B0-492C-8A7D-6192B23CB4CC}"/>
              </a:ext>
            </a:extLst>
          </p:cNvPr>
          <p:cNvSpPr>
            <a:spLocks noGrp="1"/>
          </p:cNvSpPr>
          <p:nvPr>
            <p:ph type="sldNum" sz="quarter" idx="4"/>
          </p:nvPr>
        </p:nvSpPr>
        <p:spPr/>
        <p:txBody>
          <a:bodyPr/>
          <a:lstStyle/>
          <a:p>
            <a:fld id="{BB5FC4A1-A2DE-4EB5-9A46-57D39B4235EC}" type="slidenum">
              <a:rPr lang="en-US" smtClean="0"/>
              <a:t>65</a:t>
            </a:fld>
            <a:endParaRPr lang="en-US"/>
          </a:p>
        </p:txBody>
      </p:sp>
    </p:spTree>
    <p:extLst>
      <p:ext uri="{BB962C8B-B14F-4D97-AF65-F5344CB8AC3E}">
        <p14:creationId val="4005030428"/>
      </p:ext>
    </p:extLst>
  </p:cSld>
  <p:clrMapOvr>
    <a:masterClrMapping/>
  </p:clrMapOvr>
  <p:transition spd="med">
    <p:fade/>
  </p:transition>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1A46C9B4-65BB-72CD-43B1-B1B61F8230E8}"/>
              </a:ext>
            </a:extLst>
          </p:cNvPr>
          <p:cNvSpPr>
            <a:spLocks noGrp="1"/>
          </p:cNvSpPr>
          <p:nvPr>
            <p:ph type="title"/>
          </p:nvPr>
        </p:nvSpPr>
        <p:spPr>
          <a:xfrm>
            <a:off x="822960" y="182880"/>
            <a:ext cx="7358907" cy="787032"/>
          </a:xfrm>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pic>
        <p:nvPicPr>
          <p:cNvPr id="7" name="Picture 6">
            <a:extLst>
              <a:ext uri="{FF2B5EF4-FFF2-40B4-BE49-F238E27FC236}">
                <a16:creationId xmlns:a16="http://schemas.microsoft.com/office/drawing/2014/main" id="{BA81BC5F-418C-FF9C-A610-025B4736BD26}"/>
              </a:ext>
            </a:extLst>
          </p:cNvPr>
          <p:cNvPicPr>
            <a:picLocks noChangeAspect="1"/>
          </p:cNvPicPr>
          <p:nvPr/>
        </p:nvPicPr>
        <p:blipFill>
          <a:blip r:embed="rId2"/>
          <a:stretch>
            <a:fillRect/>
          </a:stretch>
        </p:blipFill>
        <p:spPr>
          <a:xfrm>
            <a:off x="464995" y="2375271"/>
            <a:ext cx="8074836" cy="4299849"/>
          </a:xfrm>
          <a:prstGeom prst="rect">
            <a:avLst/>
          </a:prstGeom>
          <a:noFill/>
        </p:spPr>
      </p:pic>
      <p:sp>
        <p:nvSpPr>
          <p:cNvPr id="8" name="TextBox 7">
            <a:extLst>
              <a:ext uri="{FF2B5EF4-FFF2-40B4-BE49-F238E27FC236}">
                <a16:creationId xmlns:a16="http://schemas.microsoft.com/office/drawing/2014/main" id="{4D8B26BC-32A1-9D4C-FF10-36E683031F84}"/>
              </a:ext>
            </a:extLst>
          </p:cNvPr>
          <p:cNvSpPr txBox="1"/>
          <p:nvPr/>
        </p:nvSpPr>
        <p:spPr>
          <a:xfrm>
            <a:off x="472611" y="1548516"/>
            <a:ext cx="7962472" cy="57912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Vous trouverez ci-dessous une capture d’écran montrant les évaluations disponibles pour les résultats du questionnaire interne...</a:t>
            </a:r>
          </a:p>
        </p:txBody>
      </p:sp>
      <p:sp>
        <p:nvSpPr>
          <p:cNvPr id="2" name="Slide Number Placeholder 1">
            <a:extLst>
              <a:ext uri="{FF2B5EF4-FFF2-40B4-BE49-F238E27FC236}">
                <a16:creationId xmlns:a16="http://schemas.microsoft.com/office/drawing/2014/main" id="{E3AA6447-F06F-3038-8B27-7180F456D8AB}"/>
              </a:ext>
            </a:extLst>
          </p:cNvPr>
          <p:cNvSpPr>
            <a:spLocks noGrp="1"/>
          </p:cNvSpPr>
          <p:nvPr>
            <p:ph type="sldNum" sz="quarter" idx="4"/>
          </p:nvPr>
        </p:nvSpPr>
        <p:spPr/>
        <p:txBody>
          <a:bodyPr/>
          <a:lstStyle/>
          <a:p>
            <a:fld id="{BB5FC4A1-A2DE-4EB5-9A46-57D39B4235EC}" type="slidenum">
              <a:rPr lang="en-US" smtClean="0"/>
              <a:t>66</a:t>
            </a:fld>
            <a:endParaRPr lang="en-US"/>
          </a:p>
        </p:txBody>
      </p:sp>
    </p:spTree>
    <p:extLst>
      <p:ext uri="{BB962C8B-B14F-4D97-AF65-F5344CB8AC3E}">
        <p14:creationId val="2734572367"/>
      </p:ext>
    </p:extLst>
  </p:cSld>
  <p:clrMapOvr>
    <a:masterClrMapping/>
  </p:clrMapOvr>
  <p:transition spd="med">
    <p:fade/>
  </p:transition>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A80FD66-A65A-A411-598D-5489FAEA284C}"/>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sp>
        <p:nvSpPr>
          <p:cNvPr id="3" name="Content Placeholder 2">
            <a:extLst>
              <a:ext uri="{FF2B5EF4-FFF2-40B4-BE49-F238E27FC236}">
                <a16:creationId xmlns:a16="http://schemas.microsoft.com/office/drawing/2014/main" id="{4758D6CF-6397-79FE-F35D-EA01802CF21A}"/>
              </a:ext>
            </a:extLst>
          </p:cNvPr>
          <p:cNvSpPr>
            <a:spLocks noGrp="1"/>
          </p:cNvSpPr>
          <p:nvPr>
            <p:ph idx="1"/>
          </p:nvPr>
        </p:nvSpPr>
        <p:spPr/>
        <p:txBody>
          <a:bodyPr>
            <a:normAutofit/>
          </a:bodyPr>
          <a:lstStyle/>
          <a:p>
            <a:pPr marL="0" indent="0">
              <a:buNone/>
            </a:pPr>
            <a:r>
              <a:rPr lang="fr" sz="1600" b="1" i="0" u="none" strike="noStrike" cap="none" baseline="0">
                <a:solidFill>
                  <a:srgbClr val="0070C0"/>
                </a:solidFill>
                <a:effectLst/>
                <a:uFill>
                  <a:solidFill>
                    <a:prstClr val="black">
                      <a:alpha val="0"/>
                    </a:prstClr>
                  </a:solidFill>
                </a:uFill>
                <a:latin typeface="Calibri"/>
                <a:ea typeface="Calibri"/>
                <a:cs typeface="Calibri"/>
              </a:rPr>
              <a:t>Étape 5 :</a:t>
            </a:r>
            <a:r>
              <a:rPr lang="fr" sz="1600" b="1" i="0" u="none" strike="noStrike" cap="none" baseline="0">
                <a:solidFill>
                  <a:srgbClr val="0070C0"/>
                </a:solidFill>
                <a:effectLst/>
                <a:uFill>
                  <a:solidFill>
                    <a:prstClr val="black">
                      <a:alpha val="0"/>
                    </a:prstClr>
                  </a:solidFill>
                </a:uFill>
                <a:latin typeface="Calibri"/>
                <a:ea typeface="Calibri"/>
                <a:cs typeface="Calibri"/>
              </a:rPr>
              <a:t> </a:t>
            </a:r>
            <a:r>
              <a:rPr lang="fr" sz="1600" b="1" i="0" u="none" strike="noStrike" cap="none" baseline="0">
                <a:solidFill>
                  <a:srgbClr val="0070C0"/>
                </a:solidFill>
                <a:effectLst/>
                <a:uFill>
                  <a:solidFill>
                    <a:prstClr val="black">
                      <a:alpha val="0"/>
                    </a:prstClr>
                  </a:solidFill>
                </a:uFill>
                <a:latin typeface="Calibri"/>
                <a:ea typeface="Calibri"/>
                <a:cs typeface="Calibri"/>
              </a:rPr>
              <a:t>Collecte de données externes</a:t>
            </a:r>
          </a:p>
        </p:txBody>
      </p:sp>
      <p:sp>
        <p:nvSpPr>
          <p:cNvPr id="8" name="TextBox 7">
            <a:extLst>
              <a:ext uri="{FF2B5EF4-FFF2-40B4-BE49-F238E27FC236}">
                <a16:creationId xmlns:a16="http://schemas.microsoft.com/office/drawing/2014/main" id="{9F9D3529-0CE3-8CBD-E3A1-4319537D4152}"/>
              </a:ext>
            </a:extLst>
          </p:cNvPr>
          <p:cNvSpPr txBox="1"/>
          <p:nvPr/>
        </p:nvSpPr>
        <p:spPr>
          <a:xfrm>
            <a:off x="432562" y="1900719"/>
            <a:ext cx="7749305" cy="1691640"/>
          </a:xfrm>
          <a:prstGeom prst="rect">
            <a:avLst/>
          </a:prstGeom>
          <a:noFill/>
        </p:spPr>
        <p:txBody>
          <a:bodyPr wrap="square" rtlCol="0">
            <a:spAutoFit/>
          </a:bodyPr>
          <a:lstStyle/>
          <a:p>
            <a:r>
              <a:rPr lang="fr" sz="1500" b="0" i="0" u="none" strike="noStrike" cap="none" baseline="0">
                <a:solidFill>
                  <a:srgbClr val="000000"/>
                </a:solidFill>
                <a:effectLst/>
                <a:uFill>
                  <a:solidFill>
                    <a:prstClr val="black">
                      <a:alpha val="0"/>
                    </a:prstClr>
                  </a:solidFill>
                </a:uFill>
                <a:latin typeface="Calibri"/>
                <a:ea typeface="Calibri"/>
                <a:cs typeface="Calibri"/>
              </a:rPr>
              <a:t>Lorsque l’équipe d’approbation sélectionne Attribuer un questionnaire externe dans l’évaluation (voir page précédente), l’onglet Collecte de données externe (étape 3) du flux de travail est activé.</a:t>
            </a:r>
            <a:r>
              <a:rPr lang="f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fr" sz="1500" b="0" i="0" u="none" strike="noStrike" cap="none" baseline="0">
                <a:solidFill>
                  <a:srgbClr val="000000"/>
                </a:solidFill>
                <a:effectLst/>
                <a:uFill>
                  <a:solidFill>
                    <a:prstClr val="black">
                      <a:alpha val="0"/>
                    </a:prstClr>
                  </a:solidFill>
                </a:uFill>
                <a:latin typeface="Calibri"/>
                <a:ea typeface="Calibri"/>
                <a:cs typeface="Calibri"/>
              </a:rPr>
              <a:t>Comme vous pouvez le voir, les onglets Contrôle mondial et Collecte de données internes sont tous deux de couleur verte pour indiquer que toutes les activités ont été effectuées.</a:t>
            </a:r>
            <a:r>
              <a:rPr lang="fr" sz="15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1" name="Picture 10">
            <a:extLst>
              <a:ext uri="{FF2B5EF4-FFF2-40B4-BE49-F238E27FC236}">
                <a16:creationId xmlns:a16="http://schemas.microsoft.com/office/drawing/2014/main" id="{9D3D358D-9F90-8458-9F6E-BD1E9C2B7EDF}"/>
              </a:ext>
            </a:extLst>
          </p:cNvPr>
          <p:cNvPicPr>
            <a:picLocks noChangeAspect="1"/>
          </p:cNvPicPr>
          <p:nvPr/>
        </p:nvPicPr>
        <p:blipFill>
          <a:blip r:embed="rId2"/>
          <a:stretch>
            <a:fillRect/>
          </a:stretch>
        </p:blipFill>
        <p:spPr>
          <a:xfrm>
            <a:off x="340095" y="3147214"/>
            <a:ext cx="7243281" cy="2974209"/>
          </a:xfrm>
          <a:prstGeom prst="rect">
            <a:avLst/>
          </a:prstGeom>
        </p:spPr>
      </p:pic>
      <p:sp>
        <p:nvSpPr>
          <p:cNvPr id="9" name="TextBox 8">
            <a:extLst>
              <a:ext uri="{FF2B5EF4-FFF2-40B4-BE49-F238E27FC236}">
                <a16:creationId xmlns:a16="http://schemas.microsoft.com/office/drawing/2014/main" id="{7936F16E-A256-03D4-A297-28462120F258}"/>
              </a:ext>
            </a:extLst>
          </p:cNvPr>
          <p:cNvSpPr txBox="1"/>
          <p:nvPr/>
        </p:nvSpPr>
        <p:spPr>
          <a:xfrm>
            <a:off x="432562" y="6185758"/>
            <a:ext cx="8618971" cy="548640"/>
          </a:xfrm>
          <a:prstGeom prst="rect">
            <a:avLst/>
          </a:prstGeom>
          <a:noFill/>
        </p:spPr>
        <p:txBody>
          <a:bodyPr wrap="square" rtlCol="0">
            <a:spAutoFit/>
          </a:bodyPr>
          <a:lstStyle/>
          <a:p>
            <a:r>
              <a:rPr lang="fr" sz="1500" b="0" i="0" u="none" strike="noStrike" cap="none" baseline="0">
                <a:solidFill>
                  <a:srgbClr val="000000"/>
                </a:solidFill>
                <a:effectLst/>
                <a:uFill>
                  <a:solidFill>
                    <a:prstClr val="black">
                      <a:alpha val="0"/>
                    </a:prstClr>
                  </a:solidFill>
                </a:uFill>
                <a:latin typeface="Calibri"/>
                <a:ea typeface="Calibri"/>
                <a:cs typeface="Calibri"/>
              </a:rPr>
              <a:t>Comme pour le questionnaire interne, la première activité à effectuer est d’attribuer le questionnaire externe.</a:t>
            </a:r>
            <a:r>
              <a:rPr lang="fr"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179B54C5-C0BB-F9C4-E625-D90A673A7584}"/>
              </a:ext>
            </a:extLst>
          </p:cNvPr>
          <p:cNvSpPr>
            <a:spLocks noGrp="1"/>
          </p:cNvSpPr>
          <p:nvPr>
            <p:ph type="sldNum" sz="quarter" idx="4"/>
          </p:nvPr>
        </p:nvSpPr>
        <p:spPr/>
        <p:txBody>
          <a:bodyPr/>
          <a:lstStyle/>
          <a:p>
            <a:fld id="{BB5FC4A1-A2DE-4EB5-9A46-57D39B4235EC}" type="slidenum">
              <a:rPr lang="en-US" smtClean="0"/>
              <a:t>67</a:t>
            </a:fld>
            <a:endParaRPr lang="en-US"/>
          </a:p>
        </p:txBody>
      </p:sp>
      <p:cxnSp>
        <p:nvCxnSpPr>
          <p:cNvPr id="6" name="Straight Arrow Connector 5">
            <a:extLst>
              <a:ext uri="{FF2B5EF4-FFF2-40B4-BE49-F238E27FC236}">
                <a16:creationId xmlns:a16="http://schemas.microsoft.com/office/drawing/2014/main" id="{03B4117E-9EBC-6917-EA21-AB6B009C6408}"/>
              </a:ext>
            </a:extLst>
          </p:cNvPr>
          <p:cNvCxnSpPr/>
          <p:nvPr/>
        </p:nvCxnSpPr>
        <p:spPr>
          <a:xfrm flipH="1">
            <a:off x="3338623" y="2413591"/>
            <a:ext cx="627321" cy="24667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347082574"/>
      </p:ext>
    </p:extLst>
  </p:cSld>
  <p:clrMapOvr>
    <a:masterClrMapping/>
  </p:clrMapOvr>
  <p:transition spd="med">
    <p:fade/>
  </p:transition>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B5F3E3E2-0DB4-C32C-EAB2-6E8F5DBDC889}"/>
              </a:ext>
            </a:extLst>
          </p:cNvPr>
          <p:cNvSpPr>
            <a:spLocks noGrp="1"/>
          </p:cNvSpPr>
          <p:nvPr>
            <p:ph type="title"/>
          </p:nvPr>
        </p:nvSpPr>
        <p:spPr>
          <a:xfrm>
            <a:off x="822960" y="182880"/>
            <a:ext cx="7358907" cy="787032"/>
          </a:xfrm>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pic>
        <p:nvPicPr>
          <p:cNvPr id="7" name="Picture 6">
            <a:extLst>
              <a:ext uri="{FF2B5EF4-FFF2-40B4-BE49-F238E27FC236}">
                <a16:creationId xmlns:a16="http://schemas.microsoft.com/office/drawing/2014/main" id="{7DBFF5F8-CA07-C126-CDA7-B7CB00F8B61C}"/>
              </a:ext>
            </a:extLst>
          </p:cNvPr>
          <p:cNvPicPr>
            <a:picLocks noChangeAspect="1"/>
          </p:cNvPicPr>
          <p:nvPr/>
        </p:nvPicPr>
        <p:blipFill>
          <a:blip r:embed="rId3"/>
          <a:stretch>
            <a:fillRect/>
          </a:stretch>
        </p:blipFill>
        <p:spPr>
          <a:xfrm>
            <a:off x="464995" y="2087854"/>
            <a:ext cx="8074836" cy="1897586"/>
          </a:xfrm>
          <a:prstGeom prst="rect">
            <a:avLst/>
          </a:prstGeom>
          <a:noFill/>
        </p:spPr>
      </p:pic>
      <p:sp>
        <p:nvSpPr>
          <p:cNvPr id="8" name="TextBox 7">
            <a:extLst>
              <a:ext uri="{FF2B5EF4-FFF2-40B4-BE49-F238E27FC236}">
                <a16:creationId xmlns:a16="http://schemas.microsoft.com/office/drawing/2014/main" id="{162FA210-4C2F-79D6-3716-38D93510FECC}"/>
              </a:ext>
            </a:extLst>
          </p:cNvPr>
          <p:cNvSpPr txBox="1"/>
          <p:nvPr/>
        </p:nvSpPr>
        <p:spPr>
          <a:xfrm>
            <a:off x="534256" y="1530849"/>
            <a:ext cx="7859731" cy="73152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Comme pour le questionnaire interne, cliquez sur l’activité Attribuer un questionnaire externe et modifiez le statut sur En cours, puis cliquez sur ENREGISTRER, en vous rappelant de vous attribuer en tant que propriétaire de l’activité.</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6" name="TextBox 15">
            <a:extLst>
              <a:ext uri="{FF2B5EF4-FFF2-40B4-BE49-F238E27FC236}">
                <a16:creationId xmlns:a16="http://schemas.microsoft.com/office/drawing/2014/main" id="{321E8824-B284-FBA1-7130-589EA23721CA}"/>
              </a:ext>
            </a:extLst>
          </p:cNvPr>
          <p:cNvSpPr txBox="1"/>
          <p:nvPr/>
        </p:nvSpPr>
        <p:spPr>
          <a:xfrm>
            <a:off x="604169" y="3967100"/>
            <a:ext cx="8074836" cy="73152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Avant de pouvoir attribuer/envoyer un questionnaire externe à un contact tiers, vous devez vous assurer que le contact/la partie associée est enregistré dans le système et qu’il est « activé en tant qu’utilisateur » (voir page suivante)</a:t>
            </a:r>
          </a:p>
        </p:txBody>
      </p:sp>
      <p:sp>
        <p:nvSpPr>
          <p:cNvPr id="19" name="TextBox 18">
            <a:extLst>
              <a:ext uri="{FF2B5EF4-FFF2-40B4-BE49-F238E27FC236}">
                <a16:creationId xmlns:a16="http://schemas.microsoft.com/office/drawing/2014/main" id="{E2DB4AD4-8A64-A98E-E985-B7A26DD034FC}"/>
              </a:ext>
            </a:extLst>
          </p:cNvPr>
          <p:cNvSpPr txBox="1"/>
          <p:nvPr/>
        </p:nvSpPr>
        <p:spPr>
          <a:xfrm>
            <a:off x="7078894" y="5619552"/>
            <a:ext cx="1746607" cy="115824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Dans l’onglet Contact, sélectionnez AJOUTER UNE PARTIE ASSOCIÉE</a:t>
            </a:r>
          </a:p>
        </p:txBody>
      </p:sp>
      <p:sp>
        <p:nvSpPr>
          <p:cNvPr id="2" name="Slide Number Placeholder 1">
            <a:extLst>
              <a:ext uri="{FF2B5EF4-FFF2-40B4-BE49-F238E27FC236}">
                <a16:creationId xmlns:a16="http://schemas.microsoft.com/office/drawing/2014/main" id="{0A169534-B562-E364-04E8-44BDF764AF71}"/>
              </a:ext>
            </a:extLst>
          </p:cNvPr>
          <p:cNvSpPr>
            <a:spLocks noGrp="1"/>
          </p:cNvSpPr>
          <p:nvPr>
            <p:ph type="sldNum" sz="quarter" idx="4"/>
          </p:nvPr>
        </p:nvSpPr>
        <p:spPr/>
        <p:txBody>
          <a:bodyPr/>
          <a:lstStyle/>
          <a:p>
            <a:fld id="{BB5FC4A1-A2DE-4EB5-9A46-57D39B4235EC}" type="slidenum">
              <a:rPr lang="en-US" smtClean="0"/>
              <a:t>68</a:t>
            </a:fld>
            <a:endParaRPr lang="en-US"/>
          </a:p>
        </p:txBody>
      </p:sp>
      <p:pic>
        <p:nvPicPr>
          <p:cNvPr id="6" name="Picture 5">
            <a:extLst>
              <a:ext uri="{FF2B5EF4-FFF2-40B4-BE49-F238E27FC236}">
                <a16:creationId xmlns:a16="http://schemas.microsoft.com/office/drawing/2014/main" id="{FA915576-7914-83E8-9FBE-51196FF7E1C5}"/>
              </a:ext>
            </a:extLst>
          </p:cNvPr>
          <p:cNvPicPr>
            <a:picLocks noChangeAspect="1"/>
          </p:cNvPicPr>
          <p:nvPr/>
        </p:nvPicPr>
        <p:blipFill>
          <a:blip r:embed="rId4"/>
          <a:stretch>
            <a:fillRect/>
          </a:stretch>
        </p:blipFill>
        <p:spPr>
          <a:xfrm>
            <a:off x="534256" y="4708135"/>
            <a:ext cx="6133672" cy="1865524"/>
          </a:xfrm>
          <a:prstGeom prst="rect">
            <a:avLst/>
          </a:prstGeom>
        </p:spPr>
      </p:pic>
    </p:spTree>
    <p:extLst>
      <p:ext uri="{BB962C8B-B14F-4D97-AF65-F5344CB8AC3E}">
        <p14:creationId val="753324614"/>
      </p:ext>
    </p:extLst>
  </p:cSld>
  <p:clrMapOvr>
    <a:masterClrMapping/>
  </p:clrMapOvr>
  <p:transition spd="med">
    <p:fade/>
  </p:transition>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F49E2A5-C405-6E74-0459-23A75204BA28}"/>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pic>
        <p:nvPicPr>
          <p:cNvPr id="12" name="Picture 11">
            <a:extLst>
              <a:ext uri="{FF2B5EF4-FFF2-40B4-BE49-F238E27FC236}">
                <a16:creationId xmlns:a16="http://schemas.microsoft.com/office/drawing/2014/main" id="{135CC1F0-4705-7D49-6E1C-28CDB0832AEB}"/>
              </a:ext>
            </a:extLst>
          </p:cNvPr>
          <p:cNvPicPr>
            <a:picLocks noChangeAspect="1"/>
          </p:cNvPicPr>
          <p:nvPr/>
        </p:nvPicPr>
        <p:blipFill>
          <a:blip r:embed="rId2"/>
          <a:stretch>
            <a:fillRect/>
          </a:stretch>
        </p:blipFill>
        <p:spPr>
          <a:xfrm>
            <a:off x="606175" y="1810764"/>
            <a:ext cx="6914507" cy="1986442"/>
          </a:xfrm>
          <a:prstGeom prst="rect">
            <a:avLst/>
          </a:prstGeom>
        </p:spPr>
      </p:pic>
      <p:sp>
        <p:nvSpPr>
          <p:cNvPr id="15" name="TextBox 14">
            <a:extLst>
              <a:ext uri="{FF2B5EF4-FFF2-40B4-BE49-F238E27FC236}">
                <a16:creationId xmlns:a16="http://schemas.microsoft.com/office/drawing/2014/main" id="{01B79478-9384-F20D-1BEC-25F2B2338DD5}"/>
              </a:ext>
            </a:extLst>
          </p:cNvPr>
          <p:cNvSpPr txBox="1"/>
          <p:nvPr/>
        </p:nvSpPr>
        <p:spPr>
          <a:xfrm>
            <a:off x="4956119" y="979767"/>
            <a:ext cx="3916776" cy="131064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Remplissez les coordonnées, en vous assurant qu’une adresse e-mail correcte est incluse et que la case « Activé en tant qu’utilisateur » est cochée</a:t>
            </a:r>
          </a:p>
        </p:txBody>
      </p:sp>
      <p:cxnSp>
        <p:nvCxnSpPr>
          <p:cNvPr id="17" name="Straight Arrow Connector 16">
            <a:extLst>
              <a:ext uri="{FF2B5EF4-FFF2-40B4-BE49-F238E27FC236}">
                <a16:creationId xmlns:a16="http://schemas.microsoft.com/office/drawing/2014/main" id="{B69FE363-11EB-D7B8-ABE7-55D56EB861A9}"/>
              </a:ext>
            </a:extLst>
          </p:cNvPr>
          <p:cNvCxnSpPr/>
          <p:nvPr/>
        </p:nvCxnSpPr>
        <p:spPr>
          <a:xfrm flipH="1">
            <a:off x="6400800" y="1810764"/>
            <a:ext cx="708917" cy="12509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D5833684-D7B1-DAB2-D0E8-32C150F163FC}"/>
              </a:ext>
            </a:extLst>
          </p:cNvPr>
          <p:cNvPicPr>
            <a:picLocks noChangeAspect="1"/>
          </p:cNvPicPr>
          <p:nvPr/>
        </p:nvPicPr>
        <p:blipFill>
          <a:blip r:embed="rId3"/>
          <a:stretch>
            <a:fillRect/>
          </a:stretch>
        </p:blipFill>
        <p:spPr>
          <a:xfrm>
            <a:off x="667819" y="4511292"/>
            <a:ext cx="6791218" cy="2163828"/>
          </a:xfrm>
          <a:prstGeom prst="rect">
            <a:avLst/>
          </a:prstGeom>
        </p:spPr>
      </p:pic>
      <p:sp>
        <p:nvSpPr>
          <p:cNvPr id="20" name="TextBox 19">
            <a:extLst>
              <a:ext uri="{FF2B5EF4-FFF2-40B4-BE49-F238E27FC236}">
                <a16:creationId xmlns:a16="http://schemas.microsoft.com/office/drawing/2014/main" id="{1643AB61-6F9D-3890-4872-10128F8B8FF6}"/>
              </a:ext>
            </a:extLst>
          </p:cNvPr>
          <p:cNvSpPr txBox="1"/>
          <p:nvPr/>
        </p:nvSpPr>
        <p:spPr>
          <a:xfrm>
            <a:off x="297951" y="3934730"/>
            <a:ext cx="8126858" cy="57912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À partir du champ Attribuer un questionnaire externe, faites défiler jusqu’en bas et sélectionnez Attribuer un questionnaire.</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B6B9376-C862-7C09-D396-19BB546527D5}"/>
              </a:ext>
            </a:extLst>
          </p:cNvPr>
          <p:cNvSpPr>
            <a:spLocks noGrp="1"/>
          </p:cNvSpPr>
          <p:nvPr>
            <p:ph type="sldNum" sz="quarter" idx="4"/>
          </p:nvPr>
        </p:nvSpPr>
        <p:spPr/>
        <p:txBody>
          <a:bodyPr/>
          <a:lstStyle/>
          <a:p>
            <a:fld id="{BB5FC4A1-A2DE-4EB5-9A46-57D39B4235EC}" type="slidenum">
              <a:rPr lang="en-US" smtClean="0"/>
              <a:t>69</a:t>
            </a:fld>
            <a:endParaRPr lang="en-US"/>
          </a:p>
        </p:txBody>
      </p:sp>
    </p:spTree>
    <p:extLst>
      <p:ext uri="{BB962C8B-B14F-4D97-AF65-F5344CB8AC3E}">
        <p14:creationId val="3948323762"/>
      </p:ext>
    </p:extLst>
  </p:cSld>
  <p:clrMapOvr>
    <a:masterClrMapping/>
  </p:clrMapOvr>
  <p:transition spd="med">
    <p:fade/>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8648A43-5974-A2CE-FA41-42E7E6A3A8F5}"/>
              </a:ext>
            </a:extLst>
          </p:cNvPr>
          <p:cNvSpPr>
            <a:spLocks noGrp="1"/>
          </p:cNvSpPr>
          <p:nvPr>
            <p:ph type="title"/>
          </p:nvPr>
        </p:nvSpPr>
        <p:spPr>
          <a:xfrm>
            <a:off x="822960" y="182880"/>
            <a:ext cx="7358907" cy="787032"/>
          </a:xfrm>
        </p:spPr>
        <p:txBody>
          <a:bodyPr anchor="ctr">
            <a:normAutofit/>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La plateforme LSEG :</a:t>
            </a: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 </a:t>
            </a:r>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Une introduction</a:t>
            </a:r>
          </a:p>
        </p:txBody>
      </p:sp>
      <p:pic>
        <p:nvPicPr>
          <p:cNvPr id="6" name="Picture 5" descr="Graphical user interface, application&#10;&#10;Description automatically generated">
            <a:extLst>
              <a:ext uri="{FF2B5EF4-FFF2-40B4-BE49-F238E27FC236}">
                <a16:creationId xmlns:a16="http://schemas.microsoft.com/office/drawing/2014/main" id="{CE9143DF-D213-3ECF-AF3A-3BBD810C2C28}"/>
              </a:ext>
            </a:extLst>
          </p:cNvPr>
          <p:cNvPicPr>
            <a:picLocks noChangeAspect="1"/>
          </p:cNvPicPr>
          <p:nvPr/>
        </p:nvPicPr>
        <p:blipFill>
          <a:blip r:embed="rId2"/>
          <a:stretch>
            <a:fillRect/>
          </a:stretch>
        </p:blipFill>
        <p:spPr>
          <a:xfrm>
            <a:off x="464995" y="1561002"/>
            <a:ext cx="8074836" cy="1655341"/>
          </a:xfrm>
          <a:prstGeom prst="rect">
            <a:avLst/>
          </a:prstGeom>
          <a:noFill/>
        </p:spPr>
      </p:pic>
      <p:sp>
        <p:nvSpPr>
          <p:cNvPr id="4" name="Slide Number Placeholder 3">
            <a:extLst>
              <a:ext uri="{FF2B5EF4-FFF2-40B4-BE49-F238E27FC236}">
                <a16:creationId xmlns:a16="http://schemas.microsoft.com/office/drawing/2014/main" id="{B8D0F9F0-57EC-B3CB-B723-7D380F848587}"/>
              </a:ext>
            </a:extLst>
          </p:cNvPr>
          <p:cNvSpPr>
            <a:spLocks noGrp="1"/>
          </p:cNvSpPr>
          <p:nvPr>
            <p:ph type="sldNum" sz="quarter" idx="4"/>
          </p:nvPr>
        </p:nvSpPr>
        <p:spPr>
          <a:xfrm>
            <a:off x="8663437" y="6558353"/>
            <a:ext cx="480561" cy="365125"/>
          </a:xfrm>
        </p:spPr>
        <p:txBody>
          <a:bodyPr anchor="ctr">
            <a:normAutofit/>
          </a:bodyPr>
          <a:lstStyle/>
          <a:p>
            <a:pPr>
              <a:spcAft>
                <a:spcPts val="600"/>
              </a:spcAft>
            </a:pPr>
            <a:fld id="{BB5FC4A1-A2DE-4EB5-9A46-57D39B4235EC}" type="slidenum">
              <a:rPr lang="en-US" smtClean="0"/>
              <a:pPr>
                <a:spcAft>
                  <a:spcPts val="600"/>
                </a:spcAft>
              </a:pPr>
              <a:t>7</a:t>
            </a:fld>
            <a:endParaRPr lang="en-US"/>
          </a:p>
        </p:txBody>
      </p:sp>
      <p:sp>
        <p:nvSpPr>
          <p:cNvPr id="7" name="TextBox 6">
            <a:extLst>
              <a:ext uri="{FF2B5EF4-FFF2-40B4-BE49-F238E27FC236}">
                <a16:creationId xmlns:a16="http://schemas.microsoft.com/office/drawing/2014/main" id="{16B734ED-B220-95DB-679B-2792B9CA183C}"/>
              </a:ext>
            </a:extLst>
          </p:cNvPr>
          <p:cNvSpPr txBox="1"/>
          <p:nvPr/>
        </p:nvSpPr>
        <p:spPr>
          <a:xfrm>
            <a:off x="184934" y="3318552"/>
            <a:ext cx="8825501" cy="3718560"/>
          </a:xfrm>
          <a:prstGeom prst="rect">
            <a:avLst/>
          </a:prstGeom>
          <a:noFill/>
        </p:spPr>
        <p:txBody>
          <a:bodyPr wrap="square" rtlCol="0">
            <a:spAutoFit/>
          </a:bodyPr>
          <a:lstStyle/>
          <a:p>
            <a:r>
              <a:rPr lang="fr" sz="1400" b="0" i="0" u="none" strike="noStrike" cap="none" baseline="0">
                <a:solidFill>
                  <a:srgbClr val="000000"/>
                </a:solidFill>
                <a:effectLst/>
                <a:uFill>
                  <a:solidFill>
                    <a:prstClr val="black">
                      <a:alpha val="0"/>
                    </a:prstClr>
                  </a:solidFill>
                </a:uFill>
                <a:latin typeface="Calibri"/>
                <a:ea typeface="Calibri"/>
                <a:cs typeface="Calibri"/>
              </a:rPr>
              <a:t>L’écran d’accueil initial de la plateforme LSEG fournit à l’utilisateur un tableau de bord pour afficher facilement son activité actuelle/l’état de la tâche attribuée.</a:t>
            </a:r>
          </a:p>
          <a:p>
            <a:endParaRPr lang="en-GB" sz="1400"/>
          </a:p>
          <a:p>
            <a:r>
              <a:rPr lang="fr" sz="1400" b="0" i="0" u="none" strike="noStrike" cap="none" baseline="0">
                <a:solidFill>
                  <a:srgbClr val="000000"/>
                </a:solidFill>
                <a:effectLst/>
                <a:uFill>
                  <a:solidFill>
                    <a:prstClr val="black">
                      <a:alpha val="0"/>
                    </a:prstClr>
                  </a:solidFill>
                </a:uFill>
                <a:latin typeface="Calibri"/>
                <a:ea typeface="Calibri"/>
                <a:cs typeface="Calibri"/>
              </a:rPr>
              <a:t>Chaque utilisateur dans LSEG se voit attribuer un rôle, soit Intégration (responsable de la saisie des données de tiers) soit Approbation (responsable de l’approbation des tiers dans le système).</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fr" sz="1400" b="0" i="0" u="none" strike="noStrike" cap="none" baseline="0">
                <a:solidFill>
                  <a:srgbClr val="000000"/>
                </a:solidFill>
                <a:effectLst/>
                <a:uFill>
                  <a:solidFill>
                    <a:prstClr val="black">
                      <a:alpha val="0"/>
                    </a:prstClr>
                  </a:solidFill>
                </a:uFill>
                <a:latin typeface="Calibri"/>
                <a:ea typeface="Calibri"/>
                <a:cs typeface="Calibri"/>
              </a:rPr>
              <a:t>Les utilisateurs se voient également attribuer des divisions et auront uniquement une visibilité sur leurs divisions spécifiques qui leur sont affectées.</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fr" sz="1400" b="0" i="0" u="none" strike="noStrike" cap="none" baseline="0">
                <a:solidFill>
                  <a:srgbClr val="000000"/>
                </a:solidFill>
                <a:effectLst/>
                <a:uFill>
                  <a:solidFill>
                    <a:prstClr val="black">
                      <a:alpha val="0"/>
                    </a:prstClr>
                  </a:solidFill>
                </a:uFill>
                <a:latin typeface="Calibri"/>
                <a:ea typeface="Calibri"/>
                <a:cs typeface="Calibri"/>
              </a:rPr>
              <a:t>En général, les deux divisions qui seront utilisées au niveau de l’entité opérationnelle sont :</a:t>
            </a:r>
          </a:p>
          <a:p>
            <a:endParaRPr lang="en-GB" sz="1400"/>
          </a:p>
          <a:p>
            <a:pPr marL="342900" indent="-342900">
              <a:buAutoNum type="arabicPeriod"/>
            </a:pPr>
            <a:r>
              <a:rPr lang="fr" sz="1400" b="0" i="0" u="none" strike="noStrike" cap="none" baseline="0">
                <a:solidFill>
                  <a:srgbClr val="000000"/>
                </a:solidFill>
                <a:effectLst/>
                <a:uFill>
                  <a:solidFill>
                    <a:prstClr val="black">
                      <a:alpha val="0"/>
                    </a:prstClr>
                  </a:solidFill>
                </a:uFill>
                <a:latin typeface="Calibri"/>
                <a:ea typeface="Calibri"/>
                <a:cs typeface="Calibri"/>
              </a:rPr>
              <a:t>La division spécifique à l’entité (par ex. Carboline Inc, Stoncor Afrique du Sud)</a:t>
            </a:r>
          </a:p>
          <a:p>
            <a:pPr marL="342900" indent="-342900">
              <a:buAutoNum type="arabicPeriod"/>
            </a:pPr>
            <a:r>
              <a:rPr lang="fr" sz="1400" b="0" i="0" u="none" strike="noStrike" cap="none" baseline="0">
                <a:solidFill>
                  <a:srgbClr val="000000"/>
                </a:solidFill>
                <a:effectLst/>
                <a:uFill>
                  <a:solidFill>
                    <a:prstClr val="black">
                      <a:alpha val="0"/>
                    </a:prstClr>
                  </a:solidFill>
                </a:uFill>
                <a:latin typeface="Calibri"/>
                <a:ea typeface="Calibri"/>
                <a:cs typeface="Calibri"/>
              </a:rPr>
              <a:t>Fournisseurs de RPM – Carboline Inc., etc.</a:t>
            </a:r>
          </a:p>
          <a:p>
            <a:endParaRPr lang="en-GB" sz="1400"/>
          </a:p>
          <a:p>
            <a:r>
              <a:rPr lang="fr" sz="1400" b="0" i="0" u="none" strike="noStrike" cap="none" baseline="0">
                <a:solidFill>
                  <a:srgbClr val="000000"/>
                </a:solidFill>
                <a:effectLst/>
                <a:uFill>
                  <a:solidFill>
                    <a:prstClr val="black">
                      <a:alpha val="0"/>
                    </a:prstClr>
                  </a:solidFill>
                </a:uFill>
                <a:latin typeface="Calibri"/>
                <a:ea typeface="Calibri"/>
                <a:cs typeface="Calibri"/>
              </a:rPr>
              <a:t>Cela permettra de protéger les données de tiers visibles dans toutes les entreprises et de centraliser les données des fournisseurs dans le cadre du flux de travail centralisé de RPM (voir diapositive 6).</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115973735"/>
      </p:ext>
    </p:extLst>
  </p:cSld>
  <p:clrMapOvr>
    <a:masterClrMapping/>
  </p:clrMapOvr>
  <p:transition spd="med">
    <p:fade/>
  </p:transition>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F1C79C-3909-3975-1EB4-8469B9C028C0}"/>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sp>
        <p:nvSpPr>
          <p:cNvPr id="3" name="Content Placeholder 2">
            <a:extLst>
              <a:ext uri="{FF2B5EF4-FFF2-40B4-BE49-F238E27FC236}">
                <a16:creationId xmlns:a16="http://schemas.microsoft.com/office/drawing/2014/main" id="{4D09D85F-7AB2-0D22-2C3E-AD6BE5930E88}"/>
              </a:ext>
            </a:extLst>
          </p:cNvPr>
          <p:cNvSpPr>
            <a:spLocks noGrp="1"/>
          </p:cNvSpPr>
          <p:nvPr>
            <p:ph idx="1"/>
          </p:nvPr>
        </p:nvSpPr>
        <p:spPr/>
        <p:txBody>
          <a:bodyPr/>
          <a:lstStyle/>
          <a:p>
            <a:pPr marL="0" indent="0">
              <a:buNone/>
            </a:pPr>
            <a:endParaRPr lang="en-GB" sz="1600"/>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Effectuez les étapes dans la fenêtre contextuelle, et pour l’étape 3 comme indiqué ci-dessous, votre contact ajouté doit pouvoir être recherché.</a:t>
            </a:r>
          </a:p>
          <a:p>
            <a:pPr marL="0" indent="0">
              <a:buNone/>
            </a:pPr>
            <a:endParaRPr lang="en-GB" sz="1600"/>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Une fois que vous aurez terminé les étapes, le destinataire recevra un e-mail lui demandant de remplir le questionnaire externe</a:t>
            </a:r>
          </a:p>
          <a:p>
            <a:pPr marL="0" indent="0">
              <a:buNone/>
            </a:pPr>
            <a:endParaRPr lang="en-GB"/>
          </a:p>
          <a:p>
            <a:pPr marL="0" indent="0">
              <a:buNone/>
            </a:pPr>
            <a:endParaRPr lang="en-GB"/>
          </a:p>
        </p:txBody>
      </p:sp>
      <p:pic>
        <p:nvPicPr>
          <p:cNvPr id="7" name="Picture 6">
            <a:extLst>
              <a:ext uri="{FF2B5EF4-FFF2-40B4-BE49-F238E27FC236}">
                <a16:creationId xmlns:a16="http://schemas.microsoft.com/office/drawing/2014/main" id="{FFE9B4DF-3BEA-8803-1B55-AE974221FA12}"/>
              </a:ext>
            </a:extLst>
          </p:cNvPr>
          <p:cNvPicPr>
            <a:picLocks noChangeAspect="1"/>
          </p:cNvPicPr>
          <p:nvPr/>
        </p:nvPicPr>
        <p:blipFill>
          <a:blip r:embed="rId2"/>
          <a:stretch>
            <a:fillRect/>
          </a:stretch>
        </p:blipFill>
        <p:spPr>
          <a:xfrm>
            <a:off x="1428107" y="3929797"/>
            <a:ext cx="5934047" cy="2435042"/>
          </a:xfrm>
          <a:prstGeom prst="rect">
            <a:avLst/>
          </a:prstGeom>
        </p:spPr>
      </p:pic>
      <p:sp>
        <p:nvSpPr>
          <p:cNvPr id="4" name="Slide Number Placeholder 3">
            <a:extLst>
              <a:ext uri="{FF2B5EF4-FFF2-40B4-BE49-F238E27FC236}">
                <a16:creationId xmlns:a16="http://schemas.microsoft.com/office/drawing/2014/main" id="{0F9AD905-0C6C-0BA2-183C-4DC9CE7221E3}"/>
              </a:ext>
            </a:extLst>
          </p:cNvPr>
          <p:cNvSpPr>
            <a:spLocks noGrp="1"/>
          </p:cNvSpPr>
          <p:nvPr>
            <p:ph type="sldNum" sz="quarter" idx="4"/>
          </p:nvPr>
        </p:nvSpPr>
        <p:spPr/>
        <p:txBody>
          <a:bodyPr/>
          <a:lstStyle/>
          <a:p>
            <a:fld id="{BB5FC4A1-A2DE-4EB5-9A46-57D39B4235EC}" type="slidenum">
              <a:rPr lang="en-US" smtClean="0"/>
              <a:t>70</a:t>
            </a:fld>
            <a:endParaRPr lang="en-US"/>
          </a:p>
        </p:txBody>
      </p:sp>
      <p:sp>
        <p:nvSpPr>
          <p:cNvPr id="5" name="Oval 4">
            <a:extLst>
              <a:ext uri="{FF2B5EF4-FFF2-40B4-BE49-F238E27FC236}">
                <a16:creationId xmlns:a16="http://schemas.microsoft.com/office/drawing/2014/main" id="{6EB3620D-2E61-592B-EC43-96A37714C723}"/>
              </a:ext>
            </a:extLst>
          </p:cNvPr>
          <p:cNvSpPr/>
          <p:nvPr/>
        </p:nvSpPr>
        <p:spPr>
          <a:xfrm>
            <a:off x="1637414" y="4678326"/>
            <a:ext cx="861237" cy="23391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124287130"/>
      </p:ext>
    </p:extLst>
  </p:cSld>
  <p:clrMapOvr>
    <a:masterClrMapping/>
  </p:clrMapOvr>
  <p:transition spd="med">
    <p:fade/>
  </p:transition>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0F3B3EF-B4AB-7791-06C5-DC78DABF000A}"/>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sp>
        <p:nvSpPr>
          <p:cNvPr id="3" name="Content Placeholder 2">
            <a:extLst>
              <a:ext uri="{FF2B5EF4-FFF2-40B4-BE49-F238E27FC236}">
                <a16:creationId xmlns:a16="http://schemas.microsoft.com/office/drawing/2014/main" id="{00C503A1-423D-8C2B-4F31-018BD5EE75D6}"/>
              </a:ext>
            </a:extLst>
          </p:cNvPr>
          <p:cNvSpPr>
            <a:spLocks noGrp="1"/>
          </p:cNvSpPr>
          <p:nvPr>
            <p:ph idx="1"/>
          </p:nvPr>
        </p:nvSpPr>
        <p:spPr>
          <a:xfrm>
            <a:off x="534582" y="1467664"/>
            <a:ext cx="8074836" cy="787032"/>
          </a:xfrm>
        </p:spPr>
        <p:txBody>
          <a:bodyPr>
            <a:normAutofit/>
          </a:bodyPr>
          <a:lstStyle/>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Le Tiers Externe recevra une demande de RDDC de mise en place d’un mot de passe et d’un email l’invitant à remplir le questionnaire externe, une copie de ce email est incluse ci-dessous :</a:t>
            </a:r>
          </a:p>
        </p:txBody>
      </p:sp>
      <p:pic>
        <p:nvPicPr>
          <p:cNvPr id="7" name="Picture 6">
            <a:extLst>
              <a:ext uri="{FF2B5EF4-FFF2-40B4-BE49-F238E27FC236}">
                <a16:creationId xmlns:a16="http://schemas.microsoft.com/office/drawing/2014/main" id="{D1DF82E0-AD3B-5D32-BE43-C1A140B02F6E}"/>
              </a:ext>
            </a:extLst>
          </p:cNvPr>
          <p:cNvPicPr>
            <a:picLocks noChangeAspect="1"/>
          </p:cNvPicPr>
          <p:nvPr/>
        </p:nvPicPr>
        <p:blipFill>
          <a:blip r:embed="rId2"/>
          <a:stretch>
            <a:fillRect/>
          </a:stretch>
        </p:blipFill>
        <p:spPr>
          <a:xfrm>
            <a:off x="258498" y="2056856"/>
            <a:ext cx="8350920" cy="4374579"/>
          </a:xfrm>
          <a:prstGeom prst="rect">
            <a:avLst/>
          </a:prstGeom>
        </p:spPr>
      </p:pic>
      <p:sp>
        <p:nvSpPr>
          <p:cNvPr id="4" name="Slide Number Placeholder 3">
            <a:extLst>
              <a:ext uri="{FF2B5EF4-FFF2-40B4-BE49-F238E27FC236}">
                <a16:creationId xmlns:a16="http://schemas.microsoft.com/office/drawing/2014/main" id="{D2888E9D-26AA-DAF8-7CA8-A059877D171A}"/>
              </a:ext>
            </a:extLst>
          </p:cNvPr>
          <p:cNvSpPr>
            <a:spLocks noGrp="1"/>
          </p:cNvSpPr>
          <p:nvPr>
            <p:ph type="sldNum" sz="quarter" idx="4"/>
          </p:nvPr>
        </p:nvSpPr>
        <p:spPr/>
        <p:txBody>
          <a:bodyPr/>
          <a:lstStyle/>
          <a:p>
            <a:fld id="{BB5FC4A1-A2DE-4EB5-9A46-57D39B4235EC}" type="slidenum">
              <a:rPr lang="en-US" smtClean="0"/>
              <a:t>71</a:t>
            </a:fld>
            <a:endParaRPr lang="en-US"/>
          </a:p>
        </p:txBody>
      </p:sp>
      <p:sp>
        <p:nvSpPr>
          <p:cNvPr id="5" name="TextBox 4">
            <a:extLst>
              <a:ext uri="{FF2B5EF4-FFF2-40B4-BE49-F238E27FC236}">
                <a16:creationId xmlns:a16="http://schemas.microsoft.com/office/drawing/2014/main" id="{012EC8CD-537A-6CDA-2F30-0E1DA10373B4}"/>
              </a:ext>
            </a:extLst>
          </p:cNvPr>
          <p:cNvSpPr txBox="1"/>
          <p:nvPr/>
        </p:nvSpPr>
        <p:spPr>
          <a:xfrm>
            <a:off x="4559271" y="5197792"/>
            <a:ext cx="4091437" cy="1737360"/>
          </a:xfrm>
          <a:prstGeom prst="rect">
            <a:avLst/>
          </a:prstGeom>
          <a:noFill/>
        </p:spPr>
        <p:txBody>
          <a:bodyPr wrap="square" rtlCol="0">
            <a:spAutoFit/>
          </a:bodyPr>
          <a:lstStyle/>
          <a:p>
            <a:r>
              <a:rPr lang="fr" sz="1800" b="0" i="0" u="none" strike="noStrike" cap="none" baseline="0">
                <a:solidFill>
                  <a:srgbClr val="FF0000"/>
                </a:solidFill>
                <a:effectLst/>
                <a:uFill>
                  <a:solidFill>
                    <a:prstClr val="black">
                      <a:alpha val="0"/>
                    </a:prstClr>
                  </a:solidFill>
                </a:uFill>
                <a:latin typeface="Calibri"/>
                <a:ea typeface="Calibri"/>
                <a:cs typeface="Calibri"/>
              </a:rPr>
              <a:t>Étant donné que cet e-mail est un modèle défini pour RPM, nous vous recommandons de communiquer avec vos tiers pour leur faire savoir qu’ils recevront l’invitation.</a:t>
            </a:r>
          </a:p>
        </p:txBody>
      </p:sp>
    </p:spTree>
    <p:extLst>
      <p:ext uri="{BB962C8B-B14F-4D97-AF65-F5344CB8AC3E}">
        <p14:creationId val="1802991318"/>
      </p:ext>
    </p:extLst>
  </p:cSld>
  <p:clrMapOvr>
    <a:masterClrMapping/>
  </p:clrMapOvr>
  <p:transition spd="med">
    <p:fade/>
  </p:transition>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75D3CAD-7AF4-3D22-8DBC-71D60588DE9E}"/>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sp>
        <p:nvSpPr>
          <p:cNvPr id="3" name="Content Placeholder 2">
            <a:extLst>
              <a:ext uri="{FF2B5EF4-FFF2-40B4-BE49-F238E27FC236}">
                <a16:creationId xmlns:a16="http://schemas.microsoft.com/office/drawing/2014/main" id="{D9E0BB40-3FD2-6A87-AAA3-ADC5ADCF45DE}"/>
              </a:ext>
            </a:extLst>
          </p:cNvPr>
          <p:cNvSpPr>
            <a:spLocks noGrp="1"/>
          </p:cNvSpPr>
          <p:nvPr>
            <p:ph idx="1"/>
          </p:nvPr>
        </p:nvSpPr>
        <p:spPr/>
        <p:txBody>
          <a:bodyPr>
            <a:normAutofit/>
          </a:bodyPr>
          <a:lstStyle/>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Lorsque le Tiers se connecte, il dispose d’un écran d’accueil similaire à celui configuré par l’Utilisateur interne :</a:t>
            </a:r>
          </a:p>
        </p:txBody>
      </p:sp>
      <p:pic>
        <p:nvPicPr>
          <p:cNvPr id="7" name="Picture 6">
            <a:extLst>
              <a:ext uri="{FF2B5EF4-FFF2-40B4-BE49-F238E27FC236}">
                <a16:creationId xmlns:a16="http://schemas.microsoft.com/office/drawing/2014/main" id="{5EA030EB-EA8D-1B49-AD41-C7B49E7C22D0}"/>
              </a:ext>
            </a:extLst>
          </p:cNvPr>
          <p:cNvPicPr>
            <a:picLocks noChangeAspect="1"/>
          </p:cNvPicPr>
          <p:nvPr/>
        </p:nvPicPr>
        <p:blipFill>
          <a:blip r:embed="rId2"/>
          <a:stretch>
            <a:fillRect/>
          </a:stretch>
        </p:blipFill>
        <p:spPr>
          <a:xfrm>
            <a:off x="432562" y="2190016"/>
            <a:ext cx="8424809" cy="2776642"/>
          </a:xfrm>
          <a:prstGeom prst="rect">
            <a:avLst/>
          </a:prstGeom>
        </p:spPr>
      </p:pic>
      <p:sp>
        <p:nvSpPr>
          <p:cNvPr id="8" name="TextBox 7">
            <a:extLst>
              <a:ext uri="{FF2B5EF4-FFF2-40B4-BE49-F238E27FC236}">
                <a16:creationId xmlns:a16="http://schemas.microsoft.com/office/drawing/2014/main" id="{F934092A-EB35-C225-0A8B-3736050172C4}"/>
              </a:ext>
            </a:extLst>
          </p:cNvPr>
          <p:cNvSpPr txBox="1"/>
          <p:nvPr/>
        </p:nvSpPr>
        <p:spPr>
          <a:xfrm>
            <a:off x="525029" y="5232415"/>
            <a:ext cx="7499087" cy="106680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Une fois que le tiers a rempli le questionnaire externe, l’utilisateur de l’équipe d’approbation qui a attribué le questionnaire recevra une notification par e-mail pour l’informer qu’il a été rempli, une copie est incluse à la page suivante...</a:t>
            </a:r>
          </a:p>
        </p:txBody>
      </p:sp>
      <p:sp>
        <p:nvSpPr>
          <p:cNvPr id="4" name="Slide Number Placeholder 3">
            <a:extLst>
              <a:ext uri="{FF2B5EF4-FFF2-40B4-BE49-F238E27FC236}">
                <a16:creationId xmlns:a16="http://schemas.microsoft.com/office/drawing/2014/main" id="{0258D6EB-0D40-3BC9-F225-DAE9E1A69982}"/>
              </a:ext>
            </a:extLst>
          </p:cNvPr>
          <p:cNvSpPr>
            <a:spLocks noGrp="1"/>
          </p:cNvSpPr>
          <p:nvPr>
            <p:ph type="sldNum" sz="quarter" idx="4"/>
          </p:nvPr>
        </p:nvSpPr>
        <p:spPr/>
        <p:txBody>
          <a:bodyPr/>
          <a:lstStyle/>
          <a:p>
            <a:fld id="{BB5FC4A1-A2DE-4EB5-9A46-57D39B4235EC}" type="slidenum">
              <a:rPr lang="en-US" smtClean="0"/>
              <a:t>72</a:t>
            </a:fld>
            <a:endParaRPr lang="en-US"/>
          </a:p>
        </p:txBody>
      </p:sp>
    </p:spTree>
    <p:extLst>
      <p:ext uri="{BB962C8B-B14F-4D97-AF65-F5344CB8AC3E}">
        <p14:creationId val="3066262165"/>
      </p:ext>
    </p:extLst>
  </p:cSld>
  <p:clrMapOvr>
    <a:masterClrMapping/>
  </p:clrMapOvr>
  <p:transition spd="med">
    <p:fade/>
  </p:transition>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9928495-1704-9542-55DC-77444CD52C39}"/>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pic>
        <p:nvPicPr>
          <p:cNvPr id="7" name="Picture 6">
            <a:extLst>
              <a:ext uri="{FF2B5EF4-FFF2-40B4-BE49-F238E27FC236}">
                <a16:creationId xmlns:a16="http://schemas.microsoft.com/office/drawing/2014/main" id="{0655DD8A-C473-6604-544D-43085E87E2E5}"/>
              </a:ext>
            </a:extLst>
          </p:cNvPr>
          <p:cNvPicPr>
            <a:picLocks noChangeAspect="1"/>
          </p:cNvPicPr>
          <p:nvPr/>
        </p:nvPicPr>
        <p:blipFill>
          <a:blip r:embed="rId2"/>
          <a:stretch>
            <a:fillRect/>
          </a:stretch>
        </p:blipFill>
        <p:spPr>
          <a:xfrm>
            <a:off x="179798" y="1591168"/>
            <a:ext cx="8784404" cy="3853975"/>
          </a:xfrm>
          <a:prstGeom prst="rect">
            <a:avLst/>
          </a:prstGeom>
        </p:spPr>
      </p:pic>
      <p:sp>
        <p:nvSpPr>
          <p:cNvPr id="8" name="TextBox 7">
            <a:extLst>
              <a:ext uri="{FF2B5EF4-FFF2-40B4-BE49-F238E27FC236}">
                <a16:creationId xmlns:a16="http://schemas.microsoft.com/office/drawing/2014/main" id="{5ACAA329-24EE-DC4C-2395-985982630D12}"/>
              </a:ext>
            </a:extLst>
          </p:cNvPr>
          <p:cNvSpPr txBox="1"/>
          <p:nvPr/>
        </p:nvSpPr>
        <p:spPr>
          <a:xfrm>
            <a:off x="441789" y="5521869"/>
            <a:ext cx="7952198" cy="106680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Le processus d’examen des questionnaires externes est exactement le même que pour les questionnaires internes.</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Reportez-vous aux pages précédentes pour obtenir des informations sur la manière de remplir l’examen des questionnaires externes.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242B5119-EAC0-37AD-1DB8-AD73A2FEB24A}"/>
              </a:ext>
            </a:extLst>
          </p:cNvPr>
          <p:cNvSpPr>
            <a:spLocks noGrp="1"/>
          </p:cNvSpPr>
          <p:nvPr>
            <p:ph type="sldNum" sz="quarter" idx="4"/>
          </p:nvPr>
        </p:nvSpPr>
        <p:spPr/>
        <p:txBody>
          <a:bodyPr/>
          <a:lstStyle/>
          <a:p>
            <a:fld id="{BB5FC4A1-A2DE-4EB5-9A46-57D39B4235EC}" type="slidenum">
              <a:rPr lang="en-US" smtClean="0"/>
              <a:t>73</a:t>
            </a:fld>
            <a:endParaRPr lang="en-US"/>
          </a:p>
        </p:txBody>
      </p:sp>
    </p:spTree>
    <p:extLst>
      <p:ext uri="{BB962C8B-B14F-4D97-AF65-F5344CB8AC3E}">
        <p14:creationId val="2786071620"/>
      </p:ext>
    </p:extLst>
  </p:cSld>
  <p:clrMapOvr>
    <a:masterClrMapping/>
  </p:clrMapOvr>
  <p:transition spd="med">
    <p:fade/>
  </p:transition>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F81BA81-3530-F3CE-DB8C-E02CB2B47785}"/>
              </a:ext>
            </a:extLst>
          </p:cNvPr>
          <p:cNvSpPr>
            <a:spLocks noGrp="1"/>
          </p:cNvSpPr>
          <p:nvPr>
            <p:ph type="title"/>
          </p:nvPr>
        </p:nvSpPr>
        <p:spPr>
          <a:xfrm>
            <a:off x="892546" y="213702"/>
            <a:ext cx="7358907" cy="787032"/>
          </a:xfrm>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Attribuer des questionnaires</a:t>
            </a:r>
          </a:p>
        </p:txBody>
      </p:sp>
      <p:pic>
        <p:nvPicPr>
          <p:cNvPr id="7" name="Content Placeholder 6">
            <a:extLst>
              <a:ext uri="{FF2B5EF4-FFF2-40B4-BE49-F238E27FC236}">
                <a16:creationId xmlns:a16="http://schemas.microsoft.com/office/drawing/2014/main" id="{CA2A30E7-70E2-C941-D382-2F1F2DDE6C34}"/>
              </a:ext>
            </a:extLst>
          </p:cNvPr>
          <p:cNvPicPr>
            <a:picLocks noGrp="1" noChangeAspect="1"/>
          </p:cNvPicPr>
          <p:nvPr>
            <p:ph idx="1"/>
          </p:nvPr>
        </p:nvPicPr>
        <p:blipFill>
          <a:blip r:embed="rId2"/>
          <a:stretch>
            <a:fillRect/>
          </a:stretch>
        </p:blipFill>
        <p:spPr>
          <a:xfrm>
            <a:off x="442074" y="1778536"/>
            <a:ext cx="7921090" cy="2489621"/>
          </a:xfrm>
        </p:spPr>
      </p:pic>
      <p:sp>
        <p:nvSpPr>
          <p:cNvPr id="8" name="TextBox 7">
            <a:extLst>
              <a:ext uri="{FF2B5EF4-FFF2-40B4-BE49-F238E27FC236}">
                <a16:creationId xmlns:a16="http://schemas.microsoft.com/office/drawing/2014/main" id="{FB0E7683-29F5-B600-8882-EECD6AA99BC9}"/>
              </a:ext>
            </a:extLst>
          </p:cNvPr>
          <p:cNvSpPr txBox="1"/>
          <p:nvPr/>
        </p:nvSpPr>
        <p:spPr>
          <a:xfrm>
            <a:off x="5982931" y="856278"/>
            <a:ext cx="2938123" cy="1005840"/>
          </a:xfrm>
          <a:prstGeom prst="rect">
            <a:avLst/>
          </a:prstGeom>
          <a:noFill/>
        </p:spPr>
        <p:txBody>
          <a:bodyPr wrap="square" rtlCol="0">
            <a:spAutoFit/>
          </a:bodyPr>
          <a:lstStyle/>
          <a:p>
            <a:r>
              <a:rPr lang="fr" sz="1200" b="0" i="0" u="none" strike="noStrike" cap="none" baseline="0">
                <a:solidFill>
                  <a:srgbClr val="000000"/>
                </a:solidFill>
                <a:effectLst/>
                <a:uFill>
                  <a:solidFill>
                    <a:prstClr val="black">
                      <a:alpha val="0"/>
                    </a:prstClr>
                  </a:solidFill>
                </a:uFill>
                <a:latin typeface="Calibri"/>
                <a:ea typeface="Calibri"/>
                <a:cs typeface="Calibri"/>
              </a:rPr>
              <a:t>En cliquant sur le lien dans l’e-mail ou en se connectant au système et en allant à l’activité, l’examinateur peut examiner les résultats du questionnaire externe.</a:t>
            </a:r>
          </a:p>
        </p:txBody>
      </p:sp>
      <p:sp>
        <p:nvSpPr>
          <p:cNvPr id="9" name="TextBox 8">
            <a:extLst>
              <a:ext uri="{FF2B5EF4-FFF2-40B4-BE49-F238E27FC236}">
                <a16:creationId xmlns:a16="http://schemas.microsoft.com/office/drawing/2014/main" id="{EDC85CFF-31FA-F842-B3CF-7C3FA584EF7D}"/>
              </a:ext>
            </a:extLst>
          </p:cNvPr>
          <p:cNvSpPr txBox="1"/>
          <p:nvPr/>
        </p:nvSpPr>
        <p:spPr>
          <a:xfrm>
            <a:off x="442074" y="4122460"/>
            <a:ext cx="7253556" cy="640080"/>
          </a:xfrm>
          <a:prstGeom prst="rect">
            <a:avLst/>
          </a:prstGeom>
          <a:noFill/>
        </p:spPr>
        <p:txBody>
          <a:bodyPr wrap="square" rtlCol="0">
            <a:spAutoFit/>
          </a:bodyPr>
          <a:lstStyle/>
          <a:p>
            <a:r>
              <a:rPr lang="fr" sz="1200" b="0" i="0" u="none" strike="noStrike" cap="none" baseline="0">
                <a:solidFill>
                  <a:srgbClr val="000000"/>
                </a:solidFill>
                <a:effectLst/>
                <a:uFill>
                  <a:solidFill>
                    <a:prstClr val="black">
                      <a:alpha val="0"/>
                    </a:prstClr>
                  </a:solidFill>
                </a:uFill>
                <a:latin typeface="Calibri"/>
                <a:ea typeface="Calibri"/>
                <a:cs typeface="Calibri"/>
              </a:rPr>
              <a:t>Une fois que le questionnaire a été examiné et que des commentaires ou des révisions ont été faits (voir Questionnaire interne pour les instructions), le questionnaire peut être approuvé ou rejeté.</a:t>
            </a:r>
            <a:r>
              <a:rPr lang="fr" sz="12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27351E9E-6334-9949-FA76-9202E6F8B6F9}"/>
              </a:ext>
            </a:extLst>
          </p:cNvPr>
          <p:cNvPicPr>
            <a:picLocks noChangeAspect="1"/>
          </p:cNvPicPr>
          <p:nvPr/>
        </p:nvPicPr>
        <p:blipFill>
          <a:blip r:embed="rId3"/>
          <a:stretch>
            <a:fillRect/>
          </a:stretch>
        </p:blipFill>
        <p:spPr>
          <a:xfrm>
            <a:off x="1571339" y="4584125"/>
            <a:ext cx="6458058" cy="2166756"/>
          </a:xfrm>
          <a:prstGeom prst="rect">
            <a:avLst/>
          </a:prstGeom>
        </p:spPr>
      </p:pic>
      <p:sp>
        <p:nvSpPr>
          <p:cNvPr id="3" name="Slide Number Placeholder 2">
            <a:extLst>
              <a:ext uri="{FF2B5EF4-FFF2-40B4-BE49-F238E27FC236}">
                <a16:creationId xmlns:a16="http://schemas.microsoft.com/office/drawing/2014/main" id="{5947BC90-2583-EFA4-DE3B-36CCF877DA26}"/>
              </a:ext>
            </a:extLst>
          </p:cNvPr>
          <p:cNvSpPr>
            <a:spLocks noGrp="1"/>
          </p:cNvSpPr>
          <p:nvPr>
            <p:ph type="sldNum" sz="quarter" idx="4"/>
          </p:nvPr>
        </p:nvSpPr>
        <p:spPr/>
        <p:txBody>
          <a:bodyPr/>
          <a:lstStyle/>
          <a:p>
            <a:fld id="{BB5FC4A1-A2DE-4EB5-9A46-57D39B4235EC}" type="slidenum">
              <a:rPr lang="en-US" smtClean="0"/>
              <a:t>74</a:t>
            </a:fld>
            <a:endParaRPr lang="en-US"/>
          </a:p>
        </p:txBody>
      </p:sp>
    </p:spTree>
    <p:extLst>
      <p:ext uri="{BB962C8B-B14F-4D97-AF65-F5344CB8AC3E}">
        <p14:creationId val="805248516"/>
      </p:ext>
    </p:extLst>
  </p:cSld>
  <p:clrMapOvr>
    <a:masterClrMapping/>
  </p:clrMapOvr>
  <p:transition spd="med">
    <p:fade/>
  </p:transition>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8DE0FBE-F69C-F262-F806-59B61603FB98}"/>
              </a:ext>
            </a:extLst>
          </p:cNvPr>
          <p:cNvSpPr>
            <a:spLocks noGrp="1"/>
          </p:cNvSpPr>
          <p:nvPr>
            <p:ph type="title"/>
          </p:nvPr>
        </p:nvSpPr>
        <p:spPr>
          <a:xfrm>
            <a:off x="822960" y="182880"/>
            <a:ext cx="7358907" cy="787032"/>
          </a:xfrm>
        </p:spPr>
        <p:txBody>
          <a:bodyPr anchor="ctr">
            <a:normAutofit/>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pic>
        <p:nvPicPr>
          <p:cNvPr id="11" name="Picture 10">
            <a:extLst>
              <a:ext uri="{FF2B5EF4-FFF2-40B4-BE49-F238E27FC236}">
                <a16:creationId xmlns:a16="http://schemas.microsoft.com/office/drawing/2014/main" id="{AB5B327B-4CE5-55D1-B486-CB544F3BDC49}"/>
              </a:ext>
            </a:extLst>
          </p:cNvPr>
          <p:cNvPicPr>
            <a:picLocks noChangeAspect="1"/>
          </p:cNvPicPr>
          <p:nvPr/>
        </p:nvPicPr>
        <p:blipFill>
          <a:blip r:embed="rId2"/>
          <a:stretch>
            <a:fillRect/>
          </a:stretch>
        </p:blipFill>
        <p:spPr>
          <a:xfrm>
            <a:off x="534582" y="2180564"/>
            <a:ext cx="8074836" cy="4299849"/>
          </a:xfrm>
          <a:prstGeom prst="rect">
            <a:avLst/>
          </a:prstGeom>
          <a:noFill/>
        </p:spPr>
      </p:pic>
      <p:sp>
        <p:nvSpPr>
          <p:cNvPr id="18" name="Slide Number Placeholder 4">
            <a:extLst>
              <a:ext uri="{FF2B5EF4-FFF2-40B4-BE49-F238E27FC236}">
                <a16:creationId xmlns:a16="http://schemas.microsoft.com/office/drawing/2014/main" id="{99FB5A80-F3E7-2590-374B-F8E3C475A863}"/>
              </a:ext>
            </a:extLst>
          </p:cNvPr>
          <p:cNvSpPr>
            <a:spLocks noGrp="1"/>
          </p:cNvSpPr>
          <p:nvPr>
            <p:ph type="sldNum" sz="quarter" idx="4"/>
          </p:nvPr>
        </p:nvSpPr>
        <p:spPr>
          <a:xfrm>
            <a:off x="8663437" y="6558353"/>
            <a:ext cx="480561" cy="365125"/>
          </a:xfrm>
        </p:spPr>
        <p:txBody>
          <a:bodyPr/>
          <a:lstStyle/>
          <a:p>
            <a:pPr>
              <a:spcAft>
                <a:spcPts val="600"/>
              </a:spcAft>
            </a:pPr>
            <a:fld id="{BB5FC4A1-A2DE-4EB5-9A46-57D39B4235EC}" type="slidenum">
              <a:rPr lang="en-US" smtClean="0"/>
              <a:pPr>
                <a:spcAft>
                  <a:spcPts val="600"/>
                </a:spcAft>
              </a:pPr>
              <a:t>75</a:t>
            </a:fld>
            <a:endParaRPr lang="en-US"/>
          </a:p>
        </p:txBody>
      </p:sp>
      <p:sp>
        <p:nvSpPr>
          <p:cNvPr id="12" name="TextBox 11">
            <a:extLst>
              <a:ext uri="{FF2B5EF4-FFF2-40B4-BE49-F238E27FC236}">
                <a16:creationId xmlns:a16="http://schemas.microsoft.com/office/drawing/2014/main" id="{1C05502D-4D57-6A41-92DC-B8DB7FCCF0AE}"/>
              </a:ext>
            </a:extLst>
          </p:cNvPr>
          <p:cNvSpPr txBox="1"/>
          <p:nvPr/>
        </p:nvSpPr>
        <p:spPr>
          <a:xfrm>
            <a:off x="410966" y="1456293"/>
            <a:ext cx="7870005" cy="822960"/>
          </a:xfrm>
          <a:prstGeom prst="rect">
            <a:avLst/>
          </a:prstGeom>
          <a:noFill/>
        </p:spPr>
        <p:txBody>
          <a:bodyPr wrap="square" rtlCol="0">
            <a:spAutoFit/>
          </a:bodyPr>
          <a:lstStyle/>
          <a:p>
            <a:r>
              <a:rPr lang="fr" sz="1600" b="0" i="0" u="none" strike="noStrike" cap="none" baseline="0">
                <a:solidFill>
                  <a:srgbClr val="000000"/>
                </a:solidFill>
                <a:effectLst/>
                <a:uFill>
                  <a:solidFill>
                    <a:prstClr val="black">
                      <a:alpha val="0"/>
                    </a:prstClr>
                  </a:solidFill>
                </a:uFill>
                <a:latin typeface="Calibri"/>
                <a:ea typeface="Calibri"/>
                <a:cs typeface="Calibri"/>
              </a:rPr>
              <a:t>L’examinateur peut ensuite revenir à l’activité et changer le statut sur Terminé, puis sélectionner l’évaluation pertinente pour le questionnaire externe.</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193106413"/>
      </p:ext>
    </p:extLst>
  </p:cSld>
  <p:clrMapOvr>
    <a:masterClrMapping/>
  </p:clrMapOvr>
  <p:transition spd="med">
    <p:fade/>
  </p:transition>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Attribution de questionnaires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questionnaires externes suite :</a:t>
            </a:r>
          </a:p>
          <a:p>
            <a:pPr marL="0" indent="0">
              <a:buNone/>
            </a:pPr>
            <a:endParaRPr lang="en-GB" sz="1600"/>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Comme pour les questionnaires internes, les évaluations de l’activité sont déterminées par le score de risque du questionnaire externe.</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Dans l’exemple de capture d’écran de la page précédente, le risque était élevé avec un score de 80.</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Dans les cas très extrêmes où le tiers est considéré comme présentant un risque élevé, des </a:t>
            </a:r>
            <a:r>
              <a:rPr lang="fr" sz="1600" b="1" i="0" u="none" strike="noStrike" cap="none" baseline="0">
                <a:solidFill>
                  <a:srgbClr val="FF0000"/>
                </a:solidFill>
                <a:effectLst/>
                <a:uFill>
                  <a:solidFill>
                    <a:prstClr val="black">
                      <a:alpha val="0"/>
                    </a:prstClr>
                  </a:solidFill>
                </a:uFill>
                <a:latin typeface="Calibri"/>
                <a:ea typeface="Calibri"/>
                <a:cs typeface="Calibri"/>
              </a:rPr>
              <a:t>rapports de diligence raisonnable renforcés</a:t>
            </a:r>
            <a:r>
              <a:rPr lang="fr" sz="1600" b="0" i="0" u="none" strike="noStrike" cap="none" baseline="0">
                <a:solidFill>
                  <a:srgbClr val="000000"/>
                </a:solidFill>
                <a:effectLst/>
                <a:uFill>
                  <a:solidFill>
                    <a:prstClr val="black">
                      <a:alpha val="0"/>
                    </a:prstClr>
                  </a:solidFill>
                </a:uFill>
                <a:latin typeface="Calibri"/>
                <a:ea typeface="Calibri"/>
                <a:cs typeface="Calibri"/>
              </a:rPr>
              <a:t> peuvent être demandés moyennant des frais supplémentaires.</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Cela doit être fait par l’intermédiaire de l’équipe de conformité de RPM.</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76</a:t>
            </a:fld>
            <a:endParaRPr lang="en-US"/>
          </a:p>
        </p:txBody>
      </p:sp>
    </p:spTree>
    <p:extLst>
      <p:ext uri="{BB962C8B-B14F-4D97-AF65-F5344CB8AC3E}">
        <p14:creationId val="3027877311"/>
      </p:ext>
    </p:extLst>
  </p:cSld>
  <p:clrMapOvr>
    <a:masterClrMapping/>
  </p:clrMapOvr>
  <p:transition spd="med">
    <p:fade/>
  </p:transition>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FB23A5-D71B-AEA7-EE7C-60A9B51253D5}"/>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Processus d’examen des mises à jour World Check</a:t>
            </a:r>
          </a:p>
        </p:txBody>
      </p:sp>
      <p:sp>
        <p:nvSpPr>
          <p:cNvPr id="3" name="Content Placeholder 2">
            <a:extLst>
              <a:ext uri="{FF2B5EF4-FFF2-40B4-BE49-F238E27FC236}">
                <a16:creationId xmlns:a16="http://schemas.microsoft.com/office/drawing/2014/main" id="{5F728539-9024-2601-AB40-05F63F802320}"/>
              </a:ext>
            </a:extLst>
          </p:cNvPr>
          <p:cNvSpPr>
            <a:spLocks noGrp="1"/>
          </p:cNvSpPr>
          <p:nvPr>
            <p:ph idx="1"/>
          </p:nvPr>
        </p:nvSpPr>
        <p:spPr/>
        <p:txBody>
          <a:bodyPr/>
          <a:lstStyle/>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Lorsqu’un tiers a une mise à jour d’une correspondance World Check existante ou qu’il existe une nouvelle correspondance possible, LSEG informe la personne étiquetée en tant que </a:t>
            </a:r>
            <a:r>
              <a:rPr lang="fr" sz="2100" b="0" i="0" u="none" strike="noStrike" cap="none" baseline="0">
                <a:solidFill>
                  <a:srgbClr val="FF0000"/>
                </a:solidFill>
                <a:effectLst/>
                <a:uFill>
                  <a:solidFill>
                    <a:prstClr val="black">
                      <a:alpha val="0"/>
                    </a:prstClr>
                  </a:solidFill>
                </a:uFill>
                <a:latin typeface="Calibri"/>
                <a:ea typeface="Calibri"/>
                <a:cs typeface="Calibri"/>
              </a:rPr>
              <a:t>partie responsable</a:t>
            </a:r>
            <a:r>
              <a:rPr lang="fr" sz="2100" b="0" i="0" u="none" strike="noStrike" cap="none" baseline="0">
                <a:solidFill>
                  <a:srgbClr val="000000"/>
                </a:solidFill>
                <a:effectLst/>
                <a:uFill>
                  <a:solidFill>
                    <a:prstClr val="black">
                      <a:alpha val="0"/>
                    </a:prstClr>
                  </a:solidFill>
                </a:uFill>
                <a:latin typeface="Calibri"/>
                <a:ea typeface="Calibri"/>
                <a:cs typeface="Calibri"/>
              </a:rPr>
              <a:t> de ces mises à jour.</a:t>
            </a:r>
          </a:p>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Lorsque ces mises à jour auront lieu, vous pourrez les localiser dans l’onglet Éléments à examiner, puis dans le menu déroulant sous Sélection, comme indiqué ci-dessous.</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C3225046-FC6E-F03E-190F-5FCE3A1BF198}"/>
              </a:ext>
            </a:extLst>
          </p:cNvPr>
          <p:cNvSpPr>
            <a:spLocks noGrp="1"/>
          </p:cNvSpPr>
          <p:nvPr>
            <p:ph type="sldNum" sz="quarter" idx="4"/>
          </p:nvPr>
        </p:nvSpPr>
        <p:spPr/>
        <p:txBody>
          <a:bodyPr/>
          <a:lstStyle/>
          <a:p>
            <a:fld id="{BB5FC4A1-A2DE-4EB5-9A46-57D39B4235EC}" type="slidenum">
              <a:rPr lang="en-US" smtClean="0"/>
              <a:t>77</a:t>
            </a:fld>
            <a:endParaRPr lang="en-US"/>
          </a:p>
        </p:txBody>
      </p:sp>
      <p:pic>
        <p:nvPicPr>
          <p:cNvPr id="6" name="Picture 5">
            <a:extLst>
              <a:ext uri="{FF2B5EF4-FFF2-40B4-BE49-F238E27FC236}">
                <a16:creationId xmlns:a16="http://schemas.microsoft.com/office/drawing/2014/main" id="{D274F377-B423-F3DF-3846-09226E830546}"/>
              </a:ext>
            </a:extLst>
          </p:cNvPr>
          <p:cNvPicPr>
            <a:picLocks noChangeAspect="1"/>
          </p:cNvPicPr>
          <p:nvPr/>
        </p:nvPicPr>
        <p:blipFill>
          <a:blip r:embed="rId2"/>
          <a:stretch>
            <a:fillRect/>
          </a:stretch>
        </p:blipFill>
        <p:spPr>
          <a:xfrm>
            <a:off x="310323" y="3548123"/>
            <a:ext cx="8593394" cy="3010230"/>
          </a:xfrm>
          <a:prstGeom prst="rect">
            <a:avLst/>
          </a:prstGeom>
        </p:spPr>
      </p:pic>
      <p:contentPart p14:bwMode="auto" r:id="rId3">
        <p14:nvContentPartPr>
          <p14:cNvPr id="7" name="Ink 6">
            <a:extLst>
              <a:ext uri="{FF2B5EF4-FFF2-40B4-BE49-F238E27FC236}">
                <a16:creationId xmlns:a16="http://schemas.microsoft.com/office/drawing/2014/main" id="{4E68529A-7BCA-E5CA-B8FF-D12F5A84E924}"/>
              </a:ext>
            </a:extLst>
          </p14:cNvPr>
          <p14:cNvContentPartPr/>
          <p14:nvPr/>
        </p14:nvContentPartPr>
        <p14:xfrm>
          <a:off x="470532" y="5328035"/>
          <a:ext cx="1409760" cy="317520"/>
        </p14:xfrm>
      </p:contentPart>
      <p:contentPart p14:bwMode="auto" r:id="rId4">
        <p14:nvContentPartPr>
          <p14:cNvPr id="8" name="Ink 7">
            <a:extLst>
              <a:ext uri="{FF2B5EF4-FFF2-40B4-BE49-F238E27FC236}">
                <a16:creationId xmlns:a16="http://schemas.microsoft.com/office/drawing/2014/main" id="{D56CF7B1-C612-F6A7-9182-F235A36B93BE}"/>
              </a:ext>
            </a:extLst>
          </p14:cNvPr>
          <p14:cNvContentPartPr/>
          <p14:nvPr/>
        </p14:nvContentPartPr>
        <p14:xfrm>
          <a:off x="5997612" y="4275035"/>
          <a:ext cx="2616480" cy="484920"/>
        </p14:xfrm>
      </p:contentPart>
    </p:spTree>
    <p:extLst>
      <p:ext uri="{BB962C8B-B14F-4D97-AF65-F5344CB8AC3E}">
        <p14:creationId val="3769950404"/>
      </p:ext>
    </p:extLst>
  </p:cSld>
  <p:clrMapOvr>
    <a:masterClrMapping/>
  </p:clrMapOvr>
  <p:transition spd="med">
    <p:fade/>
  </p:transition>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E6A0BF-117E-CF6C-3B23-618766058A86}"/>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Processus d’examen des mises à jour World Check</a:t>
            </a:r>
          </a:p>
        </p:txBody>
      </p:sp>
      <p:sp>
        <p:nvSpPr>
          <p:cNvPr id="3" name="Content Placeholder 2">
            <a:extLst>
              <a:ext uri="{FF2B5EF4-FFF2-40B4-BE49-F238E27FC236}">
                <a16:creationId xmlns:a16="http://schemas.microsoft.com/office/drawing/2014/main" id="{EF25202F-B507-28A5-3F39-FFC088209D04}"/>
              </a:ext>
            </a:extLst>
          </p:cNvPr>
          <p:cNvSpPr>
            <a:spLocks noGrp="1"/>
          </p:cNvSpPr>
          <p:nvPr>
            <p:ph idx="1"/>
          </p:nvPr>
        </p:nvSpPr>
        <p:spPr/>
        <p:txBody>
          <a:bodyPr/>
          <a:lstStyle/>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En cliquant sur le </a:t>
            </a:r>
            <a:r>
              <a:rPr lang="fr" sz="2100" b="0" i="0" u="none" strike="noStrike" cap="none" baseline="0">
                <a:solidFill>
                  <a:srgbClr val="FF0000"/>
                </a:solidFill>
                <a:effectLst/>
                <a:uFill>
                  <a:solidFill>
                    <a:prstClr val="black">
                      <a:alpha val="0"/>
                    </a:prstClr>
                  </a:solidFill>
                </a:uFill>
                <a:latin typeface="Calibri"/>
                <a:ea typeface="Calibri"/>
                <a:cs typeface="Calibri"/>
              </a:rPr>
              <a:t>Tiers</a:t>
            </a:r>
            <a:r>
              <a:rPr lang="fr" sz="2100" b="0" i="0" u="none" strike="noStrike" cap="none" baseline="0">
                <a:solidFill>
                  <a:srgbClr val="000000"/>
                </a:solidFill>
                <a:effectLst/>
                <a:uFill>
                  <a:solidFill>
                    <a:prstClr val="black">
                      <a:alpha val="0"/>
                    </a:prstClr>
                  </a:solidFill>
                </a:uFill>
                <a:latin typeface="Calibri"/>
                <a:ea typeface="Calibri"/>
                <a:cs typeface="Calibri"/>
              </a:rPr>
              <a:t>, vous accédez directement au dossier World Check pour l’examiner.</a:t>
            </a:r>
          </a:p>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Si la mise à jour est une nouvelle correspondance possible, vous devrez déterminer s’il s’agit de la même société que votre tiers et marquer le type de résolution en fonction.</a:t>
            </a:r>
          </a:p>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Une fois cela terminé, vous marquerez le bouton bleu Review comme indiqué ci-dessous</a:t>
            </a:r>
          </a:p>
          <a:p>
            <a:endParaRPr lang="en-US"/>
          </a:p>
          <a:p>
            <a:endParaRPr lang="en-US"/>
          </a:p>
        </p:txBody>
      </p:sp>
      <p:sp>
        <p:nvSpPr>
          <p:cNvPr id="4" name="Slide Number Placeholder 3">
            <a:extLst>
              <a:ext uri="{FF2B5EF4-FFF2-40B4-BE49-F238E27FC236}">
                <a16:creationId xmlns:a16="http://schemas.microsoft.com/office/drawing/2014/main" id="{CC006558-5970-7A80-EE6B-B248447EC4E0}"/>
              </a:ext>
            </a:extLst>
          </p:cNvPr>
          <p:cNvSpPr>
            <a:spLocks noGrp="1"/>
          </p:cNvSpPr>
          <p:nvPr>
            <p:ph type="sldNum" sz="quarter" idx="4"/>
          </p:nvPr>
        </p:nvSpPr>
        <p:spPr/>
        <p:txBody>
          <a:bodyPr/>
          <a:lstStyle/>
          <a:p>
            <a:fld id="{BB5FC4A1-A2DE-4EB5-9A46-57D39B4235EC}" type="slidenum">
              <a:rPr lang="en-US" smtClean="0"/>
              <a:t>78</a:t>
            </a:fld>
            <a:endParaRPr lang="en-US"/>
          </a:p>
        </p:txBody>
      </p:sp>
      <p:pic>
        <p:nvPicPr>
          <p:cNvPr id="6" name="Picture 5">
            <a:extLst>
              <a:ext uri="{FF2B5EF4-FFF2-40B4-BE49-F238E27FC236}">
                <a16:creationId xmlns:a16="http://schemas.microsoft.com/office/drawing/2014/main" id="{660FB19C-0D9C-96F1-A75B-B81088171CAD}"/>
              </a:ext>
            </a:extLst>
          </p:cNvPr>
          <p:cNvPicPr>
            <a:picLocks noChangeAspect="1"/>
          </p:cNvPicPr>
          <p:nvPr/>
        </p:nvPicPr>
        <p:blipFill>
          <a:blip r:embed="rId2"/>
          <a:stretch>
            <a:fillRect/>
          </a:stretch>
        </p:blipFill>
        <p:spPr>
          <a:xfrm>
            <a:off x="525451" y="4070928"/>
            <a:ext cx="7889057" cy="2556624"/>
          </a:xfrm>
          <a:prstGeom prst="rect">
            <a:avLst/>
          </a:prstGeom>
        </p:spPr>
      </p:pic>
      <p:contentPart p14:bwMode="auto" r:id="rId3">
        <p14:nvContentPartPr>
          <p14:cNvPr id="7" name="Ink 6">
            <a:extLst>
              <a:ext uri="{FF2B5EF4-FFF2-40B4-BE49-F238E27FC236}">
                <a16:creationId xmlns:a16="http://schemas.microsoft.com/office/drawing/2014/main" id="{41207410-614C-DEA5-B38D-AEA7586EB46C}"/>
              </a:ext>
            </a:extLst>
          </p14:cNvPr>
          <p14:cNvContentPartPr/>
          <p14:nvPr/>
        </p14:nvContentPartPr>
        <p14:xfrm>
          <a:off x="4365561" y="5820515"/>
          <a:ext cx="727200" cy="10440"/>
        </p14:xfrm>
      </p:contentPart>
      <p:cxnSp>
        <p:nvCxnSpPr>
          <p:cNvPr id="8" name="Straight Arrow Connector 7">
            <a:extLst>
              <a:ext uri="{FF2B5EF4-FFF2-40B4-BE49-F238E27FC236}">
                <a16:creationId xmlns:a16="http://schemas.microsoft.com/office/drawing/2014/main" id="{0A9D2BDD-C1FB-0D0B-404C-28EF943D6DE8}"/>
              </a:ext>
            </a:extLst>
          </p:cNvPr>
          <p:cNvCxnSpPr/>
          <p:nvPr/>
        </p:nvCxnSpPr>
        <p:spPr>
          <a:xfrm>
            <a:off x="6204155" y="3519948"/>
            <a:ext cx="1632155" cy="256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325720284"/>
      </p:ext>
    </p:extLst>
  </p:cSld>
  <p:clrMapOvr>
    <a:masterClrMapping/>
  </p:clrMapOvr>
  <p:transition spd="med">
    <p:fade/>
  </p:transition>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8344389-97E9-656C-B2A7-77C2D2FD3CFC}"/>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Processus d’examen des mises à jour World Check</a:t>
            </a:r>
          </a:p>
        </p:txBody>
      </p:sp>
      <p:sp>
        <p:nvSpPr>
          <p:cNvPr id="3" name="Content Placeholder 2">
            <a:extLst>
              <a:ext uri="{FF2B5EF4-FFF2-40B4-BE49-F238E27FC236}">
                <a16:creationId xmlns:a16="http://schemas.microsoft.com/office/drawing/2014/main" id="{BC4507BE-E383-0DAE-35B9-36B0EC8CCE45}"/>
              </a:ext>
            </a:extLst>
          </p:cNvPr>
          <p:cNvSpPr>
            <a:spLocks noGrp="1"/>
          </p:cNvSpPr>
          <p:nvPr>
            <p:ph idx="1"/>
          </p:nvPr>
        </p:nvSpPr>
        <p:spPr/>
        <p:txBody>
          <a:bodyPr/>
          <a:lstStyle/>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Si le nouvel élément World Check est une correspondance positive, il </a:t>
            </a:r>
            <a:r>
              <a:rPr lang="fr" sz="2100" b="1" i="0" u="none" strike="noStrike" cap="none" baseline="0">
                <a:solidFill>
                  <a:srgbClr val="000000"/>
                </a:solidFill>
                <a:effectLst/>
                <a:uFill>
                  <a:solidFill>
                    <a:prstClr val="black">
                      <a:alpha val="0"/>
                    </a:prstClr>
                  </a:solidFill>
                </a:uFill>
                <a:latin typeface="Calibri"/>
                <a:ea typeface="Calibri"/>
                <a:cs typeface="Calibri"/>
              </a:rPr>
              <a:t>doit</a:t>
            </a:r>
            <a:r>
              <a:rPr lang="fr" sz="2100" b="0" i="0" u="none" strike="noStrike" cap="none" baseline="0">
                <a:solidFill>
                  <a:srgbClr val="000000"/>
                </a:solidFill>
                <a:effectLst/>
                <a:uFill>
                  <a:solidFill>
                    <a:prstClr val="black">
                      <a:alpha val="0"/>
                    </a:prstClr>
                  </a:solidFill>
                </a:uFill>
                <a:latin typeface="Calibri"/>
                <a:ea typeface="Calibri"/>
                <a:cs typeface="Calibri"/>
              </a:rPr>
              <a:t> alors être transmis à l’équipe d’approbation pour examen afin de déterminer s’il existe des problèmes de signaux d’alarme qui nous empêcheraient de faire des affaires avec ce tiers.</a:t>
            </a:r>
          </a:p>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Pour l’envoyer à l’équipe d’approbation pour examen, vous devez cliquer sur le bouton bleu Ajouter un examinateur surligné ci-dessous.</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155F387D-A6A3-C251-4DD7-6BBDF9954707}"/>
              </a:ext>
            </a:extLst>
          </p:cNvPr>
          <p:cNvSpPr>
            <a:spLocks noGrp="1"/>
          </p:cNvSpPr>
          <p:nvPr>
            <p:ph type="sldNum" sz="quarter" idx="4"/>
          </p:nvPr>
        </p:nvSpPr>
        <p:spPr/>
        <p:txBody>
          <a:bodyPr/>
          <a:lstStyle/>
          <a:p>
            <a:fld id="{BB5FC4A1-A2DE-4EB5-9A46-57D39B4235EC}" type="slidenum">
              <a:rPr lang="en-US" smtClean="0"/>
              <a:t>79</a:t>
            </a:fld>
            <a:endParaRPr lang="en-US"/>
          </a:p>
        </p:txBody>
      </p:sp>
      <p:pic>
        <p:nvPicPr>
          <p:cNvPr id="6" name="Picture 5">
            <a:extLst>
              <a:ext uri="{FF2B5EF4-FFF2-40B4-BE49-F238E27FC236}">
                <a16:creationId xmlns:a16="http://schemas.microsoft.com/office/drawing/2014/main" id="{0AEAB053-39D5-18C9-D7E3-24B166C08D33}"/>
              </a:ext>
            </a:extLst>
          </p:cNvPr>
          <p:cNvPicPr>
            <a:picLocks noChangeAspect="1"/>
          </p:cNvPicPr>
          <p:nvPr/>
        </p:nvPicPr>
        <p:blipFill>
          <a:blip r:embed="rId2"/>
          <a:stretch>
            <a:fillRect/>
          </a:stretch>
        </p:blipFill>
        <p:spPr>
          <a:xfrm>
            <a:off x="432562" y="3661960"/>
            <a:ext cx="7803579" cy="2688874"/>
          </a:xfrm>
          <a:prstGeom prst="rect">
            <a:avLst/>
          </a:prstGeom>
        </p:spPr>
      </p:pic>
      <p:contentPart p14:bwMode="auto" r:id="rId3">
        <p14:nvContentPartPr>
          <p14:cNvPr id="7" name="Ink 6">
            <a:extLst>
              <a:ext uri="{FF2B5EF4-FFF2-40B4-BE49-F238E27FC236}">
                <a16:creationId xmlns:a16="http://schemas.microsoft.com/office/drawing/2014/main" id="{888EBA61-2757-66C4-3F58-55919EFADF4F}"/>
              </a:ext>
            </a:extLst>
          </p14:cNvPr>
          <p14:cNvContentPartPr/>
          <p14:nvPr/>
        </p14:nvContentPartPr>
        <p14:xfrm>
          <a:off x="7433292" y="5965955"/>
          <a:ext cx="726480" cy="200520"/>
        </p14:xfrm>
      </p:contentPart>
      <p:contentPart p14:bwMode="auto" r:id="rId4">
        <p14:nvContentPartPr>
          <p14:cNvPr id="9" name="Ink 8">
            <a:extLst>
              <a:ext uri="{FF2B5EF4-FFF2-40B4-BE49-F238E27FC236}">
                <a16:creationId xmlns:a16="http://schemas.microsoft.com/office/drawing/2014/main" id="{B677E595-8F3B-09AD-6A68-B56A158F60A2}"/>
              </a:ext>
            </a:extLst>
          </p14:cNvPr>
          <p14:cNvContentPartPr/>
          <p14:nvPr/>
        </p14:nvContentPartPr>
        <p14:xfrm>
          <a:off x="4355292" y="5663195"/>
          <a:ext cx="344880" cy="49680"/>
        </p14:xfrm>
      </p:contentPart>
      <p:cxnSp>
        <p:nvCxnSpPr>
          <p:cNvPr id="8" name="Straight Arrow Connector 7">
            <a:extLst>
              <a:ext uri="{FF2B5EF4-FFF2-40B4-BE49-F238E27FC236}">
                <a16:creationId xmlns:a16="http://schemas.microsoft.com/office/drawing/2014/main" id="{79B8F354-70BF-C2D1-82E0-616116ADF288}"/>
              </a:ext>
            </a:extLst>
          </p:cNvPr>
          <p:cNvCxnSpPr/>
          <p:nvPr/>
        </p:nvCxnSpPr>
        <p:spPr>
          <a:xfrm>
            <a:off x="4788310" y="3429000"/>
            <a:ext cx="2644982" cy="2450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760091019"/>
      </p:ext>
    </p:extLst>
  </p:cSld>
  <p:clrMapOvr>
    <a:masterClrMapping/>
  </p:clrMapOvr>
  <p:transition spd="med">
    <p:fade/>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157A81-FD22-04F6-AF9B-91065CCD6ACD}"/>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Ajouter un nouveau tiers à LSEG</a:t>
            </a:r>
          </a:p>
        </p:txBody>
      </p:sp>
      <p:cxnSp>
        <p:nvCxnSpPr>
          <p:cNvPr id="4" name="Straight Arrow Connector 3">
            <a:extLst>
              <a:ext uri="{FF2B5EF4-FFF2-40B4-BE49-F238E27FC236}">
                <a16:creationId xmlns:a16="http://schemas.microsoft.com/office/drawing/2014/main" id="{C290A64A-B1F9-2F60-C03B-EEF2DB0C4F3E}"/>
              </a:ext>
            </a:extLst>
          </p:cNvPr>
          <p:cNvCxnSpPr/>
          <p:nvPr/>
        </p:nvCxnSpPr>
        <p:spPr>
          <a:xfrm flipH="1">
            <a:off x="2178120" y="1952090"/>
            <a:ext cx="1353515" cy="17900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5F6D98F-FF91-DC6B-B387-9514562B6197}"/>
              </a:ext>
            </a:extLst>
          </p:cNvPr>
          <p:cNvPicPr>
            <a:picLocks noChangeAspect="1"/>
          </p:cNvPicPr>
          <p:nvPr/>
        </p:nvPicPr>
        <p:blipFill>
          <a:blip r:embed="rId2"/>
          <a:srcRect b="16812"/>
          <a:stretch>
            <a:fillRect/>
          </a:stretch>
        </p:blipFill>
        <p:spPr>
          <a:xfrm>
            <a:off x="335513" y="3742174"/>
            <a:ext cx="8472974" cy="2801456"/>
          </a:xfrm>
          <a:prstGeom prst="rect">
            <a:avLst/>
          </a:prstGeom>
        </p:spPr>
      </p:pic>
      <p:sp>
        <p:nvSpPr>
          <p:cNvPr id="10" name="TextBox 9">
            <a:extLst>
              <a:ext uri="{FF2B5EF4-FFF2-40B4-BE49-F238E27FC236}">
                <a16:creationId xmlns:a16="http://schemas.microsoft.com/office/drawing/2014/main" id="{8CB1070C-32ED-3EFB-34CB-4C4B60671849}"/>
              </a:ext>
            </a:extLst>
          </p:cNvPr>
          <p:cNvSpPr txBox="1"/>
          <p:nvPr/>
        </p:nvSpPr>
        <p:spPr>
          <a:xfrm>
            <a:off x="338786" y="1439225"/>
            <a:ext cx="8327254" cy="2834639"/>
          </a:xfrm>
          <a:prstGeom prst="rect">
            <a:avLst/>
          </a:prstGeom>
          <a:noFill/>
        </p:spPr>
        <p:txBody>
          <a:bodyPr wrap="square" rtlCol="0">
            <a:spAutoFit/>
          </a:bodyPr>
          <a:lstStyle/>
          <a:p>
            <a:pPr marL="285750" indent="-285750">
              <a:buFont typeface="Arial" panose="020b0604020202020204" pitchFamily="34" charset="0"/>
              <a:buChar char="•"/>
            </a:pPr>
            <a:r>
              <a:rPr lang="fr" sz="1500" b="0" i="0" u="none" strike="noStrike" cap="none" baseline="0">
                <a:solidFill>
                  <a:srgbClr val="000000"/>
                </a:solidFill>
                <a:effectLst/>
                <a:uFill>
                  <a:solidFill>
                    <a:prstClr val="black">
                      <a:alpha val="0"/>
                    </a:prstClr>
                  </a:solidFill>
                </a:uFill>
                <a:latin typeface="Calibri"/>
                <a:ea typeface="Calibri"/>
                <a:cs typeface="Calibri"/>
              </a:rPr>
              <a:t>Rempli par l’</a:t>
            </a:r>
            <a:r>
              <a:rPr lang="fr" sz="1500" b="1" i="0" u="none" strike="noStrike" cap="none" baseline="0">
                <a:solidFill>
                  <a:srgbClr val="FF0000"/>
                </a:solidFill>
                <a:effectLst/>
                <a:uFill>
                  <a:solidFill>
                    <a:prstClr val="black">
                      <a:alpha val="0"/>
                    </a:prstClr>
                  </a:solidFill>
                </a:uFill>
                <a:latin typeface="Calibri"/>
                <a:ea typeface="Calibri"/>
                <a:cs typeface="Calibri"/>
              </a:rPr>
              <a:t>équipe d’intégration </a:t>
            </a:r>
          </a:p>
          <a:p>
            <a:pPr marL="285750" indent="-285750">
              <a:buFont typeface="Arial" panose="020b0604020202020204" pitchFamily="34" charset="0"/>
              <a:buChar char="•"/>
            </a:pPr>
            <a:r>
              <a:rPr lang="fr" sz="1500" b="0" i="0" u="none" strike="noStrike" cap="none" baseline="0">
                <a:solidFill>
                  <a:srgbClr val="000000"/>
                </a:solidFill>
                <a:effectLst/>
                <a:uFill>
                  <a:solidFill>
                    <a:prstClr val="black">
                      <a:alpha val="0"/>
                    </a:prstClr>
                  </a:solidFill>
                </a:uFill>
                <a:latin typeface="Calibri"/>
                <a:ea typeface="Calibri"/>
                <a:cs typeface="Calibri"/>
              </a:rPr>
              <a:t>Sur l’écran d’accueil, sélectionnez </a:t>
            </a:r>
            <a:r>
              <a:rPr lang="fr" sz="1500" b="1" i="0" u="none" strike="noStrike" cap="none" baseline="0">
                <a:solidFill>
                  <a:srgbClr val="0070C0"/>
                </a:solidFill>
                <a:effectLst/>
                <a:uFill>
                  <a:solidFill>
                    <a:prstClr val="black">
                      <a:alpha val="0"/>
                    </a:prstClr>
                  </a:solidFill>
                </a:uFill>
                <a:latin typeface="Calibri"/>
                <a:ea typeface="Calibri"/>
                <a:cs typeface="Calibri"/>
              </a:rPr>
              <a:t>TIERS</a:t>
            </a:r>
            <a:r>
              <a:rPr lang="fr" sz="1500" b="0" i="0" u="none" strike="noStrike" cap="none" baseline="0">
                <a:solidFill>
                  <a:srgbClr val="000000"/>
                </a:solidFill>
                <a:effectLst/>
                <a:uFill>
                  <a:solidFill>
                    <a:prstClr val="black">
                      <a:alpha val="0"/>
                    </a:prstClr>
                  </a:solidFill>
                </a:uFill>
                <a:latin typeface="Calibri"/>
                <a:ea typeface="Calibri"/>
                <a:cs typeface="Calibri"/>
              </a:rPr>
              <a:t> dans le menu supérieur pour accéder à la vue d’ensemble des tiers de votre organisation.</a:t>
            </a:r>
          </a:p>
          <a:p>
            <a:pPr marL="285750" indent="-285750">
              <a:buFont typeface="Arial" panose="020b0604020202020204" pitchFamily="34" charset="0"/>
              <a:buChar char="•"/>
            </a:pPr>
            <a:r>
              <a:rPr lang="fr" sz="1500" b="0" i="0" u="none" strike="noStrike" cap="none" baseline="0">
                <a:solidFill>
                  <a:srgbClr val="000000"/>
                </a:solidFill>
                <a:effectLst/>
                <a:uFill>
                  <a:solidFill>
                    <a:prstClr val="black">
                      <a:alpha val="0"/>
                    </a:prstClr>
                  </a:solidFill>
                </a:uFill>
                <a:latin typeface="Calibri"/>
                <a:ea typeface="Calibri"/>
                <a:cs typeface="Calibri"/>
              </a:rPr>
              <a:t>Pour éviter la duplication, avant d’ajouter un tiers au système, vous devez d’abord vérifier qu’il n’existe pas déjà.</a:t>
            </a:r>
            <a:r>
              <a:rPr lang="fr" sz="1500" b="0" i="0" u="none" strike="noStrike" cap="none" baseline="0">
                <a:solidFill>
                  <a:srgbClr val="000000"/>
                </a:solidFill>
                <a:effectLst/>
                <a:uFill>
                  <a:solidFill>
                    <a:prstClr val="black">
                      <a:alpha val="0"/>
                    </a:prstClr>
                  </a:solidFill>
                </a:uFill>
                <a:latin typeface="Calibri"/>
                <a:ea typeface="Calibri"/>
                <a:cs typeface="Calibri"/>
              </a:rPr>
              <a:t>  </a:t>
            </a:r>
            <a:r>
              <a:rPr lang="fr" sz="1500" b="0" i="0" u="none" strike="noStrike" cap="none" baseline="0">
                <a:solidFill>
                  <a:srgbClr val="000000"/>
                </a:solidFill>
                <a:effectLst/>
                <a:uFill>
                  <a:solidFill>
                    <a:prstClr val="black">
                      <a:alpha val="0"/>
                    </a:prstClr>
                  </a:solidFill>
                </a:uFill>
                <a:latin typeface="Calibri"/>
                <a:ea typeface="Calibri"/>
                <a:cs typeface="Calibri"/>
              </a:rPr>
              <a:t>Utilisez la </a:t>
            </a:r>
            <a:r>
              <a:rPr lang="fr" sz="1500" b="1" i="0" u="none" strike="noStrike" cap="none" baseline="0">
                <a:solidFill>
                  <a:srgbClr val="0070C0"/>
                </a:solidFill>
                <a:effectLst/>
                <a:uFill>
                  <a:solidFill>
                    <a:prstClr val="black">
                      <a:alpha val="0"/>
                    </a:prstClr>
                  </a:solidFill>
                </a:uFill>
                <a:latin typeface="Calibri"/>
                <a:ea typeface="Calibri"/>
                <a:cs typeface="Calibri"/>
              </a:rPr>
              <a:t>RECHERCHE AVANCÉE</a:t>
            </a:r>
            <a:r>
              <a:rPr lang="fr" sz="1500" b="0" i="0" u="none" strike="noStrike" cap="none" baseline="0">
                <a:solidFill>
                  <a:srgbClr val="000000"/>
                </a:solidFill>
                <a:effectLst/>
                <a:uFill>
                  <a:solidFill>
                    <a:prstClr val="black">
                      <a:alpha val="0"/>
                    </a:prstClr>
                  </a:solidFill>
                </a:uFill>
                <a:latin typeface="Calibri"/>
                <a:ea typeface="Calibri"/>
                <a:cs typeface="Calibri"/>
              </a:rPr>
              <a:t> (la fonctionnalité est bien meilleure que la zone de recherche générale) pour vérifier la préexistence de tiers.</a:t>
            </a:r>
            <a:r>
              <a:rPr lang="fr" sz="15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fr" sz="1500" b="0" i="0" u="none" strike="noStrike" cap="none" baseline="0">
                <a:solidFill>
                  <a:srgbClr val="000000"/>
                </a:solidFill>
                <a:effectLst/>
                <a:uFill>
                  <a:solidFill>
                    <a:prstClr val="black">
                      <a:alpha val="0"/>
                    </a:prstClr>
                  </a:solidFill>
                </a:uFill>
                <a:latin typeface="Calibri"/>
                <a:ea typeface="Calibri"/>
                <a:cs typeface="Calibri"/>
              </a:rPr>
              <a:t>Si le tiers existe et est approuvé dans le système, vous pouvez poursuivre la transaction avec le tiers.</a:t>
            </a:r>
            <a:r>
              <a:rPr lang="fr" sz="1500" b="0" i="0" u="none" strike="noStrike" cap="none" baseline="0">
                <a:solidFill>
                  <a:srgbClr val="000000"/>
                </a:solidFill>
                <a:effectLst/>
                <a:uFill>
                  <a:solidFill>
                    <a:prstClr val="black">
                      <a:alpha val="0"/>
                    </a:prstClr>
                  </a:solidFill>
                </a:uFill>
                <a:latin typeface="Calibri"/>
                <a:ea typeface="Calibri"/>
                <a:cs typeface="Calibri"/>
              </a:rPr>
              <a:t> </a:t>
            </a:r>
            <a:r>
              <a:rPr lang="fr" sz="1500" b="0" i="0" u="none" strike="noStrike" cap="none" baseline="0">
                <a:solidFill>
                  <a:srgbClr val="000000"/>
                </a:solidFill>
                <a:effectLst/>
                <a:uFill>
                  <a:solidFill>
                    <a:prstClr val="black">
                      <a:alpha val="0"/>
                    </a:prstClr>
                  </a:solidFill>
                </a:uFill>
                <a:latin typeface="Calibri"/>
                <a:ea typeface="Calibri"/>
                <a:cs typeface="Calibri"/>
              </a:rPr>
              <a:t>Si le tiers existe et est refusé dans le système, contactez l’équipe de conformité de RPM</a:t>
            </a:r>
          </a:p>
          <a:p>
            <a:pPr marL="285750" indent="-285750">
              <a:buFont typeface="Arial" panose="020b0604020202020204" pitchFamily="34" charset="0"/>
              <a:buChar char="•"/>
            </a:pPr>
            <a:r>
              <a:rPr lang="fr" sz="1500" b="0" i="0" u="none" strike="noStrike" cap="none" baseline="0">
                <a:solidFill>
                  <a:srgbClr val="000000"/>
                </a:solidFill>
                <a:effectLst/>
                <a:uFill>
                  <a:solidFill>
                    <a:prstClr val="black">
                      <a:alpha val="0"/>
                    </a:prstClr>
                  </a:solidFill>
                </a:uFill>
                <a:latin typeface="Calibri"/>
                <a:ea typeface="Calibri"/>
                <a:cs typeface="Calibri"/>
              </a:rPr>
              <a:t>Si le tiers n’existe pas, cliquez sur </a:t>
            </a:r>
            <a:r>
              <a:rPr lang="fr" sz="1500" b="1" i="0" u="none" strike="noStrike" cap="none" baseline="0">
                <a:solidFill>
                  <a:srgbClr val="0070C0"/>
                </a:solidFill>
                <a:effectLst/>
                <a:uFill>
                  <a:solidFill>
                    <a:prstClr val="black">
                      <a:alpha val="0"/>
                    </a:prstClr>
                  </a:solidFill>
                </a:uFill>
                <a:latin typeface="Calibri"/>
                <a:ea typeface="Calibri"/>
                <a:cs typeface="Calibri"/>
              </a:rPr>
              <a:t>AJOUTER UN TIERS </a:t>
            </a:r>
            <a:r>
              <a:rPr lang="fr" sz="1500" b="0" i="0" u="none" strike="noStrike" cap="none" baseline="0">
                <a:solidFill>
                  <a:srgbClr val="000000"/>
                </a:solidFill>
                <a:effectLst/>
                <a:uFill>
                  <a:solidFill>
                    <a:prstClr val="black">
                      <a:alpha val="0"/>
                    </a:prstClr>
                  </a:solidFill>
                </a:uFill>
                <a:latin typeface="Calibri"/>
                <a:ea typeface="Calibri"/>
                <a:cs typeface="Calibri"/>
              </a:rPr>
              <a:t>pour créer un nouvel enregistrement tiers.</a:t>
            </a:r>
            <a:r>
              <a:rPr lang="fr"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612C91D1-70C9-463E-8318-27FC003F691C}"/>
              </a:ext>
            </a:extLst>
          </p:cNvPr>
          <p:cNvSpPr>
            <a:spLocks noGrp="1"/>
          </p:cNvSpPr>
          <p:nvPr>
            <p:ph type="sldNum" sz="quarter" idx="4"/>
          </p:nvPr>
        </p:nvSpPr>
        <p:spPr/>
        <p:txBody>
          <a:bodyPr/>
          <a:lstStyle/>
          <a:p>
            <a:fld id="{BB5FC4A1-A2DE-4EB5-9A46-57D39B4235EC}" type="slidenum">
              <a:rPr lang="en-US" smtClean="0"/>
              <a:t>8</a:t>
            </a:fld>
            <a:endParaRPr lang="en-US"/>
          </a:p>
        </p:txBody>
      </p:sp>
      <p:cxnSp>
        <p:nvCxnSpPr>
          <p:cNvPr id="6" name="Straight Arrow Connector 5">
            <a:extLst>
              <a:ext uri="{FF2B5EF4-FFF2-40B4-BE49-F238E27FC236}">
                <a16:creationId xmlns:a16="http://schemas.microsoft.com/office/drawing/2014/main" id="{C1286967-E9F1-3D50-F515-171B6463FFEA}"/>
              </a:ext>
            </a:extLst>
          </p:cNvPr>
          <p:cNvCxnSpPr/>
          <p:nvPr/>
        </p:nvCxnSpPr>
        <p:spPr>
          <a:xfrm flipH="1">
            <a:off x="2506894" y="2619910"/>
            <a:ext cx="1150706" cy="1746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74DCE56-528B-D842-FDA0-5BEE6FEEDAE4}"/>
              </a:ext>
            </a:extLst>
          </p:cNvPr>
          <p:cNvCxnSpPr/>
          <p:nvPr/>
        </p:nvCxnSpPr>
        <p:spPr>
          <a:xfrm>
            <a:off x="4756935" y="3609050"/>
            <a:ext cx="3256908" cy="8704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840913225"/>
      </p:ext>
    </p:extLst>
  </p:cSld>
  <p:clrMapOvr>
    <a:masterClrMapping/>
  </p:clrMapOvr>
  <p:transition spd="med">
    <p:fade/>
  </p:transition>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C237016-C1A7-984B-20C3-C973C22907C0}"/>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Processus d’examen des mises à jour World Check</a:t>
            </a:r>
          </a:p>
        </p:txBody>
      </p:sp>
      <p:sp>
        <p:nvSpPr>
          <p:cNvPr id="4" name="Slide Number Placeholder 3">
            <a:extLst>
              <a:ext uri="{FF2B5EF4-FFF2-40B4-BE49-F238E27FC236}">
                <a16:creationId xmlns:a16="http://schemas.microsoft.com/office/drawing/2014/main" id="{C5F53879-9E8C-B82A-51CC-9CBA5051087D}"/>
              </a:ext>
            </a:extLst>
          </p:cNvPr>
          <p:cNvSpPr>
            <a:spLocks noGrp="1"/>
          </p:cNvSpPr>
          <p:nvPr>
            <p:ph type="sldNum" sz="quarter" idx="4"/>
          </p:nvPr>
        </p:nvSpPr>
        <p:spPr/>
        <p:txBody>
          <a:bodyPr/>
          <a:lstStyle/>
          <a:p>
            <a:fld id="{BB5FC4A1-A2DE-4EB5-9A46-57D39B4235EC}" type="slidenum">
              <a:rPr lang="en-US" smtClean="0"/>
              <a:t>80</a:t>
            </a:fld>
            <a:endParaRPr lang="en-US"/>
          </a:p>
        </p:txBody>
      </p:sp>
      <p:pic>
        <p:nvPicPr>
          <p:cNvPr id="8" name="Picture 7">
            <a:extLst>
              <a:ext uri="{FF2B5EF4-FFF2-40B4-BE49-F238E27FC236}">
                <a16:creationId xmlns:a16="http://schemas.microsoft.com/office/drawing/2014/main" id="{F8FC6287-2289-2EE7-CD94-E76D0D34E0B7}"/>
              </a:ext>
            </a:extLst>
          </p:cNvPr>
          <p:cNvPicPr>
            <a:picLocks noChangeAspect="1"/>
          </p:cNvPicPr>
          <p:nvPr/>
        </p:nvPicPr>
        <p:blipFill>
          <a:blip r:embed="rId2"/>
          <a:stretch>
            <a:fillRect/>
          </a:stretch>
        </p:blipFill>
        <p:spPr>
          <a:xfrm>
            <a:off x="408994" y="3929797"/>
            <a:ext cx="8186838" cy="1815878"/>
          </a:xfrm>
          <a:prstGeom prst="rect">
            <a:avLst/>
          </a:prstGeom>
        </p:spPr>
      </p:pic>
      <p:sp>
        <p:nvSpPr>
          <p:cNvPr id="14" name="Content Placeholder 13">
            <a:extLst>
              <a:ext uri="{FF2B5EF4-FFF2-40B4-BE49-F238E27FC236}">
                <a16:creationId xmlns:a16="http://schemas.microsoft.com/office/drawing/2014/main" id="{F34984BA-E40C-1E55-08F6-E7E24E90BF37}"/>
              </a:ext>
            </a:extLst>
          </p:cNvPr>
          <p:cNvSpPr>
            <a:spLocks noGrp="1"/>
          </p:cNvSpPr>
          <p:nvPr>
            <p:ph idx="1"/>
          </p:nvPr>
        </p:nvSpPr>
        <p:spPr/>
        <p:txBody>
          <a:bodyPr/>
          <a:lstStyle/>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LSEG ouvrira alors la case ci-dessous pour le routage.</a:t>
            </a:r>
            <a:r>
              <a:rPr lang="fr" sz="2100" b="0" i="0" u="none" strike="noStrike" cap="none" baseline="0">
                <a:solidFill>
                  <a:srgbClr val="000000"/>
                </a:solidFill>
                <a:effectLst/>
                <a:uFill>
                  <a:solidFill>
                    <a:prstClr val="black">
                      <a:alpha val="0"/>
                    </a:prstClr>
                  </a:solidFill>
                </a:uFill>
                <a:latin typeface="Calibri"/>
                <a:ea typeface="Calibri"/>
                <a:cs typeface="Calibri"/>
              </a:rPr>
              <a:t>  </a:t>
            </a:r>
            <a:r>
              <a:rPr lang="fr" sz="2100" b="0" i="0" u="none" strike="noStrike" cap="none" baseline="0">
                <a:solidFill>
                  <a:srgbClr val="000000"/>
                </a:solidFill>
                <a:effectLst/>
                <a:uFill>
                  <a:solidFill>
                    <a:prstClr val="black">
                      <a:alpha val="0"/>
                    </a:prstClr>
                  </a:solidFill>
                </a:uFill>
                <a:latin typeface="Calibri"/>
                <a:ea typeface="Calibri"/>
                <a:cs typeface="Calibri"/>
              </a:rPr>
              <a:t>Sélectionnez Groupe d’utilisateurs, sélectionnez Équipe d’approbation dans la case Réviseurs, sélectionnez une date d’échéance et cliquez sur Créer une activité ad hoc.</a:t>
            </a:r>
            <a:r>
              <a:rPr lang="fr" sz="21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Le tiers sera ensuite transmis aux membres de l’équipe d’approbation pour examen.</a:t>
            </a:r>
          </a:p>
        </p:txBody>
      </p:sp>
      <p:contentPart p14:bwMode="auto" r:id="rId3">
        <p14:nvContentPartPr>
          <p14:cNvPr id="15" name="Ink 14">
            <a:extLst>
              <a:ext uri="{FF2B5EF4-FFF2-40B4-BE49-F238E27FC236}">
                <a16:creationId xmlns:a16="http://schemas.microsoft.com/office/drawing/2014/main" id="{309640FE-85BC-5271-50C8-F80D8BC17130}"/>
              </a:ext>
            </a:extLst>
          </p14:cNvPr>
          <p14:cNvContentPartPr/>
          <p14:nvPr/>
        </p14:nvContentPartPr>
        <p14:xfrm>
          <a:off x="462252" y="4374755"/>
          <a:ext cx="650160" cy="11160"/>
        </p14:xfrm>
      </p:contentPart>
      <p:contentPart p14:bwMode="auto" r:id="rId4">
        <p14:nvContentPartPr>
          <p14:cNvPr id="16" name="Ink 15">
            <a:extLst>
              <a:ext uri="{FF2B5EF4-FFF2-40B4-BE49-F238E27FC236}">
                <a16:creationId xmlns:a16="http://schemas.microsoft.com/office/drawing/2014/main" id="{648B62B7-D9AC-6C8C-DD56-2ABACECE8A02}"/>
              </a:ext>
            </a:extLst>
          </p14:cNvPr>
          <p14:cNvContentPartPr/>
          <p14:nvPr/>
        </p14:nvContentPartPr>
        <p14:xfrm>
          <a:off x="511212" y="4670315"/>
          <a:ext cx="1723680" cy="49680"/>
        </p14:xfrm>
      </p:contentPart>
      <p:contentPart p14:bwMode="auto" r:id="rId5">
        <p14:nvContentPartPr>
          <p14:cNvPr id="17" name="Ink 16">
            <a:extLst>
              <a:ext uri="{FF2B5EF4-FFF2-40B4-BE49-F238E27FC236}">
                <a16:creationId xmlns:a16="http://schemas.microsoft.com/office/drawing/2014/main" id="{FF40517A-DFF8-13CA-1160-34A254549774}"/>
              </a:ext>
            </a:extLst>
          </p14:cNvPr>
          <p14:cNvContentPartPr/>
          <p14:nvPr/>
        </p14:nvContentPartPr>
        <p14:xfrm>
          <a:off x="2566092" y="4709555"/>
          <a:ext cx="1336320" cy="10080"/>
        </p14:xfrm>
      </p:contentPart>
      <p:contentPart p14:bwMode="auto" r:id="rId6">
        <p14:nvContentPartPr>
          <p14:cNvPr id="18" name="Ink 17">
            <a:extLst>
              <a:ext uri="{FF2B5EF4-FFF2-40B4-BE49-F238E27FC236}">
                <a16:creationId xmlns:a16="http://schemas.microsoft.com/office/drawing/2014/main" id="{156ECD92-59DA-3580-3CF8-27EAD8174101}"/>
              </a:ext>
            </a:extLst>
          </p14:cNvPr>
          <p14:cNvContentPartPr/>
          <p14:nvPr/>
        </p14:nvContentPartPr>
        <p14:xfrm>
          <a:off x="7423212" y="5594435"/>
          <a:ext cx="930960" cy="19800"/>
        </p14:xfrm>
      </p:contentPart>
    </p:spTree>
    <p:extLst>
      <p:ext uri="{BB962C8B-B14F-4D97-AF65-F5344CB8AC3E}">
        <p14:creationId val="1612522934"/>
      </p:ext>
    </p:extLst>
  </p:cSld>
  <p:clrMapOvr>
    <a:masterClrMapping/>
  </p:clrMapOvr>
  <p:transition spd="med">
    <p:fade/>
  </p:transition>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3FB6F9E-BC4F-FE39-6C71-05C33E54417B}"/>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Processus d’examen des mises à jour World Check</a:t>
            </a:r>
          </a:p>
        </p:txBody>
      </p:sp>
      <p:sp>
        <p:nvSpPr>
          <p:cNvPr id="3" name="Content Placeholder 2">
            <a:extLst>
              <a:ext uri="{FF2B5EF4-FFF2-40B4-BE49-F238E27FC236}">
                <a16:creationId xmlns:a16="http://schemas.microsoft.com/office/drawing/2014/main" id="{8794279C-C391-4B84-9AEE-A92A07CAFE7B}"/>
              </a:ext>
            </a:extLst>
          </p:cNvPr>
          <p:cNvSpPr>
            <a:spLocks noGrp="1"/>
          </p:cNvSpPr>
          <p:nvPr>
            <p:ph idx="1"/>
          </p:nvPr>
        </p:nvSpPr>
        <p:spPr/>
        <p:txBody>
          <a:bodyPr/>
          <a:lstStyle/>
          <a:p>
            <a:endParaRPr lang="en-US"/>
          </a:p>
          <a:p>
            <a:endParaRPr lang="en-US"/>
          </a:p>
          <a:p>
            <a:endParaRPr lang="en-US"/>
          </a:p>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S’ils étaient approuvés, ils appuieraient simplement sur le bouton d’examen pendant la vérification World Check et continueraient comme toujours.</a:t>
            </a:r>
          </a:p>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Si des problèmes de signaux d’alarme sont détectés qui nous amènent à cesser les activités commerciales, ils doivent quitter le Tiers, puis refuser le Tiers.</a:t>
            </a:r>
          </a:p>
        </p:txBody>
      </p:sp>
      <p:sp>
        <p:nvSpPr>
          <p:cNvPr id="4" name="Slide Number Placeholder 3">
            <a:extLst>
              <a:ext uri="{FF2B5EF4-FFF2-40B4-BE49-F238E27FC236}">
                <a16:creationId xmlns:a16="http://schemas.microsoft.com/office/drawing/2014/main" id="{BA44A8BA-5317-E93B-0E1F-BBB7B68F6AAB}"/>
              </a:ext>
            </a:extLst>
          </p:cNvPr>
          <p:cNvSpPr>
            <a:spLocks noGrp="1"/>
          </p:cNvSpPr>
          <p:nvPr>
            <p:ph type="sldNum" sz="quarter" idx="4"/>
          </p:nvPr>
        </p:nvSpPr>
        <p:spPr/>
        <p:txBody>
          <a:bodyPr/>
          <a:lstStyle/>
          <a:p>
            <a:fld id="{BB5FC4A1-A2DE-4EB5-9A46-57D39B4235EC}" type="slidenum">
              <a:rPr lang="en-US" smtClean="0"/>
              <a:t>81</a:t>
            </a:fld>
            <a:endParaRPr lang="en-US"/>
          </a:p>
        </p:txBody>
      </p:sp>
      <p:pic>
        <p:nvPicPr>
          <p:cNvPr id="5" name="Content Placeholder 5">
            <a:extLst>
              <a:ext uri="{FF2B5EF4-FFF2-40B4-BE49-F238E27FC236}">
                <a16:creationId xmlns:a16="http://schemas.microsoft.com/office/drawing/2014/main" id="{5E576CCA-83F9-8093-852B-A0357AC892D8}"/>
              </a:ext>
            </a:extLst>
          </p:cNvPr>
          <p:cNvPicPr>
            <a:picLocks noChangeAspect="1"/>
          </p:cNvPicPr>
          <p:nvPr/>
        </p:nvPicPr>
        <p:blipFill>
          <a:blip r:embed="rId2"/>
          <a:stretch>
            <a:fillRect/>
          </a:stretch>
        </p:blipFill>
        <p:spPr>
          <a:xfrm>
            <a:off x="431023" y="4113213"/>
            <a:ext cx="8075613" cy="2627702"/>
          </a:xfrm>
          <a:prstGeom prst="rect">
            <a:avLst/>
          </a:prstGeom>
        </p:spPr>
      </p:pic>
      <p:sp>
        <p:nvSpPr>
          <p:cNvPr id="6" name="TextBox 5">
            <a:extLst>
              <a:ext uri="{FF2B5EF4-FFF2-40B4-BE49-F238E27FC236}">
                <a16:creationId xmlns:a16="http://schemas.microsoft.com/office/drawing/2014/main" id="{38D7CAEC-FBC9-57B9-B876-DFC86070CF49}"/>
              </a:ext>
            </a:extLst>
          </p:cNvPr>
          <p:cNvSpPr txBox="1"/>
          <p:nvPr/>
        </p:nvSpPr>
        <p:spPr>
          <a:xfrm>
            <a:off x="431023" y="1508760"/>
            <a:ext cx="8074836" cy="1371600"/>
          </a:xfrm>
          <a:prstGeom prst="rect">
            <a:avLst/>
          </a:prstGeom>
          <a:noFill/>
        </p:spPr>
        <p:txBody>
          <a:bodyPr wrap="square" rtlCol="0">
            <a:spAutoFit/>
          </a:bodyPr>
          <a:lstStyle/>
          <a:p>
            <a:r>
              <a:rPr lang="fr" sz="2100" b="0" i="0" u="none" strike="noStrike" cap="none" baseline="0">
                <a:solidFill>
                  <a:srgbClr val="000000"/>
                </a:solidFill>
                <a:effectLst/>
                <a:uFill>
                  <a:solidFill>
                    <a:prstClr val="black">
                      <a:alpha val="0"/>
                    </a:prstClr>
                  </a:solidFill>
                </a:uFill>
                <a:latin typeface="Calibri"/>
                <a:ea typeface="Calibri"/>
                <a:cs typeface="Calibri"/>
              </a:rPr>
              <a:t>L’équipe d’approbation aura ensuite le tiers dans son onglet Éléments à examiner pour qu’il les examine et s’assure qu’il souhaite continuer à faire des affaires avec le tiers.</a:t>
            </a:r>
            <a:r>
              <a:rPr lang="fr" sz="21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976394140"/>
      </p:ext>
    </p:extLst>
  </p:cSld>
  <p:clrMapOvr>
    <a:masterClrMapping/>
  </p:clrMapOvr>
  <p:transition spd="med">
    <p:fade/>
  </p:transition>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EF63675-DB99-CD86-87BB-4A4FBA7F1F5D}"/>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Processus d’examen des mises à jour World Check</a:t>
            </a:r>
          </a:p>
        </p:txBody>
      </p:sp>
      <p:sp>
        <p:nvSpPr>
          <p:cNvPr id="3" name="Content Placeholder 2">
            <a:extLst>
              <a:ext uri="{FF2B5EF4-FFF2-40B4-BE49-F238E27FC236}">
                <a16:creationId xmlns:a16="http://schemas.microsoft.com/office/drawing/2014/main" id="{85013548-3C01-E033-0795-857DE1E47A62}"/>
              </a:ext>
            </a:extLst>
          </p:cNvPr>
          <p:cNvSpPr>
            <a:spLocks noGrp="1"/>
          </p:cNvSpPr>
          <p:nvPr>
            <p:ph idx="1"/>
          </p:nvPr>
        </p:nvSpPr>
        <p:spPr/>
        <p:txBody>
          <a:bodyPr/>
          <a:lstStyle/>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Si le résultat World Check a déjà été marqué comme une correspondance positive et qu’il y a de nouvelles données dans l’onglet Informations supplémentaires World Check, cela doit également être transmis à l’équipe d’approbation pour qu’elle les examine comme ci-dessus.</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57ECA56A-EFCA-B030-184F-56E1910FAA91}"/>
              </a:ext>
            </a:extLst>
          </p:cNvPr>
          <p:cNvSpPr>
            <a:spLocks noGrp="1"/>
          </p:cNvSpPr>
          <p:nvPr>
            <p:ph type="sldNum" sz="quarter" idx="4"/>
          </p:nvPr>
        </p:nvSpPr>
        <p:spPr/>
        <p:txBody>
          <a:bodyPr/>
          <a:lstStyle/>
          <a:p>
            <a:fld id="{BB5FC4A1-A2DE-4EB5-9A46-57D39B4235EC}" type="slidenum">
              <a:rPr lang="en-US" smtClean="0"/>
              <a:t>82</a:t>
            </a:fld>
            <a:endParaRPr lang="en-US"/>
          </a:p>
        </p:txBody>
      </p:sp>
      <p:pic>
        <p:nvPicPr>
          <p:cNvPr id="6" name="Picture 5">
            <a:extLst>
              <a:ext uri="{FF2B5EF4-FFF2-40B4-BE49-F238E27FC236}">
                <a16:creationId xmlns:a16="http://schemas.microsoft.com/office/drawing/2014/main" id="{7BB49BD0-ADD4-3E13-0ED7-0B2366F2010A}"/>
              </a:ext>
            </a:extLst>
          </p:cNvPr>
          <p:cNvPicPr>
            <a:picLocks noChangeAspect="1"/>
          </p:cNvPicPr>
          <p:nvPr/>
        </p:nvPicPr>
        <p:blipFill>
          <a:blip r:embed="rId2"/>
          <a:stretch>
            <a:fillRect/>
          </a:stretch>
        </p:blipFill>
        <p:spPr>
          <a:xfrm>
            <a:off x="66462" y="2710025"/>
            <a:ext cx="8871901" cy="3965095"/>
          </a:xfrm>
          <a:prstGeom prst="rect">
            <a:avLst/>
          </a:prstGeom>
        </p:spPr>
      </p:pic>
      <p:contentPart p14:bwMode="auto" r:id="rId3">
        <p14:nvContentPartPr>
          <p14:cNvPr id="8" name="Ink 7">
            <a:extLst>
              <a:ext uri="{FF2B5EF4-FFF2-40B4-BE49-F238E27FC236}">
                <a16:creationId xmlns:a16="http://schemas.microsoft.com/office/drawing/2014/main" id="{390E1550-AEDA-E2BF-4300-6DA0EA754CE6}"/>
              </a:ext>
            </a:extLst>
          </p14:cNvPr>
          <p14:cNvContentPartPr/>
          <p14:nvPr/>
        </p14:nvContentPartPr>
        <p14:xfrm>
          <a:off x="117921" y="6499115"/>
          <a:ext cx="7040520" cy="720"/>
        </p14:xfrm>
      </p:contentPart>
    </p:spTree>
    <p:extLst>
      <p:ext uri="{BB962C8B-B14F-4D97-AF65-F5344CB8AC3E}">
        <p14:creationId val="2712981582"/>
      </p:ext>
    </p:extLst>
  </p:cSld>
  <p:clrMapOvr>
    <a:masterClrMapping/>
  </p:clrMapOvr>
  <p:transition spd="med">
    <p:fade/>
  </p:transition>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2EC42F8-0DD7-0A62-0A88-278D8F83CB68}"/>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Processus d’examen des mises à jour World Check</a:t>
            </a:r>
          </a:p>
        </p:txBody>
      </p:sp>
      <p:sp>
        <p:nvSpPr>
          <p:cNvPr id="3" name="Content Placeholder 2">
            <a:extLst>
              <a:ext uri="{FF2B5EF4-FFF2-40B4-BE49-F238E27FC236}">
                <a16:creationId xmlns:a16="http://schemas.microsoft.com/office/drawing/2014/main" id="{ED54DF17-AF07-75F9-2335-826340D7C844}"/>
              </a:ext>
            </a:extLst>
          </p:cNvPr>
          <p:cNvSpPr>
            <a:spLocks noGrp="1"/>
          </p:cNvSpPr>
          <p:nvPr>
            <p:ph idx="1"/>
          </p:nvPr>
        </p:nvSpPr>
        <p:spPr/>
        <p:txBody>
          <a:bodyPr/>
          <a:lstStyle/>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Si les nouveaux résultats World Check ne correspondent pas ou s’il n’y a pas de nouvelles données pertinentes dans l’onglet Informations complémentaires, la Partie responsable peut simplement cliquer sur le bouton Examiner pour terminer la tâche sans qu’aucun examen supplémentaire ne soit nécessaire.</a:t>
            </a:r>
          </a:p>
          <a:p>
            <a:pPr marL="0" indent="0">
              <a:buNone/>
            </a:pPr>
            <a:r>
              <a:rPr lang="fr" sz="2100" b="0" i="0" u="none" strike="noStrike" cap="none" baseline="0">
                <a:solidFill>
                  <a:srgbClr val="000000"/>
                </a:solidFill>
                <a:effectLst/>
                <a:uFill>
                  <a:solidFill>
                    <a:prstClr val="black">
                      <a:alpha val="0"/>
                    </a:prstClr>
                  </a:solidFill>
                </a:uFill>
                <a:latin typeface="Calibri"/>
                <a:ea typeface="Calibri"/>
                <a:cs typeface="Calibri"/>
              </a:rPr>
              <a:t>*Veuillez noter qu’à tout moment, les membres de l’équipe d’approbation peuvent créer une autre activité ad hoc, ajouter un autre niveau d’examen et envoyer l’information au service conformité et juridique de RPM pour obtenir de l’aide.</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D07283C0-DE9A-BE5B-F909-D8776967C6C3}"/>
              </a:ext>
            </a:extLst>
          </p:cNvPr>
          <p:cNvSpPr>
            <a:spLocks noGrp="1"/>
          </p:cNvSpPr>
          <p:nvPr>
            <p:ph type="sldNum" sz="quarter" idx="4"/>
          </p:nvPr>
        </p:nvSpPr>
        <p:spPr/>
        <p:txBody>
          <a:bodyPr/>
          <a:lstStyle/>
          <a:p>
            <a:fld id="{BB5FC4A1-A2DE-4EB5-9A46-57D39B4235EC}" type="slidenum">
              <a:rPr lang="en-US" smtClean="0"/>
              <a:t>83</a:t>
            </a:fld>
            <a:endParaRPr lang="en-US"/>
          </a:p>
        </p:txBody>
      </p:sp>
      <p:pic>
        <p:nvPicPr>
          <p:cNvPr id="6" name="Picture 5">
            <a:extLst>
              <a:ext uri="{FF2B5EF4-FFF2-40B4-BE49-F238E27FC236}">
                <a16:creationId xmlns:a16="http://schemas.microsoft.com/office/drawing/2014/main" id="{570CEB2A-7D7D-E61A-5252-F53D4771D6F3}"/>
              </a:ext>
            </a:extLst>
          </p:cNvPr>
          <p:cNvPicPr>
            <a:picLocks noChangeAspect="1"/>
          </p:cNvPicPr>
          <p:nvPr/>
        </p:nvPicPr>
        <p:blipFill>
          <a:blip r:embed="rId2"/>
          <a:stretch>
            <a:fillRect/>
          </a:stretch>
        </p:blipFill>
        <p:spPr>
          <a:xfrm>
            <a:off x="471612" y="4108150"/>
            <a:ext cx="8074837" cy="1938926"/>
          </a:xfrm>
          <a:prstGeom prst="rect">
            <a:avLst/>
          </a:prstGeom>
        </p:spPr>
      </p:pic>
      <p:contentPart p14:bwMode="auto" r:id="rId3">
        <p14:nvContentPartPr>
          <p14:cNvPr id="7" name="Ink 6">
            <a:extLst>
              <a:ext uri="{FF2B5EF4-FFF2-40B4-BE49-F238E27FC236}">
                <a16:creationId xmlns:a16="http://schemas.microsoft.com/office/drawing/2014/main" id="{E115C564-5F87-FECC-3D7F-4A5A31B632C2}"/>
              </a:ext>
            </a:extLst>
          </p14:cNvPr>
          <p14:cNvContentPartPr/>
          <p14:nvPr/>
        </p14:nvContentPartPr>
        <p14:xfrm>
          <a:off x="471612" y="5426958"/>
          <a:ext cx="1857240" cy="21240"/>
        </p14:xfrm>
      </p:contentPart>
    </p:spTree>
    <p:extLst>
      <p:ext uri="{BB962C8B-B14F-4D97-AF65-F5344CB8AC3E}">
        <p14:creationId val="3888870378"/>
      </p:ext>
    </p:extLst>
  </p:cSld>
  <p:clrMapOvr>
    <a:masterClrMapping/>
  </p:clrMapOvr>
  <p:transition spd="med">
    <p:fade/>
  </p:transition>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endParaRPr lang="en-GB" sz="1600"/>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En fonction du niveau de risque, tous les tiers, une fois intégrés, reçoivent une date de renouvellement.</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Lorsque cette date de renouvellement atteint tous les membres de l’équipe d’intégration de la division de ce tiers recevront une tâche à effectuer sur leur écran d’accueil dans LSEG.</a:t>
            </a: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84</a:t>
            </a:fld>
            <a:endParaRPr lang="en-US"/>
          </a:p>
        </p:txBody>
      </p:sp>
      <p:pic>
        <p:nvPicPr>
          <p:cNvPr id="6" name="Picture 5">
            <a:extLst>
              <a:ext uri="{FF2B5EF4-FFF2-40B4-BE49-F238E27FC236}">
                <a16:creationId xmlns:a16="http://schemas.microsoft.com/office/drawing/2014/main" id="{13E6A723-23B7-AAF9-C9CE-5487D7923AF9}"/>
              </a:ext>
            </a:extLst>
          </p:cNvPr>
          <p:cNvPicPr>
            <a:picLocks noChangeAspect="1"/>
          </p:cNvPicPr>
          <p:nvPr/>
        </p:nvPicPr>
        <p:blipFill>
          <a:blip r:embed="rId2"/>
          <a:stretch>
            <a:fillRect/>
          </a:stretch>
        </p:blipFill>
        <p:spPr>
          <a:xfrm>
            <a:off x="534582" y="3109460"/>
            <a:ext cx="8074836" cy="2431823"/>
          </a:xfrm>
          <a:prstGeom prst="rect">
            <a:avLst/>
          </a:prstGeom>
        </p:spPr>
      </p:pic>
    </p:spTree>
    <p:extLst>
      <p:ext uri="{BB962C8B-B14F-4D97-AF65-F5344CB8AC3E}">
        <p14:creationId val="2960366691"/>
      </p:ext>
    </p:extLst>
  </p:cSld>
  <p:clrMapOvr>
    <a:masterClrMapping/>
  </p:clrMapOvr>
  <p:transition spd="med">
    <p:fade/>
  </p:transition>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10000"/>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Pour terminer le processus de renouvellement, l’équipe d’intégration cliquera sur le nom du tiers fourni qui ouvrira le tiers.</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À l’heure actuelle, ils doivent examiner le contenu du tiers, y compris l’adresse et le montant des revenus pour confirmer que ceux-ci sont toujours exacts, ainsi qu’un examen des données World Check/Media Check.</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Pour passer en revue World Check/Media Check, ils doivent cliquer sur l’onglet de sélection en haut.</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Si</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fr" sz="1600" b="0" i="0" u="none" strike="noStrike" cap="none" baseline="0">
                <a:solidFill>
                  <a:srgbClr val="FF0000"/>
                </a:solidFill>
                <a:effectLst/>
                <a:uFill>
                  <a:solidFill>
                    <a:prstClr val="black">
                      <a:alpha val="0"/>
                    </a:prstClr>
                  </a:solidFill>
                </a:uFill>
                <a:latin typeface="Calibri"/>
                <a:ea typeface="Calibri"/>
                <a:cs typeface="Calibri"/>
              </a:rPr>
              <a:t>Ils recherchent soit une correspondance complètement nouvelle, soit toute nouvelle information dans une correspondance précédemment marquée.</a:t>
            </a:r>
            <a:r>
              <a:rPr lang="fr" sz="1600" b="0" i="0" u="none" strike="noStrike" cap="none" baseline="0">
                <a:solidFill>
                  <a:srgbClr val="FF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85</a:t>
            </a:fld>
            <a:endParaRPr lang="en-US"/>
          </a:p>
        </p:txBody>
      </p:sp>
      <p:pic>
        <p:nvPicPr>
          <p:cNvPr id="6" name="Picture 5">
            <a:extLst>
              <a:ext uri="{FF2B5EF4-FFF2-40B4-BE49-F238E27FC236}">
                <a16:creationId xmlns:a16="http://schemas.microsoft.com/office/drawing/2014/main" id="{7440C6FF-4E60-6C86-B636-15CDC01C3DCC}"/>
              </a:ext>
            </a:extLst>
          </p:cNvPr>
          <p:cNvPicPr>
            <a:picLocks noChangeAspect="1"/>
          </p:cNvPicPr>
          <p:nvPr/>
        </p:nvPicPr>
        <p:blipFill>
          <a:blip r:embed="rId2"/>
          <a:stretch>
            <a:fillRect/>
          </a:stretch>
        </p:blipFill>
        <p:spPr>
          <a:xfrm>
            <a:off x="539094" y="3429000"/>
            <a:ext cx="6314614" cy="2279342"/>
          </a:xfrm>
          <a:prstGeom prst="rect">
            <a:avLst/>
          </a:prstGeom>
        </p:spPr>
      </p:pic>
      <p:contentPart p14:bwMode="auto" r:id="rId3">
        <p14:nvContentPartPr>
          <p14:cNvPr id="8" name="Ink 7">
            <a:extLst>
              <a:ext uri="{FF2B5EF4-FFF2-40B4-BE49-F238E27FC236}">
                <a16:creationId xmlns:a16="http://schemas.microsoft.com/office/drawing/2014/main" id="{CAA2FCE2-7505-940D-6607-012F2A1C4C47}"/>
              </a:ext>
            </a:extLst>
          </p14:cNvPr>
          <p14:cNvContentPartPr/>
          <p14:nvPr/>
        </p14:nvContentPartPr>
        <p14:xfrm>
          <a:off x="1979325" y="4074543"/>
          <a:ext cx="363240" cy="28800"/>
        </p14:xfrm>
      </p:contentPart>
    </p:spTree>
    <p:extLst>
      <p:ext uri="{BB962C8B-B14F-4D97-AF65-F5344CB8AC3E}">
        <p14:creationId val="2137276695"/>
      </p:ext>
    </p:extLst>
  </p:cSld>
  <p:clrMapOvr>
    <a:masterClrMapping/>
  </p:clrMapOvr>
  <p:transition spd="med">
    <p:fade/>
  </p:transition>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535393"/>
            <a:ext cx="8074836" cy="4842074"/>
          </a:xfrm>
        </p:spPr>
        <p:txBody>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endParaRPr lang="en-GB" sz="1600"/>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Une fois qu’ils ont terminé l’examen de la section Détails et World Check/Media Check, ils peuvent alors commencer le flux de travail de renouvellement en cliquant sur Renouveler.</a:t>
            </a:r>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86</a:t>
            </a:fld>
            <a:endParaRPr lang="en-US"/>
          </a:p>
        </p:txBody>
      </p:sp>
      <p:pic>
        <p:nvPicPr>
          <p:cNvPr id="7" name="Picture 6">
            <a:extLst>
              <a:ext uri="{FF2B5EF4-FFF2-40B4-BE49-F238E27FC236}">
                <a16:creationId xmlns:a16="http://schemas.microsoft.com/office/drawing/2014/main" id="{D8DDD8D6-46AC-B487-000C-52876DB25469}"/>
              </a:ext>
            </a:extLst>
          </p:cNvPr>
          <p:cNvPicPr>
            <a:picLocks noChangeAspect="1"/>
          </p:cNvPicPr>
          <p:nvPr/>
        </p:nvPicPr>
        <p:blipFill>
          <a:blip r:embed="rId2"/>
          <a:stretch>
            <a:fillRect/>
          </a:stretch>
        </p:blipFill>
        <p:spPr>
          <a:xfrm>
            <a:off x="464995" y="2810492"/>
            <a:ext cx="8074835" cy="3128670"/>
          </a:xfrm>
          <a:prstGeom prst="rect">
            <a:avLst/>
          </a:prstGeom>
        </p:spPr>
      </p:pic>
      <p:contentPart p14:bwMode="auto" r:id="rId3">
        <p14:nvContentPartPr>
          <p14:cNvPr id="8" name="Ink 7">
            <a:extLst>
              <a:ext uri="{FF2B5EF4-FFF2-40B4-BE49-F238E27FC236}">
                <a16:creationId xmlns:a16="http://schemas.microsoft.com/office/drawing/2014/main" id="{E45047BF-9BDC-97B6-5929-6CC41D130627}"/>
              </a:ext>
            </a:extLst>
          </p14:cNvPr>
          <p14:cNvContentPartPr/>
          <p14:nvPr/>
        </p14:nvContentPartPr>
        <p14:xfrm>
          <a:off x="6959205" y="4018383"/>
          <a:ext cx="1084320" cy="1042560"/>
        </p14:xfrm>
      </p:contentPart>
    </p:spTree>
    <p:extLst>
      <p:ext uri="{BB962C8B-B14F-4D97-AF65-F5344CB8AC3E}">
        <p14:creationId val="215823353"/>
      </p:ext>
    </p:extLst>
  </p:cSld>
  <p:clrMapOvr>
    <a:masterClrMapping/>
  </p:clrMapOvr>
  <p:transition spd="med">
    <p:fade/>
  </p:transition>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endParaRPr lang="en-GB" sz="1600"/>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Une fois que vous avez cliqué sur le bouton Renouveler, le workflow de renouvellement s’ouvre comme indiqué ci-dessous.</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C’est très similaire au flux de travail d’intégration.</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87</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3096355"/>
            <a:ext cx="7348267" cy="3108168"/>
          </a:xfrm>
          <a:prstGeom prst="rect">
            <a:avLst/>
          </a:prstGeom>
        </p:spPr>
      </p:pic>
    </p:spTree>
    <p:extLst>
      <p:ext uri="{BB962C8B-B14F-4D97-AF65-F5344CB8AC3E}">
        <p14:creationId val="338515577"/>
      </p:ext>
    </p:extLst>
  </p:cSld>
  <p:clrMapOvr>
    <a:masterClrMapping/>
  </p:clrMapOvr>
  <p:transition spd="med">
    <p:fade/>
  </p:transition>
  <p:timing/>
</p:sld>
</file>

<file path=ppt/slides/slide8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endParaRPr lang="en-GB" sz="1600"/>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À partir de là, ils cliqueront sur l’icône Crayon pour terminer la première étape du flux de travail.</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88</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2812270"/>
            <a:ext cx="8074836" cy="3108168"/>
          </a:xfrm>
          <a:prstGeom prst="rect">
            <a:avLst/>
          </a:prstGeom>
        </p:spPr>
      </p:pic>
      <p:contentPart p14:bwMode="auto" r:id="rId3">
        <p14:nvContentPartPr>
          <p14:cNvPr id="5" name="Ink 4">
            <a:extLst>
              <a:ext uri="{FF2B5EF4-FFF2-40B4-BE49-F238E27FC236}">
                <a16:creationId xmlns:a16="http://schemas.microsoft.com/office/drawing/2014/main" id="{4661065C-BBAD-E009-B4CE-0264845BB8F7}"/>
              </a:ext>
            </a:extLst>
          </p14:cNvPr>
          <p14:cNvContentPartPr/>
          <p14:nvPr/>
        </p14:nvContentPartPr>
        <p14:xfrm>
          <a:off x="8069445" y="5263480"/>
          <a:ext cx="221400" cy="9720"/>
        </p14:xfrm>
      </p:contentPart>
      <p:contentPart p14:bwMode="auto" r:id="rId4">
        <p14:nvContentPartPr>
          <p14:cNvPr id="7" name="Ink 6">
            <a:extLst>
              <a:ext uri="{FF2B5EF4-FFF2-40B4-BE49-F238E27FC236}">
                <a16:creationId xmlns:a16="http://schemas.microsoft.com/office/drawing/2014/main" id="{81F8D136-5215-F739-FE84-A6522B27E997}"/>
              </a:ext>
            </a:extLst>
          </p14:cNvPr>
          <p14:cNvContentPartPr/>
          <p14:nvPr/>
        </p14:nvContentPartPr>
        <p14:xfrm>
          <a:off x="4145445" y="5264200"/>
          <a:ext cx="1517760" cy="360"/>
        </p14:xfrm>
      </p:contentPart>
    </p:spTree>
    <p:extLst>
      <p:ext uri="{BB962C8B-B14F-4D97-AF65-F5344CB8AC3E}">
        <p14:creationId val="1728937898"/>
      </p:ext>
    </p:extLst>
  </p:cSld>
  <p:clrMapOvr>
    <a:masterClrMapping/>
  </p:clrMapOvr>
  <p:transition spd="med">
    <p:fade/>
  </p:transition>
  <p:timing/>
</p:sld>
</file>

<file path=ppt/slides/slide8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20000"/>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La première étape consiste à effectuer l’évaluation.</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Pour le processus de renouvellement, les options d’évaluation sont les suivantes :</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Faible risque sans succès</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Risque moyen sans succès</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Risque élevé sans succès</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Modification possible du statut d’un </a:t>
            </a:r>
            <a:r>
              <a:rPr lang="fr" sz="1600" b="0" i="0" u="none" strike="noStrike" cap="none" baseline="30000">
                <a:solidFill>
                  <a:srgbClr val="000000"/>
                </a:solidFill>
                <a:effectLst/>
                <a:uFill>
                  <a:solidFill>
                    <a:prstClr val="black">
                      <a:alpha val="0"/>
                    </a:prstClr>
                  </a:solidFill>
                </a:uFill>
                <a:latin typeface="Calibri"/>
                <a:ea typeface="Calibri"/>
                <a:cs typeface="Calibri"/>
              </a:rPr>
              <a:t>tiers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Refuser le tiers</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Cela est légèrement différent du processus d’intégration.</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S’il n’y a pas de </a:t>
            </a:r>
            <a:r>
              <a:rPr lang="fr" sz="1600" b="1" i="0" u="none" strike="noStrike" cap="none" baseline="0">
                <a:solidFill>
                  <a:srgbClr val="000000"/>
                </a:solidFill>
                <a:effectLst/>
                <a:uFill>
                  <a:solidFill>
                    <a:prstClr val="black">
                      <a:alpha val="0"/>
                    </a:prstClr>
                  </a:solidFill>
                </a:uFill>
                <a:latin typeface="Calibri"/>
                <a:ea typeface="Calibri"/>
                <a:cs typeface="Calibri"/>
              </a:rPr>
              <a:t>NOUVELLES</a:t>
            </a:r>
            <a:r>
              <a:rPr lang="fr" sz="1600" b="0" i="0" u="none" strike="noStrike" cap="none" baseline="0">
                <a:solidFill>
                  <a:srgbClr val="000000"/>
                </a:solidFill>
                <a:effectLst/>
                <a:uFill>
                  <a:solidFill>
                    <a:prstClr val="black">
                      <a:alpha val="0"/>
                    </a:prstClr>
                  </a:solidFill>
                </a:uFill>
                <a:latin typeface="Calibri"/>
                <a:ea typeface="Calibri"/>
                <a:cs typeface="Calibri"/>
              </a:rPr>
              <a:t> données dans World Check/Media Check ou un changement de statut important qui devrait être transmis à l’équipe d’approbation, l’équipe d’intégration choisira l’une des trois premières options pour correspondre au niveau de risque du tiers.</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S’il y a un nouveau World Check/Media Check ou un changement de statut, ils choisiront alors un changement de statut de </a:t>
            </a:r>
            <a:r>
              <a:rPr lang="fr" sz="1600" b="0" i="0" u="none" strike="noStrike" cap="none" baseline="30000">
                <a:solidFill>
                  <a:srgbClr val="000000"/>
                </a:solidFill>
                <a:effectLst/>
                <a:uFill>
                  <a:solidFill>
                    <a:prstClr val="black">
                      <a:alpha val="0"/>
                    </a:prstClr>
                  </a:solidFill>
                </a:uFill>
                <a:latin typeface="Calibri"/>
                <a:ea typeface="Calibri"/>
                <a:cs typeface="Calibri"/>
              </a:rPr>
              <a:t>tiers</a:t>
            </a:r>
            <a:r>
              <a:rPr lang="fr" sz="1600" b="0" i="0" u="none" strike="noStrike" cap="none" baseline="0">
                <a:solidFill>
                  <a:srgbClr val="000000"/>
                </a:solidFill>
                <a:effectLst/>
                <a:uFill>
                  <a:solidFill>
                    <a:prstClr val="black">
                      <a:alpha val="0"/>
                    </a:prstClr>
                  </a:solidFill>
                </a:uFill>
                <a:latin typeface="Calibri"/>
                <a:ea typeface="Calibri"/>
                <a:cs typeface="Calibri"/>
              </a:rPr>
              <a:t> possible, qui le transmettra ensuite au membre de l’équipe d’approbation pour examiner et terminer le processus de renouvellement.</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Et si nous ne faisons plus affaire avec le tiers, nous avons toujours la possibilité de Refuser le tiers pour le faire partir.</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89</a:t>
            </a:fld>
            <a:endParaRPr lang="en-US"/>
          </a:p>
        </p:txBody>
      </p:sp>
    </p:spTree>
    <p:extLst>
      <p:ext uri="{BB962C8B-B14F-4D97-AF65-F5344CB8AC3E}">
        <p14:creationId val="2937781198"/>
      </p:ext>
    </p:extLst>
  </p:cSld>
  <p:clrMapOvr>
    <a:masterClrMapping/>
  </p:clrMapOvr>
  <p:transition spd="med">
    <p:fade/>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B0952209-5B6C-8144-B789-C0B37062D998}"/>
              </a:ext>
            </a:extLst>
          </p:cNvPr>
          <p:cNvSpPr>
            <a:spLocks noGrp="1"/>
          </p:cNvSpPr>
          <p:nvPr>
            <p:ph idx="1"/>
          </p:nvPr>
        </p:nvSpPr>
        <p:spPr>
          <a:xfrm>
            <a:off x="534582" y="1646983"/>
            <a:ext cx="8074836" cy="3366926"/>
          </a:xfrm>
        </p:spPr>
        <p:txBody>
          <a:bodyPr>
            <a:normAutofit/>
          </a:bodyPr>
          <a:lstStyle/>
          <a:p>
            <a:pPr>
              <a:lnSpc>
                <a:spcPct val="170000"/>
              </a:lnSpc>
            </a:pPr>
            <a:r>
              <a:rPr lang="fr" sz="1400" b="0" i="0" u="none" strike="noStrike" cap="none" baseline="0">
                <a:solidFill>
                  <a:srgbClr val="000000"/>
                </a:solidFill>
                <a:effectLst/>
                <a:uFill>
                  <a:solidFill>
                    <a:prstClr val="black">
                      <a:alpha val="0"/>
                    </a:prstClr>
                  </a:solidFill>
                </a:uFill>
                <a:latin typeface="Calibri"/>
                <a:ea typeface="Calibri"/>
                <a:cs typeface="Calibri"/>
              </a:rPr>
              <a:t>Une fois que vous avez cliqué sur AJOUTER UN TIERS, vous êtes redirigé vers un nouvel écran où vous êtes invité à compléter une série d’informations sur le tiers.</a:t>
            </a:r>
            <a:r>
              <a:rPr lang="fr" sz="1400" b="0" i="0" u="none" strike="noStrike" cap="none" baseline="0">
                <a:solidFill>
                  <a:srgbClr val="000000"/>
                </a:solidFill>
                <a:effectLst/>
                <a:uFill>
                  <a:solidFill>
                    <a:prstClr val="black">
                      <a:alpha val="0"/>
                    </a:prstClr>
                  </a:solidFill>
                </a:uFill>
                <a:latin typeface="Calibri"/>
                <a:ea typeface="Calibri"/>
                <a:cs typeface="Calibri"/>
              </a:rPr>
              <a:t> </a:t>
            </a:r>
            <a:r>
              <a:rPr lang="fr" sz="1400" b="0" i="0" u="none" strike="noStrike" cap="none" baseline="0">
                <a:solidFill>
                  <a:srgbClr val="000000"/>
                </a:solidFill>
                <a:effectLst/>
                <a:uFill>
                  <a:solidFill>
                    <a:prstClr val="black">
                      <a:alpha val="0"/>
                    </a:prstClr>
                  </a:solidFill>
                </a:uFill>
                <a:latin typeface="Calibri"/>
                <a:ea typeface="Calibri"/>
                <a:cs typeface="Calibri"/>
              </a:rPr>
              <a:t>Ils sont divisés en catégories suivantes :</a:t>
            </a:r>
          </a:p>
          <a:p>
            <a:pPr marL="0" indent="0">
              <a:buNone/>
            </a:pPr>
            <a:endParaRPr lang="en-GB" sz="1500"/>
          </a:p>
          <a:p>
            <a:pPr lvl="1">
              <a:lnSpc>
                <a:spcPct val="150000"/>
              </a:lnSpc>
            </a:pPr>
            <a:r>
              <a:rPr lang="fr" sz="1400" b="0" i="0" u="none" strike="noStrike" cap="none" baseline="0">
                <a:solidFill>
                  <a:srgbClr val="000000"/>
                </a:solidFill>
                <a:effectLst/>
                <a:uFill>
                  <a:solidFill>
                    <a:prstClr val="black">
                      <a:alpha val="0"/>
                    </a:prstClr>
                  </a:solidFill>
                </a:uFill>
                <a:latin typeface="Calibri"/>
                <a:ea typeface="Calibri"/>
                <a:cs typeface="Calibri"/>
              </a:rPr>
              <a:t>Informations générales</a:t>
            </a:r>
          </a:p>
          <a:p>
            <a:pPr lvl="1">
              <a:lnSpc>
                <a:spcPct val="150000"/>
              </a:lnSpc>
            </a:pPr>
            <a:r>
              <a:rPr lang="fr" sz="1400" b="0" i="0" u="none" strike="noStrike" cap="none" baseline="0">
                <a:solidFill>
                  <a:srgbClr val="000000"/>
                </a:solidFill>
                <a:effectLst/>
                <a:uFill>
                  <a:solidFill>
                    <a:prstClr val="black">
                      <a:alpha val="0"/>
                    </a:prstClr>
                  </a:solidFill>
                </a:uFill>
                <a:latin typeface="Calibri"/>
                <a:ea typeface="Calibri"/>
                <a:cs typeface="Calibri"/>
              </a:rPr>
              <a:t>Segmentation des tiers</a:t>
            </a:r>
          </a:p>
          <a:p>
            <a:pPr lvl="1">
              <a:lnSpc>
                <a:spcPct val="150000"/>
              </a:lnSpc>
            </a:pPr>
            <a:r>
              <a:rPr lang="fr" sz="1400" b="0" i="0" u="none" strike="noStrike" cap="none" baseline="0">
                <a:solidFill>
                  <a:srgbClr val="000000"/>
                </a:solidFill>
                <a:effectLst/>
                <a:uFill>
                  <a:solidFill>
                    <a:prstClr val="black">
                      <a:alpha val="0"/>
                    </a:prstClr>
                  </a:solidFill>
                </a:uFill>
                <a:latin typeface="Calibri"/>
                <a:ea typeface="Calibri"/>
                <a:cs typeface="Calibri"/>
              </a:rPr>
              <a:t>Adresse</a:t>
            </a:r>
          </a:p>
          <a:p>
            <a:pPr lvl="1">
              <a:lnSpc>
                <a:spcPct val="150000"/>
              </a:lnSpc>
            </a:pPr>
            <a:r>
              <a:rPr lang="fr" sz="1400" b="0" i="0" u="none" strike="noStrike" cap="none" baseline="0">
                <a:solidFill>
                  <a:srgbClr val="000000"/>
                </a:solidFill>
                <a:effectLst/>
                <a:uFill>
                  <a:solidFill>
                    <a:prstClr val="black">
                      <a:alpha val="0"/>
                    </a:prstClr>
                  </a:solidFill>
                </a:uFill>
                <a:latin typeface="Calibri"/>
                <a:ea typeface="Calibri"/>
                <a:cs typeface="Calibri"/>
              </a:rPr>
              <a:t>Contact</a:t>
            </a:r>
          </a:p>
          <a:p>
            <a:pPr lvl="1">
              <a:lnSpc>
                <a:spcPct val="150000"/>
              </a:lnSpc>
            </a:pPr>
            <a:r>
              <a:rPr lang="fr" sz="1400" b="0" i="0" u="none" strike="noStrike" cap="none" baseline="0">
                <a:solidFill>
                  <a:srgbClr val="000000"/>
                </a:solidFill>
                <a:effectLst/>
                <a:uFill>
                  <a:solidFill>
                    <a:prstClr val="black">
                      <a:alpha val="0"/>
                    </a:prstClr>
                  </a:solidFill>
                </a:uFill>
                <a:latin typeface="Calibri"/>
                <a:ea typeface="Calibri"/>
                <a:cs typeface="Calibri"/>
              </a:rPr>
              <a:t>Critères de sélection</a:t>
            </a:r>
          </a:p>
          <a:p>
            <a:pPr lvl="1">
              <a:lnSpc>
                <a:spcPct val="150000"/>
              </a:lnSpc>
            </a:pPr>
            <a:r>
              <a:rPr lang="fr" sz="1400" b="0" i="0" u="none" strike="noStrike" cap="none" baseline="0">
                <a:solidFill>
                  <a:srgbClr val="000000"/>
                </a:solidFill>
                <a:effectLst/>
                <a:uFill>
                  <a:solidFill>
                    <a:prstClr val="black">
                      <a:alpha val="0"/>
                    </a:prstClr>
                  </a:solidFill>
                </a:uFill>
                <a:latin typeface="Calibri"/>
                <a:ea typeface="Calibri"/>
                <a:cs typeface="Calibri"/>
              </a:rPr>
              <a:t>Description</a:t>
            </a:r>
          </a:p>
          <a:p>
            <a:pPr marL="342875" lvl="1" indent="0">
              <a:lnSpc>
                <a:spcPct val="150000"/>
              </a:lnSpc>
              <a:buNone/>
            </a:pPr>
            <a:endParaRPr lang="en-GB" sz="1100"/>
          </a:p>
          <a:p>
            <a:pPr marL="342875" lvl="1" indent="0">
              <a:lnSpc>
                <a:spcPct val="150000"/>
              </a:lnSpc>
              <a:buNone/>
            </a:pPr>
            <a:endParaRPr lang="en-GB" sz="1400"/>
          </a:p>
        </p:txBody>
      </p:sp>
      <p:sp>
        <p:nvSpPr>
          <p:cNvPr id="7" name="Title 1">
            <a:extLst>
              <a:ext uri="{FF2B5EF4-FFF2-40B4-BE49-F238E27FC236}">
                <a16:creationId xmlns:a16="http://schemas.microsoft.com/office/drawing/2014/main" id="{F4A4AF17-214E-199A-AB11-F3956E0988E5}"/>
              </a:ext>
            </a:extLst>
          </p:cNvPr>
          <p:cNvSpPr>
            <a:spLocks noGrp="1"/>
          </p:cNvSpPr>
          <p:nvPr>
            <p:ph type="title"/>
          </p:nvPr>
        </p:nvSpPr>
        <p:spPr>
          <a:xfrm>
            <a:off x="822960" y="182880"/>
            <a:ext cx="7358907" cy="787032"/>
          </a:xfrm>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Ajouter un nouveau tiers à LSEG</a:t>
            </a:r>
          </a:p>
        </p:txBody>
      </p:sp>
      <p:sp>
        <p:nvSpPr>
          <p:cNvPr id="10" name="TextBox 9">
            <a:extLst>
              <a:ext uri="{FF2B5EF4-FFF2-40B4-BE49-F238E27FC236}">
                <a16:creationId xmlns:a16="http://schemas.microsoft.com/office/drawing/2014/main" id="{225F7C93-04B2-453A-0BCE-D1D19AD1FF9B}"/>
              </a:ext>
            </a:extLst>
          </p:cNvPr>
          <p:cNvSpPr txBox="1"/>
          <p:nvPr/>
        </p:nvSpPr>
        <p:spPr>
          <a:xfrm>
            <a:off x="534582" y="5013909"/>
            <a:ext cx="8438605" cy="944880"/>
          </a:xfrm>
          <a:prstGeom prst="rect">
            <a:avLst/>
          </a:prstGeom>
          <a:noFill/>
        </p:spPr>
        <p:txBody>
          <a:bodyPr wrap="square" rtlCol="0">
            <a:spAutoFit/>
          </a:bodyPr>
          <a:lstStyle/>
          <a:p>
            <a:pPr marL="285750" indent="-285750">
              <a:buFont typeface="Arial" panose="020b0604020202020204" pitchFamily="34" charset="0"/>
              <a:buChar char="•"/>
            </a:pPr>
            <a:r>
              <a:rPr lang="fr" sz="1400" b="0" i="0" u="none" strike="noStrike" cap="none" baseline="0">
                <a:solidFill>
                  <a:srgbClr val="000000"/>
                </a:solidFill>
                <a:effectLst/>
                <a:uFill>
                  <a:solidFill>
                    <a:prstClr val="black">
                      <a:alpha val="0"/>
                    </a:prstClr>
                  </a:solidFill>
                </a:uFill>
                <a:latin typeface="Calibri"/>
                <a:ea typeface="Calibri"/>
                <a:cs typeface="Calibri"/>
              </a:rPr>
              <a:t>Seuls certains champs doivent être remplis dans le cadre des procédures de diligence raisonnable des tiers de RPM.</a:t>
            </a:r>
            <a:r>
              <a:rPr lang="fr"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pPr marL="285750" indent="-285750">
              <a:buFont typeface="Arial" panose="020b0604020202020204" pitchFamily="34" charset="0"/>
              <a:buChar char="•"/>
            </a:pPr>
            <a:r>
              <a:rPr lang="fr" sz="1400" b="1" i="0" u="none" strike="noStrike" cap="none" baseline="0">
                <a:solidFill>
                  <a:srgbClr val="FF0000"/>
                </a:solidFill>
                <a:effectLst/>
                <a:uFill>
                  <a:solidFill>
                    <a:prstClr val="black">
                      <a:alpha val="0"/>
                    </a:prstClr>
                  </a:solidFill>
                </a:uFill>
                <a:latin typeface="Calibri"/>
                <a:ea typeface="Calibri"/>
                <a:cs typeface="Calibri"/>
              </a:rPr>
              <a:t>Les champs à remplir sont inclus au verso :</a:t>
            </a:r>
          </a:p>
        </p:txBody>
      </p:sp>
      <p:sp>
        <p:nvSpPr>
          <p:cNvPr id="2" name="Slide Number Placeholder 1">
            <a:extLst>
              <a:ext uri="{FF2B5EF4-FFF2-40B4-BE49-F238E27FC236}">
                <a16:creationId xmlns:a16="http://schemas.microsoft.com/office/drawing/2014/main" id="{201467E5-BB7E-29DB-96BB-5F859727FD0B}"/>
              </a:ext>
            </a:extLst>
          </p:cNvPr>
          <p:cNvSpPr>
            <a:spLocks noGrp="1"/>
          </p:cNvSpPr>
          <p:nvPr>
            <p:ph type="sldNum" sz="quarter" idx="4"/>
          </p:nvPr>
        </p:nvSpPr>
        <p:spPr/>
        <p:txBody>
          <a:bodyPr/>
          <a:lstStyle/>
          <a:p>
            <a:fld id="{BB5FC4A1-A2DE-4EB5-9A46-57D39B4235EC}" type="slidenum">
              <a:rPr lang="en-US" smtClean="0"/>
              <a:t>9</a:t>
            </a:fld>
            <a:endParaRPr lang="en-US"/>
          </a:p>
        </p:txBody>
      </p:sp>
    </p:spTree>
    <p:extLst>
      <p:ext uri="{BB962C8B-B14F-4D97-AF65-F5344CB8AC3E}">
        <p14:creationId val="129005575"/>
      </p:ext>
    </p:extLst>
  </p:cSld>
  <p:clrMapOvr>
    <a:masterClrMapping/>
  </p:clrMapOvr>
  <p:transition spd="med">
    <p:fade/>
  </p:transition>
  <p:timing/>
</p:sld>
</file>

<file path=ppt/slides/slide9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Une fois qu’ils ont choisi leur évaluation ci-dessous :</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90</a:t>
            </a:fld>
            <a:endParaRPr lang="en-US"/>
          </a:p>
        </p:txBody>
      </p:sp>
      <p:pic>
        <p:nvPicPr>
          <p:cNvPr id="9" name="Picture 8">
            <a:extLst>
              <a:ext uri="{FF2B5EF4-FFF2-40B4-BE49-F238E27FC236}">
                <a16:creationId xmlns:a16="http://schemas.microsoft.com/office/drawing/2014/main" id="{621DAFF2-6333-BF88-8A7B-FE452DB0B7AE}"/>
              </a:ext>
            </a:extLst>
          </p:cNvPr>
          <p:cNvPicPr>
            <a:picLocks noChangeAspect="1"/>
          </p:cNvPicPr>
          <p:nvPr/>
        </p:nvPicPr>
        <p:blipFill>
          <a:blip r:embed="rId2"/>
          <a:stretch>
            <a:fillRect/>
          </a:stretch>
        </p:blipFill>
        <p:spPr>
          <a:xfrm>
            <a:off x="432562" y="2088075"/>
            <a:ext cx="7641084" cy="2760068"/>
          </a:xfrm>
          <a:prstGeom prst="rect">
            <a:avLst/>
          </a:prstGeom>
        </p:spPr>
      </p:pic>
      <p:sp>
        <p:nvSpPr>
          <p:cNvPr id="5" name="TextBox 4">
            <a:extLst>
              <a:ext uri="{FF2B5EF4-FFF2-40B4-BE49-F238E27FC236}">
                <a16:creationId xmlns:a16="http://schemas.microsoft.com/office/drawing/2014/main" id="{8175374B-7C21-9253-253E-39E9E126567A}"/>
              </a:ext>
            </a:extLst>
          </p:cNvPr>
          <p:cNvSpPr txBox="1"/>
          <p:nvPr/>
        </p:nvSpPr>
        <p:spPr>
          <a:xfrm>
            <a:off x="355107" y="4942660"/>
            <a:ext cx="7631451" cy="1463040"/>
          </a:xfrm>
          <a:prstGeom prst="rect">
            <a:avLst/>
          </a:prstGeom>
          <a:noFill/>
        </p:spPr>
        <p:txBody>
          <a:bodyPr wrap="square" rtlCol="0">
            <a:spAutoFit/>
          </a:bodyPr>
          <a:lstStyle/>
          <a:p>
            <a:r>
              <a:rPr lang="fr" sz="1800" b="0" i="0" u="none" strike="noStrike" cap="none" baseline="0">
                <a:solidFill>
                  <a:srgbClr val="000000"/>
                </a:solidFill>
                <a:effectLst/>
                <a:uFill>
                  <a:solidFill>
                    <a:prstClr val="black">
                      <a:alpha val="0"/>
                    </a:prstClr>
                  </a:solidFill>
                </a:uFill>
                <a:latin typeface="Calibri"/>
                <a:ea typeface="Calibri"/>
                <a:cs typeface="Calibri"/>
              </a:rPr>
              <a:t>Ils marqueront le statut Terminé et cliqueront sur Enregistrer au bas de la page</a:t>
            </a:r>
          </a:p>
          <a:p>
            <a:endParaRPr lang="en-US"/>
          </a:p>
          <a:p>
            <a:endParaRPr lang="en-US"/>
          </a:p>
          <a:p>
            <a:endParaRPr lang="en-US"/>
          </a:p>
        </p:txBody>
      </p:sp>
      <p:pic>
        <p:nvPicPr>
          <p:cNvPr id="7" name="Picture 6">
            <a:extLst>
              <a:ext uri="{FF2B5EF4-FFF2-40B4-BE49-F238E27FC236}">
                <a16:creationId xmlns:a16="http://schemas.microsoft.com/office/drawing/2014/main" id="{891993FD-A8B3-73B4-454D-E52245A8C9D8}"/>
              </a:ext>
            </a:extLst>
          </p:cNvPr>
          <p:cNvPicPr>
            <a:picLocks noChangeAspect="1"/>
          </p:cNvPicPr>
          <p:nvPr/>
        </p:nvPicPr>
        <p:blipFill>
          <a:blip r:embed="rId3"/>
          <a:stretch>
            <a:fillRect/>
          </a:stretch>
        </p:blipFill>
        <p:spPr>
          <a:xfrm>
            <a:off x="432562" y="5366483"/>
            <a:ext cx="8288399" cy="1374432"/>
          </a:xfrm>
          <a:prstGeom prst="rect">
            <a:avLst/>
          </a:prstGeom>
        </p:spPr>
      </p:pic>
      <p:contentPart p14:bwMode="auto" r:id="rId4">
        <p14:nvContentPartPr>
          <p14:cNvPr id="8" name="Ink 7">
            <a:extLst>
              <a:ext uri="{FF2B5EF4-FFF2-40B4-BE49-F238E27FC236}">
                <a16:creationId xmlns:a16="http://schemas.microsoft.com/office/drawing/2014/main" id="{A5CC3F51-ED73-FA03-E3C4-90B950199FCD}"/>
              </a:ext>
            </a:extLst>
          </p14:cNvPr>
          <p14:cNvContentPartPr/>
          <p14:nvPr/>
        </p14:nvContentPartPr>
        <p14:xfrm>
          <a:off x="6178725" y="3932560"/>
          <a:ext cx="647640" cy="36720"/>
        </p14:xfrm>
      </p:contentPart>
      <p:contentPart p14:bwMode="auto" r:id="rId5">
        <p14:nvContentPartPr>
          <p14:cNvPr id="15" name="Ink 14">
            <a:extLst>
              <a:ext uri="{FF2B5EF4-FFF2-40B4-BE49-F238E27FC236}">
                <a16:creationId xmlns:a16="http://schemas.microsoft.com/office/drawing/2014/main" id="{470849B7-0938-319C-6BEF-AF7A570E25D3}"/>
              </a:ext>
            </a:extLst>
          </p14:cNvPr>
          <p14:cNvContentPartPr/>
          <p14:nvPr/>
        </p14:nvContentPartPr>
        <p14:xfrm>
          <a:off x="6187365" y="4065760"/>
          <a:ext cx="797760" cy="30600"/>
        </p14:xfrm>
      </p:contentPart>
      <p:contentPart p14:bwMode="auto" r:id="rId6">
        <p14:nvContentPartPr>
          <p14:cNvPr id="16" name="Ink 15">
            <a:extLst>
              <a:ext uri="{FF2B5EF4-FFF2-40B4-BE49-F238E27FC236}">
                <a16:creationId xmlns:a16="http://schemas.microsoft.com/office/drawing/2014/main" id="{66F50B25-9B41-D9A4-B9F1-92D236080207}"/>
              </a:ext>
            </a:extLst>
          </p14:cNvPr>
          <p14:cNvContentPartPr/>
          <p14:nvPr/>
        </p14:nvContentPartPr>
        <p14:xfrm>
          <a:off x="6223005" y="4233520"/>
          <a:ext cx="642240" cy="10440"/>
        </p14:xfrm>
      </p:contentPart>
      <p:contentPart p14:bwMode="auto" r:id="rId7">
        <p14:nvContentPartPr>
          <p14:cNvPr id="17" name="Ink 16">
            <a:extLst>
              <a:ext uri="{FF2B5EF4-FFF2-40B4-BE49-F238E27FC236}">
                <a16:creationId xmlns:a16="http://schemas.microsoft.com/office/drawing/2014/main" id="{F813A62B-F30E-5855-8848-8068627CFD6B}"/>
              </a:ext>
            </a:extLst>
          </p14:cNvPr>
          <p14:cNvContentPartPr/>
          <p14:nvPr/>
        </p14:nvContentPartPr>
        <p14:xfrm>
          <a:off x="6196366" y="4367440"/>
          <a:ext cx="1132200" cy="56880"/>
        </p14:xfrm>
      </p:contentPart>
      <p:contentPart p14:bwMode="auto" r:id="rId8">
        <p14:nvContentPartPr>
          <p14:cNvPr id="18" name="Ink 17">
            <a:extLst>
              <a:ext uri="{FF2B5EF4-FFF2-40B4-BE49-F238E27FC236}">
                <a16:creationId xmlns:a16="http://schemas.microsoft.com/office/drawing/2014/main" id="{59EDA3C2-8B3C-40D4-20CF-364508CDAACC}"/>
              </a:ext>
            </a:extLst>
          </p14:cNvPr>
          <p14:cNvContentPartPr/>
          <p14:nvPr/>
        </p14:nvContentPartPr>
        <p14:xfrm>
          <a:off x="6231645" y="4527280"/>
          <a:ext cx="594360" cy="9360"/>
        </p14:xfrm>
      </p:contentPart>
      <p:contentPart p14:bwMode="auto" r:id="rId9">
        <p14:nvContentPartPr>
          <p14:cNvPr id="19" name="Ink 18">
            <a:extLst>
              <a:ext uri="{FF2B5EF4-FFF2-40B4-BE49-F238E27FC236}">
                <a16:creationId xmlns:a16="http://schemas.microsoft.com/office/drawing/2014/main" id="{DA88849D-0E11-592F-1D2D-B52F38D75BA0}"/>
              </a:ext>
            </a:extLst>
          </p14:cNvPr>
          <p14:cNvContentPartPr/>
          <p14:nvPr/>
        </p14:nvContentPartPr>
        <p14:xfrm>
          <a:off x="4598325" y="5964400"/>
          <a:ext cx="674280" cy="10440"/>
        </p14:xfrm>
      </p:contentPart>
    </p:spTree>
    <p:extLst>
      <p:ext uri="{BB962C8B-B14F-4D97-AF65-F5344CB8AC3E}">
        <p14:creationId val="43637190"/>
      </p:ext>
    </p:extLst>
  </p:cSld>
  <p:clrMapOvr>
    <a:masterClrMapping/>
  </p:clrMapOvr>
  <p:transition spd="med">
    <p:fade/>
  </p:transition>
  <p:timing/>
</p:sld>
</file>

<file path=ppt/slides/slide9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Cela ouvrira la deuxième étape du flux de travail où ils devront appuyer sur l’icône du crayon pour l’ouvrir.</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91</a:t>
            </a:fld>
            <a:endParaRPr lang="en-US"/>
          </a:p>
        </p:txBody>
      </p:sp>
      <p:pic>
        <p:nvPicPr>
          <p:cNvPr id="10" name="Picture 9">
            <a:extLst>
              <a:ext uri="{FF2B5EF4-FFF2-40B4-BE49-F238E27FC236}">
                <a16:creationId xmlns:a16="http://schemas.microsoft.com/office/drawing/2014/main" id="{096002BF-BCD0-D441-8C64-8CD52D93A584}"/>
              </a:ext>
            </a:extLst>
          </p:cNvPr>
          <p:cNvPicPr>
            <a:picLocks noChangeAspect="1"/>
          </p:cNvPicPr>
          <p:nvPr/>
        </p:nvPicPr>
        <p:blipFill>
          <a:blip r:embed="rId2"/>
          <a:stretch>
            <a:fillRect/>
          </a:stretch>
        </p:blipFill>
        <p:spPr>
          <a:xfrm>
            <a:off x="514597" y="2266007"/>
            <a:ext cx="8167456" cy="1721112"/>
          </a:xfrm>
          <a:prstGeom prst="rect">
            <a:avLst/>
          </a:prstGeom>
        </p:spPr>
      </p:pic>
      <p:contentPart p14:bwMode="auto" r:id="rId3">
        <p14:nvContentPartPr>
          <p14:cNvPr id="11" name="Ink 10">
            <a:extLst>
              <a:ext uri="{FF2B5EF4-FFF2-40B4-BE49-F238E27FC236}">
                <a16:creationId xmlns:a16="http://schemas.microsoft.com/office/drawing/2014/main" id="{E480B11B-33E8-CC11-1784-6BED558FDF4D}"/>
              </a:ext>
            </a:extLst>
          </p14:cNvPr>
          <p14:cNvContentPartPr/>
          <p14:nvPr/>
        </p14:nvContentPartPr>
        <p14:xfrm>
          <a:off x="6515685" y="3496960"/>
          <a:ext cx="1996920" cy="72000"/>
        </p14:xfrm>
      </p:contentPart>
      <p:pic>
        <p:nvPicPr>
          <p:cNvPr id="13" name="Picture 12">
            <a:extLst>
              <a:ext uri="{FF2B5EF4-FFF2-40B4-BE49-F238E27FC236}">
                <a16:creationId xmlns:a16="http://schemas.microsoft.com/office/drawing/2014/main" id="{E2FA7DA6-E8D3-900E-0223-FA361EB253AA}"/>
              </a:ext>
            </a:extLst>
          </p:cNvPr>
          <p:cNvPicPr>
            <a:picLocks noChangeAspect="1"/>
          </p:cNvPicPr>
          <p:nvPr/>
        </p:nvPicPr>
        <p:blipFill>
          <a:blip r:embed="rId4"/>
          <a:stretch>
            <a:fillRect/>
          </a:stretch>
        </p:blipFill>
        <p:spPr>
          <a:xfrm>
            <a:off x="514597" y="4856131"/>
            <a:ext cx="7758776" cy="1498518"/>
          </a:xfrm>
          <a:prstGeom prst="rect">
            <a:avLst/>
          </a:prstGeom>
        </p:spPr>
      </p:pic>
      <p:contentPart p14:bwMode="auto" r:id="rId5">
        <p14:nvContentPartPr>
          <p14:cNvPr id="14" name="Ink 13">
            <a:extLst>
              <a:ext uri="{FF2B5EF4-FFF2-40B4-BE49-F238E27FC236}">
                <a16:creationId xmlns:a16="http://schemas.microsoft.com/office/drawing/2014/main" id="{49D02D14-C28E-1C28-916A-78E358A2FE56}"/>
              </a:ext>
            </a:extLst>
          </p14:cNvPr>
          <p14:cNvContentPartPr/>
          <p14:nvPr/>
        </p14:nvContentPartPr>
        <p14:xfrm>
          <a:off x="4502413" y="6327429"/>
          <a:ext cx="336960" cy="36000"/>
        </p14:xfrm>
      </p:contentPart>
      <p:sp>
        <p:nvSpPr>
          <p:cNvPr id="21" name="TextBox 20">
            <a:extLst>
              <a:ext uri="{FF2B5EF4-FFF2-40B4-BE49-F238E27FC236}">
                <a16:creationId xmlns:a16="http://schemas.microsoft.com/office/drawing/2014/main" id="{4D3EBC00-8AD8-8A85-936D-204D21AFB248}"/>
              </a:ext>
            </a:extLst>
          </p:cNvPr>
          <p:cNvSpPr txBox="1"/>
          <p:nvPr/>
        </p:nvSpPr>
        <p:spPr>
          <a:xfrm>
            <a:off x="432562" y="4163627"/>
            <a:ext cx="8196841" cy="640080"/>
          </a:xfrm>
          <a:prstGeom prst="rect">
            <a:avLst/>
          </a:prstGeom>
          <a:noFill/>
        </p:spPr>
        <p:txBody>
          <a:bodyPr wrap="square" rtlCol="0">
            <a:spAutoFit/>
          </a:bodyPr>
          <a:lstStyle/>
          <a:p>
            <a:r>
              <a:rPr lang="fr" sz="1800" b="0" i="0" u="none" strike="noStrike" cap="none" baseline="0">
                <a:solidFill>
                  <a:srgbClr val="000000"/>
                </a:solidFill>
                <a:effectLst/>
                <a:uFill>
                  <a:solidFill>
                    <a:prstClr val="black">
                      <a:alpha val="0"/>
                    </a:prstClr>
                  </a:solidFill>
                </a:uFill>
                <a:latin typeface="Calibri"/>
                <a:ea typeface="Calibri"/>
                <a:cs typeface="Calibri"/>
              </a:rPr>
              <a:t>Ils marqueront le statut comme Terminé, ce qui approuvera le tiers pour l’intégration.</a:t>
            </a:r>
          </a:p>
        </p:txBody>
      </p:sp>
    </p:spTree>
    <p:extLst>
      <p:ext uri="{BB962C8B-B14F-4D97-AF65-F5344CB8AC3E}">
        <p14:creationId val="121009240"/>
      </p:ext>
    </p:extLst>
  </p:cSld>
  <p:clrMapOvr>
    <a:masterClrMapping/>
  </p:clrMapOvr>
  <p:transition spd="med">
    <p:fade/>
  </p:transition>
  <p:timing/>
</p:sld>
</file>

<file path=ppt/slides/slide9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Cela termine le flux de travail.</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Comme vous pouvez le voir ci-dessous, le statut est de nouveau intégré et la date de renouvellement a été réinitialisée à la prochaine heure de renouvellement.</a:t>
            </a:r>
            <a:r>
              <a:rPr lang="f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92</a:t>
            </a:fld>
            <a:endParaRPr lang="en-US"/>
          </a:p>
        </p:txBody>
      </p:sp>
      <p:pic>
        <p:nvPicPr>
          <p:cNvPr id="7" name="Picture 6">
            <a:extLst>
              <a:ext uri="{FF2B5EF4-FFF2-40B4-BE49-F238E27FC236}">
                <a16:creationId xmlns:a16="http://schemas.microsoft.com/office/drawing/2014/main" id="{DB774340-30B5-1EB2-1D32-B2FE970B695A}"/>
              </a:ext>
            </a:extLst>
          </p:cNvPr>
          <p:cNvPicPr>
            <a:picLocks noChangeAspect="1"/>
          </p:cNvPicPr>
          <p:nvPr/>
        </p:nvPicPr>
        <p:blipFill>
          <a:blip r:embed="rId2"/>
          <a:stretch>
            <a:fillRect/>
          </a:stretch>
        </p:blipFill>
        <p:spPr>
          <a:xfrm>
            <a:off x="351600" y="2546735"/>
            <a:ext cx="8552117" cy="2460271"/>
          </a:xfrm>
          <a:prstGeom prst="rect">
            <a:avLst/>
          </a:prstGeom>
        </p:spPr>
      </p:pic>
      <p:contentPart p14:bwMode="auto" r:id="rId3">
        <p14:nvContentPartPr>
          <p14:cNvPr id="8" name="Ink 7">
            <a:extLst>
              <a:ext uri="{FF2B5EF4-FFF2-40B4-BE49-F238E27FC236}">
                <a16:creationId xmlns:a16="http://schemas.microsoft.com/office/drawing/2014/main" id="{C48C07A9-E255-8AE7-7CB8-5EC9E87B93A2}"/>
              </a:ext>
            </a:extLst>
          </p14:cNvPr>
          <p14:cNvContentPartPr/>
          <p14:nvPr/>
        </p14:nvContentPartPr>
        <p14:xfrm>
          <a:off x="1091565" y="2769400"/>
          <a:ext cx="425520" cy="360"/>
        </p14:xfrm>
      </p:contentPart>
      <p:contentPart p14:bwMode="auto" r:id="rId4">
        <p14:nvContentPartPr>
          <p14:cNvPr id="9" name="Ink 8">
            <a:extLst>
              <a:ext uri="{FF2B5EF4-FFF2-40B4-BE49-F238E27FC236}">
                <a16:creationId xmlns:a16="http://schemas.microsoft.com/office/drawing/2014/main" id="{BB9E6B2D-380A-DC73-AE6B-CD92459B0271}"/>
              </a:ext>
            </a:extLst>
          </p14:cNvPr>
          <p14:cNvContentPartPr/>
          <p14:nvPr/>
        </p14:nvContentPartPr>
        <p14:xfrm>
          <a:off x="6897644" y="4606840"/>
          <a:ext cx="1632960" cy="19440"/>
        </p14:xfrm>
      </p:contentPart>
    </p:spTree>
    <p:extLst>
      <p:ext uri="{BB962C8B-B14F-4D97-AF65-F5344CB8AC3E}">
        <p14:creationId val="414315898"/>
      </p:ext>
    </p:extLst>
  </p:cSld>
  <p:clrMapOvr>
    <a:masterClrMapping/>
  </p:clrMapOvr>
  <p:transition spd="med">
    <p:fade/>
  </p:transition>
  <p:timing/>
</p:sld>
</file>

<file path=ppt/slides/slide9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lnSpcReduction="20000"/>
          </a:bodyPr>
          <a:lstStyle/>
          <a:p>
            <a:pPr marL="0" indent="0">
              <a:buNone/>
            </a:pPr>
            <a:r>
              <a:rPr lang="fr" sz="15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r>
              <a:rPr lang="fr" sz="1500" b="0" i="0" u="none" strike="noStrike" cap="none" baseline="0">
                <a:solidFill>
                  <a:srgbClr val="000000"/>
                </a:solidFill>
                <a:effectLst/>
                <a:uFill>
                  <a:solidFill>
                    <a:prstClr val="black">
                      <a:alpha val="0"/>
                    </a:prstClr>
                  </a:solidFill>
                </a:uFill>
                <a:latin typeface="Calibri"/>
                <a:ea typeface="Calibri"/>
                <a:cs typeface="Calibri"/>
              </a:rPr>
              <a:t>S’il y a eu un NOUVEAU World Check/Media Check ou un changement de statut et qu’il a terminé l’évaluation avec un changement de statut possible de </a:t>
            </a:r>
            <a:r>
              <a:rPr lang="fr" sz="1500" b="0" i="0" u="none" strike="noStrike" cap="none" baseline="30000">
                <a:solidFill>
                  <a:srgbClr val="000000"/>
                </a:solidFill>
                <a:effectLst/>
                <a:uFill>
                  <a:solidFill>
                    <a:prstClr val="black">
                      <a:alpha val="0"/>
                    </a:prstClr>
                  </a:solidFill>
                </a:uFill>
                <a:latin typeface="Calibri"/>
                <a:ea typeface="Calibri"/>
                <a:cs typeface="Calibri"/>
              </a:rPr>
              <a:t>tiers</a:t>
            </a:r>
            <a:r>
              <a:rPr lang="fr" sz="1500" b="0" i="0" u="none" strike="noStrike" cap="none" baseline="0">
                <a:solidFill>
                  <a:srgbClr val="000000"/>
                </a:solidFill>
                <a:effectLst/>
                <a:uFill>
                  <a:solidFill>
                    <a:prstClr val="black">
                      <a:alpha val="0"/>
                    </a:prstClr>
                  </a:solidFill>
                </a:uFill>
                <a:latin typeface="Calibri"/>
                <a:ea typeface="Calibri"/>
                <a:cs typeface="Calibri"/>
              </a:rPr>
              <a:t>, il a ensuite été transféré à l’équipe d’approbation pour examiner :</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r>
              <a:rPr lang="fr" sz="1500" b="0" i="0" u="none" strike="noStrike" cap="none" baseline="0">
                <a:solidFill>
                  <a:srgbClr val="000000"/>
                </a:solidFill>
                <a:effectLst/>
                <a:uFill>
                  <a:solidFill>
                    <a:prstClr val="black">
                      <a:alpha val="0"/>
                    </a:prstClr>
                  </a:solidFill>
                </a:uFill>
                <a:latin typeface="Calibri"/>
                <a:ea typeface="Calibri"/>
                <a:cs typeface="Calibri"/>
              </a:rPr>
              <a:t>Cela se trouvera ensuite dans leurs activités attribuées sur la page d’accueil de l’équipe d’approbation.</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93</a:t>
            </a:fld>
            <a:endParaRPr lang="en-US"/>
          </a:p>
        </p:txBody>
      </p:sp>
      <p:pic>
        <p:nvPicPr>
          <p:cNvPr id="6" name="Picture 5">
            <a:extLst>
              <a:ext uri="{FF2B5EF4-FFF2-40B4-BE49-F238E27FC236}">
                <a16:creationId xmlns:a16="http://schemas.microsoft.com/office/drawing/2014/main" id="{0E9A4D27-0C39-702A-9A6B-ECFE4D9682B2}"/>
              </a:ext>
            </a:extLst>
          </p:cNvPr>
          <p:cNvPicPr>
            <a:picLocks noChangeAspect="1"/>
          </p:cNvPicPr>
          <p:nvPr/>
        </p:nvPicPr>
        <p:blipFill>
          <a:blip r:embed="rId2"/>
          <a:stretch>
            <a:fillRect/>
          </a:stretch>
        </p:blipFill>
        <p:spPr>
          <a:xfrm>
            <a:off x="512485" y="2465342"/>
            <a:ext cx="7979856" cy="1492241"/>
          </a:xfrm>
          <a:prstGeom prst="rect">
            <a:avLst/>
          </a:prstGeom>
        </p:spPr>
      </p:pic>
      <p:pic>
        <p:nvPicPr>
          <p:cNvPr id="11" name="Picture 10">
            <a:extLst>
              <a:ext uri="{FF2B5EF4-FFF2-40B4-BE49-F238E27FC236}">
                <a16:creationId xmlns:a16="http://schemas.microsoft.com/office/drawing/2014/main" id="{2A65E007-4523-043B-B448-1DBB3373C716}"/>
              </a:ext>
            </a:extLst>
          </p:cNvPr>
          <p:cNvPicPr>
            <a:picLocks noChangeAspect="1"/>
          </p:cNvPicPr>
          <p:nvPr/>
        </p:nvPicPr>
        <p:blipFill>
          <a:blip r:embed="rId3"/>
          <a:stretch>
            <a:fillRect/>
          </a:stretch>
        </p:blipFill>
        <p:spPr>
          <a:xfrm>
            <a:off x="464995" y="5098409"/>
            <a:ext cx="8539831" cy="494523"/>
          </a:xfrm>
          <a:prstGeom prst="rect">
            <a:avLst/>
          </a:prstGeom>
        </p:spPr>
      </p:pic>
      <p:contentPart p14:bwMode="auto" r:id="rId4">
        <p14:nvContentPartPr>
          <p14:cNvPr id="12" name="Ink 11">
            <a:extLst>
              <a:ext uri="{FF2B5EF4-FFF2-40B4-BE49-F238E27FC236}">
                <a16:creationId xmlns:a16="http://schemas.microsoft.com/office/drawing/2014/main" id="{667F2C4C-B870-FEA0-BB6C-D4AC3B1246CE}"/>
              </a:ext>
            </a:extLst>
          </p14:cNvPr>
          <p14:cNvContentPartPr/>
          <p14:nvPr/>
        </p14:nvContentPartPr>
        <p14:xfrm>
          <a:off x="6533685" y="2698263"/>
          <a:ext cx="1436760" cy="80280"/>
        </p14:xfrm>
      </p:contentPart>
      <p:contentPart p14:bwMode="auto" r:id="rId5">
        <p14:nvContentPartPr>
          <p14:cNvPr id="13" name="Ink 12">
            <a:extLst>
              <a:ext uri="{FF2B5EF4-FFF2-40B4-BE49-F238E27FC236}">
                <a16:creationId xmlns:a16="http://schemas.microsoft.com/office/drawing/2014/main" id="{D26D15E4-812F-3ED6-76BD-B4F66B25FBFB}"/>
              </a:ext>
            </a:extLst>
          </p14:cNvPr>
          <p14:cNvContentPartPr/>
          <p14:nvPr/>
        </p14:nvContentPartPr>
        <p14:xfrm>
          <a:off x="6595605" y="5289903"/>
          <a:ext cx="851760" cy="46080"/>
        </p14:xfrm>
      </p:contentPart>
    </p:spTree>
    <p:extLst>
      <p:ext uri="{BB962C8B-B14F-4D97-AF65-F5344CB8AC3E}">
        <p14:creationId val="2683611366"/>
      </p:ext>
    </p:extLst>
  </p:cSld>
  <p:clrMapOvr>
    <a:masterClrMapping/>
  </p:clrMapOvr>
  <p:transition spd="med">
    <p:fade/>
  </p:transition>
  <p:timing/>
</p:sld>
</file>

<file path=ppt/slides/slide9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Le membre de l’équipe d’approbation examinera la section Sélection et détails pour prendre une décision afin qu’il puisse terminer l’évaluation.</a:t>
            </a:r>
            <a:r>
              <a:rPr lang="fr" sz="1600" b="0" i="0" u="none" strike="noStrike" cap="none" baseline="0">
                <a:solidFill>
                  <a:srgbClr val="000000"/>
                </a:solidFill>
                <a:effectLst/>
                <a:uFill>
                  <a:solidFill>
                    <a:prstClr val="black">
                      <a:alpha val="0"/>
                    </a:prstClr>
                  </a:solidFill>
                </a:uFill>
                <a:latin typeface="Calibri"/>
                <a:ea typeface="Calibri"/>
                <a:cs typeface="Calibri"/>
              </a:rPr>
              <a:t>  </a:t>
            </a:r>
            <a:r>
              <a:rPr lang="fr" sz="1600" b="0" i="0" u="none" strike="noStrike" cap="none" baseline="0">
                <a:solidFill>
                  <a:srgbClr val="000000"/>
                </a:solidFill>
                <a:effectLst/>
                <a:uFill>
                  <a:solidFill>
                    <a:prstClr val="black">
                      <a:alpha val="0"/>
                    </a:prstClr>
                  </a:solidFill>
                </a:uFill>
                <a:latin typeface="Calibri"/>
                <a:ea typeface="Calibri"/>
                <a:cs typeface="Calibri"/>
              </a:rPr>
              <a:t>Pour terminer l’évaluation, ils cliqueront sur l’icône du crayon comme indiqué ci-dessous :</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94</a:t>
            </a:fld>
            <a:endParaRPr lang="en-US"/>
          </a:p>
        </p:txBody>
      </p:sp>
      <p:pic>
        <p:nvPicPr>
          <p:cNvPr id="7" name="Picture 6">
            <a:extLst>
              <a:ext uri="{FF2B5EF4-FFF2-40B4-BE49-F238E27FC236}">
                <a16:creationId xmlns:a16="http://schemas.microsoft.com/office/drawing/2014/main" id="{D1645AB6-90C1-F5B7-4F24-A605311AA61C}"/>
              </a:ext>
            </a:extLst>
          </p:cNvPr>
          <p:cNvPicPr>
            <a:picLocks noChangeAspect="1"/>
          </p:cNvPicPr>
          <p:nvPr/>
        </p:nvPicPr>
        <p:blipFill>
          <a:blip r:embed="rId2"/>
          <a:stretch>
            <a:fillRect/>
          </a:stretch>
        </p:blipFill>
        <p:spPr>
          <a:xfrm>
            <a:off x="511549" y="2724792"/>
            <a:ext cx="8167456" cy="3116662"/>
          </a:xfrm>
          <a:prstGeom prst="rect">
            <a:avLst/>
          </a:prstGeom>
        </p:spPr>
      </p:pic>
      <p:contentPart p14:bwMode="auto" r:id="rId3">
        <p14:nvContentPartPr>
          <p14:cNvPr id="8" name="Ink 7">
            <a:extLst>
              <a:ext uri="{FF2B5EF4-FFF2-40B4-BE49-F238E27FC236}">
                <a16:creationId xmlns:a16="http://schemas.microsoft.com/office/drawing/2014/main" id="{C1FF5BF8-268B-280D-B92D-41EBB6458CD4}"/>
              </a:ext>
            </a:extLst>
          </p14:cNvPr>
          <p14:cNvContentPartPr/>
          <p14:nvPr/>
        </p14:nvContentPartPr>
        <p14:xfrm>
          <a:off x="6498044" y="5334760"/>
          <a:ext cx="2035080" cy="45360"/>
        </p14:xfrm>
      </p:contentPart>
    </p:spTree>
    <p:extLst>
      <p:ext uri="{BB962C8B-B14F-4D97-AF65-F5344CB8AC3E}">
        <p14:creationId val="538363436"/>
      </p:ext>
    </p:extLst>
  </p:cSld>
  <p:clrMapOvr>
    <a:masterClrMapping/>
  </p:clrMapOvr>
  <p:transition spd="med">
    <p:fade/>
  </p:transition>
  <p:timing/>
</p:sld>
</file>

<file path=ppt/slides/slide9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L’équipe d’approbation dispose de 4 options :</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Approuver le tiers – qui termine le processus de renouvellement de l’intégration.</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Procéder à l’intégration – ce qui ouvre les flux de travail du questionnaire</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Examen de la conformité du tiers – envoie à l’équipe de conformité</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Refuser le tiers</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95</a:t>
            </a:fld>
            <a:endParaRPr lang="en-US"/>
          </a:p>
        </p:txBody>
      </p:sp>
      <p:pic>
        <p:nvPicPr>
          <p:cNvPr id="6" name="Picture 5">
            <a:extLst>
              <a:ext uri="{FF2B5EF4-FFF2-40B4-BE49-F238E27FC236}">
                <a16:creationId xmlns:a16="http://schemas.microsoft.com/office/drawing/2014/main" id="{6F6FC98D-9C49-78D2-C249-5F13CA77C9FF}"/>
              </a:ext>
            </a:extLst>
          </p:cNvPr>
          <p:cNvPicPr>
            <a:picLocks noChangeAspect="1"/>
          </p:cNvPicPr>
          <p:nvPr/>
        </p:nvPicPr>
        <p:blipFill>
          <a:blip r:embed="rId2"/>
          <a:stretch>
            <a:fillRect/>
          </a:stretch>
        </p:blipFill>
        <p:spPr>
          <a:xfrm>
            <a:off x="464995" y="3284724"/>
            <a:ext cx="7998781" cy="2539027"/>
          </a:xfrm>
          <a:prstGeom prst="rect">
            <a:avLst/>
          </a:prstGeom>
        </p:spPr>
      </p:pic>
      <p:sp>
        <p:nvSpPr>
          <p:cNvPr id="9" name="TextBox 8">
            <a:extLst>
              <a:ext uri="{FF2B5EF4-FFF2-40B4-BE49-F238E27FC236}">
                <a16:creationId xmlns:a16="http://schemas.microsoft.com/office/drawing/2014/main" id="{3FE11E1F-EDD3-561C-0F36-8DF79D540C5C}"/>
              </a:ext>
            </a:extLst>
          </p:cNvPr>
          <p:cNvSpPr txBox="1"/>
          <p:nvPr/>
        </p:nvSpPr>
        <p:spPr>
          <a:xfrm>
            <a:off x="464995" y="5885895"/>
            <a:ext cx="8110834" cy="640080"/>
          </a:xfrm>
          <a:prstGeom prst="rect">
            <a:avLst/>
          </a:prstGeom>
          <a:noFill/>
        </p:spPr>
        <p:txBody>
          <a:bodyPr wrap="square" rtlCol="0">
            <a:spAutoFit/>
          </a:bodyPr>
          <a:lstStyle/>
          <a:p>
            <a:r>
              <a:rPr lang="fr" sz="1800" b="0" i="0" u="none" strike="noStrike" cap="none" baseline="0">
                <a:solidFill>
                  <a:srgbClr val="FF0000"/>
                </a:solidFill>
                <a:effectLst/>
                <a:uFill>
                  <a:solidFill>
                    <a:prstClr val="black">
                      <a:alpha val="0"/>
                    </a:prstClr>
                  </a:solidFill>
                </a:uFill>
                <a:latin typeface="Calibri"/>
                <a:ea typeface="Calibri"/>
                <a:cs typeface="Calibri"/>
              </a:rPr>
              <a:t>Ces étapes sont identiques au processus d’intégration, comme indiqué à la page 40 de ce manuel.</a:t>
            </a:r>
            <a:r>
              <a:rPr lang="fr"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177768444"/>
      </p:ext>
    </p:extLst>
  </p:cSld>
  <p:clrMapOvr>
    <a:masterClrMapping/>
  </p:clrMapOvr>
  <p:transition spd="med">
    <p:fade/>
  </p:transition>
  <p:timing/>
</p:sld>
</file>

<file path=ppt/slides/slide9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5193884"/>
          </a:xfrm>
        </p:spPr>
        <p:txBody>
          <a:bodyPr>
            <a:normAutofit/>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Dans la plupart des cas, l’équipe d’approbation approuvera le tiers, ce qui ouvrira la dernière étape du flux de travail :</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Ils marqueront le statut comme Terminé pour approuver l’intégration du tiers et cliqueront sur Enregistrer au bas de la page :</a:t>
            </a:r>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96</a:t>
            </a:fld>
            <a:endParaRPr lang="en-US"/>
          </a:p>
        </p:txBody>
      </p:sp>
      <p:pic>
        <p:nvPicPr>
          <p:cNvPr id="7" name="Picture 6">
            <a:extLst>
              <a:ext uri="{FF2B5EF4-FFF2-40B4-BE49-F238E27FC236}">
                <a16:creationId xmlns:a16="http://schemas.microsoft.com/office/drawing/2014/main" id="{CE560F89-CF95-7C80-C37C-251B85663A28}"/>
              </a:ext>
            </a:extLst>
          </p:cNvPr>
          <p:cNvPicPr>
            <a:picLocks noChangeAspect="1"/>
          </p:cNvPicPr>
          <p:nvPr/>
        </p:nvPicPr>
        <p:blipFill>
          <a:blip r:embed="rId2"/>
          <a:stretch>
            <a:fillRect/>
          </a:stretch>
        </p:blipFill>
        <p:spPr>
          <a:xfrm>
            <a:off x="464995" y="2293098"/>
            <a:ext cx="7767962" cy="1595074"/>
          </a:xfrm>
          <a:prstGeom prst="rect">
            <a:avLst/>
          </a:prstGeom>
        </p:spPr>
      </p:pic>
      <p:pic>
        <p:nvPicPr>
          <p:cNvPr id="10" name="Picture 9">
            <a:extLst>
              <a:ext uri="{FF2B5EF4-FFF2-40B4-BE49-F238E27FC236}">
                <a16:creationId xmlns:a16="http://schemas.microsoft.com/office/drawing/2014/main" id="{5AF357EF-A3BE-4DFE-1725-43DC8C98B95A}"/>
              </a:ext>
            </a:extLst>
          </p:cNvPr>
          <p:cNvPicPr>
            <a:picLocks noChangeAspect="1"/>
          </p:cNvPicPr>
          <p:nvPr/>
        </p:nvPicPr>
        <p:blipFill>
          <a:blip r:embed="rId3"/>
          <a:stretch>
            <a:fillRect/>
          </a:stretch>
        </p:blipFill>
        <p:spPr>
          <a:xfrm>
            <a:off x="464995" y="4816801"/>
            <a:ext cx="8232957" cy="1091864"/>
          </a:xfrm>
          <a:prstGeom prst="rect">
            <a:avLst/>
          </a:prstGeom>
        </p:spPr>
      </p:pic>
      <p:contentPart p14:bwMode="auto" r:id="rId4">
        <p14:nvContentPartPr>
          <p14:cNvPr id="11" name="Ink 10">
            <a:extLst>
              <a:ext uri="{FF2B5EF4-FFF2-40B4-BE49-F238E27FC236}">
                <a16:creationId xmlns:a16="http://schemas.microsoft.com/office/drawing/2014/main" id="{566F56D4-D0A7-FE4A-0249-DC85A75A0B5F}"/>
              </a:ext>
            </a:extLst>
          </p14:cNvPr>
          <p14:cNvContentPartPr/>
          <p14:nvPr/>
        </p14:nvContentPartPr>
        <p14:xfrm>
          <a:off x="6151725" y="3515320"/>
          <a:ext cx="1847160" cy="124920"/>
        </p14:xfrm>
      </p:contentPart>
      <p:contentPart p14:bwMode="auto" r:id="rId5">
        <p14:nvContentPartPr>
          <p14:cNvPr id="12" name="Ink 11">
            <a:extLst>
              <a:ext uri="{FF2B5EF4-FFF2-40B4-BE49-F238E27FC236}">
                <a16:creationId xmlns:a16="http://schemas.microsoft.com/office/drawing/2014/main" id="{51F52232-DABF-3463-1463-210242DF70DE}"/>
              </a:ext>
            </a:extLst>
          </p14:cNvPr>
          <p14:cNvContentPartPr/>
          <p14:nvPr/>
        </p14:nvContentPartPr>
        <p14:xfrm>
          <a:off x="4580325" y="5326120"/>
          <a:ext cx="719280" cy="9720"/>
        </p14:xfrm>
      </p:contentPart>
    </p:spTree>
    <p:extLst>
      <p:ext uri="{BB962C8B-B14F-4D97-AF65-F5344CB8AC3E}">
        <p14:creationId val="3379982976"/>
      </p:ext>
    </p:extLst>
  </p:cSld>
  <p:clrMapOvr>
    <a:masterClrMapping/>
  </p:clrMapOvr>
  <p:transition spd="med">
    <p:fade/>
  </p:transition>
  <p:timing/>
</p:sld>
</file>

<file path=ppt/slides/slide9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fr" sz="2000" b="0" i="0" u="none" strike="noStrike" cap="none" baseline="0">
                <a:solidFill>
                  <a:srgbClr val="FFFFFF"/>
                </a:solidFill>
                <a:effectLst/>
                <a:uFill>
                  <a:solidFill>
                    <a:prstClr val="black">
                      <a:alpha val="0"/>
                    </a:prstClr>
                  </a:solidFill>
                </a:uFill>
                <a:latin typeface="Calibri Light"/>
                <a:ea typeface="Calibri Light"/>
                <a:cs typeface="Calibri Light"/>
              </a:rPr>
              <a:t>Renouvellements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623116" y="1547031"/>
            <a:ext cx="8074836" cy="5193884"/>
          </a:xfrm>
        </p:spPr>
        <p:txBody>
          <a:bodyPr>
            <a:normAutofit/>
          </a:bodyPr>
          <a:lstStyle/>
          <a:p>
            <a:pPr marL="0" indent="0">
              <a:buNone/>
            </a:pPr>
            <a:r>
              <a:rPr lang="fr" sz="1600" b="1" i="0" u="none" strike="noStrike" cap="none" baseline="0">
                <a:solidFill>
                  <a:srgbClr val="000000"/>
                </a:solidFill>
                <a:effectLst/>
                <a:uFill>
                  <a:solidFill>
                    <a:prstClr val="black">
                      <a:alpha val="0"/>
                    </a:prstClr>
                  </a:solidFill>
                </a:uFill>
                <a:latin typeface="Calibri"/>
                <a:ea typeface="Calibri"/>
                <a:cs typeface="Calibri"/>
              </a:rPr>
              <a:t>Examen des renouvellements :</a:t>
            </a:r>
          </a:p>
          <a:p>
            <a:pPr marL="0" indent="0">
              <a:buNone/>
            </a:pPr>
            <a:r>
              <a:rPr lang="fr" sz="1600" b="0" i="0" u="none" strike="noStrike" cap="none" baseline="0">
                <a:solidFill>
                  <a:srgbClr val="000000"/>
                </a:solidFill>
                <a:effectLst/>
                <a:uFill>
                  <a:solidFill>
                    <a:prstClr val="black">
                      <a:alpha val="0"/>
                    </a:prstClr>
                  </a:solidFill>
                </a:uFill>
                <a:latin typeface="Calibri"/>
                <a:ea typeface="Calibri"/>
                <a:cs typeface="Calibri"/>
              </a:rPr>
              <a:t>À ce stade, le tiers a été renouvelé avec succès et le statut revient à Intégration avec la date de renouvellement mise à jour.</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97</a:t>
            </a:fld>
            <a:endParaRPr lang="en-US"/>
          </a:p>
        </p:txBody>
      </p:sp>
      <p:pic>
        <p:nvPicPr>
          <p:cNvPr id="6" name="Picture 5">
            <a:extLst>
              <a:ext uri="{FF2B5EF4-FFF2-40B4-BE49-F238E27FC236}">
                <a16:creationId xmlns:a16="http://schemas.microsoft.com/office/drawing/2014/main" id="{89D68941-05CD-C995-0906-DB3DB37A28A9}"/>
              </a:ext>
            </a:extLst>
          </p:cNvPr>
          <p:cNvPicPr>
            <a:picLocks noChangeAspect="1"/>
          </p:cNvPicPr>
          <p:nvPr/>
        </p:nvPicPr>
        <p:blipFill>
          <a:blip r:embed="rId2"/>
          <a:stretch>
            <a:fillRect/>
          </a:stretch>
        </p:blipFill>
        <p:spPr>
          <a:xfrm>
            <a:off x="623116" y="2681056"/>
            <a:ext cx="8074837" cy="2629913"/>
          </a:xfrm>
          <a:prstGeom prst="rect">
            <a:avLst/>
          </a:prstGeom>
        </p:spPr>
      </p:pic>
      <p:contentPart p14:bwMode="auto" r:id="rId3">
        <p14:nvContentPartPr>
          <p14:cNvPr id="8" name="Ink 7">
            <a:extLst>
              <a:ext uri="{FF2B5EF4-FFF2-40B4-BE49-F238E27FC236}">
                <a16:creationId xmlns:a16="http://schemas.microsoft.com/office/drawing/2014/main" id="{45BF56F1-AFFC-7296-0553-9CEB2342C5AC}"/>
              </a:ext>
            </a:extLst>
          </p14:cNvPr>
          <p14:cNvContentPartPr/>
          <p14:nvPr/>
        </p14:nvContentPartPr>
        <p14:xfrm>
          <a:off x="1269045" y="2920240"/>
          <a:ext cx="358200" cy="9360"/>
        </p14:xfrm>
      </p:contentPart>
      <p:contentPart p14:bwMode="auto" r:id="rId4">
        <p14:nvContentPartPr>
          <p14:cNvPr id="9" name="Ink 8">
            <a:extLst>
              <a:ext uri="{FF2B5EF4-FFF2-40B4-BE49-F238E27FC236}">
                <a16:creationId xmlns:a16="http://schemas.microsoft.com/office/drawing/2014/main" id="{D1503BA6-4F2E-37E4-1212-C81618BF6346}"/>
              </a:ext>
            </a:extLst>
          </p14:cNvPr>
          <p14:cNvContentPartPr/>
          <p14:nvPr/>
        </p14:nvContentPartPr>
        <p14:xfrm>
          <a:off x="4757805" y="4793680"/>
          <a:ext cx="3660840" cy="97920"/>
        </p14:xfrm>
      </p:contentPart>
    </p:spTree>
    <p:extLst>
      <p:ext uri="{BB962C8B-B14F-4D97-AF65-F5344CB8AC3E}">
        <p14:creationId val="2123959723"/>
      </p:ext>
    </p:extLst>
  </p:cSld>
  <p:clrMapOvr>
    <a:masterClrMapping/>
  </p:clrMapOvr>
  <p:transition spd="med">
    <p:fade/>
  </p:transition>
  <p:timing/>
</p:sld>
</file>

<file path=ppt/slides/slide9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CCDC8861-A403-0AD4-496D-E9F70BC046EE}"/>
              </a:ext>
            </a:extLst>
          </p:cNvPr>
          <p:cNvSpPr>
            <a:spLocks noGrp="1"/>
          </p:cNvSpPr>
          <p:nvPr>
            <p:ph type="title"/>
          </p:nvPr>
        </p:nvSpPr>
        <p:spPr/>
        <p:txBody>
          <a:bodyPr/>
          <a:lstStyle/>
          <a:p>
            <a:r>
              <a:rPr lang="fr" sz="2100" b="0" i="0" u="none" strike="noStrike" cap="none" baseline="0">
                <a:solidFill>
                  <a:srgbClr val="FFFFFF"/>
                </a:solidFill>
                <a:effectLst/>
                <a:uFill>
                  <a:solidFill>
                    <a:prstClr val="black">
                      <a:alpha val="0"/>
                    </a:prstClr>
                  </a:solidFill>
                </a:uFill>
                <a:latin typeface="Calibri Light"/>
                <a:ea typeface="Calibri Light"/>
                <a:cs typeface="Calibri Light"/>
              </a:rPr>
              <a:t>Fin de la formation</a:t>
            </a:r>
          </a:p>
        </p:txBody>
      </p:sp>
      <p:sp>
        <p:nvSpPr>
          <p:cNvPr id="5" name="Slide Number Placeholder 4">
            <a:extLst>
              <a:ext uri="{FF2B5EF4-FFF2-40B4-BE49-F238E27FC236}">
                <a16:creationId xmlns:a16="http://schemas.microsoft.com/office/drawing/2014/main" id="{4721C454-5813-A54F-430C-FF7503CFE150}"/>
              </a:ext>
            </a:extLst>
          </p:cNvPr>
          <p:cNvSpPr>
            <a:spLocks noGrp="1"/>
          </p:cNvSpPr>
          <p:nvPr>
            <p:ph type="sldNum" sz="quarter" idx="4"/>
          </p:nvPr>
        </p:nvSpPr>
        <p:spPr/>
        <p:txBody>
          <a:bodyPr/>
          <a:lstStyle/>
          <a:p>
            <a:fld id="{BB5FC4A1-A2DE-4EB5-9A46-57D39B4235EC}" type="slidenum">
              <a:rPr lang="en-US" smtClean="0"/>
              <a:t>98</a:t>
            </a:fld>
            <a:endParaRPr lang="en-US"/>
          </a:p>
        </p:txBody>
      </p:sp>
    </p:spTree>
    <p:extLst>
      <p:ext uri="{BB962C8B-B14F-4D97-AF65-F5344CB8AC3E}">
        <p14:creationId val="3789168476"/>
      </p:ext>
    </p:extLst>
  </p:cSld>
  <p:clrMapOvr>
    <a:masterClrMapping/>
  </p:clrMapOvr>
  <p:transition spd="med">
    <p:fade/>
  </p:transition>
  <p:timing/>
</p:sld>
</file>

<file path=ppt/tags/tag1.xml><?xml version="1.0" encoding="utf-8"?>
<p:tagLst xmlns:p="http://schemas.openxmlformats.org/presentationml/2006/main">
  <p:tag name="THINKCELLSHAPEDONOTDELETE" val="thinkcellActiveDocDoNotDelete"/>
</p:tagLst>
</file>

<file path=ppt/tags/tag2.xml><?xml version="1.0" encoding="utf-8"?>
<p:tagLst xmlns:p="http://schemas.openxmlformats.org/presentationml/2006/main">
  <p:tag name="THINKCELLSHAPEDONOTDELETE" val="t_mcjQMEtRZ.C8u5DBhCDUA"/>
</p:tagLst>
</file>

<file path=ppt/tags/tag3.xml><?xml version="1.0" encoding="utf-8"?>
<p:tagLst xmlns:p="http://schemas.openxmlformats.org/presentationml/2006/main">
  <p:tag name="THINKCELLSHAPEDONOTDELETE" val="thinkcellActiveDocDoNotDelete"/>
</p:tagLst>
</file>

<file path=ppt/tags/tag4.xml><?xml version="1.0" encoding="utf-8"?>
<p:tagLst xmlns:p="http://schemas.openxmlformats.org/presentationml/2006/main">
  <p:tag name="THINKCELLSHAPEDONOTDELETE" val="thinkcellActiveDocDoNotDelete"/>
</p:tagLst>
</file>

<file path=ppt/tags/tag5.xml><?xml version="1.0" encoding="utf-8"?>
<p:tagLst xmlns:p="http://schemas.openxmlformats.org/presentationml/2006/main">
  <p:tag name="THINKCELLSHAPEDONOTDELETE" val="t6LIik6J0SZG7_0mBG8XgJQ"/>
</p:tagLst>
</file>

<file path=ppt/tags/tag6.xml><?xml version="1.0" encoding="utf-8"?>
<p:tagLst xmlns:p="http://schemas.openxmlformats.org/presentationml/2006/main">
  <p:tag name="AS_OS" val="Unix 5.14.0.503"/>
  <p:tag name="AS_RELEASE_DATE" val="2024.03.31"/>
  <p:tag name="AS_TITLE" val="Aspose.Slides for Java"/>
  <p:tag name="AS_VERSION" val="24.3"/>
  <p:tag name="THINKCELLPRESENTATIONDONOTDELETE" val="&lt;?xml version=&quot;1.0&quot; encoding=&quot;UTF-16&quot; standalone=&quot;yes&quot;?&gt;&lt;root reqver=&quot;24162&quot;&gt;&lt;version val=&quot;2702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3&quot;&gt;&lt;elem m_fUsage=&quot;5.94189690230814804295E+00&quot;&gt;&lt;m_msothmcolidx val=&quot;0&quot;/&gt;&lt;m_rgb r=&quot;20&quot; g=&quot;38&quot; b=&quot;64&quot;/&gt;&lt;m_nBrightness tagver0=&quot;26206&quot; tagname0=&quot;m_nBrightnessUNRECOGNIZED&quot; val=&quot;0&quot;/&gt;&lt;/elem&gt;&lt;elem m_fUsage=&quot;1.90876410999999990281E+00&quot;&gt;&lt;m_msothmcolidx val=&quot;0&quot;/&gt;&lt;m_rgb r=&quot;F6&quot; g=&quot;F3&quot; b=&quot;EB&quot;/&gt;&lt;m_nBrightness tagver0=&quot;26206&quot; tagname0=&quot;m_nBrightnessUNRECOGNIZED&quot; val=&quot;0&quot;/&gt;&lt;/elem&gt;&lt;elem m_fUsage=&quot;1.56784161766145224703E+00&quot;&gt;&lt;m_msothmcolidx val=&quot;0&quot;/&gt;&lt;m_rgb r=&quot;EB&quot; g=&quot;EE&quot; b=&quot;E6&quot;/&gt;&lt;m_nBrightness tagver0=&quot;26206&quot; tagname0=&quot;m_nBrightnessUNRECOGNIZED&quot; val=&quot;0&quot;/&gt;&lt;/elem&gt;&lt;/m_vecMRU&gt;&lt;/m_mruColor&gt;&lt;/CPresentation&gt;&lt;/root&gt;"/>
  <p:tag name="THINKCELLUNDODONOTDELETE" val="0"/>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RPM IR PPT Standard - DRAFT - 12.14.18" id="{9CE6E63C-E94D-FB46-91E7-6AA3D17BB118}" vid="{90DFF340-5132-1E4A-9E8E-B23BC845A75D}"/>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90C2D6ED61D4479406C8DA89CF0878" ma:contentTypeVersion="19" ma:contentTypeDescription="Create a new document." ma:contentTypeScope="" ma:versionID="3356f854cefd6e5c022291f3556cb126">
  <xsd:schema xmlns:xsd="http://www.w3.org/2001/XMLSchema" xmlns:xs="http://www.w3.org/2001/XMLSchema" xmlns:p="http://schemas.microsoft.com/office/2006/metadata/properties" xmlns:ns2="d7a05af7-d3ec-4963-864c-209504fa34de" xmlns:ns3="2ed82cd1-6b84-4a0b-9746-0d197a81b83d" targetNamespace="http://schemas.microsoft.com/office/2006/metadata/properties" ma:root="true" ma:fieldsID="c38e55e5a774d03a351d6963d02ce9b3" ns2:_="" ns3:_="">
    <xsd:import namespace="d7a05af7-d3ec-4963-864c-209504fa34de"/>
    <xsd:import namespace="2ed82cd1-6b84-4a0b-9746-0d197a81b8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a05af7-d3ec-4963-864c-209504fa3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43bc27-0046-4300-b48a-2db9dc89119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d82cd1-6b84-4a0b-9746-0d197a81b8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600404-635a-4f52-8c6e-abf865231489}" ma:internalName="TaxCatchAll" ma:showField="CatchAllData" ma:web="2ed82cd1-6b84-4a0b-9746-0d197a81b8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a05af7-d3ec-4963-864c-209504fa34de">
      <Terms xmlns="http://schemas.microsoft.com/office/infopath/2007/PartnerControls"/>
    </lcf76f155ced4ddcb4097134ff3c332f>
    <TaxCatchAll xmlns="2ed82cd1-6b84-4a0b-9746-0d197a81b83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D45A66-9481-4B6F-B094-835AEA054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a05af7-d3ec-4963-864c-209504fa34de"/>
    <ds:schemaRef ds:uri="2ed82cd1-6b84-4a0b-9746-0d197a81b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6CADE9-4D3D-4C64-A002-EFFA1FA05E14}">
  <ds:schemaRefs>
    <ds:schemaRef ds:uri="http://schemas.microsoft.com/office/2006/metadata/properties"/>
    <ds:schemaRef ds:uri="f8d36d2f-c42f-4f1f-9b2f-abc69cc7a5ad"/>
    <ds:schemaRef ds:uri="2f06a283-6e2a-4468-871b-e6c63acdb121"/>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d7a05af7-d3ec-4963-864c-209504fa34de"/>
    <ds:schemaRef ds:uri="2ed82cd1-6b84-4a0b-9746-0d197a81b83d"/>
  </ds:schemaRefs>
</ds:datastoreItem>
</file>

<file path=customXml/itemProps3.xml><?xml version="1.0" encoding="utf-8"?>
<ds:datastoreItem xmlns:ds="http://schemas.openxmlformats.org/officeDocument/2006/customXml" ds:itemID="{FC480F10-BE65-4D28-A54D-405435C8ED72}">
  <ds:schemaRefs>
    <ds:schemaRef ds:uri="http://schemas.microsoft.com/sharepoint/v3/contenttype/forms"/>
  </ds:schemaRefs>
</ds:datastoreItem>
</file>

<file path=docProps/app.xml><?xml version="1.0" encoding="utf-8"?>
<Properties xmlns:vt="http://schemas.openxmlformats.org/officeDocument/2006/docPropsVTypes" xmlns="http://schemas.openxmlformats.org/officeDocument/2006/extended-properties">
  <Template>RPM IR PPT Standard - DRAFT - 12.14.18</Template>
  <Company/>
  <PresentationFormat>On-screen Show (4:3)</PresentationFormat>
  <Paragraphs>577</Paragraphs>
  <Slides>98</Slides>
  <Notes>5</Notes>
  <TotalTime>8141</TotalTime>
  <HiddenSlides>0</HiddenSlides>
  <MMClips>0</MMClips>
  <ScaleCrop>0</ScaleCrop>
  <HeadingPairs>
    <vt:vector baseType="variant" size="6">
      <vt:variant>
        <vt:lpstr>Fonts used</vt:lpstr>
      </vt:variant>
      <vt:variant>
        <vt:i4>4</vt:i4>
      </vt:variant>
      <vt:variant>
        <vt:lpstr>Theme</vt:lpstr>
      </vt:variant>
      <vt:variant>
        <vt:i4>1</vt:i4>
      </vt:variant>
      <vt:variant>
        <vt:lpstr>Slide Titles</vt:lpstr>
      </vt:variant>
      <vt:variant>
        <vt:i4>98</vt:i4>
      </vt:variant>
    </vt:vector>
  </HeadingPairs>
  <TitlesOfParts>
    <vt:vector baseType="lpstr" size="103">
      <vt:lpstr>Arial</vt:lpstr>
      <vt:lpstr>Calibri Light</vt:lpstr>
      <vt:lpstr>Calibri</vt:lpstr>
      <vt:lpstr>Segoe UI</vt:lpstr>
      <vt:lpstr>Office Theme</vt:lpstr>
      <vt:lpstr>PowerPoint Presentation</vt:lpstr>
      <vt:lpstr>Contenu</vt:lpstr>
      <vt:lpstr>Contacts clés</vt:lpstr>
      <vt:lpstr>Qu’est-ce que le Centre de diligence raisonnable LSEG ?</vt:lpstr>
      <vt:lpstr>Flux de travail LSEG</vt:lpstr>
      <vt:lpstr>LSEG et approvisionnement durable :Une initiative dirigée par un centre</vt:lpstr>
      <vt:lpstr>La plateforme LSEG : Une introduction</vt:lpstr>
      <vt:lpstr>Ajouter un nouveau tiers à LSEG</vt:lpstr>
      <vt:lpstr>Ajouter un nouveau tiers à LSEG</vt:lpstr>
      <vt:lpstr>Ajouter un nouveau tiers à LSEG</vt:lpstr>
      <vt:lpstr>PowerPoint Presentation</vt:lpstr>
      <vt:lpstr>L’analyseur de risques</vt:lpstr>
      <vt:lpstr>L’analyseur de risques</vt:lpstr>
      <vt:lpstr>Dépistage World-Check</vt:lpstr>
      <vt:lpstr>Filtrage World Check suite...</vt:lpstr>
      <vt:lpstr>Dépistage World-Check</vt:lpstr>
      <vt:lpstr>Dépistage World-Check</vt:lpstr>
      <vt:lpstr>Dépistage World-Check</vt:lpstr>
      <vt:lpstr>Dépistage World-Check</vt:lpstr>
      <vt:lpstr>Dépistage World-Check</vt:lpstr>
      <vt:lpstr>Dépistage World-Check</vt:lpstr>
      <vt:lpstr>Dépistage World-Check</vt:lpstr>
      <vt:lpstr>Dépistage World-Check</vt:lpstr>
      <vt:lpstr>Dépistage World-Check</vt:lpstr>
      <vt:lpstr>Dépistage World-Check</vt:lpstr>
      <vt:lpstr>Dépistage World-Check</vt:lpstr>
      <vt:lpstr>Vérification des médias indésirables </vt:lpstr>
      <vt:lpstr>Vérification des médias indésirables </vt:lpstr>
      <vt:lpstr>Vérification des médias indésirables </vt:lpstr>
      <vt:lpstr>Vérification des médias indésirables </vt:lpstr>
      <vt:lpstr>Intégration d’un tiers</vt:lpstr>
      <vt:lpstr>Intégration d’un tiers</vt:lpstr>
      <vt:lpstr>Intégration d’un tiers</vt:lpstr>
      <vt:lpstr>Intégration d’un tiers </vt:lpstr>
      <vt:lpstr>Intégration d’un tiers </vt:lpstr>
      <vt:lpstr>Intégration d’un tiers</vt:lpstr>
      <vt:lpstr>Intégration d’un tiers</vt:lpstr>
      <vt:lpstr>Intégration d’un tiers</vt:lpstr>
      <vt:lpstr>Intégration d’un tiers</vt:lpstr>
      <vt:lpstr>Intégration d’un tiers </vt:lpstr>
      <vt:lpstr>Intégration d’un tiers</vt:lpstr>
      <vt:lpstr>Intégration d’un tiers</vt:lpstr>
      <vt:lpstr>Intégration d’un tiers</vt:lpstr>
      <vt:lpstr>Intégration d’un tiers</vt:lpstr>
      <vt:lpstr>Intégration d’un tiers</vt:lpstr>
      <vt:lpstr>Intégration d’un tiers </vt:lpstr>
      <vt:lpstr>Attribution de questionnaires</vt:lpstr>
      <vt:lpstr>Attribution de questionnaires</vt:lpstr>
      <vt:lpstr>Attribution de questionnaires </vt:lpstr>
      <vt:lpstr>Attribution de questionnaires</vt:lpstr>
      <vt:lpstr>Attribution de questionnaires</vt:lpstr>
      <vt:lpstr>Attribution de questionnaires</vt:lpstr>
      <vt:lpstr>Attribution de questionnaires</vt:lpstr>
      <vt:lpstr>Attribution de questionnaires</vt:lpstr>
      <vt:lpstr>Attribution des questionnaires</vt:lpstr>
      <vt:lpstr>Attribution des questionnaires</vt:lpstr>
      <vt:lpstr>Attribution de questionnaires</vt:lpstr>
      <vt:lpstr>Attribution de questionnaires</vt:lpstr>
      <vt:lpstr>Attribution de questionnaires</vt:lpstr>
      <vt:lpstr>Attribution de questionnaires</vt:lpstr>
      <vt:lpstr>Attribution de questionnaires</vt:lpstr>
      <vt:lpstr>Attribution de questionnaires</vt:lpstr>
      <vt:lpstr>Attribution de questionnaires</vt:lpstr>
      <vt:lpstr>Attribution de questionnaires</vt:lpstr>
      <vt:lpstr>Attribution de questionnaires</vt:lpstr>
      <vt:lpstr>Attribution de questionnaires</vt:lpstr>
      <vt:lpstr>Attribution de questionnaires</vt:lpstr>
      <vt:lpstr>Attribution de questionnaires</vt:lpstr>
      <vt:lpstr>Attribution de questionnaires</vt:lpstr>
      <vt:lpstr>Attribution de questionnaires</vt:lpstr>
      <vt:lpstr>Attribution de questionnaires</vt:lpstr>
      <vt:lpstr>Attribution de questionnaires</vt:lpstr>
      <vt:lpstr>Attribution de questionnaires</vt:lpstr>
      <vt:lpstr>Attribuer des questionnaires</vt:lpstr>
      <vt:lpstr>Attribution de questionnaires</vt:lpstr>
      <vt:lpstr>Attribution de questionnaires</vt:lpstr>
      <vt:lpstr>Processus d’examen des mises à jour World Check</vt:lpstr>
      <vt:lpstr>Processus d’examen des mises à jour World Check</vt:lpstr>
      <vt:lpstr>Processus d’examen des mises à jour World Check</vt:lpstr>
      <vt:lpstr>Processus d’examen des mises à jour World Check</vt:lpstr>
      <vt:lpstr>Processus d’examen des mises à jour World Check</vt:lpstr>
      <vt:lpstr>Processus d’examen des mises à jour World Check</vt:lpstr>
      <vt:lpstr>Processus d’examen des mises à jour World Check</vt:lpstr>
      <vt:lpstr>Renouvellements</vt:lpstr>
      <vt:lpstr>Renouvellements</vt:lpstr>
      <vt:lpstr>Renouvellements</vt:lpstr>
      <vt:lpstr>Renouvellements</vt:lpstr>
      <vt:lpstr>Renouvellements</vt:lpstr>
      <vt:lpstr>Renouvellements</vt:lpstr>
      <vt:lpstr>Renouvellements</vt:lpstr>
      <vt:lpstr>Renouvellements</vt:lpstr>
      <vt:lpstr>Renouvellements</vt:lpstr>
      <vt:lpstr>Renouvellements</vt:lpstr>
      <vt:lpstr>Renouvellements</vt:lpstr>
      <vt:lpstr>Renouvellements</vt:lpstr>
      <vt:lpstr>Renouvellements</vt:lpstr>
      <vt:lpstr>Renouvellements</vt:lpstr>
      <vt:lpstr>Fin de la formation</vt:lpstr>
    </vt:vector>
  </TitlesOfParts>
  <LinksUpToDate>0</LinksUpToDate>
  <SharedDoc>0</SharedDoc>
  <HyperlinksChanged>0</HyperlinksChanged>
  <Application>Aspose.Slides for Java</Application>
  <AppVersion>24.0300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Lynn DeChant</dc:creator>
  <cp:lastModifiedBy>Shelley Earl</cp:lastModifiedBy>
  <cp:revision>41</cp:revision>
  <cp:lastPrinted>2022-09-13T14:14:49.000</cp:lastPrinted>
  <dcterms:created xsi:type="dcterms:W3CDTF">2018-12-18T18:53:57Z</dcterms:created>
  <dcterms:modified xsi:type="dcterms:W3CDTF">2026-03-10T14:40:30Z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ContentTypeId">
    <vt:lpwstr>0x010100D590C2D6ED61D4479406C8DA89CF0878</vt:lpwstr>
  </property>
  <property fmtid="{D5CDD505-2E9C-101B-9397-08002B2CF9AE}" pid="3" name="MediaServiceImageTags">
    <vt:lpwstr/>
  </property>
  <property fmtid="{D5CDD505-2E9C-101B-9397-08002B2CF9AE}" pid="4" name="MSIP_Label_5b909f2a-7c0a-4bfd-92f7-60aba1331dab_ActionId">
    <vt:lpwstr>f2d739e7-11df-48e5-8c66-9e4087b291ff</vt:lpwstr>
  </property>
  <property fmtid="{D5CDD505-2E9C-101B-9397-08002B2CF9AE}" pid="5" name="MSIP_Label_5b909f2a-7c0a-4bfd-92f7-60aba1331dab_ContentBits">
    <vt:lpwstr>0</vt:lpwstr>
  </property>
  <property fmtid="{D5CDD505-2E9C-101B-9397-08002B2CF9AE}" pid="6" name="MSIP_Label_5b909f2a-7c0a-4bfd-92f7-60aba1331dab_Enabled">
    <vt:lpwstr>true</vt:lpwstr>
  </property>
  <property fmtid="{D5CDD505-2E9C-101B-9397-08002B2CF9AE}" pid="7" name="MSIP_Label_5b909f2a-7c0a-4bfd-92f7-60aba1331dab_Method">
    <vt:lpwstr>Privileged</vt:lpwstr>
  </property>
  <property fmtid="{D5CDD505-2E9C-101B-9397-08002B2CF9AE}" pid="8" name="MSIP_Label_5b909f2a-7c0a-4bfd-92f7-60aba1331dab_Name">
    <vt:lpwstr>Confidential - Business</vt:lpwstr>
  </property>
  <property fmtid="{D5CDD505-2E9C-101B-9397-08002B2CF9AE}" pid="9" name="MSIP_Label_5b909f2a-7c0a-4bfd-92f7-60aba1331dab_SetDate">
    <vt:lpwstr>2022-09-09T13:28:31Z</vt:lpwstr>
  </property>
  <property fmtid="{D5CDD505-2E9C-101B-9397-08002B2CF9AE}" pid="10" name="MSIP_Label_5b909f2a-7c0a-4bfd-92f7-60aba1331dab_SiteId">
    <vt:lpwstr>d35f1660-aa64-4c3d-9852-eb0873f81a5d</vt:lpwstr>
  </property>
</Properties>
</file>