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emf" ContentType="image/x-emf"/>
  <Default Extension="png" ContentType="image/png"/>
  <Default Extension="svg" ContentType="image/svg"/>
  <Override PartName="/customXml/item1.xml" ContentType="application/xml"/>
  <Override PartName="/customXml/item2.xml" ContentType="application/xml"/>
  <Override PartName="/customXml/item3.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xml" ContentType="application/inkml+xml"/>
  <Override PartName="/ppt/ink/ink30.xml" ContentType="application/inkml+xml"/>
  <Override PartName="/ppt/ink/ink31.xml" ContentType="application/inkml+xml"/>
  <Override PartName="/ppt/ink/ink32.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4.3-->
<p:presentation xmlns:r="http://schemas.openxmlformats.org/officeDocument/2006/relationships" xmlns:a="http://schemas.openxmlformats.org/drawingml/2006/main" xmlns:p="http://schemas.openxmlformats.org/presentationml/2006/main" saveSubsetFonts="1" autoCompressPictures="0">
  <p:sldMasterIdLst>
    <p:sldMasterId id="2147483648" r:id="rId5"/>
  </p:sldMasterIdLst>
  <p:notesMasterIdLst>
    <p:notesMasterId r:id="rId6"/>
  </p:notesMasterIdLst>
  <p:sldIdLst>
    <p:sldId id="256" r:id="rId7"/>
    <p:sldId id="263" r:id="rId8"/>
    <p:sldId id="3153" r:id="rId9"/>
    <p:sldId id="3151" r:id="rId10"/>
    <p:sldId id="3150" r:id="rId11"/>
    <p:sldId id="3152" r:id="rId12"/>
    <p:sldId id="3154" r:id="rId13"/>
    <p:sldId id="264" r:id="rId14"/>
    <p:sldId id="265" r:id="rId15"/>
    <p:sldId id="266" r:id="rId16"/>
    <p:sldId id="269" r:id="rId17"/>
    <p:sldId id="267" r:id="rId18"/>
    <p:sldId id="268" r:id="rId19"/>
    <p:sldId id="270" r:id="rId20"/>
    <p:sldId id="3156" r:id="rId21"/>
    <p:sldId id="271" r:id="rId22"/>
    <p:sldId id="272" r:id="rId23"/>
    <p:sldId id="273" r:id="rId24"/>
    <p:sldId id="274" r:id="rId25"/>
    <p:sldId id="275" r:id="rId26"/>
    <p:sldId id="276" r:id="rId27"/>
    <p:sldId id="277" r:id="rId28"/>
    <p:sldId id="278" r:id="rId29"/>
    <p:sldId id="279" r:id="rId30"/>
    <p:sldId id="280" r:id="rId31"/>
    <p:sldId id="281" r:id="rId32"/>
    <p:sldId id="3157" r:id="rId33"/>
    <p:sldId id="3158" r:id="rId34"/>
    <p:sldId id="3159" r:id="rId35"/>
    <p:sldId id="3160" r:id="rId36"/>
    <p:sldId id="282" r:id="rId37"/>
    <p:sldId id="283" r:id="rId38"/>
    <p:sldId id="284" r:id="rId39"/>
    <p:sldId id="285" r:id="rId40"/>
    <p:sldId id="288" r:id="rId41"/>
    <p:sldId id="286" r:id="rId42"/>
    <p:sldId id="287" r:id="rId43"/>
    <p:sldId id="289" r:id="rId44"/>
    <p:sldId id="290" r:id="rId45"/>
    <p:sldId id="291" r:id="rId46"/>
    <p:sldId id="292" r:id="rId47"/>
    <p:sldId id="296" r:id="rId48"/>
    <p:sldId id="293" r:id="rId49"/>
    <p:sldId id="294" r:id="rId50"/>
    <p:sldId id="298" r:id="rId51"/>
    <p:sldId id="295" r:id="rId52"/>
    <p:sldId id="297"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6" r:id="rId80"/>
    <p:sldId id="325" r:id="rId81"/>
    <p:sldId id="327" r:id="rId82"/>
    <p:sldId id="3175" r:id="rId83"/>
    <p:sldId id="3176" r:id="rId84"/>
    <p:sldId id="3177" r:id="rId85"/>
    <p:sldId id="3178" r:id="rId86"/>
    <p:sldId id="3180" r:id="rId87"/>
    <p:sldId id="3181" r:id="rId88"/>
    <p:sldId id="3182" r:id="rId89"/>
    <p:sldId id="3161" r:id="rId90"/>
    <p:sldId id="3164" r:id="rId91"/>
    <p:sldId id="3162" r:id="rId92"/>
    <p:sldId id="3163" r:id="rId93"/>
    <p:sldId id="3165" r:id="rId94"/>
    <p:sldId id="3166" r:id="rId95"/>
    <p:sldId id="3167" r:id="rId96"/>
    <p:sldId id="3168" r:id="rId97"/>
    <p:sldId id="3169" r:id="rId98"/>
    <p:sldId id="3170" r:id="rId99"/>
    <p:sldId id="3171" r:id="rId100"/>
    <p:sldId id="3172" r:id="rId101"/>
    <p:sldId id="3173" r:id="rId102"/>
    <p:sldId id="3174" r:id="rId103"/>
    <p:sldId id="329" r:id="rId104"/>
  </p:sldIdLst>
  <p:sldSz cx="9144000" cy="6858000" type="screen4x3"/>
  <p:notesSz cx="6950075" cy="9236075"/>
  <p:custDataLst>
    <p:tags r:id="rId10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guide id="3" orient="horz" pos="4320" userDrawn="1">
          <p15:clr>
            <a:srgbClr val="A4A3A4"/>
          </p15:clr>
        </p15:guide>
        <p15:guide id="4" orient="horz" userDrawn="1">
          <p15:clr>
            <a:srgbClr val="A4A3A4"/>
          </p15:clr>
        </p15:guide>
        <p15:guide id="6"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p="http://schemas.openxmlformats.org/presentationml/2006/main">
  <p:cmAuthor id="1" name="Brad Kostka" initials="BK" lastIdx="0" clrIdx="0">
    <p:extLst>
      <p:ext uri="{19B8F6BF-5375-455C-9EA6-DF929625EA0E}">
        <p15:presenceInfo xmlns:p15="http://schemas.microsoft.com/office/powerpoint/2012/main" userId="S::bkostka@roopco.com::5bf04b9e-3f2b-4203-8d7a-b84b746d51c3" providerId="AD"/>
      </p:ext>
    </p:extLst>
  </p:cmAuthor>
  <p:cmAuthor id="2" name="Joe Toula" initials="JT" lastIdx="0" clrIdx="1">
    <p:extLst>
      <p:ext uri="{19B8F6BF-5375-455C-9EA6-DF929625EA0E}">
        <p15:presenceInfo xmlns:p15="http://schemas.microsoft.com/office/powerpoint/2012/main" userId="S::jtoula@rpminc.com::2df48d24-f262-454e-ad9c-9a6f9fc72b19" providerId="AD"/>
      </p:ext>
    </p:extLst>
  </p:cmAuthor>
  <p:cmAuthor id="3" name="Cain, Caroline" initials="CC" lastIdx="0" clrIdx="2"/>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fill>
          <a:solidFill>
            <a:schemeClr val="accent6">
              <a:tint val="40000"/>
            </a:schemeClr>
          </a:solidFill>
        </a:fill>
      </a:tcStyle>
    </a:band1H>
    <a:band1V>
      <a:tcStyle>
        <a:fill>
          <a:solidFill>
            <a:schemeClr val="accent6">
              <a:tint val="40000"/>
            </a:schemeClr>
          </a:solidFill>
        </a:fill>
      </a:tcStyle>
    </a:band1V>
    <a:lastCol>
      <a:tcTxStyle b="on">
        <a:fontRef idx="minor">
          <a:prstClr val="black"/>
        </a:fontRef>
        <a:schemeClr val="lt1"/>
      </a:tcTxStyle>
      <a:tcStyle>
        <a:fill>
          <a:solidFill>
            <a:schemeClr val="accent6"/>
          </a:solidFill>
        </a:fill>
      </a:tcStyle>
    </a:lastCol>
    <a:firstCol>
      <a:tcTxStyle b="on">
        <a:fontRef idx="minor">
          <a:prstClr val="black"/>
        </a:fontRef>
        <a:schemeClr val="lt1"/>
      </a:tcTxStyle>
      <a:tcStyle>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fill>
          <a:solidFill>
            <a:schemeClr val="accent5">
              <a:tint val="40000"/>
            </a:schemeClr>
          </a:solidFill>
        </a:fill>
      </a:tcStyle>
    </a:band1H>
    <a:band1V>
      <a:tcStyle>
        <a:fill>
          <a:solidFill>
            <a:schemeClr val="accent5">
              <a:tint val="40000"/>
            </a:schemeClr>
          </a:solidFill>
        </a:fill>
      </a:tcStyle>
    </a:band1V>
    <a:lastCol>
      <a:tcTxStyle b="on">
        <a:fontRef idx="minor">
          <a:prstClr val="black"/>
        </a:fontRef>
        <a:schemeClr val="lt1"/>
      </a:tcTxStyle>
      <a:tcStyle>
        <a:fill>
          <a:solidFill>
            <a:schemeClr val="accent5"/>
          </a:solidFill>
        </a:fill>
      </a:tcStyle>
    </a:lastCol>
    <a:firstCol>
      <a:tcTxStyle b="on">
        <a:fontRef idx="minor">
          <a:prstClr val="black"/>
        </a:fontRef>
        <a:schemeClr val="lt1"/>
      </a:tcTxStyle>
      <a:tcStyle>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fontRef idx="minor">
          <a:prstClr val="black"/>
        </a:fontRef>
        <a:schemeClr val="lt1"/>
      </a:tcTxStyle>
      <a:tcStyle>
        <a:fill>
          <a:solidFill>
            <a:schemeClr val="dk1"/>
          </a:solidFill>
        </a:fill>
      </a:tcStyle>
    </a:lastCol>
    <a:firstCol>
      <a:tcTxStyle b="on">
        <a:fontRef idx="minor">
          <a:prstClr val="black"/>
        </a:fontRef>
        <a:schemeClr val="lt1"/>
      </a:tcTxStyle>
      <a:tcStyle>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fill>
          <a:solidFill>
            <a:schemeClr val="accent3">
              <a:tint val="40000"/>
            </a:schemeClr>
          </a:solidFill>
        </a:fill>
      </a:tcStyle>
    </a:band1H>
    <a:band1V>
      <a:tcStyle>
        <a:fill>
          <a:solidFill>
            <a:schemeClr val="accent3">
              <a:tint val="40000"/>
            </a:schemeClr>
          </a:solidFill>
        </a:fill>
      </a:tcStyle>
    </a:band1V>
    <a:lastCol>
      <a:tcTxStyle b="on">
        <a:fontRef idx="minor">
          <a:prstClr val="black"/>
        </a:fontRef>
        <a:schemeClr val="lt1"/>
      </a:tcTxStyle>
      <a:tcStyle>
        <a:fill>
          <a:solidFill>
            <a:schemeClr val="accent3"/>
          </a:solidFill>
        </a:fill>
      </a:tcStyle>
    </a:lastCol>
    <a:firstCol>
      <a:tcTxStyle b="on">
        <a:fontRef idx="minor">
          <a:prstClr val="black"/>
        </a:fontRef>
        <a:schemeClr val="lt1"/>
      </a:tcTxStyle>
      <a:tcStyle>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3"/>
          </a:solidFill>
        </a:fill>
      </a:tcStyle>
    </a:lastCol>
    <a:firstCol>
      <a:tcTxStyle b="on">
        <a:fontRef idx="minor">
          <a:scrgbClr r="0" g="0" b="0"/>
        </a:fontRef>
        <a:schemeClr val="lt1"/>
      </a:tcTxStyle>
      <a:tcStyle>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lastCol>
    <a:firstCol>
      <a:tcTxStyle b="on"/>
    </a:firstCol>
    <a:lastRow>
      <a:tcTxStyle b="on"/>
      <a:tcStyle>
        <a:tcBdr>
          <a:top>
            <a:ln w="50800" cmpd="dbl">
              <a:solidFill>
                <a:schemeClr val="accent1"/>
              </a:solidFill>
            </a:ln>
          </a:top>
        </a:tcBdr>
      </a:tcStyle>
    </a:lastRow>
    <a:firstRow>
      <a:tcTxStyle b="on">
        <a:fontRef idx="minor">
          <a:scrgbClr r="0" g="0" b="0"/>
        </a:fontRef>
        <a:schemeClr val="bg1"/>
      </a:tcTxStyle>
      <a:tcStyle>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lastCol>
    <a:firstCol>
      <a:tcTxStyle b="on"/>
    </a:firstCol>
    <a:lastRow>
      <a:tcTxStyle b="on"/>
      <a:tcStyle>
        <a:tcBdr>
          <a:top>
            <a:ln w="50800" cmpd="dbl">
              <a:solidFill>
                <a:schemeClr val="accent3"/>
              </a:solidFill>
            </a:ln>
          </a:top>
        </a:tcBdr>
      </a:tcStyle>
    </a:lastRow>
    <a:firstRow>
      <a:tcTxStyle b="on">
        <a:fontRef idx="minor">
          <a:scrgbClr r="0" g="0" b="0"/>
        </a:fontRef>
        <a:schemeClr val="bg1"/>
      </a:tcTxStyle>
      <a:tcStyle>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fill>
          <a:solidFill>
            <a:schemeClr val="accent3">
              <a:alpha val="20000"/>
            </a:schemeClr>
          </a:solidFill>
        </a:fill>
      </a:tcStyle>
    </a:band1H>
    <a:band1V>
      <a:tcStyle>
        <a:fill>
          <a:solidFill>
            <a:schemeClr val="accent3">
              <a:alpha val="20000"/>
            </a:schemeClr>
          </a:solidFill>
        </a:fill>
      </a:tcStyle>
    </a:band1V>
    <a:lastCol>
      <a:tcTxStyle b="on"/>
    </a:lastCol>
    <a:firstCol>
      <a:tcTxStyle b="on"/>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fontRef idx="minor">
          <a:scrgbClr r="0" g="0" b="0"/>
        </a:fontRef>
        <a:schemeClr val="lt1"/>
      </a:tcTxStyle>
      <a:tcStyle>
        <a:fill>
          <a:solidFill>
            <a:schemeClr val="accent1"/>
          </a:solidFill>
        </a:fill>
      </a:tcStyle>
    </a:lastCol>
    <a:firstCol>
      <a:tcTxStyle b="on">
        <a:fontRef idx="minor">
          <a:scrgbClr r="0" g="0" b="0"/>
        </a:fontRef>
        <a:schemeClr val="lt1"/>
      </a:tcTxStyle>
      <a:tcStyle>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seCell>
    <a:swCell>
      <a:tcTxStyle b="on">
        <a:fontRef idx="minor">
          <a:scrgbClr r="0" g="0" b="0"/>
        </a:fontRef>
        <a:schemeClr val="dk1"/>
      </a:tcTx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fill>
          <a:solidFill>
            <a:schemeClr val="dk1">
              <a:tint val="40000"/>
            </a:schemeClr>
          </a:solidFill>
        </a:fill>
      </a:tcStyle>
    </a:band1H>
    <a:band1V>
      <a:tcStyle>
        <a:fill>
          <a:solidFill>
            <a:schemeClr val="dk1">
              <a:tint val="40000"/>
            </a:schemeClr>
          </a:solidFill>
        </a:fill>
      </a:tcStyle>
    </a:band1V>
    <a:lastCol>
      <a:tcTxStyle b="on"/>
    </a:lastCol>
    <a:firstCol>
      <a:tcTxStyle b="on"/>
    </a:firstCol>
    <a:lastRow>
      <a:tcTxStyle b="on"/>
      <a:tcStyle>
        <a:tcBdr>
          <a:top>
            <a:ln w="25400" cmpd="sng">
              <a:solidFill>
                <a:schemeClr val="dk1"/>
              </a:solidFill>
            </a:ln>
          </a:top>
        </a:tcBdr>
        <a:fill>
          <a:solidFill>
            <a:schemeClr val="dk1">
              <a:tint val="20000"/>
            </a:schemeClr>
          </a:solidFill>
        </a:fill>
      </a:tcStyle>
    </a:lastRow>
    <a:firstRow>
      <a:tcTxStyle b="on"/>
      <a:tcStyle>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fill>
          <a:solidFill>
            <a:schemeClr val="dk1">
              <a:tint val="20000"/>
            </a:schemeClr>
          </a:solidFill>
        </a:fill>
      </a:tcStyle>
    </a:band1H>
    <a:band1V>
      <a:tcStyle>
        <a:fill>
          <a:solidFill>
            <a:schemeClr val="dk1">
              <a:tint val="20000"/>
            </a:schemeClr>
          </a:solidFill>
        </a:fill>
      </a:tcStyle>
    </a:band1V>
    <a:lastCol>
      <a:tcTxStyle b="on"/>
    </a:lastCol>
    <a:firstCol>
      <a:tcTxStyle b="on"/>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fill>
          <a:solidFill>
            <a:schemeClr val="accent3">
              <a:tint val="20000"/>
            </a:schemeClr>
          </a:solidFill>
        </a:fill>
      </a:tcStyle>
    </a:band1H>
    <a:band1V>
      <a:tcStyle>
        <a:fill>
          <a:solidFill>
            <a:schemeClr val="accent3">
              <a:tint val="20000"/>
            </a:schemeClr>
          </a:solidFill>
        </a:fill>
      </a:tcStyle>
    </a:band1V>
    <a:lastCol>
      <a:tcTxStyle b="on"/>
    </a:lastCol>
    <a:firstCol>
      <a:tcTxStyle b="on"/>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fill>
          <a:solidFill>
            <a:schemeClr val="tx1">
              <a:alpha val="20000"/>
            </a:schemeClr>
          </a:solidFill>
        </a:fill>
      </a:tcStyle>
    </a:band1H>
    <a:band1V>
      <a:tcStyle>
        <a:fill>
          <a:solidFill>
            <a:schemeClr val="tx1">
              <a:alpha val="20000"/>
            </a:schemeClr>
          </a:solidFill>
        </a:fill>
      </a:tcStyle>
    </a:band1V>
    <a:lastCol>
      <a:tcTxStyle b="on"/>
    </a:lastCol>
    <a:firstCol>
      <a:tcTxStyle b="on"/>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lastCol>
    <a:firstCol>
      <a:tcTxStyle b="on"/>
    </a:firstCol>
    <a:lastRow>
      <a:tcTxStyle b="on"/>
      <a:tcStyle>
        <a:tcBdr>
          <a:top>
            <a:ln w="25400" cmpd="sng">
              <a:solidFill>
                <a:schemeClr val="accent1"/>
              </a:solidFill>
            </a:ln>
          </a:top>
        </a:tcBdr>
        <a:fill>
          <a:solidFill>
            <a:schemeClr val="accent1">
              <a:tint val="20000"/>
            </a:schemeClr>
          </a:solidFill>
        </a:fill>
      </a:tcStyle>
    </a:lastRow>
    <a:firstRow>
      <a:tcTxStyle b="on"/>
      <a:tcStyle>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95187" autoAdjust="0"/>
  </p:normalViewPr>
  <p:slideViewPr>
    <p:cSldViewPr snapToGrid="0">
      <p:cViewPr varScale="1">
        <p:scale>
          <a:sx n="139" d="100"/>
          <a:sy n="139" d="100"/>
        </p:scale>
        <p:origin x="2322" y="342"/>
      </p:cViewPr>
      <p:guideLst>
        <p:guide orient="horz" pos="2184"/>
        <p:guide pos="2880"/>
        <p:guide orient="horz" pos="4320"/>
        <p:guide orient="horz"/>
        <p:guide pos="5760"/>
      </p:guideLst>
    </p:cSldViewPr>
  </p:slideViewPr>
  <p:outlineViewPr>
    <p:cViewPr>
      <p:scale>
        <a:sx n="33" d="100"/>
        <a:sy n="33" d="100"/>
      </p:scale>
      <p:origin x="0" y="-9446"/>
    </p:cViewPr>
  </p:outlineViewPr>
  <p:notesTextViewPr>
    <p:cViewPr>
      <p:scale>
        <a:sx n="1" d="1"/>
        <a:sy n="1" d="1"/>
      </p:scale>
      <p:origin x="0" y="0"/>
    </p:cViewPr>
  </p:notesTextViewPr>
  <p:sorterViewPr>
    <p:cViewPr>
      <p:scale>
        <a:sx n="66" d="100"/>
        <a:sy n="66" d="100"/>
      </p:scale>
      <p:origin x="0" y="0"/>
    </p:cViewPr>
  </p:sorterViewPr>
  <p:notesViewPr>
    <p:cSldViewPr snapToGrid="0">
      <p:cViewPr>
        <p:scale>
          <a:sx n="1" d="100"/>
          <a:sy n="1" d="100"/>
        </p:scale>
        <p:origin x="0" y="0"/>
      </p:cViewPr>
      <p:guideLst/>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4.xml" /><Relationship Id="rId100" Type="http://schemas.openxmlformats.org/officeDocument/2006/relationships/slide" Target="slides/slide94.xml" /><Relationship Id="rId101" Type="http://schemas.openxmlformats.org/officeDocument/2006/relationships/slide" Target="slides/slide95.xml" /><Relationship Id="rId102" Type="http://schemas.openxmlformats.org/officeDocument/2006/relationships/slide" Target="slides/slide96.xml" /><Relationship Id="rId103" Type="http://schemas.openxmlformats.org/officeDocument/2006/relationships/slide" Target="slides/slide97.xml" /><Relationship Id="rId104" Type="http://schemas.openxmlformats.org/officeDocument/2006/relationships/slide" Target="slides/slide98.xml" /><Relationship Id="rId105" Type="http://schemas.openxmlformats.org/officeDocument/2006/relationships/tags" Target="tags/tag6.xml" /><Relationship Id="rId106" Type="http://schemas.openxmlformats.org/officeDocument/2006/relationships/presProps" Target="presProps.xml" /><Relationship Id="rId107" Type="http://schemas.openxmlformats.org/officeDocument/2006/relationships/viewProps" Target="viewProps.xml" /><Relationship Id="rId108" Type="http://schemas.openxmlformats.org/officeDocument/2006/relationships/theme" Target="theme/theme1.xml" /><Relationship Id="rId109" Type="http://schemas.openxmlformats.org/officeDocument/2006/relationships/tableStyles" Target="tableStyles.xml" /><Relationship Id="rId11" Type="http://schemas.openxmlformats.org/officeDocument/2006/relationships/slide" Target="slides/slide5.xml" /><Relationship Id="rId110" Type="http://schemas.microsoft.com/office/2016/11/relationships/changesInfo" Target="changesInfos/changesInfo1.xml" /><Relationship Id="rId12" Type="http://schemas.openxmlformats.org/officeDocument/2006/relationships/slide" Target="slides/slide6.xml" /><Relationship Id="rId13" Type="http://schemas.openxmlformats.org/officeDocument/2006/relationships/slide" Target="slides/slide7.xml" /><Relationship Id="rId14" Type="http://schemas.openxmlformats.org/officeDocument/2006/relationships/slide" Target="slides/slide8.xml" /><Relationship Id="rId15" Type="http://schemas.openxmlformats.org/officeDocument/2006/relationships/slide" Target="slides/slide9.xml" /><Relationship Id="rId16" Type="http://schemas.openxmlformats.org/officeDocument/2006/relationships/slide" Target="slides/slide10.xml" /><Relationship Id="rId17" Type="http://schemas.openxmlformats.org/officeDocument/2006/relationships/slide" Target="slides/slide11.xml" /><Relationship Id="rId18" Type="http://schemas.openxmlformats.org/officeDocument/2006/relationships/slide" Target="slides/slide12.xml" /><Relationship Id="rId19" Type="http://schemas.openxmlformats.org/officeDocument/2006/relationships/slide" Target="slides/slide13.xml" /><Relationship Id="rId2" Type="http://schemas.openxmlformats.org/officeDocument/2006/relationships/customXml" Target="../customXml/item2.xml" /><Relationship Id="rId20" Type="http://schemas.openxmlformats.org/officeDocument/2006/relationships/slide" Target="slides/slide14.xml" /><Relationship Id="rId21" Type="http://schemas.openxmlformats.org/officeDocument/2006/relationships/slide" Target="slides/slide15.xml" /><Relationship Id="rId22" Type="http://schemas.openxmlformats.org/officeDocument/2006/relationships/slide" Target="slides/slide16.xml" /><Relationship Id="rId23" Type="http://schemas.openxmlformats.org/officeDocument/2006/relationships/slide" Target="slides/slide17.xml" /><Relationship Id="rId24" Type="http://schemas.openxmlformats.org/officeDocument/2006/relationships/slide" Target="slides/slide18.xml" /><Relationship Id="rId25" Type="http://schemas.openxmlformats.org/officeDocument/2006/relationships/slide" Target="slides/slide19.xml" /><Relationship Id="rId26" Type="http://schemas.openxmlformats.org/officeDocument/2006/relationships/slide" Target="slides/slide20.xml" /><Relationship Id="rId27" Type="http://schemas.openxmlformats.org/officeDocument/2006/relationships/slide" Target="slides/slide21.xml" /><Relationship Id="rId28" Type="http://schemas.openxmlformats.org/officeDocument/2006/relationships/slide" Target="slides/slide22.xml" /><Relationship Id="rId29" Type="http://schemas.openxmlformats.org/officeDocument/2006/relationships/slide" Target="slides/slide23.xml" /><Relationship Id="rId3" Type="http://schemas.openxmlformats.org/officeDocument/2006/relationships/customXml" Target="../customXml/item3.xml" /><Relationship Id="rId30" Type="http://schemas.openxmlformats.org/officeDocument/2006/relationships/slide" Target="slides/slide24.xml" /><Relationship Id="rId31" Type="http://schemas.openxmlformats.org/officeDocument/2006/relationships/slide" Target="slides/slide25.xml" /><Relationship Id="rId32" Type="http://schemas.openxmlformats.org/officeDocument/2006/relationships/slide" Target="slides/slide26.xml" /><Relationship Id="rId33" Type="http://schemas.openxmlformats.org/officeDocument/2006/relationships/slide" Target="slides/slide27.xml" /><Relationship Id="rId34" Type="http://schemas.openxmlformats.org/officeDocument/2006/relationships/slide" Target="slides/slide28.xml" /><Relationship Id="rId35" Type="http://schemas.openxmlformats.org/officeDocument/2006/relationships/slide" Target="slides/slide29.xml" /><Relationship Id="rId36" Type="http://schemas.openxmlformats.org/officeDocument/2006/relationships/slide" Target="slides/slide30.xml" /><Relationship Id="rId37" Type="http://schemas.openxmlformats.org/officeDocument/2006/relationships/slide" Target="slides/slide31.xml" /><Relationship Id="rId38" Type="http://schemas.openxmlformats.org/officeDocument/2006/relationships/slide" Target="slides/slide32.xml" /><Relationship Id="rId39" Type="http://schemas.openxmlformats.org/officeDocument/2006/relationships/slide" Target="slides/slide33.xml" /><Relationship Id="rId4" Type="http://schemas.openxmlformats.org/officeDocument/2006/relationships/commentAuthors" Target="commentAuthors.xml" /><Relationship Id="rId40" Type="http://schemas.openxmlformats.org/officeDocument/2006/relationships/slide" Target="slides/slide34.xml" /><Relationship Id="rId41" Type="http://schemas.openxmlformats.org/officeDocument/2006/relationships/slide" Target="slides/slide35.xml" /><Relationship Id="rId42" Type="http://schemas.openxmlformats.org/officeDocument/2006/relationships/slide" Target="slides/slide36.xml" /><Relationship Id="rId43" Type="http://schemas.openxmlformats.org/officeDocument/2006/relationships/slide" Target="slides/slide37.xml" /><Relationship Id="rId44" Type="http://schemas.openxmlformats.org/officeDocument/2006/relationships/slide" Target="slides/slide38.xml" /><Relationship Id="rId45" Type="http://schemas.openxmlformats.org/officeDocument/2006/relationships/slide" Target="slides/slide39.xml" /><Relationship Id="rId46" Type="http://schemas.openxmlformats.org/officeDocument/2006/relationships/slide" Target="slides/slide40.xml" /><Relationship Id="rId47" Type="http://schemas.openxmlformats.org/officeDocument/2006/relationships/slide" Target="slides/slide41.xml" /><Relationship Id="rId48" Type="http://schemas.openxmlformats.org/officeDocument/2006/relationships/slide" Target="slides/slide42.xml" /><Relationship Id="rId49" Type="http://schemas.openxmlformats.org/officeDocument/2006/relationships/slide" Target="slides/slide43.xml" /><Relationship Id="rId5" Type="http://schemas.openxmlformats.org/officeDocument/2006/relationships/slideMaster" Target="slideMasters/slideMaster1.xml" /><Relationship Id="rId50" Type="http://schemas.openxmlformats.org/officeDocument/2006/relationships/slide" Target="slides/slide44.xml" /><Relationship Id="rId51" Type="http://schemas.openxmlformats.org/officeDocument/2006/relationships/slide" Target="slides/slide45.xml" /><Relationship Id="rId52" Type="http://schemas.openxmlformats.org/officeDocument/2006/relationships/slide" Target="slides/slide46.xml" /><Relationship Id="rId53" Type="http://schemas.openxmlformats.org/officeDocument/2006/relationships/slide" Target="slides/slide47.xml" /><Relationship Id="rId54" Type="http://schemas.openxmlformats.org/officeDocument/2006/relationships/slide" Target="slides/slide48.xml" /><Relationship Id="rId55" Type="http://schemas.openxmlformats.org/officeDocument/2006/relationships/slide" Target="slides/slide49.xml" /><Relationship Id="rId56" Type="http://schemas.openxmlformats.org/officeDocument/2006/relationships/slide" Target="slides/slide50.xml" /><Relationship Id="rId57" Type="http://schemas.openxmlformats.org/officeDocument/2006/relationships/slide" Target="slides/slide51.xml" /><Relationship Id="rId58" Type="http://schemas.openxmlformats.org/officeDocument/2006/relationships/slide" Target="slides/slide52.xml" /><Relationship Id="rId59" Type="http://schemas.openxmlformats.org/officeDocument/2006/relationships/slide" Target="slides/slide53.xml" /><Relationship Id="rId6" Type="http://schemas.openxmlformats.org/officeDocument/2006/relationships/notesMaster" Target="notesMasters/notesMaster1.xml" /><Relationship Id="rId60" Type="http://schemas.openxmlformats.org/officeDocument/2006/relationships/slide" Target="slides/slide54.xml" /><Relationship Id="rId61" Type="http://schemas.openxmlformats.org/officeDocument/2006/relationships/slide" Target="slides/slide55.xml" /><Relationship Id="rId62" Type="http://schemas.openxmlformats.org/officeDocument/2006/relationships/slide" Target="slides/slide56.xml" /><Relationship Id="rId63" Type="http://schemas.openxmlformats.org/officeDocument/2006/relationships/slide" Target="slides/slide57.xml" /><Relationship Id="rId64" Type="http://schemas.openxmlformats.org/officeDocument/2006/relationships/slide" Target="slides/slide58.xml" /><Relationship Id="rId65" Type="http://schemas.openxmlformats.org/officeDocument/2006/relationships/slide" Target="slides/slide59.xml" /><Relationship Id="rId66" Type="http://schemas.openxmlformats.org/officeDocument/2006/relationships/slide" Target="slides/slide60.xml" /><Relationship Id="rId67" Type="http://schemas.openxmlformats.org/officeDocument/2006/relationships/slide" Target="slides/slide61.xml" /><Relationship Id="rId68" Type="http://schemas.openxmlformats.org/officeDocument/2006/relationships/slide" Target="slides/slide62.xml" /><Relationship Id="rId69" Type="http://schemas.openxmlformats.org/officeDocument/2006/relationships/slide" Target="slides/slide63.xml" /><Relationship Id="rId7" Type="http://schemas.openxmlformats.org/officeDocument/2006/relationships/slide" Target="slides/slide1.xml" /><Relationship Id="rId70" Type="http://schemas.openxmlformats.org/officeDocument/2006/relationships/slide" Target="slides/slide64.xml" /><Relationship Id="rId71" Type="http://schemas.openxmlformats.org/officeDocument/2006/relationships/slide" Target="slides/slide65.xml" /><Relationship Id="rId72" Type="http://schemas.openxmlformats.org/officeDocument/2006/relationships/slide" Target="slides/slide66.xml" /><Relationship Id="rId73" Type="http://schemas.openxmlformats.org/officeDocument/2006/relationships/slide" Target="slides/slide67.xml" /><Relationship Id="rId74" Type="http://schemas.openxmlformats.org/officeDocument/2006/relationships/slide" Target="slides/slide68.xml" /><Relationship Id="rId75" Type="http://schemas.openxmlformats.org/officeDocument/2006/relationships/slide" Target="slides/slide69.xml" /><Relationship Id="rId76" Type="http://schemas.openxmlformats.org/officeDocument/2006/relationships/slide" Target="slides/slide70.xml" /><Relationship Id="rId77" Type="http://schemas.openxmlformats.org/officeDocument/2006/relationships/slide" Target="slides/slide71.xml" /><Relationship Id="rId78" Type="http://schemas.openxmlformats.org/officeDocument/2006/relationships/slide" Target="slides/slide72.xml" /><Relationship Id="rId79" Type="http://schemas.openxmlformats.org/officeDocument/2006/relationships/slide" Target="slides/slide73.xml" /><Relationship Id="rId8" Type="http://schemas.openxmlformats.org/officeDocument/2006/relationships/slide" Target="slides/slide2.xml" /><Relationship Id="rId80" Type="http://schemas.openxmlformats.org/officeDocument/2006/relationships/slide" Target="slides/slide74.xml" /><Relationship Id="rId81" Type="http://schemas.openxmlformats.org/officeDocument/2006/relationships/slide" Target="slides/slide75.xml" /><Relationship Id="rId82" Type="http://schemas.openxmlformats.org/officeDocument/2006/relationships/slide" Target="slides/slide76.xml" /><Relationship Id="rId83" Type="http://schemas.openxmlformats.org/officeDocument/2006/relationships/slide" Target="slides/slide77.xml" /><Relationship Id="rId84" Type="http://schemas.openxmlformats.org/officeDocument/2006/relationships/slide" Target="slides/slide78.xml" /><Relationship Id="rId85" Type="http://schemas.openxmlformats.org/officeDocument/2006/relationships/slide" Target="slides/slide79.xml" /><Relationship Id="rId86" Type="http://schemas.openxmlformats.org/officeDocument/2006/relationships/slide" Target="slides/slide80.xml" /><Relationship Id="rId87" Type="http://schemas.openxmlformats.org/officeDocument/2006/relationships/slide" Target="slides/slide81.xml" /><Relationship Id="rId88" Type="http://schemas.openxmlformats.org/officeDocument/2006/relationships/slide" Target="slides/slide82.xml" /><Relationship Id="rId89" Type="http://schemas.openxmlformats.org/officeDocument/2006/relationships/slide" Target="slides/slide83.xml" /><Relationship Id="rId9" Type="http://schemas.openxmlformats.org/officeDocument/2006/relationships/slide" Target="slides/slide3.xml" /><Relationship Id="rId90" Type="http://schemas.openxmlformats.org/officeDocument/2006/relationships/slide" Target="slides/slide84.xml" /><Relationship Id="rId91" Type="http://schemas.openxmlformats.org/officeDocument/2006/relationships/slide" Target="slides/slide85.xml" /><Relationship Id="rId92" Type="http://schemas.openxmlformats.org/officeDocument/2006/relationships/slide" Target="slides/slide86.xml" /><Relationship Id="rId93" Type="http://schemas.openxmlformats.org/officeDocument/2006/relationships/slide" Target="slides/slide87.xml" /><Relationship Id="rId94" Type="http://schemas.openxmlformats.org/officeDocument/2006/relationships/slide" Target="slides/slide88.xml" /><Relationship Id="rId95" Type="http://schemas.openxmlformats.org/officeDocument/2006/relationships/slide" Target="slides/slide89.xml" /><Relationship Id="rId96" Type="http://schemas.openxmlformats.org/officeDocument/2006/relationships/slide" Target="slides/slide90.xml" /><Relationship Id="rId97" Type="http://schemas.openxmlformats.org/officeDocument/2006/relationships/slide" Target="slides/slide91.xml" /><Relationship Id="rId98" Type="http://schemas.openxmlformats.org/officeDocument/2006/relationships/slide" Target="slides/slide92.xml" /><Relationship Id="rId99" Type="http://schemas.openxmlformats.org/officeDocument/2006/relationships/slide" Target="slides/slide93.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lley Earl" userId="4951d46f-b647-4b3c-b822-5808962dcca8" providerId="ADAL" clId="{C599F5F2-8DAF-453A-AE68-646301051AD8}"/>
    <pc:docChg chg="modSld">
      <pc:chgData name="Shelley Earl" userId="4951d46f-b647-4b3c-b822-5808962dcca8" providerId="ADAL" clId="{C599F5F2-8DAF-453A-AE68-646301051AD8}" dt="2026-03-10T14:26:21.444" v="0" actId="2165"/>
      <pc:docMkLst>
        <pc:docMk/>
      </pc:docMkLst>
      <pc:sldChg chg="modSp mod">
        <pc:chgData name="Shelley Earl" userId="4951d46f-b647-4b3c-b822-5808962dcca8" providerId="ADAL" clId="{C599F5F2-8DAF-453A-AE68-646301051AD8}" dt="2026-03-10T14:26:21.444" v="0" actId="2165"/>
        <pc:sldMkLst>
          <pc:docMk/>
          <pc:sldMk cId="1650885007" sldId="3153"/>
        </pc:sldMkLst>
        <pc:graphicFrameChg chg="modGraphic">
          <ac:chgData name="Shelley Earl" userId="4951d46f-b647-4b3c-b822-5808962dcca8" providerId="ADAL" clId="{C599F5F2-8DAF-453A-AE68-646301051AD8}" dt="2026-03-10T14:26:21.444" v="0" actId="2165"/>
          <ac:graphicFrameMkLst>
            <pc:docMk/>
            <pc:sldMk cId="1650885007" sldId="3153"/>
            <ac:graphicFrameMk id="6" creationId="{667958D8-2E65-2428-DC53-CE6454B89377}"/>
          </ac:graphicFrameMkLst>
        </pc:graphicFrameChg>
      </pc:sldChg>
    </pc:docChg>
  </pc:docChgLst>
</pc:chgInfo>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957D6808-13DA-4A50-B3B0-EC10C36F08E9}"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21EB97F-3443-4A23-B4BC-CFF015FDE8DF}" type="parTrans" cxnId="{BC820D6F-B325-4444-94B3-40E8CB2BC9ED}">
      <dgm:prSet/>
      <dgm:spPr/>
      <dgm:t>
        <a:bodyPr/>
        <a:lstStyle/>
        <a:p>
          <a:endParaRPr lang="en-US"/>
        </a:p>
      </dgm:t>
    </dgm:pt>
    <dgm:pt modelId="{3897A796-8C04-483B-8CF9-EE3D24EC7177}">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910" b="0" i="0" u="none" strike="noStrike" cap="none" baseline="0">
              <a:solidFill>
                <a:srgbClr val="FFFFFF"/>
              </a:solidFill>
              <a:effectLst/>
              <a:uFill>
                <a:solidFill>
                  <a:prstClr val="black">
                    <a:alpha val="0"/>
                  </a:prstClr>
                </a:solidFill>
              </a:uFill>
              <a:latin typeface="Calibri"/>
              <a:ea typeface="Calibri"/>
              <a:cs typeface="Calibri"/>
            </a:rPr>
            <a:t>Neuer </a:t>
          </a:r>
          <a:r>
            <a:rPr lang="de" sz="1800" b="0" i="0" u="none" strike="noStrike" cap="none" baseline="30000">
              <a:solidFill>
                <a:srgbClr val="000000"/>
              </a:solidFill>
              <a:effectLst/>
              <a:uFill>
                <a:solidFill>
                  <a:prstClr val="black">
                    <a:alpha val="0"/>
                  </a:prstClr>
                </a:solidFill>
              </a:uFill>
              <a:latin typeface="Calibri"/>
              <a:ea typeface="Calibri"/>
              <a:cs typeface="Calibri"/>
            </a:rPr>
            <a:t>Dritter</a:t>
          </a:r>
          <a:r>
            <a:rPr lang="de" sz="1800" b="0" i="0" u="none" strike="noStrike" cap="none" baseline="0">
              <a:solidFill>
                <a:srgbClr val="000000"/>
              </a:solidFill>
              <a:effectLst/>
              <a:uFill>
                <a:solidFill>
                  <a:prstClr val="black">
                    <a:alpha val="0"/>
                  </a:prstClr>
                </a:solidFill>
              </a:uFill>
              <a:latin typeface="Calibri"/>
              <a:ea typeface="Calibri"/>
              <a:cs typeface="Calibri"/>
            </a:rPr>
            <a:t> – Onboarding</a:t>
          </a:r>
        </a:p>
      </dgm:t>
    </dgm:pt>
    <dgm:pt modelId="{439F34C2-E10B-44F8-95F8-49525A292A4E}" type="sibTrans" cxnId="{BC820D6F-B325-4444-94B3-40E8CB2BC9ED}">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81E60E94-C4EB-4357-B5A1-A74A9E69DCA6}" type="parTrans" cxnId="{EAB6C140-6EBA-4A01-83D4-D6F679BCEA11}">
      <dgm:prSet/>
      <dgm:spPr/>
      <dgm:t>
        <a:bodyPr/>
        <a:lstStyle/>
        <a:p>
          <a:endParaRPr lang="en-US"/>
        </a:p>
      </dgm:t>
    </dgm:pt>
    <dgm:pt modelId="{39F497D7-D86A-4CAD-8EA1-603654ACB95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910" b="0" i="0" u="none" strike="noStrike" cap="none" baseline="0">
              <a:solidFill>
                <a:srgbClr val="FFFFFF"/>
              </a:solidFill>
              <a:effectLst/>
              <a:uFill>
                <a:solidFill>
                  <a:prstClr val="black">
                    <a:alpha val="0"/>
                  </a:prstClr>
                </a:solidFill>
              </a:uFill>
              <a:latin typeface="Calibri"/>
              <a:ea typeface="Calibri"/>
              <a:cs typeface="Calibri"/>
            </a:rPr>
            <a:t>Risikoanalysator und World Check-Bericht</a:t>
          </a:r>
        </a:p>
      </dgm:t>
    </dgm:pt>
    <dgm:pt modelId="{55B92F1F-5CF9-41EB-AEBA-A9C27D8C237D}" type="sibTrans" cxnId="{EAB6C140-6EBA-4A01-83D4-D6F679BCEA11}">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6DE2A80-DE87-4BE3-B5C6-7950F36B1BF3}" type="parTrans" cxnId="{AF73148F-13A9-4D12-8209-0551F02F632C}">
      <dgm:prSet/>
      <dgm:spPr/>
      <dgm:t>
        <a:bodyPr/>
        <a:lstStyle/>
        <a:p>
          <a:endParaRPr lang="en-US"/>
        </a:p>
      </dgm:t>
    </dgm:pt>
    <dgm:pt modelId="{BAB30F7A-BC5F-4224-9DFA-F29794D5077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910" b="0" i="0" u="none" strike="noStrike" cap="none" baseline="0">
              <a:solidFill>
                <a:srgbClr val="FFFFFF"/>
              </a:solidFill>
              <a:effectLst/>
              <a:uFill>
                <a:solidFill>
                  <a:prstClr val="black">
                    <a:alpha val="0"/>
                  </a:prstClr>
                </a:solidFill>
              </a:uFill>
              <a:latin typeface="Calibri"/>
              <a:ea typeface="Calibri"/>
              <a:cs typeface="Calibri"/>
            </a:rPr>
            <a:t>Überprüfung der World Check Hits und der Parteien mit mittlerem/hohem Risiko</a:t>
          </a:r>
        </a:p>
      </dgm:t>
    </dgm:pt>
    <dgm:pt modelId="{6B05AE22-B9F0-48F3-A297-2DD75290262B}" type="sibTrans" cxnId="{AF73148F-13A9-4D12-8209-0551F02F632C}">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F7A908A9-BDEE-4B62-A2D6-5E62626971A2}" type="parTrans" cxnId="{FCEDA8DD-7EE2-4DC0-A885-1C0ED50CB403}">
      <dgm:prSet/>
      <dgm:spPr/>
      <dgm:t>
        <a:bodyPr/>
        <a:lstStyle/>
        <a:p>
          <a:endParaRPr lang="en-US"/>
        </a:p>
      </dgm:t>
    </dgm:pt>
    <dgm:pt modelId="{EEBA1749-5892-4D14-B3AB-0D1BAF56EED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910" b="0" i="0" u="none" strike="noStrike" cap="none" baseline="0">
              <a:solidFill>
                <a:srgbClr val="FFFFFF"/>
              </a:solidFill>
              <a:effectLst/>
              <a:uFill>
                <a:solidFill>
                  <a:prstClr val="black">
                    <a:alpha val="0"/>
                  </a:prstClr>
                </a:solidFill>
              </a:uFill>
              <a:latin typeface="Calibri"/>
              <a:ea typeface="Calibri"/>
              <a:cs typeface="Calibri"/>
            </a:rPr>
            <a:t>Interner Fragebogen – erweiterter DD</a:t>
          </a:r>
        </a:p>
      </dgm:t>
    </dgm:pt>
    <dgm:pt modelId="{8E99ED09-1027-480F-9449-A8463F13E915}" type="sibTrans" cxnId="{FCEDA8DD-7EE2-4DC0-A885-1C0ED50CB403}">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AD3798D0-0AC8-410C-B63C-87227AEEE333}" type="parTrans" cxnId="{95C747DA-5BC3-4510-8BCC-8E2E5333791E}">
      <dgm:prSet/>
      <dgm:spPr/>
      <dgm:t>
        <a:bodyPr/>
        <a:lstStyle/>
        <a:p>
          <a:endParaRPr lang="en-US"/>
        </a:p>
      </dgm:t>
    </dgm:pt>
    <dgm:pt modelId="{0171B2EA-CD73-4D91-B5B4-0BE424FD11CC}">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910" b="0" i="0" u="none" strike="noStrike" cap="none" baseline="0">
              <a:solidFill>
                <a:srgbClr val="FFFFFF"/>
              </a:solidFill>
              <a:effectLst/>
              <a:uFill>
                <a:solidFill>
                  <a:prstClr val="black">
                    <a:alpha val="0"/>
                  </a:prstClr>
                </a:solidFill>
              </a:uFill>
              <a:latin typeface="Calibri"/>
              <a:ea typeface="Calibri"/>
              <a:cs typeface="Calibri"/>
            </a:rPr>
            <a:t>Externer Fragebogen an </a:t>
          </a:r>
          <a:r>
            <a:rPr lang="de" sz="1800" b="0" i="0" u="none" strike="noStrike" cap="none" baseline="30000">
              <a:solidFill>
                <a:srgbClr val="000000"/>
              </a:solidFill>
              <a:effectLst/>
              <a:uFill>
                <a:solidFill>
                  <a:prstClr val="black">
                    <a:alpha val="0"/>
                  </a:prstClr>
                </a:solidFill>
              </a:uFill>
              <a:latin typeface="Calibri"/>
              <a:ea typeface="Calibri"/>
              <a:cs typeface="Calibri"/>
            </a:rPr>
            <a:t>Dritte</a:t>
          </a:r>
          <a:r>
            <a:rPr lang="de" sz="1800" b="0" i="0" u="none" strike="noStrike" cap="none" baseline="0">
              <a:solidFill>
                <a:srgbClr val="000000"/>
              </a:solidFill>
              <a:effectLst/>
              <a:uFill>
                <a:solidFill>
                  <a:prstClr val="black">
                    <a:alpha val="0"/>
                  </a:prstClr>
                </a:solidFill>
              </a:uFill>
              <a:latin typeface="Calibri"/>
              <a:ea typeface="Calibri"/>
              <a:cs typeface="Calibri"/>
            </a:rPr>
            <a:t> – erweiterte DD</a:t>
          </a:r>
        </a:p>
      </dgm:t>
    </dgm:pt>
    <dgm:pt modelId="{E16439FE-02EB-4A80-979E-706BBA0B8819}" type="sibTrans" cxnId="{95C747DA-5BC3-4510-8BCC-8E2E5333791E}">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9BE5027B-1545-4D1F-B800-D09ECCC92D75}" type="parTrans" cxnId="{038616B1-0A50-48FE-87D8-06CCF1FB6411}">
      <dgm:prSet/>
      <dgm:spPr/>
      <dgm:t>
        <a:bodyPr/>
        <a:lstStyle/>
        <a:p>
          <a:endParaRPr lang="en-US"/>
        </a:p>
      </dgm:t>
    </dgm:pt>
    <dgm:pt modelId="{B3F907A1-3467-46CC-B2DF-F376CB3C0D75}">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910" b="0" i="0" u="none" strike="noStrike" cap="none" baseline="0">
              <a:solidFill>
                <a:srgbClr val="FFFFFF"/>
              </a:solidFill>
              <a:effectLst/>
              <a:uFill>
                <a:solidFill>
                  <a:prstClr val="black">
                    <a:alpha val="0"/>
                  </a:prstClr>
                </a:solidFill>
              </a:uFill>
              <a:latin typeface="Calibri"/>
              <a:ea typeface="Calibri"/>
              <a:cs typeface="Calibri"/>
            </a:rPr>
            <a:t>LSEG-Berichte – erweiterte DD (ZUSÄTZLICHE KOSTEN)</a:t>
          </a:r>
        </a:p>
      </dgm:t>
    </dgm:pt>
    <dgm:pt modelId="{C9395636-225C-41FC-A60B-CA7441567215}" type="sibTrans" cxnId="{038616B1-0A50-48FE-87D8-06CCF1FB6411}">
      <dgm:prSet custT="1"/>
      <dgm:spPr>
        <a:solidFill>
          <a:srgbClr val="3CA48E"/>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D0FB0BCA-AED8-478D-A980-B02EC3F5A905}" type="parTrans" cxnId="{523E176C-74EE-4EE7-9DE5-B5C22012ED94}">
      <dgm:prSet/>
      <dgm:spPr/>
      <dgm:t>
        <a:bodyPr/>
        <a:lstStyle/>
        <a:p>
          <a:endParaRPr lang="en-US"/>
        </a:p>
      </dgm:t>
    </dgm:pt>
    <dgm:pt modelId="{63905643-975D-498D-9D7D-868AB898E73A}">
      <dgm:prSe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910" b="0" i="0" u="none" strike="noStrike" cap="none" baseline="0">
              <a:solidFill>
                <a:srgbClr val="FFFFFF"/>
              </a:solidFill>
              <a:effectLst/>
              <a:uFill>
                <a:solidFill>
                  <a:prstClr val="black">
                    <a:alpha val="0"/>
                  </a:prstClr>
                </a:solidFill>
              </a:uFill>
              <a:latin typeface="Calibri"/>
              <a:ea typeface="Calibri"/>
              <a:cs typeface="Calibri"/>
            </a:rPr>
            <a:t>Kontinuierliche Überwachung in Worldcheck*</a:t>
          </a:r>
        </a:p>
      </dgm:t>
    </dgm:pt>
    <dgm:pt modelId="{05A29D87-E60E-41CA-A7D5-330CAE7D6762}" type="sibTrans" cxnId="{523E176C-74EE-4EE7-9DE5-B5C22012ED94}">
      <dgm:prSet custT="1"/>
      <dgm:spPr>
        <a:solidFill>
          <a:schemeClr val="accent1">
            <a:tint val="60000"/>
            <a:hueOff val="0"/>
            <a:satOff val="0"/>
            <a:lumOff val="0"/>
            <a:alphaOff val="0"/>
          </a:schemeClr>
        </a:solidFill>
        <a:ln>
          <a:noFill/>
        </a:ln>
      </dgm:spPr>
      <dgm:t>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gm:t>
    </dgm:pt>
    <dgm:pt modelId="{B87DF2C3-A296-4E33-A703-A8AE609B6E45}" type="pres">
      <dgm:prSet presAssocID="{957D6808-13DA-4A50-B3B0-EC10C36F08E9}" presName="cycle">
        <dgm:presLayoutVars>
          <dgm:dir/>
          <dgm:resizeHandles val="exact"/>
        </dgm:presLayoutVars>
      </dgm:prSet>
      <dgm:spPr/>
      <dgm:t>
        <a:bodyPr/>
        <a:lstStyle/>
        <a:p/>
      </dgm:t>
    </dgm:pt>
    <dgm:pt modelId="{B0454ADC-219C-449C-965A-45F5EC1C7D07}" type="pres">
      <dgm:prSet presAssocID="{3897A796-8C04-483B-8CF9-EE3D24EC7177}" presName="node" presStyleLbl="node1" presStyleCnt="7">
        <dgm:presLayoutVars>
          <dgm:bulletEnabled val="1"/>
        </dgm:presLayoutVars>
      </dgm:prSet>
      <dgm:spPr/>
      <dgm:t>
        <a:bodyPr/>
        <a:lstStyle/>
        <a:p/>
      </dgm:t>
    </dgm:pt>
    <dgm:pt modelId="{8027729C-CEED-4AE7-9EC9-5368444E5455}" type="pres">
      <dgm:prSet presAssocID="{439F34C2-E10B-44F8-95F8-49525A292A4E}" presName="sibTrans" presStyleLbl="sibTrans2D1" presStyleCnt="7"/>
      <dgm:spPr/>
      <dgm:t>
        <a:bodyPr/>
        <a:lstStyle/>
        <a:p/>
      </dgm:t>
    </dgm:pt>
    <dgm:pt modelId="{7892E668-5FB7-4207-8AA7-32D871C3CB36}" type="pres">
      <dgm:prSet presAssocID="{439F34C2-E10B-44F8-95F8-49525A292A4E}" presName="connectorText" presStyleLbl="sibTrans2D1" presStyleCnt="7"/>
      <dgm:spPr/>
      <dgm:t>
        <a:bodyPr/>
        <a:lstStyle/>
        <a:p/>
      </dgm:t>
    </dgm:pt>
    <dgm:pt modelId="{940F9F28-E19C-49B9-8BBE-E3CDB9080EEB}" type="pres">
      <dgm:prSet presAssocID="{39F497D7-D86A-4CAD-8EA1-603654ACB951}" presName="node" presStyleLbl="node1" presStyleIdx="1" presStyleCnt="7">
        <dgm:presLayoutVars>
          <dgm:bulletEnabled val="1"/>
        </dgm:presLayoutVars>
      </dgm:prSet>
      <dgm:spPr/>
      <dgm:t>
        <a:bodyPr/>
        <a:lstStyle/>
        <a:p/>
      </dgm:t>
    </dgm:pt>
    <dgm:pt modelId="{EA3FF6F1-063A-4849-921D-5CF5BBA160BB}" type="pres">
      <dgm:prSet presAssocID="{55B92F1F-5CF9-41EB-AEBA-A9C27D8C237D}" presName="sibTrans" presStyleLbl="sibTrans2D1" presStyleIdx="1" presStyleCnt="7"/>
      <dgm:spPr/>
      <dgm:t>
        <a:bodyPr/>
        <a:lstStyle/>
        <a:p/>
      </dgm:t>
    </dgm:pt>
    <dgm:pt modelId="{B1251106-6448-468B-A938-DA86E018BD0F}" type="pres">
      <dgm:prSet presAssocID="{55B92F1F-5CF9-41EB-AEBA-A9C27D8C237D}" presName="connectorText" presStyleLbl="sibTrans2D1" presStyleIdx="1" presStyleCnt="7"/>
      <dgm:spPr/>
      <dgm:t>
        <a:bodyPr/>
        <a:lstStyle/>
        <a:p/>
      </dgm:t>
    </dgm:pt>
    <dgm:pt modelId="{8B0652E1-2AC4-4078-91FC-52FEC5D10A1F}" type="pres">
      <dgm:prSet presAssocID="{BAB30F7A-BC5F-4224-9DFA-F29794D5077B}" presName="node" presStyleLbl="node1" presStyleIdx="2" presStyleCnt="7">
        <dgm:presLayoutVars>
          <dgm:bulletEnabled val="1"/>
        </dgm:presLayoutVars>
      </dgm:prSet>
      <dgm:spPr/>
      <dgm:t>
        <a:bodyPr/>
        <a:lstStyle/>
        <a:p/>
      </dgm:t>
    </dgm:pt>
    <dgm:pt modelId="{068879DE-0611-49DB-BBDD-C865627EBD37}" type="pres">
      <dgm:prSet presAssocID="{6B05AE22-B9F0-48F3-A297-2DD75290262B}" presName="sibTrans" presStyleLbl="sibTrans2D1" presStyleIdx="2" presStyleCnt="7"/>
      <dgm:spPr/>
      <dgm:t>
        <a:bodyPr/>
        <a:lstStyle/>
        <a:p/>
      </dgm:t>
    </dgm:pt>
    <dgm:pt modelId="{D73BFA8F-38A6-462C-B9AF-3B33A393ABDD}" type="pres">
      <dgm:prSet presAssocID="{6B05AE22-B9F0-48F3-A297-2DD75290262B}" presName="connectorText" presStyleLbl="sibTrans2D1" presStyleIdx="2" presStyleCnt="7"/>
      <dgm:spPr/>
      <dgm:t>
        <a:bodyPr/>
        <a:lstStyle/>
        <a:p/>
      </dgm:t>
    </dgm:pt>
    <dgm:pt modelId="{B59D6CC5-FACA-46B2-AEBE-1388B5447341}" type="pres">
      <dgm:prSet presAssocID="{EEBA1749-5892-4D14-B3AB-0D1BAF56EEDF}" presName="node" presStyleLbl="node1" presStyleIdx="3" presStyleCnt="7">
        <dgm:presLayoutVars>
          <dgm:bulletEnabled val="1"/>
        </dgm:presLayoutVars>
      </dgm:prSet>
      <dgm:spPr/>
      <dgm:t>
        <a:bodyPr/>
        <a:lstStyle/>
        <a:p/>
      </dgm:t>
    </dgm:pt>
    <dgm:pt modelId="{98536C1D-816B-49D7-BA76-E1294DD6DECF}" type="pres">
      <dgm:prSet presAssocID="{8E99ED09-1027-480F-9449-A8463F13E915}" presName="sibTrans" presStyleLbl="sibTrans2D1" presStyleIdx="3" presStyleCnt="7"/>
      <dgm:spPr/>
      <dgm:t>
        <a:bodyPr/>
        <a:lstStyle/>
        <a:p/>
      </dgm:t>
    </dgm:pt>
    <dgm:pt modelId="{5EA9363D-3E47-4C25-96E4-A6B2CB930DE5}" type="pres">
      <dgm:prSet presAssocID="{8E99ED09-1027-480F-9449-A8463F13E915}" presName="connectorText" presStyleLbl="sibTrans2D1" presStyleIdx="3" presStyleCnt="7"/>
      <dgm:spPr/>
      <dgm:t>
        <a:bodyPr/>
        <a:lstStyle/>
        <a:p/>
      </dgm:t>
    </dgm:pt>
    <dgm:pt modelId="{E2655CD6-FD03-401D-81D1-B6B4E00E66FC}" type="pres">
      <dgm:prSet presAssocID="{0171B2EA-CD73-4D91-B5B4-0BE424FD11CC}" presName="node" presStyleLbl="node1" presStyleIdx="4" presStyleCnt="7">
        <dgm:presLayoutVars>
          <dgm:bulletEnabled val="1"/>
        </dgm:presLayoutVars>
      </dgm:prSet>
      <dgm:spPr/>
      <dgm:t>
        <a:bodyPr/>
        <a:lstStyle/>
        <a:p/>
      </dgm:t>
    </dgm:pt>
    <dgm:pt modelId="{D2F3983D-2198-4EC7-8778-61084FCBE8F2}" type="pres">
      <dgm:prSet presAssocID="{E16439FE-02EB-4A80-979E-706BBA0B8819}" presName="sibTrans" presStyleLbl="sibTrans2D1" presStyleIdx="4" presStyleCnt="7"/>
      <dgm:spPr/>
      <dgm:t>
        <a:bodyPr/>
        <a:lstStyle/>
        <a:p/>
      </dgm:t>
    </dgm:pt>
    <dgm:pt modelId="{21A1910F-8179-4E3C-AD26-3E17E8586B25}" type="pres">
      <dgm:prSet presAssocID="{E16439FE-02EB-4A80-979E-706BBA0B8819}" presName="connectorText" presStyleLbl="sibTrans2D1" presStyleIdx="4" presStyleCnt="7"/>
      <dgm:spPr/>
      <dgm:t>
        <a:bodyPr/>
        <a:lstStyle/>
        <a:p/>
      </dgm:t>
    </dgm:pt>
    <dgm:pt modelId="{4D93A9CA-BCEE-4D6F-8767-1F396B73F9EA}" type="pres">
      <dgm:prSet presAssocID="{B3F907A1-3467-46CC-B2DF-F376CB3C0D75}" presName="node" presStyleLbl="node1" presStyleIdx="5" presStyleCnt="7">
        <dgm:presLayoutVars>
          <dgm:bulletEnabled val="1"/>
        </dgm:presLayoutVars>
      </dgm:prSet>
      <dgm:spPr/>
      <dgm:t>
        <a:bodyPr/>
        <a:lstStyle/>
        <a:p/>
      </dgm:t>
    </dgm:pt>
    <dgm:pt modelId="{2FFEB27B-9F53-4137-AB38-240D1FDC2DB0}" type="pres">
      <dgm:prSet presAssocID="{C9395636-225C-41FC-A60B-CA7441567215}" presName="sibTrans" presStyleLbl="sibTrans2D1" presStyleIdx="5" presStyleCnt="7"/>
      <dgm:spPr/>
      <dgm:t>
        <a:bodyPr/>
        <a:lstStyle/>
        <a:p/>
      </dgm:t>
    </dgm:pt>
    <dgm:pt modelId="{124A82F8-AFD8-4D5B-A3AC-D657547F917D}" type="pres">
      <dgm:prSet presAssocID="{C9395636-225C-41FC-A60B-CA7441567215}" presName="connectorText" presStyleLbl="sibTrans2D1" presStyleIdx="5" presStyleCnt="7"/>
      <dgm:spPr/>
      <dgm:t>
        <a:bodyPr/>
        <a:lstStyle/>
        <a:p/>
      </dgm:t>
    </dgm:pt>
    <dgm:pt modelId="{E80D6AAB-5531-4FB6-9176-DE99D8728D58}" type="pres">
      <dgm:prSet presAssocID="{63905643-975D-498D-9D7D-868AB898E73A}" presName="node" presStyleLbl="node1" presStyleIdx="6" presStyleCnt="7">
        <dgm:presLayoutVars>
          <dgm:bulletEnabled val="1"/>
        </dgm:presLayoutVars>
      </dgm:prSet>
      <dgm:spPr/>
      <dgm:t>
        <a:bodyPr/>
        <a:lstStyle/>
        <a:p/>
      </dgm:t>
    </dgm:pt>
    <dgm:pt modelId="{EB8F85B5-6795-4C34-8FE4-918CC51A7395}" type="pres">
      <dgm:prSet presAssocID="{05A29D87-E60E-41CA-A7D5-330CAE7D6762}" presName="sibTrans" presStyleLbl="sibTrans2D1" presStyleIdx="6" presStyleCnt="7" custAng="1542857" custScaleX="584174" custScaleY="117292" custLinFactX="100000" custLinFactY="18717" custLinFactNeighborX="156523" custLinFactNeighborY="100000"/>
      <dgm:spPr/>
      <dgm:t>
        <a:bodyPr/>
        <a:lstStyle/>
        <a:p/>
      </dgm:t>
    </dgm:pt>
    <dgm:pt modelId="{9A05DB73-5EB1-46E6-9917-C86C82502CC9}" type="pres">
      <dgm:prSet presAssocID="{05A29D87-E60E-41CA-A7D5-330CAE7D6762}" presName="connectorText" presStyleLbl="sibTrans2D1" presStyleIdx="6" presStyleCnt="7"/>
      <dgm:spPr/>
      <dgm:t>
        <a:bodyPr/>
        <a:lstStyle/>
        <a:p/>
      </dgm:t>
    </dgm:pt>
  </dgm:ptLst>
  <dgm:cxnLst>
    <dgm:cxn modelId="{BC820D6F-B325-4444-94B3-40E8CB2BC9ED}" srcId="{957D6808-13DA-4A50-B3B0-EC10C36F08E9}" destId="{3897A796-8C04-483B-8CF9-EE3D24EC7177}" srcOrd="0" destOrd="0" parTransId="{C21EB97F-3443-4A23-B4BC-CFF015FDE8DF}" sibTransId="{439F34C2-E10B-44F8-95F8-49525A292A4E}"/>
    <dgm:cxn modelId="{EAB6C140-6EBA-4A01-83D4-D6F679BCEA11}" srcId="{957D6808-13DA-4A50-B3B0-EC10C36F08E9}" destId="{39F497D7-D86A-4CAD-8EA1-603654ACB951}" srcOrd="1" destOrd="0" parTransId="{81E60E94-C4EB-4357-B5A1-A74A9E69DCA6}" sibTransId="{55B92F1F-5CF9-41EB-AEBA-A9C27D8C237D}"/>
    <dgm:cxn modelId="{AF73148F-13A9-4D12-8209-0551F02F632C}" srcId="{957D6808-13DA-4A50-B3B0-EC10C36F08E9}" destId="{BAB30F7A-BC5F-4224-9DFA-F29794D5077B}" srcOrd="2" destOrd="0" parTransId="{96DE2A80-DE87-4BE3-B5C6-7950F36B1BF3}" sibTransId="{6B05AE22-B9F0-48F3-A297-2DD75290262B}"/>
    <dgm:cxn modelId="{FCEDA8DD-7EE2-4DC0-A885-1C0ED50CB403}" srcId="{957D6808-13DA-4A50-B3B0-EC10C36F08E9}" destId="{EEBA1749-5892-4D14-B3AB-0D1BAF56EEDF}" srcOrd="3" destOrd="0" parTransId="{F7A908A9-BDEE-4B62-A2D6-5E62626971A2}" sibTransId="{8E99ED09-1027-480F-9449-A8463F13E915}"/>
    <dgm:cxn modelId="{95C747DA-5BC3-4510-8BCC-8E2E5333791E}" srcId="{957D6808-13DA-4A50-B3B0-EC10C36F08E9}" destId="{0171B2EA-CD73-4D91-B5B4-0BE424FD11CC}" srcOrd="4" destOrd="0" parTransId="{AD3798D0-0AC8-410C-B63C-87227AEEE333}" sibTransId="{E16439FE-02EB-4A80-979E-706BBA0B8819}"/>
    <dgm:cxn modelId="{038616B1-0A50-48FE-87D8-06CCF1FB6411}" srcId="{957D6808-13DA-4A50-B3B0-EC10C36F08E9}" destId="{B3F907A1-3467-46CC-B2DF-F376CB3C0D75}" srcOrd="5" destOrd="0" parTransId="{9BE5027B-1545-4D1F-B800-D09ECCC92D75}" sibTransId="{C9395636-225C-41FC-A60B-CA7441567215}"/>
    <dgm:cxn modelId="{523E176C-74EE-4EE7-9DE5-B5C22012ED94}" srcId="{957D6808-13DA-4A50-B3B0-EC10C36F08E9}" destId="{63905643-975D-498D-9D7D-868AB898E73A}" srcOrd="6" destOrd="0" parTransId="{D0FB0BCA-AED8-478D-A980-B02EC3F5A905}" sibTransId="{05A29D87-E60E-41CA-A7D5-330CAE7D6762}"/>
    <dgm:cxn modelId="{85122C16-7660-4533-99F6-75764422F63C}" type="presOf" srcId="{957D6808-13DA-4A50-B3B0-EC10C36F08E9}" destId="{B87DF2C3-A296-4E33-A703-A8AE609B6E45}" srcOrd="0" destOrd="0" presId="urn:microsoft.com/office/officeart/2005/8/layout/cycle2"/>
    <dgm:cxn modelId="{A71B1C0E-CF9A-4769-B6C8-3C38545828AA}" type="presParOf" srcId="{B87DF2C3-A296-4E33-A703-A8AE609B6E45}" destId="{B0454ADC-219C-449C-965A-45F5EC1C7D07}" srcOrd="0" destOrd="0" presId="urn:microsoft.com/office/officeart/2005/8/layout/cycle2"/>
    <dgm:cxn modelId="{AD19A5AC-7A7C-456D-9BED-F8B563C21C22}" type="presOf" srcId="{3897A796-8C04-483B-8CF9-EE3D24EC7177}" destId="{B0454ADC-219C-449C-965A-45F5EC1C7D07}" srcOrd="0" destOrd="0" presId="urn:microsoft.com/office/officeart/2005/8/layout/cycle2"/>
    <dgm:cxn modelId="{EFC347C3-6989-4CA5-9A20-8EF51985CD46}" type="presParOf" srcId="{B87DF2C3-A296-4E33-A703-A8AE609B6E45}" destId="{8027729C-CEED-4AE7-9EC9-5368444E5455}" srcOrd="1" destOrd="0" presId="urn:microsoft.com/office/officeart/2005/8/layout/cycle2"/>
    <dgm:cxn modelId="{2395FC85-FC41-408F-8A8C-5FD8048AF709}" type="presOf" srcId="{439F34C2-E10B-44F8-95F8-49525A292A4E}" destId="{8027729C-CEED-4AE7-9EC9-5368444E5455}" srcOrd="0" destOrd="0" presId="urn:microsoft.com/office/officeart/2005/8/layout/cycle2"/>
    <dgm:cxn modelId="{F4BE43B0-DD5E-4A24-B541-95CF94BA5772}" type="presParOf" srcId="{8027729C-CEED-4AE7-9EC9-5368444E5455}" destId="{7892E668-5FB7-4207-8AA7-32D871C3CB36}" srcOrd="0" destOrd="0" presId="urn:microsoft.com/office/officeart/2005/8/layout/cycle2"/>
    <dgm:cxn modelId="{F48CCEA5-C74B-4463-9DE2-9372AF455C8C}" type="presOf" srcId="{439F34C2-E10B-44F8-95F8-49525A292A4E}" destId="{7892E668-5FB7-4207-8AA7-32D871C3CB36}" srcOrd="1" destOrd="0" presId="urn:microsoft.com/office/officeart/2005/8/layout/cycle2"/>
    <dgm:cxn modelId="{5D13D135-0D15-4AF0-A662-9509F16C0699}" type="presParOf" srcId="{B87DF2C3-A296-4E33-A703-A8AE609B6E45}" destId="{940F9F28-E19C-49B9-8BBE-E3CDB9080EEB}" srcOrd="2" destOrd="0" presId="urn:microsoft.com/office/officeart/2005/8/layout/cycle2"/>
    <dgm:cxn modelId="{E38DE5A8-5D61-4D56-8DA9-79128AA87B95}" type="presOf" srcId="{39F497D7-D86A-4CAD-8EA1-603654ACB951}" destId="{940F9F28-E19C-49B9-8BBE-E3CDB9080EEB}" srcOrd="0" destOrd="0" presId="urn:microsoft.com/office/officeart/2005/8/layout/cycle2"/>
    <dgm:cxn modelId="{0177DE9B-92B4-4E9A-BC72-8A191DED52B5}" type="presParOf" srcId="{B87DF2C3-A296-4E33-A703-A8AE609B6E45}" destId="{EA3FF6F1-063A-4849-921D-5CF5BBA160BB}" srcOrd="3" destOrd="0" presId="urn:microsoft.com/office/officeart/2005/8/layout/cycle2"/>
    <dgm:cxn modelId="{C5908426-3700-405D-ABF3-CFB12B7C8E7A}" type="presOf" srcId="{55B92F1F-5CF9-41EB-AEBA-A9C27D8C237D}" destId="{EA3FF6F1-063A-4849-921D-5CF5BBA160BB}" srcOrd="0" destOrd="0" presId="urn:microsoft.com/office/officeart/2005/8/layout/cycle2"/>
    <dgm:cxn modelId="{E3CB454C-E566-412E-9496-2A8A0FC3A765}" type="presParOf" srcId="{EA3FF6F1-063A-4849-921D-5CF5BBA160BB}" destId="{B1251106-6448-468B-A938-DA86E018BD0F}" srcOrd="0" destOrd="0" presId="urn:microsoft.com/office/officeart/2005/8/layout/cycle2"/>
    <dgm:cxn modelId="{6708568E-9CAC-4994-A124-8592E3EAABC6}" type="presOf" srcId="{55B92F1F-5CF9-41EB-AEBA-A9C27D8C237D}" destId="{B1251106-6448-468B-A938-DA86E018BD0F}" srcOrd="1" destOrd="0" presId="urn:microsoft.com/office/officeart/2005/8/layout/cycle2"/>
    <dgm:cxn modelId="{0658A39C-A1DC-4FCB-92A2-3B3DA9BE6A48}" type="presParOf" srcId="{B87DF2C3-A296-4E33-A703-A8AE609B6E45}" destId="{8B0652E1-2AC4-4078-91FC-52FEC5D10A1F}" srcOrd="4" destOrd="0" presId="urn:microsoft.com/office/officeart/2005/8/layout/cycle2"/>
    <dgm:cxn modelId="{131DAD74-4CE1-4F46-B624-DF5D9329DFD5}" type="presOf" srcId="{BAB30F7A-BC5F-4224-9DFA-F29794D5077B}" destId="{8B0652E1-2AC4-4078-91FC-52FEC5D10A1F}" srcOrd="0" destOrd="0" presId="urn:microsoft.com/office/officeart/2005/8/layout/cycle2"/>
    <dgm:cxn modelId="{F51FD4C1-C72B-4A4E-99F8-6E1E942E8048}" type="presParOf" srcId="{B87DF2C3-A296-4E33-A703-A8AE609B6E45}" destId="{068879DE-0611-49DB-BBDD-C865627EBD37}" srcOrd="5" destOrd="0" presId="urn:microsoft.com/office/officeart/2005/8/layout/cycle2"/>
    <dgm:cxn modelId="{0B24B229-5210-4D98-A7B4-11AD263D7999}" type="presOf" srcId="{6B05AE22-B9F0-48F3-A297-2DD75290262B}" destId="{068879DE-0611-49DB-BBDD-C865627EBD37}" srcOrd="0" destOrd="0" presId="urn:microsoft.com/office/officeart/2005/8/layout/cycle2"/>
    <dgm:cxn modelId="{DBB27D63-4CE8-421A-8EAD-FCCE4826D996}" type="presParOf" srcId="{068879DE-0611-49DB-BBDD-C865627EBD37}" destId="{D73BFA8F-38A6-462C-B9AF-3B33A393ABDD}" srcOrd="0" destOrd="0" presId="urn:microsoft.com/office/officeart/2005/8/layout/cycle2"/>
    <dgm:cxn modelId="{869EA981-70DB-4136-8867-477D069C12D4}" type="presOf" srcId="{6B05AE22-B9F0-48F3-A297-2DD75290262B}" destId="{D73BFA8F-38A6-462C-B9AF-3B33A393ABDD}" srcOrd="1" destOrd="0" presId="urn:microsoft.com/office/officeart/2005/8/layout/cycle2"/>
    <dgm:cxn modelId="{238A43A1-DB81-4C07-9418-CB3A30F28272}" type="presParOf" srcId="{B87DF2C3-A296-4E33-A703-A8AE609B6E45}" destId="{B59D6CC5-FACA-46B2-AEBE-1388B5447341}" srcOrd="6" destOrd="0" presId="urn:microsoft.com/office/officeart/2005/8/layout/cycle2"/>
    <dgm:cxn modelId="{1C44431D-5669-470C-B243-DE23324A0250}" type="presOf" srcId="{EEBA1749-5892-4D14-B3AB-0D1BAF56EEDF}" destId="{B59D6CC5-FACA-46B2-AEBE-1388B5447341}" srcOrd="0" destOrd="0" presId="urn:microsoft.com/office/officeart/2005/8/layout/cycle2"/>
    <dgm:cxn modelId="{2B6DC846-42AF-4A39-8EC8-E4B36728CD13}" type="presParOf" srcId="{B87DF2C3-A296-4E33-A703-A8AE609B6E45}" destId="{98536C1D-816B-49D7-BA76-E1294DD6DECF}" srcOrd="7" destOrd="0" presId="urn:microsoft.com/office/officeart/2005/8/layout/cycle2"/>
    <dgm:cxn modelId="{88405009-2276-4DF7-9529-78573D67D16D}" type="presOf" srcId="{8E99ED09-1027-480F-9449-A8463F13E915}" destId="{98536C1D-816B-49D7-BA76-E1294DD6DECF}" srcOrd="0" destOrd="0" presId="urn:microsoft.com/office/officeart/2005/8/layout/cycle2"/>
    <dgm:cxn modelId="{C3469964-D095-4287-AFEB-C8B81C3E492A}" type="presParOf" srcId="{98536C1D-816B-49D7-BA76-E1294DD6DECF}" destId="{5EA9363D-3E47-4C25-96E4-A6B2CB930DE5}" srcOrd="0" destOrd="0" presId="urn:microsoft.com/office/officeart/2005/8/layout/cycle2"/>
    <dgm:cxn modelId="{DD97DE1D-1A02-46DC-B626-EB634CFCD8F0}" type="presOf" srcId="{8E99ED09-1027-480F-9449-A8463F13E915}" destId="{5EA9363D-3E47-4C25-96E4-A6B2CB930DE5}" srcOrd="1" destOrd="0" presId="urn:microsoft.com/office/officeart/2005/8/layout/cycle2"/>
    <dgm:cxn modelId="{CB86BC27-FCC2-435B-8E62-A25BDE6D3EF5}" type="presParOf" srcId="{B87DF2C3-A296-4E33-A703-A8AE609B6E45}" destId="{E2655CD6-FD03-401D-81D1-B6B4E00E66FC}" srcOrd="8" destOrd="0" presId="urn:microsoft.com/office/officeart/2005/8/layout/cycle2"/>
    <dgm:cxn modelId="{FCCBE99C-54D4-4CDC-9049-F37B33D8E85F}" type="presOf" srcId="{0171B2EA-CD73-4D91-B5B4-0BE424FD11CC}" destId="{E2655CD6-FD03-401D-81D1-B6B4E00E66FC}" srcOrd="0" destOrd="0" presId="urn:microsoft.com/office/officeart/2005/8/layout/cycle2"/>
    <dgm:cxn modelId="{D1FF45B0-DC5F-4AE8-99B6-0B17F1330CE1}" type="presParOf" srcId="{B87DF2C3-A296-4E33-A703-A8AE609B6E45}" destId="{D2F3983D-2198-4EC7-8778-61084FCBE8F2}" srcOrd="9" destOrd="0" presId="urn:microsoft.com/office/officeart/2005/8/layout/cycle2"/>
    <dgm:cxn modelId="{518AB469-6E3D-44B4-A8F4-4CD67943F4F1}" type="presOf" srcId="{E16439FE-02EB-4A80-979E-706BBA0B8819}" destId="{D2F3983D-2198-4EC7-8778-61084FCBE8F2}" srcOrd="0" destOrd="0" presId="urn:microsoft.com/office/officeart/2005/8/layout/cycle2"/>
    <dgm:cxn modelId="{13647871-01A9-4192-B705-A952C577F7E0}" type="presParOf" srcId="{D2F3983D-2198-4EC7-8778-61084FCBE8F2}" destId="{21A1910F-8179-4E3C-AD26-3E17E8586B25}" srcOrd="0" destOrd="0" presId="urn:microsoft.com/office/officeart/2005/8/layout/cycle2"/>
    <dgm:cxn modelId="{012B91D4-0460-4A11-BFB7-4D7B019583E0}" type="presOf" srcId="{E16439FE-02EB-4A80-979E-706BBA0B8819}" destId="{21A1910F-8179-4E3C-AD26-3E17E8586B25}" srcOrd="1" destOrd="0" presId="urn:microsoft.com/office/officeart/2005/8/layout/cycle2"/>
    <dgm:cxn modelId="{101DE737-90C4-4A13-A3C5-C83E6E94F5D1}" type="presParOf" srcId="{B87DF2C3-A296-4E33-A703-A8AE609B6E45}" destId="{4D93A9CA-BCEE-4D6F-8767-1F396B73F9EA}" srcOrd="10" destOrd="0" presId="urn:microsoft.com/office/officeart/2005/8/layout/cycle2"/>
    <dgm:cxn modelId="{83F31C33-8A2D-4899-AB3B-E7979DBF034C}" type="presOf" srcId="{B3F907A1-3467-46CC-B2DF-F376CB3C0D75}" destId="{4D93A9CA-BCEE-4D6F-8767-1F396B73F9EA}" srcOrd="0" destOrd="0" presId="urn:microsoft.com/office/officeart/2005/8/layout/cycle2"/>
    <dgm:cxn modelId="{5F95838F-740B-4766-9E6D-1F7682459904}" type="presParOf" srcId="{B87DF2C3-A296-4E33-A703-A8AE609B6E45}" destId="{2FFEB27B-9F53-4137-AB38-240D1FDC2DB0}" srcOrd="11" destOrd="0" presId="urn:microsoft.com/office/officeart/2005/8/layout/cycle2"/>
    <dgm:cxn modelId="{6D9B1647-31CE-4316-BEC4-7E6D5BCE835E}" type="presOf" srcId="{C9395636-225C-41FC-A60B-CA7441567215}" destId="{2FFEB27B-9F53-4137-AB38-240D1FDC2DB0}" srcOrd="0" destOrd="0" presId="urn:microsoft.com/office/officeart/2005/8/layout/cycle2"/>
    <dgm:cxn modelId="{53465821-09BB-4576-848D-03CFE4390E43}" type="presParOf" srcId="{2FFEB27B-9F53-4137-AB38-240D1FDC2DB0}" destId="{124A82F8-AFD8-4D5B-A3AC-D657547F917D}" srcOrd="0" destOrd="0" presId="urn:microsoft.com/office/officeart/2005/8/layout/cycle2"/>
    <dgm:cxn modelId="{79C7380C-FA88-4BF3-B09D-F393D65D1538}" type="presOf" srcId="{C9395636-225C-41FC-A60B-CA7441567215}" destId="{124A82F8-AFD8-4D5B-A3AC-D657547F917D}" srcOrd="1" destOrd="0" presId="urn:microsoft.com/office/officeart/2005/8/layout/cycle2"/>
    <dgm:cxn modelId="{986FE116-FDCF-4CAA-BD49-DB701498BA88}" type="presParOf" srcId="{B87DF2C3-A296-4E33-A703-A8AE609B6E45}" destId="{E80D6AAB-5531-4FB6-9176-DE99D8728D58}" srcOrd="12" destOrd="0" presId="urn:microsoft.com/office/officeart/2005/8/layout/cycle2"/>
    <dgm:cxn modelId="{9910265A-8C3D-49AD-B602-8C6C854AFF8E}" type="presOf" srcId="{63905643-975D-498D-9D7D-868AB898E73A}" destId="{E80D6AAB-5531-4FB6-9176-DE99D8728D58}" srcOrd="0" destOrd="0" presId="urn:microsoft.com/office/officeart/2005/8/layout/cycle2"/>
    <dgm:cxn modelId="{A6352FF0-ED6B-40F0-AA84-473BB2EC97D6}" type="presParOf" srcId="{B87DF2C3-A296-4E33-A703-A8AE609B6E45}" destId="{EB8F85B5-6795-4C34-8FE4-918CC51A7395}" srcOrd="13" destOrd="0" presId="urn:microsoft.com/office/officeart/2005/8/layout/cycle2"/>
    <dgm:cxn modelId="{1A6F7F8A-4063-41F1-BCFF-387FAB6D9578}" type="presOf" srcId="{05A29D87-E60E-41CA-A7D5-330CAE7D6762}" destId="{EB8F85B5-6795-4C34-8FE4-918CC51A7395}" srcOrd="0" destOrd="0" presId="urn:microsoft.com/office/officeart/2005/8/layout/cycle2"/>
    <dgm:cxn modelId="{9B5B9B58-6968-40AE-A5B3-DF6D5C9B17F0}" type="presParOf" srcId="{EB8F85B5-6795-4C34-8FE4-918CC51A7395}" destId="{9A05DB73-5EB1-46E6-9917-C86C82502CC9}" srcOrd="0" destOrd="0" presId="urn:microsoft.com/office/officeart/2005/8/layout/cycle2"/>
    <dgm:cxn modelId="{39204EB2-5AE9-412B-B79F-8C74B46ED5AC}" type="presOf" srcId="{05A29D87-E60E-41CA-A7D5-330CAE7D6762}" destId="{9A05DB73-5EB1-46E6-9917-C86C82502CC9}" srcOrd="1" destOrd="0" presId="urn:microsoft.com/office/officeart/2005/8/layout/cycle2"/>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2.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75CDA613-0E18-4E83-ACB4-3B00E6BDCD3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151C907D-5C6C-4376-A23B-08A0DE5457B9}" type="parTrans" cxnId="{0A8C24FB-BF54-4D48-8CA0-17FE8788F89A}">
      <dgm:prSet/>
      <dgm:spPr/>
      <dgm:t>
        <a:bodyPr/>
        <a:lstStyle/>
        <a:p>
          <a:endParaRPr lang="en-GB"/>
        </a:p>
      </dgm:t>
    </dgm:pt>
    <dgm:pt modelId="{294A8BB6-7ECA-4186-A404-313F4C2CC12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1400" b="0" i="0" u="none" strike="noStrike" cap="none" baseline="0">
              <a:solidFill>
                <a:srgbClr val="FFFFFF"/>
              </a:solidFill>
              <a:effectLst/>
              <a:uFill>
                <a:solidFill>
                  <a:prstClr val="black">
                    <a:alpha val="0"/>
                  </a:prstClr>
                </a:solidFill>
              </a:uFill>
              <a:latin typeface="Calibri"/>
              <a:ea typeface="Calibri"/>
              <a:cs typeface="Calibri"/>
            </a:rPr>
            <a:t>Due Diligence bei Dritten</a:t>
          </a:r>
          <a:r>
            <a:rPr lang="de" sz="1400" b="0" i="0" u="none" strike="noStrike" cap="none" baseline="0">
              <a:solidFill>
                <a:srgbClr val="FFFFFF"/>
              </a:solidFill>
              <a:effectLst/>
              <a:uFill>
                <a:solidFill>
                  <a:prstClr val="black">
                    <a:alpha val="0"/>
                  </a:prstClr>
                </a:solidFill>
              </a:uFill>
              <a:latin typeface="Calibri"/>
              <a:ea typeface="Calibri"/>
              <a:cs typeface="Calibri"/>
            </a:rPr>
            <a:t> </a:t>
          </a:r>
        </a:p>
        <a:p>
          <a:r>
            <a:rPr lang="de" sz="1400" b="0" i="0" u="none" strike="noStrike" cap="none" baseline="0">
              <a:solidFill>
                <a:srgbClr val="FFFFFF"/>
              </a:solidFill>
              <a:effectLst/>
              <a:uFill>
                <a:solidFill>
                  <a:prstClr val="black">
                    <a:alpha val="0"/>
                  </a:prstClr>
                </a:solidFill>
              </a:uFill>
              <a:latin typeface="Calibri"/>
              <a:ea typeface="Calibri"/>
              <a:cs typeface="Calibri"/>
            </a:rPr>
            <a:t>(LSEG)</a:t>
          </a:r>
        </a:p>
      </dgm:t>
    </dgm:pt>
    <dgm:pt modelId="{3027AC08-4FC0-41EA-8A69-80C9643574D5}" type="sibTrans" cxnId="{0A8C24FB-BF54-4D48-8CA0-17FE8788F89A}">
      <dgm:prSet/>
      <dgm:spPr/>
      <dgm:t>
        <a:bodyPr/>
        <a:lstStyle/>
        <a:p>
          <a:endParaRPr lang="en-GB"/>
        </a:p>
      </dgm:t>
    </dgm:pt>
    <dgm:pt modelId="{6214600B-2F99-4DCC-BA79-8213A29478EE}" type="parTrans" cxnId="{239B590F-FB48-42EB-A57D-CD8D47238FD3}">
      <dgm:prSet/>
      <dgm:spPr/>
      <dgm:t>
        <a:bodyPr/>
        <a:lstStyle/>
        <a:p>
          <a:endParaRPr lang="en-GB"/>
        </a:p>
      </dgm:t>
    </dgm:pt>
    <dgm:pt modelId="{1B17BD1C-074D-4DBB-AD57-61CC0E1091D1}">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1400" b="0" i="0" u="none" strike="noStrike" cap="none" baseline="0">
              <a:solidFill>
                <a:srgbClr val="FFFFFF"/>
              </a:solidFill>
              <a:effectLst/>
              <a:uFill>
                <a:solidFill>
                  <a:prstClr val="black">
                    <a:alpha val="0"/>
                  </a:prstClr>
                </a:solidFill>
              </a:uFill>
              <a:latin typeface="Calibri"/>
              <a:ea typeface="Calibri"/>
              <a:cs typeface="Calibri"/>
            </a:rPr>
            <a:t>Nachhaltigkeitsbewertungen</a:t>
          </a:r>
        </a:p>
      </dgm:t>
    </dgm:pt>
    <dgm:pt modelId="{D76A4B37-42EB-4F8E-B4EB-C005BA14886D}" type="sibTrans" cxnId="{239B590F-FB48-42EB-A57D-CD8D47238FD3}">
      <dgm:prSet/>
      <dgm:spPr/>
      <dgm:t>
        <a:bodyPr/>
        <a:lstStyle/>
        <a:p>
          <a:endParaRPr lang="en-GB"/>
        </a:p>
      </dgm:t>
    </dgm:pt>
    <dgm:pt modelId="{9969F80F-8785-4633-B84E-3CA4E8EE8200}" type="parTrans" cxnId="{C11E2727-872A-42F1-B431-CD9DDA18AF09}">
      <dgm:prSet/>
      <dgm:spPr/>
      <dgm:t>
        <a:bodyPr/>
        <a:lstStyle/>
        <a:p>
          <a:endParaRPr lang="en-GB"/>
        </a:p>
      </dgm:t>
    </dgm:pt>
    <dgm:pt modelId="{02FCB981-97C8-46E6-923D-98C21AFF76FF}">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1400" b="0" i="0" u="none" strike="noStrike" cap="none" baseline="0">
              <a:solidFill>
                <a:srgbClr val="FFFFFF"/>
              </a:solidFill>
              <a:effectLst/>
              <a:uFill>
                <a:solidFill>
                  <a:prstClr val="black">
                    <a:alpha val="0"/>
                  </a:prstClr>
                </a:solidFill>
              </a:uFill>
              <a:latin typeface="Calibri"/>
              <a:ea typeface="Calibri"/>
              <a:cs typeface="Calibri"/>
            </a:rPr>
            <a:t>Verantwortliche Beschaffung</a:t>
          </a:r>
        </a:p>
        <a:p>
          <a:r>
            <a:rPr lang="de" sz="1400" b="0" i="0" u="none" strike="noStrike" cap="none" baseline="0">
              <a:solidFill>
                <a:srgbClr val="FFFFFF"/>
              </a:solidFill>
              <a:effectLst/>
              <a:uFill>
                <a:solidFill>
                  <a:prstClr val="black">
                    <a:alpha val="0"/>
                  </a:prstClr>
                </a:solidFill>
              </a:uFill>
              <a:latin typeface="Calibri"/>
              <a:ea typeface="Calibri"/>
              <a:cs typeface="Calibri"/>
            </a:rPr>
            <a:t>(zentrumsgeführtes Beschaffungsteam)</a:t>
          </a:r>
        </a:p>
      </dgm:t>
    </dgm:pt>
    <dgm:pt modelId="{D787BA4F-539F-4987-BAF9-1F98068A4D26}" type="sibTrans" cxnId="{C11E2727-872A-42F1-B431-CD9DDA18AF09}">
      <dgm:prSet/>
      <dgm:spPr/>
      <dgm:t>
        <a:bodyPr/>
        <a:lstStyle/>
        <a:p>
          <a:endParaRPr lang="en-GB"/>
        </a:p>
      </dgm:t>
    </dgm:pt>
    <dgm:pt modelId="{DC95862B-8FAF-4BDE-81A1-2F4ABF599E90}" type="pres">
      <dgm:prSet presAssocID="{75CDA613-0E18-4E83-ACB4-3B00E6BDCD30}" presName="CompostProcess">
        <dgm:presLayoutVars>
          <dgm:dir/>
          <dgm:resizeHandles val="exact"/>
        </dgm:presLayoutVars>
      </dgm:prSet>
      <dgm:spPr/>
      <dgm:t>
        <a:bodyPr/>
        <a:lstStyle/>
        <a:p/>
      </dgm:t>
    </dgm:pt>
    <dgm:pt modelId="{12AFE8A0-018A-40B6-A106-FCA3322EAA42}" type="pres">
      <dgm:prSet presAssocID="{75CDA613-0E18-4E83-ACB4-3B00E6BDCD30}" presName="arrow" presStyleLbl="bgShp" presStyleCnt="1" custLinFactNeighborX="28"/>
      <dgm:spPr/>
      <dgm:t>
        <a:bodyPr/>
        <a:lstStyle/>
        <a:p/>
      </dgm:t>
    </dgm:pt>
    <dgm:pt modelId="{A94D0A2B-2AD8-4B59-8BD0-99867942232C}" type="pres">
      <dgm:prSet presAssocID="{75CDA613-0E18-4E83-ACB4-3B00E6BDCD30}" presName="linearProcess"/>
      <dgm:spPr/>
      <dgm:t>
        <a:bodyPr/>
        <a:lstStyle/>
        <a:p/>
      </dgm:t>
    </dgm:pt>
    <dgm:pt modelId="{5FA0E2E7-866D-4EB3-A4E1-CB9ACB4F0F3E}" type="pres">
      <dgm:prSet presAssocID="{294A8BB6-7ECA-4186-A404-313F4C2CC129}" presName="textNode" presStyleLbl="node1" presStyleCnt="3">
        <dgm:presLayoutVars>
          <dgm:bulletEnabled val="1"/>
        </dgm:presLayoutVars>
      </dgm:prSet>
      <dgm:spPr/>
      <dgm:t>
        <a:bodyPr/>
        <a:lstStyle/>
        <a:p/>
      </dgm:t>
    </dgm:pt>
    <dgm:pt modelId="{D9A7380E-7C2A-4E31-A4E2-91B8E5E79426}" type="pres">
      <dgm:prSet presAssocID="{3027AC08-4FC0-41EA-8A69-80C9643574D5}" presName="sibTrans"/>
      <dgm:spPr/>
      <dgm:t>
        <a:bodyPr/>
        <a:lstStyle/>
        <a:p/>
      </dgm:t>
    </dgm:pt>
    <dgm:pt modelId="{07F04447-BD8B-4CD8-B124-1E4DFDB60FEC}" type="pres">
      <dgm:prSet presAssocID="{1B17BD1C-074D-4DBB-AD57-61CC0E1091D1}" presName="textNode" presStyleLbl="node1" presStyleIdx="1" presStyleCnt="3">
        <dgm:presLayoutVars>
          <dgm:bulletEnabled val="1"/>
        </dgm:presLayoutVars>
      </dgm:prSet>
      <dgm:spPr/>
      <dgm:t>
        <a:bodyPr/>
        <a:lstStyle/>
        <a:p/>
      </dgm:t>
    </dgm:pt>
    <dgm:pt modelId="{41114D6C-EE1C-46CC-8239-0045C5AF0A73}" type="pres">
      <dgm:prSet presAssocID="{D76A4B37-42EB-4F8E-B4EB-C005BA14886D}" presName="sibTrans"/>
      <dgm:spPr/>
      <dgm:t>
        <a:bodyPr/>
        <a:lstStyle/>
        <a:p/>
      </dgm:t>
    </dgm:pt>
    <dgm:pt modelId="{A25E0D73-3076-4311-9BB9-F9A99B635800}" type="pres">
      <dgm:prSet presAssocID="{02FCB981-97C8-46E6-923D-98C21AFF76FF}" presName="textNode" presStyleLbl="node1" presStyleIdx="2" presStyleCnt="3" custLinFactNeighborX="31379">
        <dgm:presLayoutVars>
          <dgm:bulletEnabled val="1"/>
        </dgm:presLayoutVars>
      </dgm:prSet>
      <dgm:spPr/>
      <dgm:t>
        <a:bodyPr/>
        <a:lstStyle/>
        <a:p/>
      </dgm:t>
    </dgm:pt>
  </dgm:ptLst>
  <dgm:cxnLst>
    <dgm:cxn modelId="{0A8C24FB-BF54-4D48-8CA0-17FE8788F89A}" srcId="{75CDA613-0E18-4E83-ACB4-3B00E6BDCD30}" destId="{294A8BB6-7ECA-4186-A404-313F4C2CC129}" srcOrd="0" destOrd="0" parTransId="{151C907D-5C6C-4376-A23B-08A0DE5457B9}" sibTransId="{3027AC08-4FC0-41EA-8A69-80C9643574D5}"/>
    <dgm:cxn modelId="{239B590F-FB48-42EB-A57D-CD8D47238FD3}" srcId="{75CDA613-0E18-4E83-ACB4-3B00E6BDCD30}" destId="{1B17BD1C-074D-4DBB-AD57-61CC0E1091D1}" srcOrd="1" destOrd="0" parTransId="{6214600B-2F99-4DCC-BA79-8213A29478EE}" sibTransId="{D76A4B37-42EB-4F8E-B4EB-C005BA14886D}"/>
    <dgm:cxn modelId="{C11E2727-872A-42F1-B431-CD9DDA18AF09}" srcId="{75CDA613-0E18-4E83-ACB4-3B00E6BDCD30}" destId="{02FCB981-97C8-46E6-923D-98C21AFF76FF}" srcOrd="2" destOrd="0" parTransId="{9969F80F-8785-4633-B84E-3CA4E8EE8200}" sibTransId="{D787BA4F-539F-4987-BAF9-1F98068A4D26}"/>
    <dgm:cxn modelId="{1698F26B-4D5C-41AB-9C1A-45263F019470}" type="presOf" srcId="{75CDA613-0E18-4E83-ACB4-3B00E6BDCD30}" destId="{DC95862B-8FAF-4BDE-81A1-2F4ABF599E90}" srcOrd="0" destOrd="0" presId="urn:microsoft.com/office/officeart/2005/8/layout/hProcess9"/>
    <dgm:cxn modelId="{00DA700D-AA21-4A80-9C09-587FEEBBE4B3}" type="presParOf" srcId="{DC95862B-8FAF-4BDE-81A1-2F4ABF599E90}" destId="{12AFE8A0-018A-40B6-A106-FCA3322EAA42}" srcOrd="0" destOrd="0" presId="urn:microsoft.com/office/officeart/2005/8/layout/hProcess9"/>
    <dgm:cxn modelId="{9D88F80C-324A-40E7-B040-9C39755BA6A8}" type="presParOf" srcId="{DC95862B-8FAF-4BDE-81A1-2F4ABF599E90}" destId="{A94D0A2B-2AD8-4B59-8BD0-99867942232C}" srcOrd="1" destOrd="0" presId="urn:microsoft.com/office/officeart/2005/8/layout/hProcess9"/>
    <dgm:cxn modelId="{A4F1B34B-C836-49FE-8E87-DF642406647C}" type="presParOf" srcId="{A94D0A2B-2AD8-4B59-8BD0-99867942232C}" destId="{5FA0E2E7-866D-4EB3-A4E1-CB9ACB4F0F3E}" srcOrd="0" destOrd="0" presId="urn:microsoft.com/office/officeart/2005/8/layout/hProcess9"/>
    <dgm:cxn modelId="{F6E376BE-A689-445F-83CA-6506076F4C36}" type="presOf" srcId="{294A8BB6-7ECA-4186-A404-313F4C2CC129}" destId="{5FA0E2E7-866D-4EB3-A4E1-CB9ACB4F0F3E}" srcOrd="0" destOrd="0" presId="urn:microsoft.com/office/officeart/2005/8/layout/hProcess9"/>
    <dgm:cxn modelId="{29393F6C-EBC0-40DF-B85D-C3729780EC09}" type="presParOf" srcId="{A94D0A2B-2AD8-4B59-8BD0-99867942232C}" destId="{D9A7380E-7C2A-4E31-A4E2-91B8E5E79426}" srcOrd="1" destOrd="0" presId="urn:microsoft.com/office/officeart/2005/8/layout/hProcess9"/>
    <dgm:cxn modelId="{CD080CC9-9F64-4A17-938A-C5E3CFA4068F}" type="presParOf" srcId="{A94D0A2B-2AD8-4B59-8BD0-99867942232C}" destId="{07F04447-BD8B-4CD8-B124-1E4DFDB60FEC}" srcOrd="2" destOrd="0" presId="urn:microsoft.com/office/officeart/2005/8/layout/hProcess9"/>
    <dgm:cxn modelId="{786AEC95-F86E-47F9-9D41-70242FE85475}" type="presOf" srcId="{1B17BD1C-074D-4DBB-AD57-61CC0E1091D1}" destId="{07F04447-BD8B-4CD8-B124-1E4DFDB60FEC}" srcOrd="0" destOrd="0" presId="urn:microsoft.com/office/officeart/2005/8/layout/hProcess9"/>
    <dgm:cxn modelId="{FA73536F-ADA4-4D40-82A3-E023FD899C9C}" type="presParOf" srcId="{A94D0A2B-2AD8-4B59-8BD0-99867942232C}" destId="{41114D6C-EE1C-46CC-8239-0045C5AF0A73}" srcOrd="3" destOrd="0" presId="urn:microsoft.com/office/officeart/2005/8/layout/hProcess9"/>
    <dgm:cxn modelId="{F5CC7D5D-1317-43D6-8BB5-7DE1568ADF8A}" type="presParOf" srcId="{A94D0A2B-2AD8-4B59-8BD0-99867942232C}" destId="{A25E0D73-3076-4311-9BB9-F9A99B635800}" srcOrd="4" destOrd="0" presId="urn:microsoft.com/office/officeart/2005/8/layout/hProcess9"/>
    <dgm:cxn modelId="{9AAC8EB2-89C1-425C-9B72-1D9342509EF4}" type="presOf" srcId="{02FCB981-97C8-46E6-923D-98C21AFF76FF}" destId="{A25E0D73-3076-4311-9BB9-F9A99B635800}" srcOrd="0" destOrd="0" presId="urn:microsoft.com/office/officeart/2005/8/layout/hProcess9"/>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ata3.xml><?xml version="1.0" encoding="utf-8"?>
<dgm:dataModel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dgm:ptLst>
    <dgm:pt modelId="{202CFC0B-B826-4EE8-8A22-0574EEF779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7A61601D-D3EF-4FCF-A55C-164CC87BCCE6}" type="parTrans" cxnId="{0E8BA88B-69DF-4FC9-AC77-8B60485B2D5C}">
      <dgm:prSet/>
      <dgm:spPr/>
      <dgm:t>
        <a:bodyPr/>
        <a:lstStyle/>
        <a:p>
          <a:endParaRPr lang="en-GB"/>
        </a:p>
      </dgm:t>
    </dgm:pt>
    <dgm:pt modelId="{3C22AC7F-0737-48BC-B577-EFFC838C129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1600" b="0" i="0" u="none" strike="noStrike" cap="none" baseline="0">
              <a:solidFill>
                <a:srgbClr val="FFFFFF"/>
              </a:solidFill>
              <a:effectLst/>
              <a:uFill>
                <a:solidFill>
                  <a:prstClr val="black">
                    <a:alpha val="0"/>
                  </a:prstClr>
                </a:solidFill>
              </a:uFill>
              <a:latin typeface="Calibri"/>
              <a:ea typeface="Calibri"/>
              <a:cs typeface="Calibri"/>
            </a:rPr>
            <a:t>Allgemeine Informationen</a:t>
          </a:r>
        </a:p>
      </dgm:t>
    </dgm:pt>
    <dgm:pt modelId="{16F9338C-6C38-4649-8234-F6DB703815AE}" type="parTrans" cxnId="{A0249CE7-89A2-426F-AA9B-D7BD82A0687F}">
      <dgm:prSet/>
      <dgm:spPr/>
      <dgm:t>
        <a:bodyPr/>
        <a:lstStyle/>
        <a:p>
          <a:endParaRPr lang="en-GB"/>
        </a:p>
      </dgm:t>
    </dgm:pt>
    <dgm:pt modelId="{D426C57B-8707-4715-9561-45A815A5DFF0}">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Name:</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Geben Sie den offiziellen vollständigen Namen des Dritten ein</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88CF9FF9-7532-4D9B-97E7-1A15338D5EFB}" type="sibTrans" cxnId="{A0249CE7-89A2-426F-AA9B-D7BD82A0687F}">
      <dgm:prSet/>
      <dgm:spPr/>
      <dgm:t>
        <a:bodyPr/>
        <a:lstStyle/>
        <a:p>
          <a:endParaRPr lang="en-GB"/>
        </a:p>
      </dgm:t>
    </dgm:pt>
    <dgm:pt modelId="{5763F835-C798-428D-B85C-7ABA2B5092D7}" type="parTrans" cxnId="{B41DFB1E-5A11-48E5-A2D5-5DBB5B64C54A}">
      <dgm:prSet/>
      <dgm:spPr/>
      <dgm:t>
        <a:bodyPr/>
        <a:lstStyle/>
        <a:p>
          <a:endParaRPr lang="en-GB"/>
        </a:p>
      </dgm:t>
    </dgm:pt>
    <dgm:pt modelId="{75E07DDA-AB73-4754-86FB-604301FAD131}">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Referenznummer:</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Eindeutige Kennung, empfehlen Sie, die lokale ERP-Referenzbezeichnung zu befolgen.</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Wenn die Referenznummer bereits vorhanden ist, werden Sie vom System benachrichtigt.</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48F126B2-4014-47BB-93B9-14C20E6151FD}" type="sibTrans" cxnId="{B41DFB1E-5A11-48E5-A2D5-5DBB5B64C54A}">
      <dgm:prSet/>
      <dgm:spPr/>
      <dgm:t>
        <a:bodyPr/>
        <a:lstStyle/>
        <a:p>
          <a:endParaRPr lang="en-GB"/>
        </a:p>
      </dgm:t>
    </dgm:pt>
    <dgm:pt modelId="{32C8B817-14CC-4611-B29E-B51C35446FA8}" type="parTrans" cxnId="{1B6E3750-5352-4E40-9A49-35FB3A13AE6A}">
      <dgm:prSet/>
      <dgm:spPr/>
      <dgm:t>
        <a:bodyPr/>
        <a:lstStyle/>
        <a:p>
          <a:endParaRPr lang="en-GB"/>
        </a:p>
      </dgm:t>
    </dgm:pt>
    <dgm:pt modelId="{CDFF6EB2-1E6D-4538-9A7B-B5CB548E92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Branchentyp:</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Verwenden Sie die Dropdown-Funktion, um den Branchentyp eines Drittanbieters auszuwählen</a:t>
          </a:r>
        </a:p>
      </dgm:t>
    </dgm:pt>
    <dgm:pt modelId="{C1080AC6-E338-4528-AD37-4349F391874C}" type="sibTrans" cxnId="{1B6E3750-5352-4E40-9A49-35FB3A13AE6A}">
      <dgm:prSet/>
      <dgm:spPr/>
      <dgm:t>
        <a:bodyPr/>
        <a:lstStyle/>
        <a:p>
          <a:endParaRPr lang="en-GB"/>
        </a:p>
      </dgm:t>
    </dgm:pt>
    <dgm:pt modelId="{1025E351-DC1C-47DC-852D-849FB98AF7F9}" type="parTrans" cxnId="{78E772BF-21EE-4B78-8F49-AB1651774513}">
      <dgm:prSet/>
      <dgm:spPr/>
      <dgm:t>
        <a:bodyPr/>
        <a:lstStyle/>
        <a:p>
          <a:endParaRPr lang="en-GB"/>
        </a:p>
      </dgm:t>
    </dgm:pt>
    <dgm:pt modelId="{76B80A82-1E16-4472-9B8F-610D11567E25}">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Umsatz:</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Geben Sie für Kunden den erwarteten Verkaufswert mit der Drittpartei ein, für Lieferanten den erwarteten Ausgabenwert (</a:t>
          </a:r>
          <a:r>
            <a:rPr lang="de" sz="1200" b="1" i="0" u="none" strike="noStrike" cap="none" baseline="0">
              <a:solidFill>
                <a:srgbClr val="000000"/>
              </a:solidFill>
              <a:effectLst/>
              <a:uFill>
                <a:solidFill>
                  <a:prstClr val="black">
                    <a:alpha val="0"/>
                  </a:prstClr>
                </a:solidFill>
              </a:uFill>
              <a:latin typeface="Calibri"/>
              <a:ea typeface="Calibri"/>
              <a:cs typeface="Calibri"/>
            </a:rPr>
            <a:t>in USD</a:t>
          </a:r>
          <a:r>
            <a:rPr lang="de" sz="1200" b="0" i="0" u="none" strike="noStrike" cap="none" baseline="0">
              <a:solidFill>
                <a:srgbClr val="000000"/>
              </a:solidFill>
              <a:effectLst/>
              <a:uFill>
                <a:solidFill>
                  <a:prstClr val="black">
                    <a:alpha val="0"/>
                  </a:prstClr>
                </a:solidFill>
              </a:uFill>
              <a:latin typeface="Calibri"/>
              <a:ea typeface="Calibri"/>
              <a:cs typeface="Calibri"/>
            </a:rPr>
            <a:t>).</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dgm:t>
    </dgm:pt>
    <dgm:pt modelId="{6514E5CF-4691-45A1-9EFB-84883F09B3E3}" type="sibTrans" cxnId="{78E772BF-21EE-4B78-8F49-AB1651774513}">
      <dgm:prSet/>
      <dgm:spPr/>
      <dgm:t>
        <a:bodyPr/>
        <a:lstStyle/>
        <a:p>
          <a:endParaRPr lang="en-GB"/>
        </a:p>
      </dgm:t>
    </dgm:pt>
    <dgm:pt modelId="{24151234-38CA-4ABB-A80D-2101EBA1095D}" type="sibTrans" cxnId="{0E8BA88B-69DF-4FC9-AC77-8B60485B2D5C}">
      <dgm:prSet/>
      <dgm:spPr/>
      <dgm:t>
        <a:bodyPr/>
        <a:lstStyle/>
        <a:p>
          <a:endParaRPr lang="en-GB"/>
        </a:p>
      </dgm:t>
    </dgm:pt>
    <dgm:pt modelId="{7A58DB1A-A827-4500-A339-B746F150E6E2}" type="parTrans" cxnId="{9589DA8D-061C-4FDB-BECE-AEFBFF87D5EF}">
      <dgm:prSet/>
      <dgm:spPr/>
      <dgm:t>
        <a:bodyPr/>
        <a:lstStyle/>
        <a:p>
          <a:endParaRPr lang="en-GB"/>
        </a:p>
      </dgm:t>
    </dgm:pt>
    <dgm:pt modelId="{825B433B-1005-4819-B70B-8447E735AF95}">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1600" b="0" i="0" u="none" strike="noStrike" cap="none" baseline="0">
              <a:solidFill>
                <a:srgbClr val="FFFFFF"/>
              </a:solidFill>
              <a:effectLst/>
              <a:uFill>
                <a:solidFill>
                  <a:prstClr val="black">
                    <a:alpha val="0"/>
                  </a:prstClr>
                </a:solidFill>
              </a:uFill>
              <a:latin typeface="Calibri"/>
              <a:ea typeface="Calibri"/>
              <a:cs typeface="Calibri"/>
            </a:rPr>
            <a:t>Segmentierung durch Dritte</a:t>
          </a:r>
        </a:p>
      </dgm:t>
    </dgm:pt>
    <dgm:pt modelId="{0E2FF385-478C-4EE9-8401-BAFBD56326B9}" type="parTrans" cxnId="{15195447-DA6D-4F85-B65B-864FA3C9C1C2}">
      <dgm:prSet/>
      <dgm:spPr/>
      <dgm:t>
        <a:bodyPr/>
        <a:lstStyle/>
        <a:p>
          <a:endParaRPr lang="en-GB"/>
        </a:p>
      </dgm:t>
    </dgm:pt>
    <dgm:pt modelId="{C347E6BE-7E67-4480-BA16-C2F3D47773C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Art der Ware:</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Verwenden Sie die Dropdown-Funktion, um die Art der Geschäftsbeziehung mit Dritten auszuwählen </a:t>
          </a:r>
          <a:r>
            <a:rPr lang="de" sz="1200" b="1" i="0" u="none" strike="noStrike" cap="none" baseline="0">
              <a:solidFill>
                <a:srgbClr val="FF0000"/>
              </a:solidFill>
              <a:effectLst/>
              <a:uFill>
                <a:solidFill>
                  <a:prstClr val="black">
                    <a:alpha val="0"/>
                  </a:prstClr>
                </a:solidFill>
              </a:uFill>
              <a:latin typeface="Calibri"/>
              <a:ea typeface="Calibri"/>
              <a:cs typeface="Calibri"/>
            </a:rPr>
            <a:t>(Definitionen der Warenart finden Sie auf der nächsten Seite)</a:t>
          </a:r>
        </a:p>
      </dgm:t>
    </dgm:pt>
    <dgm:pt modelId="{8512E96B-8623-4ADE-A829-0FFADE97A1CA}" type="sibTrans" cxnId="{15195447-DA6D-4F85-B65B-864FA3C9C1C2}">
      <dgm:prSet/>
      <dgm:spPr/>
      <dgm:t>
        <a:bodyPr/>
        <a:lstStyle/>
        <a:p>
          <a:endParaRPr lang="en-GB"/>
        </a:p>
      </dgm:t>
    </dgm:pt>
    <dgm:pt modelId="{62D5B6A0-9439-4E31-8A4C-9E3A46D1CB1D}" type="sibTrans" cxnId="{9589DA8D-061C-4FDB-BECE-AEFBFF87D5EF}">
      <dgm:prSet/>
      <dgm:spPr/>
      <dgm:t>
        <a:bodyPr/>
        <a:lstStyle/>
        <a:p>
          <a:endParaRPr lang="en-GB"/>
        </a:p>
      </dgm:t>
    </dgm:pt>
    <dgm:pt modelId="{843BF5D6-535F-4792-B587-201A123C2120}" type="parTrans" cxnId="{4219592F-728A-49AA-B5DA-ED368793678E}">
      <dgm:prSet/>
      <dgm:spPr/>
      <dgm:t>
        <a:bodyPr/>
        <a:lstStyle/>
        <a:p>
          <a:endParaRPr lang="en-GB"/>
        </a:p>
      </dgm:t>
    </dgm:pt>
    <dgm:pt modelId="{A9BF9BDA-7958-4152-8A98-984313AD2BC0}">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de" sz="1600" b="0" i="0" u="none" strike="noStrike" cap="none" baseline="0">
              <a:solidFill>
                <a:srgbClr val="FFFFFF"/>
              </a:solidFill>
              <a:effectLst/>
              <a:uFill>
                <a:solidFill>
                  <a:prstClr val="black">
                    <a:alpha val="0"/>
                  </a:prstClr>
                </a:solidFill>
              </a:uFill>
              <a:latin typeface="Calibri"/>
              <a:ea typeface="Calibri"/>
              <a:cs typeface="Calibri"/>
            </a:rPr>
            <a:t>Adresse</a:t>
          </a:r>
        </a:p>
      </dgm:t>
    </dgm:pt>
    <dgm:pt modelId="{EA8A525A-B606-41AD-8265-7AB0D12A7FFF}" type="parTrans" cxnId="{21E89BC2-0118-43EE-B53D-67715A2D77BD}">
      <dgm:prSet/>
      <dgm:spPr/>
      <dgm:t>
        <a:bodyPr/>
        <a:lstStyle/>
        <a:p>
          <a:endParaRPr lang="en-GB"/>
        </a:p>
      </dgm:t>
    </dgm:pt>
    <dgm:pt modelId="{28D406FC-7FDF-404C-BA5D-5B487DDB790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Land:</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Die vollständige Adresse des Dritten ist nicht erforderlich, wird jedoch empfohlen.</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Das Land, in dem sie registriert sind, ist jedoch</a:t>
          </a:r>
        </a:p>
      </dgm:t>
    </dgm:pt>
    <dgm:pt modelId="{5254C2D5-787A-4BEE-816A-8FDBC65792DA}" type="sibTrans" cxnId="{21E89BC2-0118-43EE-B53D-67715A2D77BD}">
      <dgm:prSet/>
      <dgm:spPr/>
      <dgm:t>
        <a:bodyPr/>
        <a:lstStyle/>
        <a:p>
          <a:endParaRPr lang="en-GB"/>
        </a:p>
      </dgm:t>
    </dgm:pt>
    <dgm:pt modelId="{961BEC78-92B5-4DD0-A9B7-2E980121F493}" type="sibTrans" cxnId="{4219592F-728A-49AA-B5DA-ED368793678E}">
      <dgm:prSet/>
      <dgm:spPr/>
      <dgm:t>
        <a:bodyPr/>
        <a:lstStyle/>
        <a:p>
          <a:endParaRPr lang="en-GB"/>
        </a:p>
      </dgm:t>
    </dgm:pt>
    <dgm:pt modelId="{4C98F7B0-7FBE-4D5F-8E7D-DFE874A1F653}" type="pres">
      <dgm:prSet presAssocID="{202CFC0B-B826-4EE8-8A22-0574EEF779F5}" presName="Name0">
        <dgm:presLayoutVars>
          <dgm:dir/>
          <dgm:animLvl val="lvl"/>
          <dgm:resizeHandles val="exact"/>
        </dgm:presLayoutVars>
      </dgm:prSet>
      <dgm:spPr/>
      <dgm:t>
        <a:bodyPr/>
        <a:lstStyle/>
        <a:p/>
      </dgm:t>
    </dgm:pt>
    <dgm:pt modelId="{4B18DDFC-A626-4A27-BD66-03EBEAF1B7E4}" type="pres">
      <dgm:prSet presAssocID="{3C22AC7F-0737-48BC-B577-EFFC838C1292}" presName="linNode"/>
      <dgm:spPr/>
      <dgm:t>
        <a:bodyPr/>
        <a:lstStyle/>
        <a:p/>
      </dgm:t>
    </dgm:pt>
    <dgm:pt modelId="{BDFA7FFA-8BE5-4641-B197-E9B6C616688D}" type="pres">
      <dgm:prSet presAssocID="{3C22AC7F-0737-48BC-B577-EFFC838C1292}" presName="parentText" presStyleLbl="node1" presStyleCnt="3" custScaleX="50489" custScaleY="75780" custLinFactNeighborX="191" custLinFactNeighborY="1150">
        <dgm:presLayoutVars>
          <dgm:chMax val="1"/>
          <dgm:bulletEnabled val="1"/>
        </dgm:presLayoutVars>
      </dgm:prSet>
      <dgm:spPr/>
      <dgm:t>
        <a:bodyPr/>
        <a:lstStyle/>
        <a:p/>
      </dgm:t>
    </dgm:pt>
    <dgm:pt modelId="{DD9FFB74-1706-4D35-97AB-B89618739394}" type="pres">
      <dgm:prSet presAssocID="{3C22AC7F-0737-48BC-B577-EFFC838C1292}" presName="descendantText" presStyleLbl="alignAccFollowNode1" presStyleCnt="3" custScaleX="126435" custScaleY="98540">
        <dgm:presLayoutVars>
          <dgm:bulletEnabled val="1"/>
        </dgm:presLayoutVars>
      </dgm:prSet>
      <dgm:spPr/>
      <dgm:t>
        <a:bodyPr/>
        <a:lstStyle/>
        <a:p/>
      </dgm:t>
    </dgm:pt>
    <dgm:pt modelId="{89C03403-6526-4364-A728-F8C07F3A0654}" type="pres">
      <dgm:prSet presAssocID="{24151234-38CA-4ABB-A80D-2101EBA1095D}" presName="sp"/>
      <dgm:spPr/>
      <dgm:t>
        <a:bodyPr/>
        <a:lstStyle/>
        <a:p/>
      </dgm:t>
    </dgm:pt>
    <dgm:pt modelId="{0CDEE715-51CF-4762-84E3-41B8E57B3871}" type="pres">
      <dgm:prSet presAssocID="{825B433B-1005-4819-B70B-8447E735AF95}" presName="linNode"/>
      <dgm:spPr/>
      <dgm:t>
        <a:bodyPr/>
        <a:lstStyle/>
        <a:p/>
      </dgm:t>
    </dgm:pt>
    <dgm:pt modelId="{D465B4BB-5197-4F24-9877-B9E860A588E8}" type="pres">
      <dgm:prSet presAssocID="{825B433B-1005-4819-B70B-8447E735AF95}" presName="parentText" presStyleLbl="node1" presStyleIdx="1" presStyleCnt="3" custScaleX="50953" custScaleY="25822" custLinFactNeighborX="-2780" custLinFactNeighborY="-3042">
        <dgm:presLayoutVars>
          <dgm:chMax val="1"/>
          <dgm:bulletEnabled val="1"/>
        </dgm:presLayoutVars>
      </dgm:prSet>
      <dgm:spPr/>
      <dgm:t>
        <a:bodyPr/>
        <a:lstStyle/>
        <a:p/>
      </dgm:t>
    </dgm:pt>
    <dgm:pt modelId="{90992074-C358-422F-A8BF-5003BD3A98B4}" type="pres">
      <dgm:prSet presAssocID="{825B433B-1005-4819-B70B-8447E735AF95}" presName="descendantText" presStyleLbl="alignAccFollowNode1" presStyleIdx="1" presStyleCnt="3" custScaleX="126939" custScaleY="37724" custLinFactNeighborX="-1074" custLinFactNeighborY="-4418">
        <dgm:presLayoutVars>
          <dgm:bulletEnabled val="1"/>
        </dgm:presLayoutVars>
      </dgm:prSet>
      <dgm:spPr/>
      <dgm:t>
        <a:bodyPr/>
        <a:lstStyle/>
        <a:p/>
      </dgm:t>
    </dgm:pt>
    <dgm:pt modelId="{4384BC29-923B-4A93-99A1-00A55918D0A4}" type="pres">
      <dgm:prSet presAssocID="{62D5B6A0-9439-4E31-8A4C-9E3A46D1CB1D}" presName="sp"/>
      <dgm:spPr/>
      <dgm:t>
        <a:bodyPr/>
        <a:lstStyle/>
        <a:p/>
      </dgm:t>
    </dgm:pt>
    <dgm:pt modelId="{6E01EACA-44FC-44B2-BF21-F02F501EE4CA}" type="pres">
      <dgm:prSet presAssocID="{A9BF9BDA-7958-4152-8A98-984313AD2BC0}" presName="linNode"/>
      <dgm:spPr/>
      <dgm:t>
        <a:bodyPr/>
        <a:lstStyle/>
        <a:p/>
      </dgm:t>
    </dgm:pt>
    <dgm:pt modelId="{64D96581-D139-4725-9E43-0FEBD75FB4A1}" type="pres">
      <dgm:prSet presAssocID="{A9BF9BDA-7958-4152-8A98-984313AD2BC0}" presName="parentText" presStyleLbl="node1" presStyleIdx="2" presStyleCnt="3" custScaleX="52107" custScaleY="27151" custLinFactNeighborX="-1" custLinFactNeighborY="-1007">
        <dgm:presLayoutVars>
          <dgm:chMax val="1"/>
          <dgm:bulletEnabled val="1"/>
        </dgm:presLayoutVars>
      </dgm:prSet>
      <dgm:spPr/>
      <dgm:t>
        <a:bodyPr/>
        <a:lstStyle/>
        <a:p/>
      </dgm:t>
    </dgm:pt>
    <dgm:pt modelId="{4BFFE993-3CCB-4F16-8F1A-ED6651C8DE71}" type="pres">
      <dgm:prSet presAssocID="{A9BF9BDA-7958-4152-8A98-984313AD2BC0}" presName="descendantText" presStyleLbl="alignAccFollowNode1" presStyleIdx="2" presStyleCnt="3" custScaleX="130369" custScaleY="38055" custLinFactNeighborX="-897" custLinFactNeighborY="-951">
        <dgm:presLayoutVars>
          <dgm:bulletEnabled val="1"/>
        </dgm:presLayoutVars>
      </dgm:prSet>
      <dgm:spPr/>
      <dgm:t>
        <a:bodyPr/>
        <a:lstStyle/>
        <a:p/>
      </dgm:t>
    </dgm:pt>
  </dgm:ptLst>
  <dgm:cxnLst>
    <dgm:cxn modelId="{0E8BA88B-69DF-4FC9-AC77-8B60485B2D5C}" srcId="{202CFC0B-B826-4EE8-8A22-0574EEF779F5}" destId="{3C22AC7F-0737-48BC-B577-EFFC838C1292}" srcOrd="0" destOrd="0" parTransId="{7A61601D-D3EF-4FCF-A55C-164CC87BCCE6}" sibTransId="{24151234-38CA-4ABB-A80D-2101EBA1095D}"/>
    <dgm:cxn modelId="{A0249CE7-89A2-426F-AA9B-D7BD82A0687F}" srcId="{3C22AC7F-0737-48BC-B577-EFFC838C1292}" destId="{D426C57B-8707-4715-9561-45A815A5DFF0}" srcOrd="0" destOrd="0" parTransId="{16F9338C-6C38-4649-8234-F6DB703815AE}" sibTransId="{88CF9FF9-7532-4D9B-97E7-1A15338D5EFB}"/>
    <dgm:cxn modelId="{B41DFB1E-5A11-48E5-A2D5-5DBB5B64C54A}" srcId="{3C22AC7F-0737-48BC-B577-EFFC838C1292}" destId="{75E07DDA-AB73-4754-86FB-604301FAD131}" srcOrd="1" destOrd="0" parTransId="{5763F835-C798-428D-B85C-7ABA2B5092D7}" sibTransId="{48F126B2-4014-47BB-93B9-14C20E6151FD}"/>
    <dgm:cxn modelId="{1B6E3750-5352-4E40-9A49-35FB3A13AE6A}" srcId="{3C22AC7F-0737-48BC-B577-EFFC838C1292}" destId="{CDFF6EB2-1E6D-4538-9A7B-B5CB548E924E}" srcOrd="2" destOrd="0" parTransId="{32C8B817-14CC-4611-B29E-B51C35446FA8}" sibTransId="{C1080AC6-E338-4528-AD37-4349F391874C}"/>
    <dgm:cxn modelId="{78E772BF-21EE-4B78-8F49-AB1651774513}" srcId="{3C22AC7F-0737-48BC-B577-EFFC838C1292}" destId="{76B80A82-1E16-4472-9B8F-610D11567E25}" srcOrd="3" destOrd="0" parTransId="{1025E351-DC1C-47DC-852D-849FB98AF7F9}" sibTransId="{6514E5CF-4691-45A1-9EFB-84883F09B3E3}"/>
    <dgm:cxn modelId="{9589DA8D-061C-4FDB-BECE-AEFBFF87D5EF}" srcId="{202CFC0B-B826-4EE8-8A22-0574EEF779F5}" destId="{825B433B-1005-4819-B70B-8447E735AF95}" srcOrd="1" destOrd="0" parTransId="{7A58DB1A-A827-4500-A339-B746F150E6E2}" sibTransId="{62D5B6A0-9439-4E31-8A4C-9E3A46D1CB1D}"/>
    <dgm:cxn modelId="{15195447-DA6D-4F85-B65B-864FA3C9C1C2}" srcId="{825B433B-1005-4819-B70B-8447E735AF95}" destId="{C347E6BE-7E67-4480-BA16-C2F3D47773CE}" srcOrd="0" destOrd="0" parTransId="{0E2FF385-478C-4EE9-8401-BAFBD56326B9}" sibTransId="{8512E96B-8623-4ADE-A829-0FFADE97A1CA}"/>
    <dgm:cxn modelId="{4219592F-728A-49AA-B5DA-ED368793678E}" srcId="{202CFC0B-B826-4EE8-8A22-0574EEF779F5}" destId="{A9BF9BDA-7958-4152-8A98-984313AD2BC0}" srcOrd="2" destOrd="0" parTransId="{843BF5D6-535F-4792-B587-201A123C2120}" sibTransId="{961BEC78-92B5-4DD0-A9B7-2E980121F493}"/>
    <dgm:cxn modelId="{21E89BC2-0118-43EE-B53D-67715A2D77BD}" srcId="{A9BF9BDA-7958-4152-8A98-984313AD2BC0}" destId="{28D406FC-7FDF-404C-BA5D-5B487DDB790B}" srcOrd="0" destOrd="0" parTransId="{EA8A525A-B606-41AD-8265-7AB0D12A7FFF}" sibTransId="{5254C2D5-787A-4BEE-816A-8FDBC65792DA}"/>
    <dgm:cxn modelId="{DCECE1D4-8A1E-4B36-8A9F-7B2D0F982860}" type="presOf" srcId="{202CFC0B-B826-4EE8-8A22-0574EEF779F5}" destId="{4C98F7B0-7FBE-4D5F-8E7D-DFE874A1F653}" srcOrd="0" destOrd="0" presId="urn:microsoft.com/office/officeart/2005/8/layout/vList5"/>
    <dgm:cxn modelId="{040323FE-3692-447B-AD7A-41DAA11C9D21}" type="presParOf" srcId="{4C98F7B0-7FBE-4D5F-8E7D-DFE874A1F653}" destId="{4B18DDFC-A626-4A27-BD66-03EBEAF1B7E4}" srcOrd="0" destOrd="0" presId="urn:microsoft.com/office/officeart/2005/8/layout/vList5"/>
    <dgm:cxn modelId="{1B7AFF48-E123-4BA8-91BF-EB88ACD91367}" type="presParOf" srcId="{4B18DDFC-A626-4A27-BD66-03EBEAF1B7E4}" destId="{BDFA7FFA-8BE5-4641-B197-E9B6C616688D}" srcOrd="0" destOrd="0" presId="urn:microsoft.com/office/officeart/2005/8/layout/vList5"/>
    <dgm:cxn modelId="{2045014A-F9BF-4DEF-837C-8DCABADDA140}" type="presOf" srcId="{3C22AC7F-0737-48BC-B577-EFFC838C1292}" destId="{BDFA7FFA-8BE5-4641-B197-E9B6C616688D}" srcOrd="0" destOrd="0" presId="urn:microsoft.com/office/officeart/2005/8/layout/vList5"/>
    <dgm:cxn modelId="{A1B318F7-D522-4780-B55F-EC70F1FD8624}" type="presParOf" srcId="{4B18DDFC-A626-4A27-BD66-03EBEAF1B7E4}" destId="{DD9FFB74-1706-4D35-97AB-B89618739394}" srcOrd="1" destOrd="0" presId="urn:microsoft.com/office/officeart/2005/8/layout/vList5"/>
    <dgm:cxn modelId="{8F97F79D-CB9D-4294-AB07-37F92D6F6528}" type="presOf" srcId="{D426C57B-8707-4715-9561-45A815A5DFF0}" destId="{DD9FFB74-1706-4D35-97AB-B89618739394}" srcOrd="0" destOrd="0" presId="urn:microsoft.com/office/officeart/2005/8/layout/vList5"/>
    <dgm:cxn modelId="{9EFDAD9F-7BCE-4602-B179-98CAE6127686}" type="presOf" srcId="{75E07DDA-AB73-4754-86FB-604301FAD131}" destId="{DD9FFB74-1706-4D35-97AB-B89618739394}" srcOrd="0" destOrd="1" presId="urn:microsoft.com/office/officeart/2005/8/layout/vList5"/>
    <dgm:cxn modelId="{75644C52-17AD-4249-BCE6-D2BDF68F50D2}" type="presOf" srcId="{CDFF6EB2-1E6D-4538-9A7B-B5CB548E924E}" destId="{DD9FFB74-1706-4D35-97AB-B89618739394}" srcOrd="0" destOrd="2" presId="urn:microsoft.com/office/officeart/2005/8/layout/vList5"/>
    <dgm:cxn modelId="{2294AD34-9100-4B8A-8AA7-C2B32268690C}" type="presOf" srcId="{76B80A82-1E16-4472-9B8F-610D11567E25}" destId="{DD9FFB74-1706-4D35-97AB-B89618739394}" srcOrd="0" destOrd="3" presId="urn:microsoft.com/office/officeart/2005/8/layout/vList5"/>
    <dgm:cxn modelId="{D4A84622-AD1A-495D-9428-9BD1DE1C5512}" type="presParOf" srcId="{4C98F7B0-7FBE-4D5F-8E7D-DFE874A1F653}" destId="{89C03403-6526-4364-A728-F8C07F3A0654}" srcOrd="1" destOrd="0" presId="urn:microsoft.com/office/officeart/2005/8/layout/vList5"/>
    <dgm:cxn modelId="{FD5BEB93-E229-4A94-BA33-4CEB09D691F8}" type="presParOf" srcId="{4C98F7B0-7FBE-4D5F-8E7D-DFE874A1F653}" destId="{0CDEE715-51CF-4762-84E3-41B8E57B3871}" srcOrd="2" destOrd="0" presId="urn:microsoft.com/office/officeart/2005/8/layout/vList5"/>
    <dgm:cxn modelId="{2E825D51-B07E-4CDC-B0AF-48B5CA8881CB}" type="presParOf" srcId="{0CDEE715-51CF-4762-84E3-41B8E57B3871}" destId="{D465B4BB-5197-4F24-9877-B9E860A588E8}" srcOrd="0" destOrd="0" presId="urn:microsoft.com/office/officeart/2005/8/layout/vList5"/>
    <dgm:cxn modelId="{854C21D7-C8FC-451B-B07B-987DA177BF20}" type="presOf" srcId="{825B433B-1005-4819-B70B-8447E735AF95}" destId="{D465B4BB-5197-4F24-9877-B9E860A588E8}" srcOrd="0" destOrd="0" presId="urn:microsoft.com/office/officeart/2005/8/layout/vList5"/>
    <dgm:cxn modelId="{C567B3D4-EDA2-4D5D-953C-1109927EA4C6}" type="presParOf" srcId="{0CDEE715-51CF-4762-84E3-41B8E57B3871}" destId="{90992074-C358-422F-A8BF-5003BD3A98B4}" srcOrd="1" destOrd="0" presId="urn:microsoft.com/office/officeart/2005/8/layout/vList5"/>
    <dgm:cxn modelId="{75AEF38D-990D-48E4-85BA-F79B0A045BB8}" type="presOf" srcId="{C347E6BE-7E67-4480-BA16-C2F3D47773CE}" destId="{90992074-C358-422F-A8BF-5003BD3A98B4}" srcOrd="0" destOrd="0" presId="urn:microsoft.com/office/officeart/2005/8/layout/vList5"/>
    <dgm:cxn modelId="{52ABA00B-0AC3-44B4-83E2-41B8899DDDA7}" type="presParOf" srcId="{4C98F7B0-7FBE-4D5F-8E7D-DFE874A1F653}" destId="{4384BC29-923B-4A93-99A1-00A55918D0A4}" srcOrd="3" destOrd="0" presId="urn:microsoft.com/office/officeart/2005/8/layout/vList5"/>
    <dgm:cxn modelId="{3CF0B16E-B962-4576-851E-D87B05032BCB}" type="presParOf" srcId="{4C98F7B0-7FBE-4D5F-8E7D-DFE874A1F653}" destId="{6E01EACA-44FC-44B2-BF21-F02F501EE4CA}" srcOrd="4" destOrd="0" presId="urn:microsoft.com/office/officeart/2005/8/layout/vList5"/>
    <dgm:cxn modelId="{285B5CF9-0699-4A2A-A594-66B3514C50F6}" type="presParOf" srcId="{6E01EACA-44FC-44B2-BF21-F02F501EE4CA}" destId="{64D96581-D139-4725-9E43-0FEBD75FB4A1}" srcOrd="0" destOrd="0" presId="urn:microsoft.com/office/officeart/2005/8/layout/vList5"/>
    <dgm:cxn modelId="{B8AA585E-8EF1-4851-B52C-7015CEF82001}" type="presOf" srcId="{A9BF9BDA-7958-4152-8A98-984313AD2BC0}" destId="{64D96581-D139-4725-9E43-0FEBD75FB4A1}" srcOrd="0" destOrd="0" presId="urn:microsoft.com/office/officeart/2005/8/layout/vList5"/>
    <dgm:cxn modelId="{0931F4BE-99D3-4893-BBA9-06492913BE6A}" type="presParOf" srcId="{6E01EACA-44FC-44B2-BF21-F02F501EE4CA}" destId="{4BFFE993-3CCB-4F16-8F1A-ED6651C8DE71}" srcOrd="1" destOrd="0" presId="urn:microsoft.com/office/officeart/2005/8/layout/vList5"/>
    <dgm:cxn modelId="{1E920DFF-20F6-48CB-B6CA-EE033F6DC917}" type="presOf" srcId="{28D406FC-7FDF-404C-BA5D-5B487DDB790B}" destId="{4BFFE993-3CCB-4F16-8F1A-ED6651C8DE71}" srcOrd="0" destOrd="0" presId="urn:microsoft.com/office/officeart/2005/8/layout/vList5"/>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30" name=""/>
      <dsp:cNvGrpSpPr/>
    </dsp:nvGrpSpPr>
    <dsp:grpSpPr/>
    <dsp:sp modelId="{B0454ADC-219C-449C-965A-45F5EC1C7D07}">
      <dsp:nvSpPr>
        <dsp:cNvPr id="31" name=""/>
        <dsp:cNvSpPr/>
      </dsp:nvSpPr>
      <dsp:spPr>
        <a:xfrm>
          <a:off x="3643929" y="26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New 3</a:t>
          </a:r>
          <a:r>
            <a:rPr lang="en-US" sz="1120" kern="1200" baseline="30000"/>
            <a:t>rd</a:t>
          </a:r>
          <a:r>
            <a:rPr lang="en-US" sz="1120" kern="1200"/>
            <a:t> Party - onboarding</a:t>
          </a:r>
        </a:p>
      </dsp:txBody>
      <dsp:txXfrm>
        <a:off x="3827817" y="184153"/>
        <a:ext cx="887889" cy="887889"/>
      </dsp:txXfrm>
    </dsp:sp>
    <dsp:sp modelId="{8027729C-CEED-4AE7-9EC9-5368444E5455}">
      <dsp:nvSpPr>
        <dsp:cNvPr id="32" name=""/>
        <dsp:cNvSpPr/>
      </dsp:nvSpPr>
      <dsp:spPr>
        <a:xfrm rot="1542857">
          <a:off x="4946038" y="82152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951011" y="884493"/>
        <a:ext cx="234329" cy="254272"/>
      </dsp:txXfrm>
    </dsp:sp>
    <dsp:sp modelId="{940F9F28-E19C-49B9-8BBE-E3CDB9080EEB}">
      <dsp:nvSpPr>
        <dsp:cNvPr id="33" name=""/>
        <dsp:cNvSpPr/>
      </dsp:nvSpPr>
      <dsp:spPr>
        <a:xfrm>
          <a:off x="5344311"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Risk Analyzer &amp; World Check Report</a:t>
          </a:r>
        </a:p>
      </dsp:txBody>
      <dsp:txXfrm>
        <a:off x="5528199" y="1003013"/>
        <a:ext cx="887889" cy="887889"/>
      </dsp:txXfrm>
    </dsp:sp>
    <dsp:sp modelId="{EA3FF6F1-063A-4849-921D-5CF5BBA160BB}">
      <dsp:nvSpPr>
        <dsp:cNvPr id="34" name=""/>
        <dsp:cNvSpPr/>
      </dsp:nvSpPr>
      <dsp:spPr>
        <a:xfrm rot="4628571">
          <a:off x="6012636" y="2145809"/>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51676" y="2181611"/>
        <a:ext cx="234329" cy="254272"/>
      </dsp:txXfrm>
    </dsp:sp>
    <dsp:sp modelId="{8B0652E1-2AC4-4078-91FC-52FEC5D10A1F}">
      <dsp:nvSpPr>
        <dsp:cNvPr id="35" name=""/>
        <dsp:cNvSpPr/>
      </dsp:nvSpPr>
      <dsp:spPr>
        <a:xfrm>
          <a:off x="5764270"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Review of World Check Hits and Medium/High Risk Parties</a:t>
          </a:r>
        </a:p>
      </dsp:txBody>
      <dsp:txXfrm>
        <a:off x="5948158" y="2842976"/>
        <a:ext cx="887889" cy="887889"/>
      </dsp:txXfrm>
    </dsp:sp>
    <dsp:sp modelId="{068879DE-0611-49DB-BBDD-C865627EBD37}">
      <dsp:nvSpPr>
        <dsp:cNvPr id="36" name=""/>
        <dsp:cNvSpPr/>
      </dsp:nvSpPr>
      <dsp:spPr>
        <a:xfrm rot="7714286">
          <a:off x="5642281" y="3805388"/>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23802" y="3850887"/>
        <a:ext cx="234329" cy="254272"/>
      </dsp:txXfrm>
    </dsp:sp>
    <dsp:sp modelId="{B59D6CC5-FACA-46B2-AEBE-1388B5447341}">
      <dsp:nvSpPr>
        <dsp:cNvPr id="37" name=""/>
        <dsp:cNvSpPr/>
      </dsp:nvSpPr>
      <dsp:spPr>
        <a:xfrm>
          <a:off x="4587570"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Internal Questionnaire – enhanced DD</a:t>
          </a:r>
        </a:p>
      </dsp:txBody>
      <dsp:txXfrm>
        <a:off x="4771458" y="4318512"/>
        <a:ext cx="887889" cy="887889"/>
      </dsp:txXfrm>
    </dsp:sp>
    <dsp:sp modelId="{98536C1D-816B-49D7-BA76-E1294DD6DECF}">
      <dsp:nvSpPr>
        <dsp:cNvPr id="38" name=""/>
        <dsp:cNvSpPr/>
      </dsp:nvSpPr>
      <dsp:spPr>
        <a:xfrm rot="10800000">
          <a:off x="4113857" y="4550563"/>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214284" y="4635320"/>
        <a:ext cx="234329" cy="254272"/>
      </dsp:txXfrm>
    </dsp:sp>
    <dsp:sp modelId="{E2655CD6-FD03-401D-81D1-B6B4E00E66FC}">
      <dsp:nvSpPr>
        <dsp:cNvPr id="39" name=""/>
        <dsp:cNvSpPr/>
      </dsp:nvSpPr>
      <dsp:spPr>
        <a:xfrm>
          <a:off x="2700289" y="4134624"/>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External Questionnaire to 3</a:t>
          </a:r>
          <a:r>
            <a:rPr lang="en-US" sz="1120" kern="1200" baseline="30000"/>
            <a:t>rd</a:t>
          </a:r>
          <a:r>
            <a:rPr lang="en-US" sz="1120" kern="1200"/>
            <a:t> Party – enhanced DD</a:t>
          </a:r>
        </a:p>
      </dsp:txBody>
      <dsp:txXfrm>
        <a:off x="2884177" y="4318512"/>
        <a:ext cx="887889" cy="887889"/>
      </dsp:txXfrm>
    </dsp:sp>
    <dsp:sp modelId="{D2F3983D-2198-4EC7-8778-61084FCBE8F2}">
      <dsp:nvSpPr>
        <dsp:cNvPr id="40" name=""/>
        <dsp:cNvSpPr/>
      </dsp:nvSpPr>
      <dsp:spPr>
        <a:xfrm rot="13885714">
          <a:off x="2578300" y="3820202"/>
          <a:ext cx="334756" cy="4237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659821" y="3944217"/>
        <a:ext cx="234329" cy="254272"/>
      </dsp:txXfrm>
    </dsp:sp>
    <dsp:sp modelId="{4D93A9CA-BCEE-4D6F-8767-1F396B73F9EA}">
      <dsp:nvSpPr>
        <dsp:cNvPr id="41" name=""/>
        <dsp:cNvSpPr/>
      </dsp:nvSpPr>
      <dsp:spPr>
        <a:xfrm>
          <a:off x="1523588" y="2659088"/>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LSEG Reports – enhanced DD (ADDITIONAL COST)</a:t>
          </a:r>
        </a:p>
      </dsp:txBody>
      <dsp:txXfrm>
        <a:off x="1707476" y="2842976"/>
        <a:ext cx="887889" cy="887889"/>
      </dsp:txXfrm>
    </dsp:sp>
    <dsp:sp modelId="{2FFEB27B-9F53-4137-AB38-240D1FDC2DB0}">
      <dsp:nvSpPr>
        <dsp:cNvPr id="42" name=""/>
        <dsp:cNvSpPr/>
      </dsp:nvSpPr>
      <dsp:spPr>
        <a:xfrm rot="16971428">
          <a:off x="2191914" y="2164282"/>
          <a:ext cx="334756" cy="423786"/>
        </a:xfrm>
        <a:prstGeom prst="rightArrow">
          <a:avLst>
            <a:gd name="adj1" fmla="val 60000"/>
            <a:gd name="adj2" fmla="val 50000"/>
          </a:avLst>
        </a:prstGeom>
        <a:solidFill>
          <a:srgbClr val="3CA48E"/>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30954" y="2297994"/>
        <a:ext cx="234329" cy="254272"/>
      </dsp:txXfrm>
    </dsp:sp>
    <dsp:sp modelId="{E80D6AAB-5531-4FB6-9176-DE99D8728D58}">
      <dsp:nvSpPr>
        <dsp:cNvPr id="43" name=""/>
        <dsp:cNvSpPr/>
      </dsp:nvSpPr>
      <dsp:spPr>
        <a:xfrm>
          <a:off x="1943548" y="819125"/>
          <a:ext cx="1255664" cy="125566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20" kern="1200"/>
            <a:t>Continuous Monitoring in Worldcheck*</a:t>
          </a:r>
        </a:p>
      </dsp:txBody>
      <dsp:txXfrm>
        <a:off x="2127436" y="1003013"/>
        <a:ext cx="887889" cy="887889"/>
      </dsp:txXfrm>
    </dsp:sp>
    <dsp:sp modelId="{EB8F85B5-6795-4C34-8FE4-918CC51A7395}">
      <dsp:nvSpPr>
        <dsp:cNvPr id="44" name=""/>
        <dsp:cNvSpPr/>
      </dsp:nvSpPr>
      <dsp:spPr>
        <a:xfrm rot="21600000">
          <a:off x="3293982" y="1296211"/>
          <a:ext cx="1955561" cy="4970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21600000">
        <a:off x="3293982" y="1395624"/>
        <a:ext cx="1806441" cy="298241"/>
      </dsp:txXfrm>
    </dsp:sp>
  </dsp:spTree>
</dsp:drawing>
</file>

<file path=ppt/diagrams/drawing2.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7" name=""/>
      <dsp:cNvGrpSpPr/>
    </dsp:nvGrpSpPr>
    <dsp:grpSpPr/>
    <dsp:sp modelId="{12AFE8A0-018A-40B6-A106-FCA3322EAA42}">
      <dsp:nvSpPr>
        <dsp:cNvPr id="8" name=""/>
        <dsp:cNvSpPr/>
      </dsp:nvSpPr>
      <dsp:spPr>
        <a:xfrm>
          <a:off x="598405" y="0"/>
          <a:ext cx="6760476" cy="2032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a:lstStyle/>
        <a:p/>
      </dsp:txBody>
    </dsp:sp>
    <dsp:sp modelId="{5FA0E2E7-866D-4EB3-A4E1-CB9ACB4F0F3E}">
      <dsp:nvSpPr>
        <dsp:cNvPr id="9" name=""/>
        <dsp:cNvSpPr/>
      </dsp:nvSpPr>
      <dsp:spPr>
        <a:xfrm>
          <a:off x="8543"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Third Party Due Diligence </a:t>
          </a:r>
        </a:p>
        <a:p>
          <a:pPr marL="0" lvl="0" indent="0" algn="ctr" defTabSz="622300">
            <a:lnSpc>
              <a:spcPct val="90000"/>
            </a:lnSpc>
            <a:spcBef>
              <a:spcPct val="0"/>
            </a:spcBef>
            <a:spcAft>
              <a:spcPct val="35000"/>
            </a:spcAft>
            <a:buNone/>
          </a:pPr>
          <a:r>
            <a:rPr lang="en-GB" sz="1400" kern="1200"/>
            <a:t>(LSEG)</a:t>
          </a:r>
        </a:p>
      </dsp:txBody>
      <dsp:txXfrm>
        <a:off x="48221" y="649277"/>
        <a:ext cx="2480678" cy="733445"/>
      </dsp:txXfrm>
    </dsp:sp>
    <dsp:sp modelId="{07F04447-BD8B-4CD8-B124-1E4DFDB60FEC}">
      <dsp:nvSpPr>
        <dsp:cNvPr id="10" name=""/>
        <dsp:cNvSpPr/>
      </dsp:nvSpPr>
      <dsp:spPr>
        <a:xfrm>
          <a:off x="2696734"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Sustainability Assessments</a:t>
          </a:r>
        </a:p>
      </dsp:txBody>
      <dsp:txXfrm>
        <a:off x="2736411" y="649277"/>
        <a:ext cx="2480678" cy="733445"/>
      </dsp:txXfrm>
    </dsp:sp>
    <dsp:sp modelId="{A25E0D73-3076-4311-9BB9-F9A99B635800}">
      <dsp:nvSpPr>
        <dsp:cNvPr id="11" name=""/>
        <dsp:cNvSpPr/>
      </dsp:nvSpPr>
      <dsp:spPr>
        <a:xfrm>
          <a:off x="5393468" y="609599"/>
          <a:ext cx="2560033" cy="81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Responsible Procurement</a:t>
          </a:r>
        </a:p>
        <a:p>
          <a:pPr marL="0" lvl="0" indent="0" algn="ctr" defTabSz="622300">
            <a:lnSpc>
              <a:spcPct val="90000"/>
            </a:lnSpc>
            <a:spcBef>
              <a:spcPct val="0"/>
            </a:spcBef>
            <a:spcAft>
              <a:spcPct val="35000"/>
            </a:spcAft>
            <a:buNone/>
          </a:pPr>
          <a:r>
            <a:rPr lang="en-GB" sz="1400" kern="1200"/>
            <a:t>(Centre-led Procurement Team)</a:t>
          </a:r>
        </a:p>
      </dsp:txBody>
      <dsp:txXfrm>
        <a:off x="5433145" y="649277"/>
        <a:ext cx="2480678" cy="733445"/>
      </dsp:txXfrm>
    </dsp:sp>
  </dsp:spTree>
</dsp:drawing>
</file>

<file path=ppt/diagrams/drawing3.xml><?xml version="1.0" encoding="utf-8"?>
<dsp:drawing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http://schemas.openxmlformats.org/presentationml/2006/main" xmlns:p14="http://schemas.microsoft.com/office/powerpoint/2010/main" xmlns:dsp="http://schemas.microsoft.com/office/drawing/2008/diagram">
  <dsp:spTree>
    <dsp:nvGrpSpPr>
      <dsp:cNvPr id="10" name=""/>
      <dsp:cNvGrpSpPr/>
    </dsp:nvGrpSpPr>
    <dsp:grpSpPr/>
    <dsp:sp modelId="{DD9FFB74-1706-4D35-97AB-B89618739394}">
      <dsp:nvSpPr>
        <dsp:cNvPr id="11" name=""/>
        <dsp:cNvSpPr/>
      </dsp:nvSpPr>
      <dsp:spPr>
        <a:xfrm rot="5400000">
          <a:off x="4195660" y="-2620189"/>
          <a:ext cx="1770872" cy="701201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Name: Enter the official full name of the Third-Party </a:t>
          </a:r>
        </a:p>
        <a:p>
          <a:pPr marL="114300" lvl="1" indent="-114300" algn="l" defTabSz="533400">
            <a:lnSpc>
              <a:spcPct val="90000"/>
            </a:lnSpc>
            <a:spcBef>
              <a:spcPct val="0"/>
            </a:spcBef>
            <a:spcAft>
              <a:spcPct val="15000"/>
            </a:spcAft>
            <a:buChar char="•"/>
          </a:pPr>
          <a:r>
            <a:rPr lang="en-GB" sz="1200" kern="1200"/>
            <a:t>Reference Number: Unique identifier, recommend to follow local ERP reference denotation. If the reference number already exists, you will be notified by the system. </a:t>
          </a:r>
        </a:p>
        <a:p>
          <a:pPr marL="114300" lvl="1" indent="-114300" algn="l" defTabSz="533400">
            <a:lnSpc>
              <a:spcPct val="90000"/>
            </a:lnSpc>
            <a:spcBef>
              <a:spcPct val="0"/>
            </a:spcBef>
            <a:spcAft>
              <a:spcPct val="15000"/>
            </a:spcAft>
            <a:buChar char="•"/>
          </a:pPr>
          <a:r>
            <a:rPr lang="en-GB" sz="1200" kern="1200"/>
            <a:t>Industry Type: Use drop down function to select Third-Party Industry Type</a:t>
          </a:r>
        </a:p>
        <a:p>
          <a:pPr marL="114300" lvl="1" indent="-114300" algn="l" defTabSz="533400">
            <a:lnSpc>
              <a:spcPct val="90000"/>
            </a:lnSpc>
            <a:spcBef>
              <a:spcPct val="0"/>
            </a:spcBef>
            <a:spcAft>
              <a:spcPct val="15000"/>
            </a:spcAft>
            <a:buChar char="•"/>
          </a:pPr>
          <a:r>
            <a:rPr lang="en-GB" sz="1200" kern="1200"/>
            <a:t>Revenue: For customers, enter the anticipated sales value with the third-party, for suppliers, enter the anticipated spend value (</a:t>
          </a:r>
          <a:r>
            <a:rPr lang="en-GB" sz="1200" b="1" kern="1200"/>
            <a:t>in USD</a:t>
          </a:r>
          <a:r>
            <a:rPr lang="en-GB" sz="1200" kern="1200"/>
            <a:t>). </a:t>
          </a:r>
        </a:p>
      </dsp:txBody>
      <dsp:txXfrm rot="-5400000">
        <a:off x="1575090" y="86828"/>
        <a:ext cx="6925566" cy="1597978"/>
      </dsp:txXfrm>
    </dsp:sp>
    <dsp:sp modelId="{BDFA7FFA-8BE5-4641-B197-E9B6C616688D}">
      <dsp:nvSpPr>
        <dsp:cNvPr id="12" name=""/>
        <dsp:cNvSpPr/>
      </dsp:nvSpPr>
      <dsp:spPr>
        <a:xfrm>
          <a:off x="10632" y="60493"/>
          <a:ext cx="1575051" cy="17023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General Information</a:t>
          </a:r>
        </a:p>
      </dsp:txBody>
      <dsp:txXfrm>
        <a:off x="87520" y="137381"/>
        <a:ext cx="1421276" cy="1548537"/>
      </dsp:txXfrm>
    </dsp:sp>
    <dsp:sp modelId="{90992074-C358-422F-A8BF-5003BD3A98B4}">
      <dsp:nvSpPr>
        <dsp:cNvPr id="13" name=""/>
        <dsp:cNvSpPr/>
      </dsp:nvSpPr>
      <dsp:spPr>
        <a:xfrm rot="5400000">
          <a:off x="4737072" y="-1376835"/>
          <a:ext cx="677941" cy="703996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Commodity Type: Use drop down function to choose nature of business relationship with Third-Party </a:t>
          </a:r>
          <a:r>
            <a:rPr lang="en-GB" sz="1200" b="1" kern="1200">
              <a:solidFill>
                <a:srgbClr val="FF0000"/>
              </a:solidFill>
            </a:rPr>
            <a:t>(see next page for commodity type definitions)</a:t>
          </a:r>
        </a:p>
      </dsp:txBody>
      <dsp:txXfrm rot="-5400000">
        <a:off x="1556060" y="1837270"/>
        <a:ext cx="7006869" cy="611752"/>
      </dsp:txXfrm>
    </dsp:sp>
    <dsp:sp modelId="{D465B4BB-5197-4F24-9877-B9E860A588E8}">
      <dsp:nvSpPr>
        <dsp:cNvPr id="14" name=""/>
        <dsp:cNvSpPr/>
      </dsp:nvSpPr>
      <dsp:spPr>
        <a:xfrm>
          <a:off x="0" y="1864176"/>
          <a:ext cx="1589526" cy="5800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Third-Party Segmentation</a:t>
          </a:r>
        </a:p>
      </dsp:txBody>
      <dsp:txXfrm>
        <a:off x="28316" y="1892492"/>
        <a:ext cx="1532893" cy="523429"/>
      </dsp:txXfrm>
    </dsp:sp>
    <dsp:sp modelId="{4BFFE993-3CCB-4F16-8F1A-ED6651C8DE71}">
      <dsp:nvSpPr>
        <dsp:cNvPr id="15" name=""/>
        <dsp:cNvSpPr/>
      </dsp:nvSpPr>
      <dsp:spPr>
        <a:xfrm rot="5400000">
          <a:off x="4758742" y="-538739"/>
          <a:ext cx="683890" cy="7074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a:t>Country: Full address of Third-Party is not required, albeit recommended. However, the country in which they are registered is</a:t>
          </a:r>
        </a:p>
      </dsp:txBody>
      <dsp:txXfrm rot="-5400000">
        <a:off x="1563261" y="2690127"/>
        <a:ext cx="7041468" cy="617120"/>
      </dsp:txXfrm>
    </dsp:sp>
    <dsp:sp modelId="{64D96581-D139-4725-9E43-0FEBD75FB4A1}">
      <dsp:nvSpPr>
        <dsp:cNvPr id="16" name=""/>
        <dsp:cNvSpPr/>
      </dsp:nvSpPr>
      <dsp:spPr>
        <a:xfrm>
          <a:off x="0" y="2688198"/>
          <a:ext cx="1590602" cy="60991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Address</a:t>
          </a:r>
        </a:p>
      </dsp:txBody>
      <dsp:txXfrm>
        <a:off x="29774" y="2717972"/>
        <a:ext cx="1531055" cy="550369"/>
      </dsp:txXfrm>
    </dsp:sp>
  </dsp:spTree>
</dsp:drawing>
</file>

<file path=ppt/diagrams/layout1.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type="conn" r:blip="" hideGeom="1">
                  <dgm:adjLst/>
                </dgm:shape>
                <dgm:presOf axis="self"/>
                <dgm:constrLst>
                  <dgm:constr type="lMarg"/>
                  <dgm:constr type="rMarg"/>
                  <dgm:constr type="tMarg"/>
                  <dgm:constr type="bMarg"/>
                </dgm:constrLst>
                <dgm:ruleLst>
                  <dgm:rule type="primFontSz" val="5"/>
                </dgm:ruleLst>
              </dgm:layoutNode>
            </dgm:layoutNode>
          </dgm:forEach>
        </dgm:if>
        <dgm:else name="Name14"/>
      </dgm:choose>
    </dgm:forEach>
  </dgm:layoutNode>
</dgm:layoutDef>
</file>

<file path=ppt/diagrams/layout2.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type="rightArrow" r:blip="">
            <dgm:adjLst/>
          </dgm:shape>
        </dgm:if>
        <dgm:else name="Name2">
          <dgm:shape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fact="1"/>
            <dgm:rule type="primFontSz" val="5"/>
          </dgm:ruleLst>
        </dgm:layoutNode>
        <dgm:forEach name="Name7" axis="followSib" ptType="sibTrans" cnt="1">
          <dgm:layoutNode name="sibTrans">
            <dgm:alg type="sp"/>
            <dgm:shape r:blip="">
              <dgm:adjLst/>
            </dgm:shape>
            <dgm:presOf/>
            <dgm:constrLst/>
            <dgm:ruleLst/>
          </dgm:layoutNode>
        </dgm:forEach>
      </dgm:forEach>
    </dgm:layoutNode>
  </dgm:layoutNode>
</dgm:layoutDef>
</file>

<file path=ppt/diagrams/layout3.xml><?xml version="1.0" encoding="utf-8"?>
<dgm:layoutDef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dgm="http://schemas.openxmlformats.org/drawingml/2006/diagram"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rot="90" type="round2SameRect" r:blip="">
                    <dgm:adjLst/>
                  </dgm:shape>
                </dgm:if>
                <dgm:else name="Name12">
                  <dgm:shape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dgm:ruleLst>
            </dgm:layoutNode>
          </dgm:if>
          <dgm:else name="Name13"/>
        </dgm:choose>
      </dgm:layoutNode>
      <dgm:forEach name="Name14" axis="followSib" ptType="sibTrans" cnt="1">
        <dgm:layoutNode name="sp">
          <dgm:alg type="sp"/>
          <dgm:shape r:blip="">
            <dgm:adjLst/>
          </dgm:shape>
          <dgm:presOf/>
          <dgm:constrLst/>
          <dgm:ruleLst/>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ink/ink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0:58.49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 3,'175'-3,"194"6,-334 1,63 16,10 2,203 31,-266-46,1-2,59-1,-63-4,0 2,0 2,46 11,-34-4,0-2,91 3,112-13,-102-2,1479 3,-1629-1,0 1,-1 0,1 1,0-1,-1 1,1 0,0 0,-1 0,0 1,1-1,-1 1,0 0,0 1,0-1,6 5,-6-3,-1 0,-1 0,1 0,0 0,-1 0,0 1,0-1,0 1,-1-1,1 1,-1 0,0 0,-1 0,1-1,-1 7,0 14,-1-1,-2 1,0-1,-2 1,0-1,-11 28,-12 61,26-108,1 1,-1-1,0 1,0-1,0 0,-1 0,1 0,-2 0,1 0,0-1,-1 1,0-1,0 0,0 0,0 0,-1-1,1 0,-1 1,0-1,0-1,0 1,-7 1,-13 5,0-2,0-1,-44 6,46-9,-132 13,-162-4,-36 3,282-9,-1 4,-70 20,71-14,-1-3,-136 7,-150-20,154-3,164 3,-27-1,0 3,-81 13,70-6,-1-3,-131-7,71-2,-389 3,522 0,-1 0,1-1,0 1,0-1,0 0,0-1,1 0,-1 0,0 0,1 0,-1-1,1 0,0 0,0-1,0 1,0-1,0 0,-4-5,0-3,0 0,1-1,1 0,0 0,0 0,-5-21,0 3,3-1,0 0,2-1,1 0,2 0,1 0,2-35,1 42,-1 16,1-1,0 1,1 0,0-1,4-12,-4 20,0 1,0-1,0 0,0 1,1-1,-1 1,1-1,0 1,-1 0,1 0,0 0,1 0,-1 0,0 0,0 0,1 1,-1-1,1 1,0 0,-1 0,1 0,0 0,4-1,28-3,1 1,-1 3,1 0,-1 2,57 10,-45-6,222 25,167 15,-319-35,200 7,-77-4,-45 0,88-15,112 5,-337 3,61 15,-67-10,89 6,-95-16,4 0,89 13,-114-9</inkml:trace>
</inkml:ink>
</file>

<file path=ppt/ink/ink1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7:59:19.8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0,'19556'0'0</inkml:trace>
</inkml:ink>
</file>

<file path=ppt/ink/ink1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8:02:52.0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1,'549'26,"-153"-4,987-12,-822-13,-71-24,27-1,707 28,-1186 0</inkml:trace>
</inkml:ink>
</file>

<file path=ppt/ink/ink1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55:06.29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0,'99'1,"125"18,-100-9,-89-10,-1 3,0 1,0 1,40 12,-44-10,1-2,0-1,0-1,1-1,59-6,-8 2,-62 2</inkml:trace>
</inkml:ink>
</file>

<file path=ppt/ink/ink1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4-08-15T18:56:46.8390000"/>
    </inkml:context>
    <inkml:brush xml:id="br0">
      <inkml:brushProperty name="width" value="0.05" units="cm"/>
      <inkml:brushProperty name="height" value="0.05" units="cm"/>
      <inkml:brushProperty name="color" value="#E71224"/>
    </inkml:brush>
  </inkml:definitions>
  <inkml:trace contextRef="#ctx0" brushRef="#br0">2518 206 24575,'-6'-1'0,"1"0"0,0 0 0,0 0 0,-1-1 0,1 1 0,0-1 0,1-1 0,-7-2 0,-18-8 0,-133-38 0,-222-42 0,308 80 0,-1 4 0,0 3 0,-1 3 0,1 3 0,-103 15 0,162-12 0,0 1 0,1 0 0,-1 2 0,1 0 0,0 1 0,-16 9 0,-8 8 0,-38 31 0,52-36 0,-137 92 0,-73 54 0,221-153 0,-230 191 0,205-165 0,2 2 0,3 1 0,-57 83 0,60-74 0,3 1 0,-28 66 0,48-94 0,2 0 0,0 1 0,2 1 0,1-1 0,1 1 0,1 0 0,1 0 0,1 26 0,3-24 0,2 0 0,0 0 0,2 0 0,1 0 0,16 37 0,65 124 0,-33-83 0,5-2 0,124 159 0,-119-191 0,127 107 0,-172-160 0,27 22 0,3-2 0,1-2 0,1-2 0,2-3 0,1-2 0,2-2 0,80 26 0,-42-23 0,1-3 0,2-5 0,0-3 0,2-6 0,125 3 0,-206-16 0,0 0 0,0-2 0,-1 0 0,1-1 0,0 0 0,-1-2 0,0 0 0,0-1 0,0-1 0,-1-1 0,0 0 0,0-2 0,-1 1 0,-1-2 0,1 0 0,25-26 0,366-393 0,-388 405 0,-1-1 0,-2 0 0,-1-2 0,-1 0 0,19-51 0,28-153 0,-60 228 0,33-135 0,16-80 0,-12 51 0,-21 105 0,-3-1 0,10-129 0,-23 129 0,-4 0 0,-2 0 0,-21-96 0,-17-173 0,43 326 0,0 1 0,-1-1 0,0 0 0,0 1 0,0-1 0,-1 1 0,0 0 0,0-1 0,-1 1 0,0 0 0,0 0 0,0 0 0,-1 1 0,0-1 0,0 1 0,0 0 0,0 0 0,-1 0 0,0 1 0,0 0 0,-1 0 0,1 0 0,-1 0 0,1 1 0,-1 0 0,0 0 0,-1 0 0,1 1 0,0 0 0,-10-1 0,-41-8-112,-2 3 0,1 3 0,-102 3 0,103 3-805,36-1-5909</inkml:trace>
</inkml:ink>
</file>

<file path=ppt/ink/ink1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19.67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27,'16'-1,"-1"-1,0 0,17-5,37-5,232 10,-156 3,-124-1</inkml:trace>
</inkml:ink>
</file>

<file path=ppt/ink/ink1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07:27.11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0,'4194'0,"-4173"0</inkml:trace>
</inkml:ink>
</file>

<file path=ppt/ink/ink1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8.68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0,'7'1,"0"0,0 1,0 0,-1 0,13 6,5 1,34 7,0-1,1-4,68 5,183-1,-275-14,671 1,-359-4,-326 2</inkml:trace>
</inkml:ink>
</file>

<file path=ppt/ink/ink1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49.98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0,'515'32,"-254"-10,831-1,-785-22,-299 1,-6-1,0 1,0 0,0 0,0 0,0 0,0 1,0-1,0 0,0 1,0 0,0-1,3 2,-1 4</inkml:trace>
</inkml:ink>
</file>

<file path=ppt/ink/ink1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1.3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27,'272'-12,"-17"-1,-108 12,398 4,-409 8,35 2,45-13,-175-1</inkml:trace>
</inkml:ink>
</file>

<file path=ppt/ink/ink1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2.3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1,'355'20,"-192"-8,177 14,421 17,-307-32,21 1,-99 1,-156-2,-253-7,9 1</inkml:trace>
</inkml:ink>
</file>

<file path=ppt/ink/ink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1:07.85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82 142,'-1'27,"-2"-1,-6 30,-4 41,14 87,-4 56,-2-202,-16 60,13-72,2 0,1 0,1 1,1-1,1 34,3-57,-1 0,1-1,0 1,0 0,0 0,0-1,0 1,0-1,1 1,0-1,-1 1,1-1,0 0,0 0,0 0,0 0,0 0,1 0,-1-1,1 1,-1-1,1 0,-1 1,1-1,0 0,0-1,-1 1,1 0,0-1,4 1,13 1,1 0,-1-2,29-2,-21 1,63-1,123-1,236-35,-310 24,273 9,-214 7,-46-3,176 3,-109 25,-136-14,104 2,-18-15,-26-1,189 22,-66 11,380-2,1189-33,-1003 5,-757 8,-62-7,-1-1,1 0,0 0,0-1,0-1,15-2,-25 1,0 0,0 0,-1 0,1 0,0-1,-1 0,1 0,-1 0,0 0,0 0,1-1,-1 0,-1 1,1-1,0 0,-1 0,0-1,1 1,-1 0,-1-1,1 1,0-1,-1 0,0 1,0-1,1-5,45-252,-31 153,-3 28,-4-1,-2 0,-6-90,-1 168,0 1,0-1,-1 0,1 0,0 1,-1-1,0 0,0 1,0-1,0 1,0-1,0 1,-1-1,1 1,-1 0,0 0,0-1,0 1,0 1,0-1,0 0,0 0,0 1,-1-1,1 1,-1 0,1 0,-1 0,1 0,-1 0,0 0,1 1,-1-1,0 1,0 0,-4 0,-10 1,-1 1,0 0,0 1,-31 11,-1-2,-196 24,-297 6,-250-38,505-6,-202-1,-752 6,935 10,-64 0,-823-13,789-29,80 2,300 25,0-1,0-2,-41-12,-20-4,47 15,-49 1,55 4,-1-2,-49-9,56 6,13 3,1 0,0 0,0-1,0-1,-13-6,23 9,-1-1,1 1,0 0,0-1,0 1,0-1,1 0,-1 0,1 0,0 0,-1-1,2 1,-1-1,0 1,1-1,-1 0,1 1,0-1,0 0,1 0,-1 0,1-5,-2-10,2 0,0 0,6-34,-6 49,1-1,0 1,0 0,1 0,-1-1,1 1,0 0,0 1,0-1,1 0,-1 0,1 1,0 0,0-1,0 1,0 0,1 1,-1-1,1 0,0 1,-1 0,7-3,16-3,1 1,0 1,1 1,45-1,117 7,-89 2,-91-3,19-1,1 2,-1 1,1 1,-1 1,29 9,-5 0,2-2,-1-3,80 3,-26-3,108 4,20 2,28 6,-122-12,669 5,-502-16,1306 3,-1380-14,-5-1,-42 3,-21-1,384 12,-286 2,-252-1,-1 1,1 1,-1 0,1 1,-1 0,0 0,0 2,-1-1,1 2,-1-1,0 2,0-1,-1 1,0 1,0 0,-1 1,0-1,8 12,13 17,-2 2,-2 1,31 63,-11-19,-44-80,4 5,-1 1,1 0,-2 0,1 0,3 16,-7-23,-1 0,0-1,1 1,-1 0,0 0,0 0,-1 0,1 0,-1 0,1 0,-1 0,0-1,0 1,0 0,0 0,-1-1,1 1,-1-1,0 1,1-1,-1 0,0 0,0 0,-1 0,-3 3,-13 8,0 0,-2-1,1-1,-1-1,-1-1,-38 10,-145 25,114-28,-68 7,-278 6,411-28,-242 4,-311 21,26 5,0-31,276-2,-2824 0,3090 3,1 0,-1 0,0 1,0 0,1 1,0 0,-1 1,1 0,0 1,-16 10,-4 5,-51 47,42-33,30-26,2 1,-1-1,1 1,0 1,1-1,0 1,1 0,0 0,0 1,1 0,0-1,1 1,1 1,0-1,0 0,1 1,0-1,1 0,1 16,0-25,-1 0,0 1,1-1,-1 0,1 0,0 0,0 0,0 0,0 1,0-2,0 1,0 0,1 0,-1 0,1 0,-1-1,1 1,0-1,2 2,0 0,1-1,-1 0,0 0,1-1,0 1,-1-1,1 0,9 1,6-1,1-2,-1 0,29-4,-41 3,166-24,-44 5,0 5,139 2,-115 16,284 14,191-2,-389-17,536 3,-568 14,-18 0,-98-13,195 8,644 11,-605-23,-303 3</inkml:trace>
</inkml:ink>
</file>

<file path=ppt/ink/ink2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4.4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25,'397'-13,"-36"1,505 13,-840-1</inkml:trace>
</inkml:ink>
</file>

<file path=ppt/ink/ink2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0:56.759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28,'75'0,"97"-15,-62 5,192 8,-146 4,877-2,-1008 0</inkml:trace>
</inkml:ink>
</file>

<file path=ppt/ink/ink2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3:02.7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52,'72'0,"901"34,-548-6,-295-22,29-1,125 10,249 21,-260-26,271 3,103-13,-604-3,0-1,64-15,-3 0,24-7,24-4,-113 24,0-3,41-14,9-2,-49 15,0 2,1 1,81-2,296 10,-397-1</inkml:trace>
</inkml:ink>
</file>

<file path=ppt/ink/ink2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4:22.98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1,'16'6,"0"-1,1 0,0-2,0 0,28 2,-2 0,212 22,-92-12,-97-3,-43-8,1 0,26 0,109-4,-135 0</inkml:trace>
</inkml:ink>
</file>

<file path=ppt/ink/ink2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49.04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1,'1159'0,"-1137"0</inkml:trace>
</inkml:ink>
</file>

<file path=ppt/ink/ink2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26:54.00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26,'1780'0,"-1733"-2,47-9,38-1,398 11,-249 2,-109 12,3 0,284 5,-345-9,152-9,-106-3,142 3,-279 0</inkml:trace>
</inkml:ink>
</file>

<file path=ppt/ink/ink2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2.37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0 173,'26'2,"49"8,8 1,1253 15,-1244-33,133-28,-72 9,-111 22,56 1,-56 3,58-8,173-26,145-26,-362 52,0 2,1 2,57 4,60-2,-76-10,-55 6,50-1,219 8,-288-1</inkml:trace>
</inkml:ink>
</file>

<file path=ppt/ink/ink2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9:01:57.8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1 126,'73'0,"29"1,145-17,-96 3,19-4,-85 4,1 4,88 2,-4-6,-6 0,89-5,-133 10,144 8,-101 3,-41-3,-101 0</inkml:trace>
</inkml:ink>
</file>

<file path=ppt/ink/ink2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37:57.657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1 100,'10'-9,"0"1,1 1,0-1,0 2,1 0,0 0,0 1,0 0,1 1,-1 1,15-3,22-1,80-2,-80 7,637-7,1 34,239 2,-597-28,804 26,193 24,-1171-49,-126 0</inkml:trace>
</inkml:ink>
</file>

<file path=ppt/ink/ink2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6.675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1,'4'2,"0"1,0-1,0 0,1 0,-1 0,1 0,0-1,-1 0,1 0,0 0,5 0,11 2,85 16,131 8,112-13,-128-8,978 106,-775-63,173 11,-194-27,-51-30,-193-5,-99 3,-1-3,0-3,83-18,-124 18,0-2,33-16,-34 14,1 1,29-9,83-28,-41 19,-2-4,101-49,-168 71</inkml:trace>
</inkml:ink>
</file>

<file path=ppt/ink/ink3.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5:56:17.96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28,'1341'0,"-1298"-2,56-10,24-1,268 12,-369 1</inkml:trace>
</inkml:ink>
</file>

<file path=ppt/ink/ink30.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4:49.321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26,'1756'0,"-1721"-2,54-9,5-1,-71 11</inkml:trace>
</inkml:ink>
</file>

<file path=ppt/ink/ink31.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4.66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25,'195'-12,"-29"1,243 9,-213 3,-168-1</inkml:trace>
</inkml:ink>
</file>

<file path=ppt/ink/ink32.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4-08-15T18:46:57.670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1,'11'4,"0"-1,0 0,0 0,0-1,1 0,-1-1,1 0,16-2,4 1,919 23,-742-20,1189 5,211 4,-137 55,-935-53,-204-11,-109 8,110 3,56 0,-188 0,236 31,-354-34,1-2,0-5,0-3,132-16,-10-1,70-8,-63-22,4-1,-100 23,20-3,-101 23,-1-1,66-19,-84 18</inkml:trace>
</inkml:ink>
</file>

<file path=ppt/ink/ink4.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42:33.716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0 361,'6'-2,"1"0,-1 0,0-1,-1 0,1 0,0-1,-1 1,0-1,1 0,-2-1,9-8,7-5,27-20,122-88,-147 112,1 1,1 0,0 2,1 1,49-13,24 5,0 4,1 5,0 4,136 10,-180 1,108 27,12 1,-101-26,-32-5,0 2,0 1,0 3,-1 1,-1 2,40 17,-73-25,0 1,0-1,-1 2,1-1,-1 1,0 0,-1 0,9 12,-12-14,1 0,0-1,-1 1,0 0,0 0,0 1,0-1,-1 0,0 0,1 1,-2-1,1 1,0-1,-1 1,0 0,0-1,-1 6,0-8,0 0,0 0,0 0,0 0,-1-1,1 1,0 0,-1 0,0-1,1 1,-1-1,0 1,0-1,0 0,0 0,0 0,0 0,0 0,0 0,0-1,0 1,-4 0,-60 5,35-4,-41 8,-267 28,219-30,-166 32,157-1,93-27,0-1,-52 9,-69 2,113-16,-1-1,1-2,-74-6,27 1,67 2</inkml:trace>
</inkml:ink>
</file>

<file path=ppt/ink/ink5.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channel name="F" type="integer" min="0" max="32767" units="dev"/>
        </inkml:traceFormat>
        <inkml:channelProperties>
          <inkml:channelProperty channel="X" name="resolution" value="1000" units="1/cm"/>
          <inkml:channelProperty channel="Y" name="resolution" value="1000" units="1/cm"/>
        </inkml:channelProperties>
      </inkml:inkSource>
      <inkml:timestamp xml:id="ts0" timeString="2025-12-10T18:05:07.66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0,'957'137'0</inkml:trace>
</inkml:ink>
</file>

<file path=ppt/ink/ink6.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0.498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29,'267'1,"278"-3,-325-11,75-1,158 15,-428-1</inkml:trace>
</inkml:ink>
</file>

<file path=ppt/ink/ink7.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2.27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0,'20'2,"0"0,-1 1,33 10,2 0,106 17,0-7,223 4,3118-30,-3325 16,-28 0,-97-12,-8 0</inkml:trace>
</inkml:ink>
</file>

<file path=ppt/ink/ink8.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3.894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1,'1842'0,"-1511"14,-30-1,886-13,-1137 0</inkml:trace>
</inkml:ink>
</file>

<file path=ppt/ink/ink9.xml><?xml version="1.0" encoding="utf-8"?>
<inkml:ink xmlns:inkml="http://www.w3.org/2003/InkML">
  <inkml:definitions>
    <inkml:context xml:id="ctx0">
      <inkml:inkSource xml:id="inkSrc0">
        <inkml:traceFormat>
          <inkml:channel name="X" type="integer" min="-2.14748E+09" max="2.14748E+09" units="cm"/>
          <inkml:channel name="Y" type="integer" min="-2.14748E+09" max="2.14748E+09" units="cm"/>
        </inkml:traceFormat>
        <inkml:channelProperties>
          <inkml:channelProperty channel="X" name="resolution" value="1000" units="1/cm"/>
          <inkml:channelProperty channel="Y" name="resolution" value="1000" units="1/cm"/>
        </inkml:channelProperties>
      </inkml:inkSource>
      <inkml:timestamp xml:id="ts0" timeString="2025-12-10T17:53:35.64300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55,'1'-1,"0"0,0-1,0 1,0 0,1 0,-1 0,0 0,0 0,1 0,-1 0,1 1,-1-1,0 0,1 1,0-1,-1 1,1-1,-1 1,1 0,-1 0,1 0,0 0,2 0,0-1,95-8,165 5,-145 5,1701 0,-1781-2,56-11,-14 1,-53 9</inkml:trace>
</inkml:ink>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4" name="Slide Image Placeholder 3"/>
          <p:cNvSpPr>
            <a:spLocks noGrp="1" noRot="1" noChangeAspect="1"/>
          </p:cNvSpPr>
          <p:nvPr>
            <p:ph type="sldImg" idx="2"/>
          </p:nvPr>
        </p:nvSpPr>
        <p:spPr>
          <a:xfrm>
            <a:off x="395288" y="169863"/>
            <a:ext cx="6159500" cy="4621212"/>
          </a:xfrm>
          <a:prstGeom prst="rect">
            <a:avLst/>
          </a:prstGeom>
          <a:noFill/>
          <a:ln w="12700">
            <a:solidFill>
              <a:prstClr val="black"/>
            </a:solidFill>
          </a:ln>
        </p:spPr>
      </p:sp>
      <p:sp>
        <p:nvSpPr>
          <p:cNvPr id="5" name="Notes Placeholder 4"/>
          <p:cNvSpPr>
            <a:spLocks noGrp="1"/>
          </p:cNvSpPr>
          <p:nvPr>
            <p:ph type="body" sz="quarter" idx="3"/>
          </p:nvPr>
        </p:nvSpPr>
        <p:spPr>
          <a:xfrm>
            <a:off x="400792" y="4940567"/>
            <a:ext cx="6148491" cy="3932540"/>
          </a:xfrm>
          <a:prstGeom prst="rect">
            <a:avLst/>
          </a:prstGeom>
        </p:spPr>
        <p:txBody>
          <a:bodyPr vert="horz" lIns="91001" tIns="45502" rIns="91001" bIns="455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1" y="8721144"/>
            <a:ext cx="3012329" cy="463695"/>
          </a:xfrm>
          <a:prstGeom prst="rect">
            <a:avLst/>
          </a:prstGeom>
        </p:spPr>
        <p:txBody>
          <a:bodyPr vert="horz" lIns="91001" tIns="45502" rIns="91001" bIns="45502" rtlCol="0" anchor="b"/>
          <a:lstStyle>
            <a:lvl1pPr algn="l">
              <a:defRPr sz="1000">
                <a:solidFill>
                  <a:srgbClr val="203864"/>
                </a:solidFill>
              </a:defRPr>
            </a:lvl1pPr>
          </a:lstStyle>
          <a:p>
            <a:r>
              <a:rPr lang="en-US"/>
              <a:t>RPM International Inc.</a:t>
            </a:r>
          </a:p>
        </p:txBody>
      </p:sp>
      <p:sp>
        <p:nvSpPr>
          <p:cNvPr id="7" name="Slide Number Placeholder 6"/>
          <p:cNvSpPr>
            <a:spLocks noGrp="1"/>
          </p:cNvSpPr>
          <p:nvPr>
            <p:ph type="sldNum" sz="quarter" idx="5"/>
          </p:nvPr>
        </p:nvSpPr>
        <p:spPr>
          <a:xfrm>
            <a:off x="3937742" y="8721144"/>
            <a:ext cx="3012329" cy="463695"/>
          </a:xfrm>
          <a:prstGeom prst="rect">
            <a:avLst/>
          </a:prstGeom>
        </p:spPr>
        <p:txBody>
          <a:bodyPr vert="horz" lIns="91001" tIns="45502" rIns="91001" bIns="45502" rtlCol="0" anchor="b"/>
          <a:lstStyle>
            <a:lvl1pPr algn="r">
              <a:defRPr sz="1000">
                <a:solidFill>
                  <a:srgbClr val="203864"/>
                </a:solidFill>
              </a:defRPr>
            </a:lvl1pPr>
          </a:lstStyle>
          <a:p>
            <a:fld id="{AA05FC04-006C-4370-AA2A-61F90C8564E7}" type="slidenum">
              <a:rPr lang="en-US" smtClean="0"/>
              <a:t>‹#›</a:t>
            </a:fld>
            <a:endParaRPr lang="en-US"/>
          </a:p>
        </p:txBody>
      </p:sp>
    </p:spTree>
    <p:extLst>
      <p:ext uri="{BB962C8B-B14F-4D97-AF65-F5344CB8AC3E}">
        <p14:creationId val="149437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8.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 name="Slide Number Placeholder 3"/>
          <p:cNvSpPr>
            <a:spLocks noGrp="1"/>
          </p:cNvSpPr>
          <p:nvPr>
            <p:ph type="sldNum" sz="quarter" idx="10"/>
          </p:nvPr>
        </p:nvSpPr>
        <p:spPr/>
        <p:txBody>
          <a:bodyPr/>
          <a:lstStyle/>
          <a:p>
            <a:fld id="{AA05FC04-006C-4370-AA2A-61F90C8564E7}" type="slidenum">
              <a:rPr lang="en-US" smtClean="0"/>
              <a:t>1</a:t>
            </a:fld>
            <a:endParaRPr lang="en-US"/>
          </a:p>
        </p:txBody>
      </p:sp>
      <p:sp>
        <p:nvSpPr>
          <p:cNvPr id="6" name="Slide Image Placeholder 5">
            <a:extLst>
              <a:ext uri="{FF2B5EF4-FFF2-40B4-BE49-F238E27FC236}">
                <a16:creationId xmlns:a16="http://schemas.microsoft.com/office/drawing/2014/main" id="{C72E06DF-B426-4181-8E0A-454FF7736633}"/>
              </a:ext>
            </a:extLst>
          </p:cNvPr>
          <p:cNvSpPr>
            <a:spLocks noGrp="1" noRot="1" noChangeAspect="1"/>
          </p:cNvSpPr>
          <p:nvPr>
            <p:ph type="sldImg"/>
          </p:nvPr>
        </p:nvSpPr>
        <p:spPr>
          <a:xfrm>
            <a:off x="393700" y="169863"/>
            <a:ext cx="6162675" cy="4622800"/>
          </a:xfrm>
        </p:spPr>
      </p:sp>
      <p:sp>
        <p:nvSpPr>
          <p:cNvPr id="7" name="Notes Placeholder 6">
            <a:extLst>
              <a:ext uri="{FF2B5EF4-FFF2-40B4-BE49-F238E27FC236}">
                <a16:creationId xmlns:a16="http://schemas.microsoft.com/office/drawing/2014/main" id="{C2D10176-95FB-4A01-AB36-F535C89BE4A6}"/>
              </a:ext>
            </a:extLst>
          </p:cNvPr>
          <p:cNvSpPr>
            <a:spLocks noGrp="1"/>
          </p:cNvSpPr>
          <p:nvPr>
            <p:ph type="body" idx="1"/>
          </p:nvPr>
        </p:nvSpPr>
        <p:spPr/>
        <p:txBody>
          <a:bodyPr>
            <a:normAutofit/>
          </a:bodyPr>
          <a:lstStyle/>
          <a:p>
            <a:pPr>
              <a:lnSpc>
                <a:spcPct val="120000"/>
              </a:lnSpc>
            </a:pPr>
            <a:endParaRPr lang="en-US"/>
          </a:p>
        </p:txBody>
      </p:sp>
    </p:spTree>
    <p:extLst>
      <p:ext uri="{BB962C8B-B14F-4D97-AF65-F5344CB8AC3E}">
        <p14:creationId val="485763577"/>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22</a:t>
            </a:fld>
            <a:endParaRPr lang="en-US"/>
          </a:p>
        </p:txBody>
      </p:sp>
    </p:spTree>
    <p:extLst>
      <p:ext uri="{BB962C8B-B14F-4D97-AF65-F5344CB8AC3E}">
        <p14:creationId val="36985859"/>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34</a:t>
            </a:fld>
            <a:endParaRPr lang="en-US"/>
          </a:p>
        </p:txBody>
      </p:sp>
    </p:spTree>
    <p:extLst>
      <p:ext uri="{BB962C8B-B14F-4D97-AF65-F5344CB8AC3E}">
        <p14:creationId val="719209024"/>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41</a:t>
            </a:fld>
            <a:endParaRPr lang="en-US"/>
          </a:p>
        </p:txBody>
      </p:sp>
    </p:spTree>
    <p:extLst>
      <p:ext uri="{BB962C8B-B14F-4D97-AF65-F5344CB8AC3E}">
        <p14:creationId val="1981224715"/>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05FC04-006C-4370-AA2A-61F90C8564E7}" type="slidenum">
              <a:rPr lang="en-US" smtClean="0"/>
              <a:t>68</a:t>
            </a:fld>
            <a:endParaRPr lang="en-US"/>
          </a:p>
        </p:txBody>
      </p:sp>
    </p:spTree>
    <p:extLst>
      <p:ext uri="{BB962C8B-B14F-4D97-AF65-F5344CB8AC3E}">
        <p14:creationId val="1464527026"/>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oleObject" Target="../embeddings/oleObject2.bin" TargetMode="Internal" /><Relationship Id="rId3" Type="http://schemas.openxmlformats.org/officeDocument/2006/relationships/image" Target="../media/image1.emf" /><Relationship Id="rId4" Type="http://schemas.openxmlformats.org/officeDocument/2006/relationships/tags" Target="../tags/tag2.xml" /><Relationship Id="rId5" Type="http://schemas.openxmlformats.org/officeDocument/2006/relationships/vmlDrawing" Target="../drawings/vmlDrawing1.vml" /><Relationship Id="rId6"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oleObject" Target="../embeddings/oleObject3.bin" TargetMode="Internal" /><Relationship Id="rId3" Type="http://schemas.openxmlformats.org/officeDocument/2006/relationships/image" Target="../media/image2.emf" /><Relationship Id="rId4" Type="http://schemas.openxmlformats.org/officeDocument/2006/relationships/vmlDrawing" Target="../drawings/vmlDrawing2.vml" /><Relationship Id="rId5"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png" /><Relationship Id="rId2" Type="http://schemas.openxmlformats.org/officeDocument/2006/relationships/image" Target="../media/image4.png" /><Relationship Id="rId3" Type="http://schemas.openxmlformats.org/officeDocument/2006/relationships/image" Target="../media/image5.png" /><Relationship Id="rId4"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graphicFrame>
        <p:nvGraphicFramePr>
          <p:cNvPr id="9" name="Object 8" hidden="1">
            <a:extLst>
              <a:ext uri="{FF2B5EF4-FFF2-40B4-BE49-F238E27FC236}">
                <a16:creationId xmlns:a16="http://schemas.microsoft.com/office/drawing/2014/main" id="{74AFCF93-F657-4B86-AF22-65B0BC4CCAC8}"/>
              </a:ext>
            </a:extLst>
          </p:cNvPr>
          <p:cNvGraphicFramePr>
            <a:graphicFrameLocks noChangeAspect="1"/>
          </p:cNvGraphicFramePr>
          <p:nvPr userDrawn="1">
            <p:custDataLst>
              <p:tags r:id="rId1"/>
            </p:custDataLst>
            <p:extLst>
              <p:ext uri="{D42A27DB-BD31-4B8C-83A1-F6EECF244321}">
                <p14:modId val="473403509"/>
              </p:ext>
            </p:extLst>
          </p:nvPr>
        </p:nvGraphicFramePr>
        <p:xfrm>
          <a:off x="1193" y="1588"/>
          <a:ext cx="1191" cy="1588"/>
        </p:xfrm>
        <a:graphic>
          <a:graphicData uri="http://schemas.openxmlformats.org/presentationml/2006/ole">
            <mc:AlternateContent>
              <mc:Choice xmlns:v="urn:schemas-microsoft-com:vml" Requires="v">
                <p:oleObj spid="_x0000_s1038" name="think-cell Slide" r:id="rId2" imgW="424" imgH="424" progId="TCLayout.ActiveDocument.1">
                  <p:embed/>
                </p:oleObj>
              </mc:Choice>
              <mc:Fallback>
                <p:oleObj name="think-cell Slide" r:id="rId2" imgW="424" imgH="424" progId="TCLayout.ActiveDocument.1">
                  <p:embed/>
                  <p:pic>
                    <p:nvPicPr>
                      <p:cNvPr id="0" name="OLE substitute image"/>
                      <p:cNvPicPr/>
                      <p:nvPr/>
                    </p:nvPicPr>
                    <p:blipFill>
                      <a:blip r:embed="rId3"/>
                      <a:stretch>
                        <a:fillRect/>
                      </a:stretch>
                    </p:blipFill>
                    <p:spPr>
                      <a:xfrm>
                        <a:off x="1193" y="1588"/>
                        <a:ext cx="1191"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27C78A8F-C7D7-4FCD-ABDF-9F33A29FBAE3}"/>
              </a:ext>
            </a:extLst>
          </p:cNvPr>
          <p:cNvSpPr/>
          <p:nvPr userDrawn="1">
            <p:custDataLst>
              <p:tags r:id="rId4"/>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4500" b="0" i="0" baseline="0">
              <a:latin typeface="Calibri Light" panose="020f0302020204030204" pitchFamily="34" charset="0"/>
              <a:ea typeface="+mj-ea"/>
              <a:cs typeface="+mj-cs"/>
              <a:sym typeface="Calibri Light" panose="020f0302020204030204" pitchFamily="34" charset="0"/>
            </a:endParaRPr>
          </a:p>
        </p:txBody>
      </p:sp>
      <p:sp>
        <p:nvSpPr>
          <p:cNvPr id="2" name="Title 1"/>
          <p:cNvSpPr>
            <a:spLocks noGrp="1"/>
          </p:cNvSpPr>
          <p:nvPr>
            <p:ph type="ctrTitle"/>
          </p:nvPr>
        </p:nvSpPr>
        <p:spPr>
          <a:xfrm>
            <a:off x="1143000" y="1122363"/>
            <a:ext cx="6858000" cy="2387600"/>
          </a:xfrm>
        </p:spPr>
        <p:txBody>
          <a:bodyPr anchor="b"/>
          <a:lstStyle>
            <a:lvl1pPr algn="ctr">
              <a:defRPr sz="4500">
                <a:solidFill>
                  <a:schemeClr val="tx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a:t>Click to edit Master subtitle style</a:t>
            </a:r>
          </a:p>
        </p:txBody>
      </p:sp>
    </p:spTree>
    <p:extLst>
      <p:ext uri="{BB962C8B-B14F-4D97-AF65-F5344CB8AC3E}">
        <p14:creationId val="3832464026"/>
      </p:ext>
    </p:extLst>
  </p:cSld>
  <p:clrMapOvr>
    <a:masterClrMapping/>
  </p:clrMapOvr>
  <p:transition spd="med">
    <p:fade/>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graphicFrame>
        <p:nvGraphicFramePr>
          <p:cNvPr id="4" name="Object 3" hidden="1">
            <a:extLst>
              <a:ext uri="{FF2B5EF4-FFF2-40B4-BE49-F238E27FC236}">
                <a16:creationId xmlns:a16="http://schemas.microsoft.com/office/drawing/2014/main" id="{06D9C2DC-7DD7-4CCC-9988-35B863DFA90C}"/>
              </a:ext>
            </a:extLst>
          </p:cNvPr>
          <p:cNvGraphicFramePr>
            <a:graphicFrameLocks noChangeAspect="1"/>
          </p:cNvGraphicFramePr>
          <p:nvPr userDrawn="1">
            <p:custDataLst>
              <p:tags r:id="rId1"/>
            </p:custDataLst>
            <p:extLst>
              <p:ext uri="{D42A27DB-BD31-4B8C-83A1-F6EECF244321}">
                <p14:modId val="2080291004"/>
              </p:ext>
            </p:extLst>
          </p:nvPr>
        </p:nvGraphicFramePr>
        <p:xfrm>
          <a:off x="1192" y="1593"/>
          <a:ext cx="1190" cy="1587"/>
        </p:xfrm>
        <a:graphic>
          <a:graphicData uri="http://schemas.openxmlformats.org/presentationml/2006/ole">
            <mc:AlternateContent>
              <mc:Choice xmlns:v="urn:schemas-microsoft-com:vml" Requires="v">
                <p:oleObj spid="_x0000_s1039" name="think-cell Slide" r:id="rId2" imgW="216" imgH="216" progId="TCLayout.ActiveDocument.1">
                  <p:embed/>
                </p:oleObj>
              </mc:Choice>
              <mc:Fallback>
                <p:oleObj name="think-cell Slide" r:id="rId2" imgW="216" imgH="216" progId="TCLayout.ActiveDocument.1">
                  <p:embed/>
                  <p:pic>
                    <p:nvPicPr>
                      <p:cNvPr id="0" name="OLE substitute image"/>
                      <p:cNvPicPr/>
                      <p:nvPr/>
                    </p:nvPicPr>
                    <p:blipFill>
                      <a:blip r:embed="rId3"/>
                      <a:stretch>
                        <a:fillRect/>
                      </a:stretch>
                    </p:blipFill>
                    <p:spPr>
                      <a:xfrm>
                        <a:off x="1192" y="1593"/>
                        <a:ext cx="1190" cy="1587"/>
                      </a:xfrm>
                      <a:prstGeom prst="rect">
                        <a:avLst/>
                      </a:prstGeom>
                    </p:spPr>
                  </p:pic>
                </p:oleObj>
              </mc:Fallback>
            </mc:AlternateContent>
          </a:graphicData>
        </a:graphic>
      </p:graphicFrame>
      <p:sp>
        <p:nvSpPr>
          <p:cNvPr id="6" name="Title Placeholder 1"/>
          <p:cNvSpPr>
            <a:spLocks noGrp="1"/>
          </p:cNvSpPr>
          <p:nvPr>
            <p:ph type="title" hasCustomPrompt="1"/>
          </p:nvPr>
        </p:nvSpPr>
        <p:spPr>
          <a:xfrm>
            <a:off x="822960" y="182880"/>
            <a:ext cx="7358907" cy="787032"/>
          </a:xfrm>
          <a:prstGeom prst="rect">
            <a:avLst/>
          </a:prstGeom>
        </p:spPr>
        <p:txBody>
          <a:bodyPr vert="horz" lIns="91440" tIns="45720" rIns="91440" bIns="45720" rtlCol="0" anchor="ctr">
            <a:noAutofit/>
          </a:bodyPr>
          <a:lstStyle>
            <a:lvl1pPr>
              <a:defRPr sz="2000"/>
            </a:lvl1pPr>
          </a:lstStyle>
          <a:p>
            <a:r>
              <a:rPr lang="en-US"/>
              <a:t>Click to edit </a:t>
            </a:r>
            <a:br>
              <a:rPr lang="en-US"/>
            </a:br>
            <a:r>
              <a:rPr lang="en-US"/>
              <a:t>Master title style</a:t>
            </a:r>
          </a:p>
        </p:txBody>
      </p:sp>
      <p:sp>
        <p:nvSpPr>
          <p:cNvPr id="7" name="Text Placeholder 2"/>
          <p:cNvSpPr>
            <a:spLocks noGrp="1"/>
          </p:cNvSpPr>
          <p:nvPr>
            <p:ph idx="1"/>
          </p:nvPr>
        </p:nvSpPr>
        <p:spPr>
          <a:xfrm>
            <a:off x="432562" y="1508760"/>
            <a:ext cx="8074836" cy="48420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a:extLst>
              <a:ext uri="{FF2B5EF4-FFF2-40B4-BE49-F238E27FC236}">
                <a16:creationId xmlns:a16="http://schemas.microsoft.com/office/drawing/2014/main" id="{04D026DA-6CE9-4966-BA89-38F47DC2EEFC}"/>
              </a:ext>
            </a:extLst>
          </p:cNvPr>
          <p:cNvSpPr>
            <a:spLocks noGrp="1"/>
          </p:cNvSpPr>
          <p:nvPr>
            <p:ph type="dt" sz="half" idx="2"/>
          </p:nvPr>
        </p:nvSpPr>
        <p:spPr>
          <a:xfrm>
            <a:off x="5828145" y="6558353"/>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8" name="Slide Number Placeholder 6">
            <a:extLst>
              <a:ext uri="{FF2B5EF4-FFF2-40B4-BE49-F238E27FC236}">
                <a16:creationId xmlns:a16="http://schemas.microsoft.com/office/drawing/2014/main" id="{62C2B23F-24A9-4052-948D-555AAA1D694F}"/>
              </a:ext>
            </a:extLst>
          </p:cNvPr>
          <p:cNvSpPr>
            <a:spLocks noGrp="1"/>
          </p:cNvSpPr>
          <p:nvPr>
            <p:ph type="sldNum" sz="quarter" idx="4"/>
          </p:nvPr>
        </p:nvSpPr>
        <p:spPr>
          <a:xfrm>
            <a:off x="8663437" y="6558353"/>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3451003217"/>
      </p:ext>
    </p:extLst>
  </p:cSld>
  <p:clrMapOvr>
    <a:masterClrMapping/>
  </p:clrMapOvr>
  <p:transition spd="med">
    <p:fade/>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pic>
        <p:nvPicPr>
          <p:cNvPr id="4" name="Picture 3">
            <a:extLst>
              <a:ext uri="{FF2B5EF4-FFF2-40B4-BE49-F238E27FC236}">
                <a16:creationId xmlns:a16="http://schemas.microsoft.com/office/drawing/2014/main" id="{C3C20818-8DDA-3F49-982E-FE672F9E4B39}"/>
              </a:ext>
            </a:extLst>
          </p:cNvPr>
          <p:cNvPicPr>
            <a:picLocks noChangeAspect="1"/>
          </p:cNvPicPr>
          <p:nvPr userDrawn="1"/>
        </p:nvPicPr>
        <p:blipFill>
          <a:blip r:embed="rId1"/>
          <a:srcRect l="10663" t="1445" r="10663"/>
          <a:stretch>
            <a:fillRect/>
          </a:stretch>
        </p:blipFill>
        <p:spPr>
          <a:xfrm>
            <a:off x="0" y="0"/>
            <a:ext cx="9144000" cy="5150840"/>
          </a:xfrm>
          <a:prstGeom prst="rect">
            <a:avLst/>
          </a:prstGeom>
        </p:spPr>
      </p:pic>
      <p:pic>
        <p:nvPicPr>
          <p:cNvPr id="5" name="Picture 4">
            <a:extLst>
              <a:ext uri="{FF2B5EF4-FFF2-40B4-BE49-F238E27FC236}">
                <a16:creationId xmlns:a16="http://schemas.microsoft.com/office/drawing/2014/main" id="{8DEFDE6D-6AB1-134F-BF2D-97D50BB8F9C2}"/>
              </a:ext>
            </a:extLst>
          </p:cNvPr>
          <p:cNvPicPr>
            <a:picLocks noChangeAspect="1"/>
          </p:cNvPicPr>
          <p:nvPr userDrawn="1"/>
        </p:nvPicPr>
        <p:blipFill>
          <a:blip r:embed="rId2"/>
          <a:stretch>
            <a:fillRect/>
          </a:stretch>
        </p:blipFill>
        <p:spPr>
          <a:xfrm>
            <a:off x="7089924" y="1560352"/>
            <a:ext cx="1604880" cy="2806118"/>
          </a:xfrm>
          <a:prstGeom prst="rect">
            <a:avLst/>
          </a:prstGeom>
        </p:spPr>
      </p:pic>
      <p:sp>
        <p:nvSpPr>
          <p:cNvPr id="6" name="Rectangle 5">
            <a:extLst>
              <a:ext uri="{FF2B5EF4-FFF2-40B4-BE49-F238E27FC236}">
                <a16:creationId xmlns:a16="http://schemas.microsoft.com/office/drawing/2014/main" id="{E35A33B2-1602-A14D-97FA-7C12265B23CF}"/>
              </a:ext>
            </a:extLst>
          </p:cNvPr>
          <p:cNvSpPr/>
          <p:nvPr userDrawn="1"/>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CFBB4451-9D41-6B4E-8FB0-339D4F654ADC}"/>
              </a:ext>
            </a:extLst>
          </p:cNvPr>
          <p:cNvSpPr/>
          <p:nvPr userDrawn="1"/>
        </p:nvSpPr>
        <p:spPr>
          <a:xfrm flipH="1">
            <a:off x="0" y="4135179"/>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2E489EC-E4C0-BC4F-B047-C4F8266835C7}"/>
              </a:ext>
            </a:extLst>
          </p:cNvPr>
          <p:cNvCxnSpPr/>
          <p:nvPr userDrawn="1"/>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233C4D-12E6-CD44-B89E-3C9A22EA8343}"/>
              </a:ext>
            </a:extLst>
          </p:cNvPr>
          <p:cNvCxnSpPr/>
          <p:nvPr userDrawn="1"/>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9ED571-82D2-D246-A47D-A80C822ADDD7}"/>
              </a:ext>
            </a:extLst>
          </p:cNvPr>
          <p:cNvSpPr txBox="1"/>
          <p:nvPr userDrawn="1"/>
        </p:nvSpPr>
        <p:spPr>
          <a:xfrm>
            <a:off x="394768" y="421272"/>
            <a:ext cx="3699545" cy="944880"/>
          </a:xfrm>
          <a:prstGeom prst="rect">
            <a:avLst/>
          </a:prstGeom>
          <a:noFill/>
        </p:spPr>
        <p:txBody>
          <a:bodyPr wrap="square" rtlCol="0">
            <a:spAutoFit/>
          </a:bodyPr>
          <a:lstStyle/>
          <a:p>
            <a:r>
              <a:rPr lang="de"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DER WERT VON 168</a:t>
            </a:r>
          </a:p>
        </p:txBody>
      </p:sp>
      <p:cxnSp>
        <p:nvCxnSpPr>
          <p:cNvPr id="11" name="Straight Connector 10">
            <a:extLst>
              <a:ext uri="{FF2B5EF4-FFF2-40B4-BE49-F238E27FC236}">
                <a16:creationId xmlns:a16="http://schemas.microsoft.com/office/drawing/2014/main" id="{A210BB95-7967-7648-835C-D3C45FEF1074}"/>
              </a:ext>
            </a:extLst>
          </p:cNvPr>
          <p:cNvCxnSpPr/>
          <p:nvPr userDrawn="1"/>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0A2122B-42C6-2540-B8D4-3C80E6EA5871}"/>
              </a:ext>
            </a:extLst>
          </p:cNvPr>
          <p:cNvPicPr>
            <a:picLocks noChangeAspect="1"/>
          </p:cNvPicPr>
          <p:nvPr userDrawn="1"/>
        </p:nvPicPr>
        <p:blipFill>
          <a:blip r:embed="rId3"/>
          <a:stretch>
            <a:fillRect/>
          </a:stretch>
        </p:blipFill>
        <p:spPr>
          <a:xfrm>
            <a:off x="7295029" y="366842"/>
            <a:ext cx="1194670" cy="574062"/>
          </a:xfrm>
          <a:prstGeom prst="rect">
            <a:avLst/>
          </a:prstGeom>
        </p:spPr>
      </p:pic>
      <p:cxnSp>
        <p:nvCxnSpPr>
          <p:cNvPr id="13" name="Straight Connector 12">
            <a:extLst>
              <a:ext uri="{FF2B5EF4-FFF2-40B4-BE49-F238E27FC236}">
                <a16:creationId xmlns:a16="http://schemas.microsoft.com/office/drawing/2014/main" id="{FC04F3EC-D42F-3844-AEEA-6508D089560E}"/>
              </a:ext>
            </a:extLst>
          </p:cNvPr>
          <p:cNvCxnSpPr>
            <a:stCxn id="7" idx="0"/>
          </p:cNvCxnSpPr>
          <p:nvPr userDrawn="1"/>
        </p:nvCxnSpPr>
        <p:spPr>
          <a:xfrm flipH="1">
            <a:off x="9144000" y="4135179"/>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23888" y="5431631"/>
            <a:ext cx="7886700" cy="1019969"/>
          </a:xfrm>
        </p:spPr>
        <p:txBody>
          <a:bodyPr anchor="t"/>
          <a:lstStyle>
            <a:lvl1pPr algn="ctr">
              <a:defRPr sz="2100"/>
            </a:lvl1pPr>
          </a:lstStyle>
          <a:p>
            <a:r>
              <a:rPr lang="en-US"/>
              <a:t>CLICK TO EDIT MASTER TITLE STYLE</a:t>
            </a:r>
          </a:p>
        </p:txBody>
      </p:sp>
      <p:sp>
        <p:nvSpPr>
          <p:cNvPr id="3" name="Text Placeholder 2"/>
          <p:cNvSpPr>
            <a:spLocks noGrp="1"/>
          </p:cNvSpPr>
          <p:nvPr>
            <p:ph type="body" idx="1" hasCustomPrompt="1"/>
          </p:nvPr>
        </p:nvSpPr>
        <p:spPr>
          <a:xfrm>
            <a:off x="623888" y="5906287"/>
            <a:ext cx="7886700" cy="824714"/>
          </a:xfrm>
        </p:spPr>
        <p:txBody>
          <a:bodyPr anchor="t">
            <a:normAutofit/>
          </a:bodyPr>
          <a:lstStyle>
            <a:lvl1pPr marL="0" indent="0" algn="ctr">
              <a:buNone/>
              <a:defRPr sz="1900">
                <a:solidFill>
                  <a:schemeClr val="accent1">
                    <a:lumMod val="60000"/>
                    <a:lumOff val="40000"/>
                  </a:schemeClr>
                </a:solidFill>
              </a:defRPr>
            </a:lvl1pPr>
            <a:lvl2pPr marL="342875" indent="0">
              <a:buNone/>
              <a:defRPr sz="1500">
                <a:solidFill>
                  <a:schemeClr val="tx1">
                    <a:tint val="75000"/>
                  </a:schemeClr>
                </a:solidFill>
              </a:defRPr>
            </a:lvl2pPr>
            <a:lvl3pPr marL="685749"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a:t>Click to edit Master text styles</a:t>
            </a:r>
          </a:p>
        </p:txBody>
      </p:sp>
      <p:sp>
        <p:nvSpPr>
          <p:cNvPr id="14" name="Date Placeholder 5">
            <a:extLst>
              <a:ext uri="{FF2B5EF4-FFF2-40B4-BE49-F238E27FC236}">
                <a16:creationId xmlns:a16="http://schemas.microsoft.com/office/drawing/2014/main" id="{67379C8A-A8C7-5444-8968-BF22585B1443}"/>
              </a:ext>
            </a:extLst>
          </p:cNvPr>
          <p:cNvSpPr>
            <a:spLocks noGrp="1"/>
          </p:cNvSpPr>
          <p:nvPr>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15" name="Slide Number Placeholder 6">
            <a:extLst>
              <a:ext uri="{FF2B5EF4-FFF2-40B4-BE49-F238E27FC236}">
                <a16:creationId xmlns:a16="http://schemas.microsoft.com/office/drawing/2014/main" id="{577E463F-897D-E840-990E-1EA31520DE5D}"/>
              </a:ext>
            </a:extLst>
          </p:cNvPr>
          <p:cNvSpPr>
            <a:spLocks noGrp="1"/>
          </p:cNvSpPr>
          <p:nvPr>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spTree>
    <p:extLst>
      <p:ext uri="{BB962C8B-B14F-4D97-AF65-F5344CB8AC3E}">
        <p14:creationId val="1009462826"/>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a:xfrm>
            <a:off x="822959" y="182880"/>
            <a:ext cx="7381415" cy="729882"/>
          </a:xfrm>
        </p:spPr>
        <p:txBody>
          <a:bodyPr anchor="ctr"/>
          <a:lstStyle>
            <a:lvl1pPr>
              <a:defRPr sz="2000"/>
            </a:lvl1pPr>
          </a:lstStyle>
          <a:p>
            <a:r>
              <a:rPr lang="en-US"/>
              <a:t>Click to edit Master title style</a:t>
            </a:r>
          </a:p>
        </p:txBody>
      </p:sp>
      <p:sp>
        <p:nvSpPr>
          <p:cNvPr id="3" name="Content Placeholder 2"/>
          <p:cNvSpPr>
            <a:spLocks noGrp="1"/>
          </p:cNvSpPr>
          <p:nvPr>
            <p:ph sz="half" idx="1"/>
          </p:nvPr>
        </p:nvSpPr>
        <p:spPr>
          <a:xfrm>
            <a:off x="6286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508760"/>
            <a:ext cx="3886200" cy="51354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40577170"/>
      </p:ext>
    </p:extLst>
  </p:cSld>
  <p:clrMapOvr>
    <a:masterClrMapping/>
  </p:clrMapOvr>
  <p:transition spd="med">
    <p:fade/>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
        <p:nvSpPr>
          <p:cNvPr id="2" name="Date Placeholder 1">
            <a:extLst>
              <a:ext uri="{FF2B5EF4-FFF2-40B4-BE49-F238E27FC236}">
                <a16:creationId xmlns:a16="http://schemas.microsoft.com/office/drawing/2014/main" id="{7A82D8D2-D001-447A-9CC3-6A70A245AA9B}"/>
              </a:ext>
            </a:extLst>
          </p:cNvPr>
          <p:cNvSpPr>
            <a:spLocks noGrp="1"/>
          </p:cNvSpPr>
          <p:nvPr>
            <p:ph type="dt" sz="half" idx="10"/>
          </p:nvPr>
        </p:nvSpPr>
        <p:spPr/>
        <p:txBody>
          <a:bodyPr/>
          <a:lstStyle/>
          <a:p>
            <a:endParaRPr lang="en-US"/>
          </a:p>
        </p:txBody>
      </p:sp>
      <p:sp>
        <p:nvSpPr>
          <p:cNvPr id="3" name="Slide Number Placeholder 2">
            <a:extLst>
              <a:ext uri="{FF2B5EF4-FFF2-40B4-BE49-F238E27FC236}">
                <a16:creationId xmlns:a16="http://schemas.microsoft.com/office/drawing/2014/main" id="{F7A0836A-9EC2-4646-A6C5-9387BF5F7E7C}"/>
              </a:ext>
            </a:extLst>
          </p:cNvPr>
          <p:cNvSpPr>
            <a:spLocks noGrp="1"/>
          </p:cNvSpPr>
          <p:nvPr>
            <p:ph type="sldNum" sz="quarter" idx="11"/>
          </p:nvPr>
        </p:nvSpPr>
        <p:spPr/>
        <p:txBody>
          <a:bodyPr/>
          <a:lstStyle/>
          <a:p>
            <a:fld id="{BB5FC4A1-A2DE-4EB5-9A46-57D39B4235EC}" type="slidenum">
              <a:rPr lang="en-US" smtClean="0"/>
              <a:t>‹#›</a:t>
            </a:fld>
            <a:endParaRPr lang="en-US"/>
          </a:p>
        </p:txBody>
      </p:sp>
      <p:sp>
        <p:nvSpPr>
          <p:cNvPr id="4" name="Rectangle 3">
            <a:extLst>
              <a:ext uri="{FF2B5EF4-FFF2-40B4-BE49-F238E27FC236}">
                <a16:creationId xmlns:a16="http://schemas.microsoft.com/office/drawing/2014/main" id="{698DB757-C18B-024A-B87B-4106DB5C635E}"/>
              </a:ext>
            </a:extLst>
          </p:cNvPr>
          <p:cNvSpPr/>
          <p:nvPr userDrawn="1"/>
        </p:nvSpPr>
        <p:spPr>
          <a:xfrm>
            <a:off x="0" y="0"/>
            <a:ext cx="9144000" cy="6362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val="3844744025"/>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6.png" /><Relationship Id="rId11" Type="http://schemas.openxmlformats.org/officeDocument/2006/relationships/image" Target="../media/image4.png" /><Relationship Id="rId12" Type="http://schemas.openxmlformats.org/officeDocument/2006/relationships/vmlDrawing" Target="../drawings/vmlDrawing3.vml"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tags" Target="../tags/tag4.xml" /><Relationship Id="rId7" Type="http://schemas.openxmlformats.org/officeDocument/2006/relationships/oleObject" Target="../embeddings/oleObject1.bin" TargetMode="Internal" /><Relationship Id="rId8" Type="http://schemas.openxmlformats.org/officeDocument/2006/relationships/image" Target="../media/image2.emf" /><Relationship Id="rId9" Type="http://schemas.openxmlformats.org/officeDocument/2006/relationships/tags" Target="../tags/tag5.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15" name="Rectangle 14">
            <a:extLst>
              <a:ext uri="{FF2B5EF4-FFF2-40B4-BE49-F238E27FC236}">
                <a16:creationId xmlns:a16="http://schemas.microsoft.com/office/drawing/2014/main" id="{7E2D8CFC-3DEC-FD4D-96D7-7194133CD71D}"/>
              </a:ext>
            </a:extLst>
          </p:cNvPr>
          <p:cNvSpPr/>
          <p:nvPr userDrawn="1"/>
        </p:nvSpPr>
        <p:spPr>
          <a:xfrm>
            <a:off x="0" y="0"/>
            <a:ext cx="9144000" cy="478971"/>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32B61A1D-A6C9-744B-8A85-17AC7E0D5A56}"/>
              </a:ext>
            </a:extLst>
          </p:cNvPr>
          <p:cNvSpPr/>
          <p:nvPr userDrawn="1"/>
        </p:nvSpPr>
        <p:spPr>
          <a:xfrm flipV="1">
            <a:off x="0" y="469706"/>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C1FA3CD-B01F-DC44-8BC7-68255466CE53}"/>
              </a:ext>
            </a:extLst>
          </p:cNvPr>
          <p:cNvSpPr/>
          <p:nvPr userDrawn="1"/>
        </p:nvSpPr>
        <p:spPr>
          <a:xfrm>
            <a:off x="-539388" y="-127453"/>
            <a:ext cx="1288868" cy="159366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bject 3" hidden="1">
            <a:extLst>
              <a:ext uri="{FF2B5EF4-FFF2-40B4-BE49-F238E27FC236}">
                <a16:creationId xmlns:a16="http://schemas.microsoft.com/office/drawing/2014/main" id="{BA747609-9833-467F-ADAA-9AD838BECE59}"/>
              </a:ext>
            </a:extLst>
          </p:cNvPr>
          <p:cNvGraphicFramePr>
            <a:graphicFrameLocks noChangeAspect="1"/>
          </p:cNvGraphicFramePr>
          <p:nvPr userDrawn="1">
            <p:custDataLst>
              <p:tags r:id="rId6"/>
            </p:custDataLst>
            <p:extLst>
              <p:ext uri="{D42A27DB-BD31-4B8C-83A1-F6EECF244321}">
                <p14:modId val="2327716345"/>
              </p:ext>
            </p:extLst>
          </p:nvPr>
        </p:nvGraphicFramePr>
        <p:xfrm>
          <a:off x="1192" y="1593"/>
          <a:ext cx="1190" cy="1587"/>
        </p:xfrm>
        <a:graphic>
          <a:graphicData uri="http://schemas.openxmlformats.org/presentationml/2006/ole">
            <mc:AlternateContent>
              <mc:Choice xmlns:v="urn:schemas-microsoft-com:vml" Requires="v">
                <p:oleObj spid="_x0000_s1040" name="think-cell Slide" r:id="rId7" imgW="216" imgH="216" progId="TCLayout.ActiveDocument.1">
                  <p:embed/>
                </p:oleObj>
              </mc:Choice>
              <mc:Fallback>
                <p:oleObj name="think-cell Slide" r:id="rId7" imgW="216" imgH="216" progId="TCLayout.ActiveDocument.1">
                  <p:embed/>
                  <p:pic>
                    <p:nvPicPr>
                      <p:cNvPr id="0" name="OLE substitute image"/>
                      <p:cNvPicPr/>
                      <p:nvPr/>
                    </p:nvPicPr>
                    <p:blipFill>
                      <a:blip r:embed="rId8"/>
                      <a:stretch>
                        <a:fillRect/>
                      </a:stretch>
                    </p:blipFill>
                    <p:spPr>
                      <a:xfrm>
                        <a:off x="1192" y="1593"/>
                        <a:ext cx="1190" cy="1587"/>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ADC626B4-3FDA-42D9-90C5-C9E389B82763}"/>
              </a:ext>
            </a:extLst>
          </p:cNvPr>
          <p:cNvSpPr/>
          <p:nvPr userDrawn="1">
            <p:custDataLst>
              <p:tags r:id="rId9"/>
            </p:custDataLst>
          </p:nvPr>
        </p:nvSpPr>
        <p:spPr>
          <a:xfrm>
            <a:off x="2" y="0"/>
            <a:ext cx="119063"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0" i="0" baseline="0">
              <a:latin typeface="Calibri Light" panose="020f0302020204030204" pitchFamily="34" charset="0"/>
              <a:ea typeface="+mj-ea"/>
              <a:cs typeface="+mj-cs"/>
              <a:sym typeface="Calibri Light" panose="020f0302020204030204" pitchFamily="34" charset="0"/>
            </a:endParaRPr>
          </a:p>
        </p:txBody>
      </p:sp>
      <p:sp>
        <p:nvSpPr>
          <p:cNvPr id="3" name="Text Placeholder 2"/>
          <p:cNvSpPr>
            <a:spLocks noGrp="1"/>
          </p:cNvSpPr>
          <p:nvPr userDrawn="1">
            <p:ph type="body" idx="1"/>
          </p:nvPr>
        </p:nvSpPr>
        <p:spPr>
          <a:xfrm>
            <a:off x="440513" y="1508760"/>
            <a:ext cx="8222925" cy="495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CB842DD3-1F47-49B9-8BEC-7D41C6439C24}"/>
              </a:ext>
            </a:extLst>
          </p:cNvPr>
          <p:cNvSpPr>
            <a:spLocks noGrp="1"/>
          </p:cNvSpPr>
          <p:nvPr userDrawn="1">
            <p:ph type="dt" sz="half" idx="2"/>
          </p:nvPr>
        </p:nvSpPr>
        <p:spPr>
          <a:xfrm>
            <a:off x="5828145" y="6567589"/>
            <a:ext cx="286967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7" name="Slide Number Placeholder 6">
            <a:extLst>
              <a:ext uri="{FF2B5EF4-FFF2-40B4-BE49-F238E27FC236}">
                <a16:creationId xmlns:a16="http://schemas.microsoft.com/office/drawing/2014/main" id="{D165FD2D-E7F9-42B7-BFD9-48910D97D383}"/>
              </a:ext>
            </a:extLst>
          </p:cNvPr>
          <p:cNvSpPr>
            <a:spLocks noGrp="1"/>
          </p:cNvSpPr>
          <p:nvPr userDrawn="1">
            <p:ph type="sldNum" sz="quarter" idx="4"/>
          </p:nvPr>
        </p:nvSpPr>
        <p:spPr>
          <a:xfrm>
            <a:off x="8663437" y="6567589"/>
            <a:ext cx="480561"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5FC4A1-A2DE-4EB5-9A46-57D39B4235EC}" type="slidenum">
              <a:rPr lang="en-US" smtClean="0"/>
              <a:t>‹#›</a:t>
            </a:fld>
            <a:endParaRPr lang="en-US"/>
          </a:p>
        </p:txBody>
      </p:sp>
      <p:pic>
        <p:nvPicPr>
          <p:cNvPr id="11" name="Picture 10">
            <a:extLst>
              <a:ext uri="{FF2B5EF4-FFF2-40B4-BE49-F238E27FC236}">
                <a16:creationId xmlns:a16="http://schemas.microsoft.com/office/drawing/2014/main" id="{44C7278D-9D52-4F44-9B05-6B28B38BBC0A}"/>
              </a:ext>
            </a:extLst>
          </p:cNvPr>
          <p:cNvPicPr>
            <a:picLocks noChangeAspect="1"/>
          </p:cNvPicPr>
          <p:nvPr userDrawn="1"/>
        </p:nvPicPr>
        <p:blipFill>
          <a:blip r:embed="rId10"/>
          <a:stretch>
            <a:fillRect/>
          </a:stretch>
        </p:blipFill>
        <p:spPr>
          <a:xfrm>
            <a:off x="8273498" y="122216"/>
            <a:ext cx="449083" cy="215793"/>
          </a:xfrm>
          <a:prstGeom prst="rect">
            <a:avLst/>
          </a:prstGeom>
        </p:spPr>
      </p:pic>
      <p:cxnSp>
        <p:nvCxnSpPr>
          <p:cNvPr id="17" name="Straight Connector 16">
            <a:extLst>
              <a:ext uri="{FF2B5EF4-FFF2-40B4-BE49-F238E27FC236}">
                <a16:creationId xmlns:a16="http://schemas.microsoft.com/office/drawing/2014/main" id="{DE031173-76F9-0B4F-ADB8-48A4534C30F2}"/>
              </a:ext>
            </a:extLst>
          </p:cNvPr>
          <p:cNvCxnSpPr/>
          <p:nvPr userDrawn="1"/>
        </p:nvCxnSpPr>
        <p:spPr>
          <a:xfrm flipV="1">
            <a:off x="0" y="412750"/>
            <a:ext cx="9144000" cy="990786"/>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C55FC23-F9BC-A94F-8AD6-09F5A1F6773C}"/>
              </a:ext>
            </a:extLst>
          </p:cNvPr>
          <p:cNvPicPr>
            <a:picLocks noChangeAspect="1"/>
          </p:cNvPicPr>
          <p:nvPr userDrawn="1"/>
        </p:nvPicPr>
        <p:blipFill>
          <a:blip r:embed="rId11"/>
          <a:stretch>
            <a:fillRect/>
          </a:stretch>
        </p:blipFill>
        <p:spPr>
          <a:xfrm>
            <a:off x="69330" y="431503"/>
            <a:ext cx="565670" cy="989068"/>
          </a:xfrm>
          <a:prstGeom prst="rect">
            <a:avLst/>
          </a:prstGeom>
        </p:spPr>
      </p:pic>
      <p:cxnSp>
        <p:nvCxnSpPr>
          <p:cNvPr id="14" name="Straight Connector 13">
            <a:extLst>
              <a:ext uri="{FF2B5EF4-FFF2-40B4-BE49-F238E27FC236}">
                <a16:creationId xmlns:a16="http://schemas.microsoft.com/office/drawing/2014/main" id="{483A96E6-6F6D-8449-930B-00072C356C7C}"/>
              </a:ext>
            </a:extLst>
          </p:cNvPr>
          <p:cNvCxnSpPr>
            <a:stCxn id="8" idx="0"/>
          </p:cNvCxnSpPr>
          <p:nvPr userDrawn="1"/>
        </p:nvCxnSpPr>
        <p:spPr>
          <a:xfrm flipV="1">
            <a:off x="0" y="473075"/>
            <a:ext cx="9144000" cy="99500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userDrawn="1">
            <p:ph type="title"/>
          </p:nvPr>
        </p:nvSpPr>
        <p:spPr>
          <a:xfrm>
            <a:off x="819807" y="208455"/>
            <a:ext cx="7371956" cy="767982"/>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val="2680884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Lst>
  <p:transition spd="med">
    <p:fade/>
  </p:transition>
  <p:timing/>
  <p:hf hdr="0" ftr="0" dt="0"/>
  <p:txStyles>
    <p:titleStyle>
      <a:lvl1pPr algn="l" defTabSz="685749" rtl="0" eaLnBrk="1" latinLnBrk="0" hangingPunct="1">
        <a:lnSpc>
          <a:spcPct val="90000"/>
        </a:lnSpc>
        <a:spcBef>
          <a:spcPct val="0"/>
        </a:spcBef>
        <a:buNone/>
        <a:defRPr sz="2000" kern="1200">
          <a:solidFill>
            <a:schemeClr val="bg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4.png" /><Relationship Id="rId5" Type="http://schemas.openxmlformats.org/officeDocument/2006/relationships/image" Target="../media/image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3.xml" /><Relationship Id="rId3" Type="http://schemas.openxmlformats.org/officeDocument/2006/relationships/diagramData" Target="../diagrams/data3.xml" /><Relationship Id="rId4" Type="http://schemas.openxmlformats.org/officeDocument/2006/relationships/diagramLayout" Target="../diagrams/layout3.xml" /><Relationship Id="rId5" Type="http://schemas.openxmlformats.org/officeDocument/2006/relationships/diagramQuickStyle" Target="../diagrams/quickStyle3.xml" /><Relationship Id="rId6" Type="http://schemas.openxmlformats.org/officeDocument/2006/relationships/diagramColors" Target="../diagrams/colors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2.png" /><Relationship Id="rId3" Type="http://schemas.openxmlformats.org/officeDocument/2006/relationships/image" Target="../media/image13.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4.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7.png" /><Relationship Id="rId3" Type="http://schemas.openxmlformats.org/officeDocument/2006/relationships/image" Target="../media/image18.svg" /><Relationship Id="rId4" Type="http://schemas.openxmlformats.org/officeDocument/2006/relationships/image" Target="../media/image19.png" /><Relationship Id="rId5" Type="http://schemas.openxmlformats.org/officeDocument/2006/relationships/image" Target="../media/image20.svg" /><Relationship Id="rId6" Type="http://schemas.openxmlformats.org/officeDocument/2006/relationships/image" Target="../media/image21.png" /><Relationship Id="rId7" Type="http://schemas.openxmlformats.org/officeDocument/2006/relationships/image" Target="../media/image22.sv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3.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4.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6.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7.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28.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9.pn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0.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1.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2.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3.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4.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hyperlink" Target="mailto:searl@rpminc.com" TargetMode="External" /><Relationship Id="rId3" Type="http://schemas.openxmlformats.org/officeDocument/2006/relationships/hyperlink" Target="mailto:cwatson@rpminc.com" TargetMode="External" /><Relationship Id="rId4" Type="http://schemas.openxmlformats.org/officeDocument/2006/relationships/hyperlink" Target="mailto:hdillon@rpminc.com" TargetMode="External" /><Relationship Id="rId5" Type="http://schemas.openxmlformats.org/officeDocument/2006/relationships/image" Target="../media/image8.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7.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38.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39.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0.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2.png" /><Relationship Id="rId3" Type="http://schemas.openxmlformats.org/officeDocument/2006/relationships/image" Target="../media/image4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6.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7.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8.pn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49.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0.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1.png" /><Relationship Id="rId3" Type="http://schemas.openxmlformats.org/officeDocument/2006/relationships/image" Target="../media/image5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4.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5.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6.png" /><Relationship Id="rId3" Type="http://schemas.openxmlformats.org/officeDocument/2006/relationships/image" Target="../media/image57.sv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8.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5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0.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2.xml" /><Relationship Id="rId3" Type="http://schemas.openxmlformats.org/officeDocument/2006/relationships/diagramData" Target="../diagrams/data2.xml" /><Relationship Id="rId4" Type="http://schemas.openxmlformats.org/officeDocument/2006/relationships/diagramLayout" Target="../diagrams/layout2.xml" /><Relationship Id="rId5" Type="http://schemas.openxmlformats.org/officeDocument/2006/relationships/diagramQuickStyle" Target="../diagrams/quickStyle2.xml" /><Relationship Id="rId6" Type="http://schemas.openxmlformats.org/officeDocument/2006/relationships/diagramColors" Target="../diagrams/colors2.xml"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1.png" /><Relationship Id="rId3" Type="http://schemas.openxmlformats.org/officeDocument/2006/relationships/image" Target="../media/image62.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3.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4.png" /><Relationship Id="rId3" Type="http://schemas.openxmlformats.org/officeDocument/2006/relationships/image" Target="../media/image65.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6.pn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7.png"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8.png"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69.png"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5.xml" /><Relationship Id="rId3" Type="http://schemas.openxmlformats.org/officeDocument/2006/relationships/image" Target="../media/image70.png" /><Relationship Id="rId4" Type="http://schemas.openxmlformats.org/officeDocument/2006/relationships/image" Target="../media/image71.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2.png" /><Relationship Id="rId3" Type="http://schemas.openxmlformats.org/officeDocument/2006/relationships/image" Target="../media/image73.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4.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5.png"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6.png"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7.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78.png" /><Relationship Id="rId3" Type="http://schemas.openxmlformats.org/officeDocument/2006/relationships/image" Target="../media/image79.png"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1.png" /><Relationship Id="rId3" Type="http://schemas.openxmlformats.org/officeDocument/2006/relationships/customXml" Target="../ink/ink1.xml" /><Relationship Id="rId4" Type="http://schemas.openxmlformats.org/officeDocument/2006/relationships/customXml" Target="../ink/ink2.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2.png" /><Relationship Id="rId3" Type="http://schemas.openxmlformats.org/officeDocument/2006/relationships/customXml" Target="../ink/ink3.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3.png" /><Relationship Id="rId3" Type="http://schemas.openxmlformats.org/officeDocument/2006/relationships/customXml" Target="../ink/ink4.xml" /><Relationship Id="rId4" Type="http://schemas.openxmlformats.org/officeDocument/2006/relationships/customXml" Target="../ink/ink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1.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4.png" /><Relationship Id="rId3" Type="http://schemas.openxmlformats.org/officeDocument/2006/relationships/customXml" Target="../ink/ink6.xml" /><Relationship Id="rId4" Type="http://schemas.openxmlformats.org/officeDocument/2006/relationships/customXml" Target="../ink/ink7.xml" /><Relationship Id="rId5" Type="http://schemas.openxmlformats.org/officeDocument/2006/relationships/customXml" Target="../ink/ink8.xml" /><Relationship Id="rId6" Type="http://schemas.openxmlformats.org/officeDocument/2006/relationships/customXml" Target="../ink/ink9.xml"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5.png"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6.png" /><Relationship Id="rId3" Type="http://schemas.openxmlformats.org/officeDocument/2006/relationships/customXml" Target="../ink/ink10.xml"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7.png" /><Relationship Id="rId3" Type="http://schemas.openxmlformats.org/officeDocument/2006/relationships/customXml" Target="../ink/ink11.xml"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8.png"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89.png" /><Relationship Id="rId3" Type="http://schemas.openxmlformats.org/officeDocument/2006/relationships/customXml" Target="../ink/ink12.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0.png" /><Relationship Id="rId3" Type="http://schemas.openxmlformats.org/officeDocument/2006/relationships/customXml" Target="../ink/ink13.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1.png" /><Relationship Id="rId3" Type="http://schemas.openxmlformats.org/officeDocument/2006/relationships/customXml" Target="../ink/ink14.xml" /><Relationship Id="rId4" Type="http://schemas.openxmlformats.org/officeDocument/2006/relationships/customXml" Target="../ink/ink15.xml"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2.png" /><Relationship Id="rId3" Type="http://schemas.openxmlformats.org/officeDocument/2006/relationships/image" Target="../media/image93.png" /><Relationship Id="rId4" Type="http://schemas.openxmlformats.org/officeDocument/2006/relationships/customXml" Target="../ink/ink16.xml" /><Relationship Id="rId5" Type="http://schemas.openxmlformats.org/officeDocument/2006/relationships/customXml" Target="../ink/ink17.xml" /><Relationship Id="rId6" Type="http://schemas.openxmlformats.org/officeDocument/2006/relationships/customXml" Target="../ink/ink18.xml" /><Relationship Id="rId7" Type="http://schemas.openxmlformats.org/officeDocument/2006/relationships/customXml" Target="../ink/ink19.xml" /><Relationship Id="rId8" Type="http://schemas.openxmlformats.org/officeDocument/2006/relationships/customXml" Target="../ink/ink20.xml" /><Relationship Id="rId9" Type="http://schemas.openxmlformats.org/officeDocument/2006/relationships/customXml" Target="../ink/ink21.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4.png" /><Relationship Id="rId3" Type="http://schemas.openxmlformats.org/officeDocument/2006/relationships/customXml" Target="../ink/ink22.xml" /><Relationship Id="rId4" Type="http://schemas.openxmlformats.org/officeDocument/2006/relationships/image" Target="../media/image95.png" /><Relationship Id="rId5" Type="http://schemas.openxmlformats.org/officeDocument/2006/relationships/customXml" Target="../ink/ink23.xml"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6.png" /><Relationship Id="rId3" Type="http://schemas.openxmlformats.org/officeDocument/2006/relationships/customXml" Target="../ink/ink24.xml" /><Relationship Id="rId4" Type="http://schemas.openxmlformats.org/officeDocument/2006/relationships/customXml" Target="../ink/ink25.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7.png" /><Relationship Id="rId3" Type="http://schemas.openxmlformats.org/officeDocument/2006/relationships/image" Target="../media/image98.png" /><Relationship Id="rId4" Type="http://schemas.openxmlformats.org/officeDocument/2006/relationships/customXml" Target="../ink/ink26.xml" /><Relationship Id="rId5" Type="http://schemas.openxmlformats.org/officeDocument/2006/relationships/customXml" Target="../ink/ink27.xml"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99.png" /><Relationship Id="rId3" Type="http://schemas.openxmlformats.org/officeDocument/2006/relationships/customXml" Target="../ink/ink28.xml"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0.png"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1.png" /><Relationship Id="rId3" Type="http://schemas.openxmlformats.org/officeDocument/2006/relationships/image" Target="../media/image102.png" /><Relationship Id="rId4" Type="http://schemas.openxmlformats.org/officeDocument/2006/relationships/customXml" Target="../ink/ink29.xml" /><Relationship Id="rId5" Type="http://schemas.openxmlformats.org/officeDocument/2006/relationships/customXml" Target="../ink/ink30.xml"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103.png" /><Relationship Id="rId3" Type="http://schemas.openxmlformats.org/officeDocument/2006/relationships/customXml" Target="../ink/ink31.xml" /><Relationship Id="rId4" Type="http://schemas.openxmlformats.org/officeDocument/2006/relationships/customXml" Target="../ink/ink32.xml"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8" name="Picture 7">
            <a:extLst>
              <a:ext uri="{FF2B5EF4-FFF2-40B4-BE49-F238E27FC236}">
                <a16:creationId xmlns:a16="http://schemas.microsoft.com/office/drawing/2014/main" id="{6C812F8B-2EF6-0C48-B62F-F33EBB9687F0}"/>
              </a:ext>
            </a:extLst>
          </p:cNvPr>
          <p:cNvPicPr>
            <a:picLocks noChangeAspect="1"/>
          </p:cNvPicPr>
          <p:nvPr/>
        </p:nvPicPr>
        <p:blipFill>
          <a:blip r:embed="rId3"/>
          <a:srcRect l="10663" t="1445" r="10663"/>
          <a:stretch>
            <a:fillRect/>
          </a:stretch>
        </p:blipFill>
        <p:spPr>
          <a:xfrm>
            <a:off x="0" y="0"/>
            <a:ext cx="9144000" cy="5150840"/>
          </a:xfrm>
          <a:prstGeom prst="rect">
            <a:avLst/>
          </a:prstGeom>
        </p:spPr>
      </p:pic>
      <p:pic>
        <p:nvPicPr>
          <p:cNvPr id="14" name="Picture 13">
            <a:extLst>
              <a:ext uri="{FF2B5EF4-FFF2-40B4-BE49-F238E27FC236}">
                <a16:creationId xmlns:a16="http://schemas.microsoft.com/office/drawing/2014/main" id="{804C59E1-3B19-0D40-B987-2944D4246FE0}"/>
              </a:ext>
            </a:extLst>
          </p:cNvPr>
          <p:cNvPicPr>
            <a:picLocks noChangeAspect="1"/>
          </p:cNvPicPr>
          <p:nvPr/>
        </p:nvPicPr>
        <p:blipFill>
          <a:blip r:embed="rId4"/>
          <a:stretch>
            <a:fillRect/>
          </a:stretch>
        </p:blipFill>
        <p:spPr>
          <a:xfrm>
            <a:off x="7089924" y="1560352"/>
            <a:ext cx="1604880" cy="2806118"/>
          </a:xfrm>
          <a:prstGeom prst="rect">
            <a:avLst/>
          </a:prstGeom>
        </p:spPr>
      </p:pic>
      <p:sp>
        <p:nvSpPr>
          <p:cNvPr id="12" name="Rectangle 11">
            <a:extLst>
              <a:ext uri="{FF2B5EF4-FFF2-40B4-BE49-F238E27FC236}">
                <a16:creationId xmlns:a16="http://schemas.microsoft.com/office/drawing/2014/main" id="{CD1A6E58-379A-954B-8D70-B060637170A2}"/>
              </a:ext>
            </a:extLst>
          </p:cNvPr>
          <p:cNvSpPr/>
          <p:nvPr/>
        </p:nvSpPr>
        <p:spPr>
          <a:xfrm>
            <a:off x="0" y="5112218"/>
            <a:ext cx="9144000" cy="1745782"/>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7DFF0CA6-E303-2348-B796-6D178EB6E4D3}"/>
              </a:ext>
            </a:extLst>
          </p:cNvPr>
          <p:cNvSpPr/>
          <p:nvPr/>
        </p:nvSpPr>
        <p:spPr>
          <a:xfrm flipH="1">
            <a:off x="0" y="4152463"/>
            <a:ext cx="9144000" cy="998377"/>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6F7D5242-B4D2-1646-89B9-3E03D1D54BCE}"/>
              </a:ext>
            </a:extLst>
          </p:cNvPr>
          <p:cNvCxnSpPr/>
          <p:nvPr/>
        </p:nvCxnSpPr>
        <p:spPr>
          <a:xfrm flipV="1">
            <a:off x="0" y="4268039"/>
            <a:ext cx="9144000" cy="990786"/>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E150B4-CE81-B645-B8DD-D661ADB3040F}"/>
              </a:ext>
            </a:extLst>
          </p:cNvPr>
          <p:cNvCxnSpPr/>
          <p:nvPr/>
        </p:nvCxnSpPr>
        <p:spPr>
          <a:xfrm flipV="1">
            <a:off x="0" y="4110728"/>
            <a:ext cx="9144000" cy="995008"/>
          </a:xfrm>
          <a:prstGeom prst="line">
            <a:avLst/>
          </a:prstGeom>
          <a:ln w="698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48790" y="5615189"/>
            <a:ext cx="5853227" cy="1077159"/>
          </a:xfrm>
        </p:spPr>
        <p:txBody>
          <a:bodyPr>
            <a:noAutofit/>
          </a:bodyPr>
          <a:lstStyle/>
          <a:p>
            <a:pPr algn="l">
              <a:lnSpc>
                <a:spcPct val="100000"/>
              </a:lnSpc>
              <a:spcBef>
                <a:spcPct val="0"/>
              </a:spcBef>
            </a:pPr>
            <a:r>
              <a:rPr lang="de" sz="1800" b="1" i="0" u="none" strike="noStrike" cap="none" baseline="0">
                <a:solidFill>
                  <a:srgbClr val="FFFFFF"/>
                </a:solidFill>
                <a:effectLst/>
                <a:uFill>
                  <a:solidFill>
                    <a:prstClr val="black">
                      <a:alpha val="0"/>
                    </a:prstClr>
                  </a:solidFill>
                </a:uFill>
                <a:latin typeface="Calibri"/>
                <a:ea typeface="Calibri"/>
                <a:cs typeface="Calibri"/>
              </a:rPr>
              <a:t>LSEG Due Diligence Centre (früher Refinitiv)</a:t>
            </a:r>
          </a:p>
          <a:p>
            <a:pPr algn="l">
              <a:lnSpc>
                <a:spcPct val="100000"/>
              </a:lnSpc>
              <a:spcBef>
                <a:spcPct val="0"/>
              </a:spcBef>
            </a:pPr>
            <a:r>
              <a:rPr lang="de" sz="1800" b="1" i="0" u="none" strike="noStrike" cap="none" baseline="0">
                <a:solidFill>
                  <a:srgbClr val="FFFFFF"/>
                </a:solidFill>
                <a:effectLst/>
                <a:uFill>
                  <a:solidFill>
                    <a:prstClr val="black">
                      <a:alpha val="0"/>
                    </a:prstClr>
                  </a:solidFill>
                </a:uFill>
                <a:latin typeface="Calibri"/>
                <a:ea typeface="Calibri"/>
                <a:cs typeface="Calibri"/>
              </a:rPr>
              <a:t>Schulungshandbuch</a:t>
            </a:r>
            <a:endParaRPr lang="en-US">
              <a:solidFill>
                <a:schemeClr val="bg1"/>
              </a:solidFill>
            </a:endParaRPr>
          </a:p>
        </p:txBody>
      </p:sp>
      <p:sp>
        <p:nvSpPr>
          <p:cNvPr id="2" name="TextBox 1">
            <a:extLst>
              <a:ext uri="{FF2B5EF4-FFF2-40B4-BE49-F238E27FC236}">
                <a16:creationId xmlns:a16="http://schemas.microsoft.com/office/drawing/2014/main" id="{6E42425E-A48E-8D44-A86D-85D3E13207A7}"/>
              </a:ext>
            </a:extLst>
          </p:cNvPr>
          <p:cNvSpPr txBox="1"/>
          <p:nvPr/>
        </p:nvSpPr>
        <p:spPr>
          <a:xfrm>
            <a:off x="394768" y="421272"/>
            <a:ext cx="3699545" cy="944880"/>
          </a:xfrm>
          <a:prstGeom prst="rect">
            <a:avLst/>
          </a:prstGeom>
          <a:noFill/>
        </p:spPr>
        <p:txBody>
          <a:bodyPr wrap="square" rtlCol="0">
            <a:spAutoFit/>
          </a:bodyPr>
          <a:lstStyle/>
          <a:p>
            <a:r>
              <a:rPr lang="de" sz="2800" b="1" i="0" u="none" strike="noStrike" cap="none" baseline="0">
                <a:solidFill>
                  <a:srgbClr val="FFFFFF"/>
                </a:solidFill>
                <a:effectLst>
                  <a:outerShdw blurRad="50800" dist="38100" dir="2700000" algn="tl" rotWithShape="0">
                    <a:srgbClr val="000000">
                      <a:alpha val="40000"/>
                    </a:srgbClr>
                  </a:outerShdw>
                </a:effectLst>
                <a:uFill>
                  <a:solidFill>
                    <a:prstClr val="black">
                      <a:alpha val="0"/>
                    </a:prstClr>
                  </a:solidFill>
                </a:uFill>
                <a:latin typeface="Calibri"/>
                <a:ea typeface="Calibri"/>
                <a:cs typeface="Calibri"/>
              </a:rPr>
              <a:t>DER WERT VON 168</a:t>
            </a:r>
          </a:p>
        </p:txBody>
      </p:sp>
      <p:cxnSp>
        <p:nvCxnSpPr>
          <p:cNvPr id="10" name="Straight Connector 9">
            <a:extLst>
              <a:ext uri="{FF2B5EF4-FFF2-40B4-BE49-F238E27FC236}">
                <a16:creationId xmlns:a16="http://schemas.microsoft.com/office/drawing/2014/main" id="{D81D68DD-7A28-DF47-ABBD-D69140B4E63D}"/>
              </a:ext>
            </a:extLst>
          </p:cNvPr>
          <p:cNvCxnSpPr/>
          <p:nvPr/>
        </p:nvCxnSpPr>
        <p:spPr>
          <a:xfrm>
            <a:off x="397564" y="921937"/>
            <a:ext cx="282915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9E664D-F33C-9D48-8022-9E0FE5BA7636}"/>
              </a:ext>
            </a:extLst>
          </p:cNvPr>
          <p:cNvPicPr>
            <a:picLocks noChangeAspect="1"/>
          </p:cNvPicPr>
          <p:nvPr/>
        </p:nvPicPr>
        <p:blipFill>
          <a:blip r:embed="rId5"/>
          <a:stretch>
            <a:fillRect/>
          </a:stretch>
        </p:blipFill>
        <p:spPr>
          <a:xfrm>
            <a:off x="7295029" y="366842"/>
            <a:ext cx="1194670" cy="574062"/>
          </a:xfrm>
          <a:prstGeom prst="rect">
            <a:avLst/>
          </a:prstGeom>
        </p:spPr>
      </p:pic>
      <p:cxnSp>
        <p:nvCxnSpPr>
          <p:cNvPr id="20" name="Straight Connector 19">
            <a:extLst>
              <a:ext uri="{FF2B5EF4-FFF2-40B4-BE49-F238E27FC236}">
                <a16:creationId xmlns:a16="http://schemas.microsoft.com/office/drawing/2014/main" id="{8B091654-56DC-5146-B9A1-A4907B645E15}"/>
              </a:ext>
            </a:extLst>
          </p:cNvPr>
          <p:cNvCxnSpPr>
            <a:stCxn id="15" idx="0"/>
          </p:cNvCxnSpPr>
          <p:nvPr/>
        </p:nvCxnSpPr>
        <p:spPr>
          <a:xfrm flipH="1">
            <a:off x="9144000" y="4152463"/>
            <a:ext cx="0" cy="336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1300867260"/>
      </p:ext>
    </p:extLst>
  </p:cSld>
  <p:clrMapOvr>
    <a:masterClrMapping/>
  </p:clrMapOvr>
  <mc:AlternateContent>
    <mc:Choice xmlns:p14="http://schemas.microsoft.com/office/powerpoint/2010/main" Requires="p14">
      <p:transition spd="med" p14:dur="700">
        <p:fade/>
      </p:transition>
    </mc:Choice>
    <mc:Fallback>
      <p:transition spd="med">
        <p:fade/>
      </p:transition>
    </mc:Fallback>
  </mc:AlternateConten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65D2B7D4-0C1F-5CF0-05AE-98E3EA066CE5}"/>
              </a:ext>
            </a:extLst>
          </p:cNvPr>
          <p:cNvSpPr>
            <a:spLocks noGrp="1"/>
          </p:cNvSpPr>
          <p:nvPr>
            <p:ph idx="1"/>
          </p:nvPr>
        </p:nvSpPr>
        <p:spPr>
          <a:xfrm>
            <a:off x="432562" y="1467392"/>
            <a:ext cx="8074836" cy="1199606"/>
          </a:xfrm>
        </p:spPr>
        <p:txBody>
          <a:bodyPr>
            <a:normAutofit lnSpcReduction="20000"/>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Die Vervollständigung bestimmter Informationen im Abschnitt DRITTER HINZUFÜGEN ist erforderlich, um das World Check Screening für den Dritten durchzuführen und auch den Risikoanalysator voranzutreiben, der in Verbindung mit der World Check Search verwendet wird, um das Gesamtrisikoprofil des Dritten zu bewerten.</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Die World-Check-Suche und der Risikoanalyser werden in den nachfolgenden Abschnitten dieses Schulungshandbuchs behandelt.</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a:p>
            <a:r>
              <a:rPr lang="de" sz="1200" b="0" i="0" u="none" strike="noStrike" cap="none" baseline="0">
                <a:solidFill>
                  <a:srgbClr val="000000"/>
                </a:solidFill>
                <a:effectLst/>
                <a:uFill>
                  <a:solidFill>
                    <a:prstClr val="black">
                      <a:alpha val="0"/>
                    </a:prstClr>
                  </a:solidFill>
                </a:uFill>
                <a:latin typeface="Calibri"/>
                <a:ea typeface="Calibri"/>
                <a:cs typeface="Calibri"/>
              </a:rPr>
              <a:t>Die Informationen, die für die effektive Verwendung des LSEG-Tools </a:t>
            </a:r>
            <a:r>
              <a:rPr lang="de" sz="1200" b="1" i="0" u="none" strike="noStrike" cap="none" baseline="0">
                <a:solidFill>
                  <a:srgbClr val="FF0000"/>
                </a:solidFill>
                <a:effectLst/>
                <a:uFill>
                  <a:solidFill>
                    <a:prstClr val="black">
                      <a:alpha val="0"/>
                    </a:prstClr>
                  </a:solidFill>
                </a:uFill>
                <a:latin typeface="Calibri"/>
                <a:ea typeface="Calibri"/>
                <a:cs typeface="Calibri"/>
              </a:rPr>
              <a:t>KRITISCH</a:t>
            </a:r>
            <a:r>
              <a:rPr lang="de" sz="1200" b="0" i="0" u="none" strike="noStrike" cap="none" baseline="0">
                <a:solidFill>
                  <a:srgbClr val="000000"/>
                </a:solidFill>
                <a:effectLst/>
                <a:uFill>
                  <a:solidFill>
                    <a:prstClr val="black">
                      <a:alpha val="0"/>
                    </a:prstClr>
                  </a:solidFill>
                </a:uFill>
                <a:latin typeface="Calibri"/>
                <a:ea typeface="Calibri"/>
                <a:cs typeface="Calibri"/>
              </a:rPr>
              <a:t> sind und </a:t>
            </a:r>
            <a:r>
              <a:rPr lang="de" sz="1200" b="0" i="0" u="sng" strike="noStrike" cap="none" baseline="0">
                <a:solidFill>
                  <a:srgbClr val="000000"/>
                </a:solidFill>
                <a:effectLst/>
                <a:uFill>
                  <a:solidFill>
                    <a:srgbClr val="000000"/>
                  </a:solidFill>
                </a:uFill>
                <a:latin typeface="Calibri"/>
                <a:ea typeface="Calibri"/>
                <a:cs typeface="Calibri"/>
              </a:rPr>
              <a:t>eingegeben werden müssen</a:t>
            </a:r>
            <a:r>
              <a:rPr lang="de" sz="1200" b="0" i="0" u="none" strike="noStrike" cap="none" baseline="0">
                <a:solidFill>
                  <a:srgbClr val="000000"/>
                </a:solidFill>
                <a:effectLst/>
                <a:uFill>
                  <a:solidFill>
                    <a:prstClr val="black">
                      <a:alpha val="0"/>
                    </a:prstClr>
                  </a:solidFill>
                </a:uFill>
                <a:latin typeface="Calibri"/>
                <a:ea typeface="Calibri"/>
                <a:cs typeface="Calibri"/>
              </a:rPr>
              <a:t>, sind:</a:t>
            </a:r>
          </a:p>
          <a:p>
            <a:pPr marL="0" indent="0">
              <a:buNone/>
            </a:pPr>
            <a:endParaRPr lang="en-GB" sz="1100"/>
          </a:p>
          <a:p>
            <a:pPr marL="342875" lvl="1" indent="0">
              <a:buNone/>
            </a:pPr>
            <a:endParaRPr lang="en-GB" sz="1100"/>
          </a:p>
          <a:p>
            <a:pPr lvl="1"/>
            <a:endParaRPr lang="en-GB" sz="1100"/>
          </a:p>
        </p:txBody>
      </p:sp>
      <p:sp>
        <p:nvSpPr>
          <p:cNvPr id="6" name="Title 1">
            <a:extLst>
              <a:ext uri="{FF2B5EF4-FFF2-40B4-BE49-F238E27FC236}">
                <a16:creationId xmlns:a16="http://schemas.microsoft.com/office/drawing/2014/main" id="{DEA3DDD2-E217-C3CF-90C3-26C970BDD630}"/>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Hinzufügen einer neuen Drittpartei zu LSEG</a:t>
            </a:r>
          </a:p>
        </p:txBody>
      </p:sp>
      <p:graphicFrame>
        <p:nvGraphicFramePr>
          <p:cNvPr id="8" name="Diagram 7">
            <a:extLst>
              <a:ext uri="{FF2B5EF4-FFF2-40B4-BE49-F238E27FC236}">
                <a16:creationId xmlns:a16="http://schemas.microsoft.com/office/drawing/2014/main" id="{92062F17-EC6D-E024-910E-73CDB476EFBC}"/>
              </a:ext>
            </a:extLst>
          </p:cNvPr>
          <p:cNvGraphicFramePr/>
          <p:nvPr>
            <p:extLst>
              <p:ext uri="{D42A27DB-BD31-4B8C-83A1-F6EECF244321}">
                <p14:modId val="623276629"/>
              </p:ext>
            </p:extLst>
          </p:nvPr>
        </p:nvGraphicFramePr>
        <p:xfrm>
          <a:off x="169645" y="2533780"/>
          <a:ext cx="8665535" cy="3358103"/>
        </p:xfrm>
        <a:graphic>
          <a:graphicData uri="http://schemas.openxmlformats.org/drawingml/2006/diagram">
            <dgm:relIds xmlns:dgm="http://schemas.openxmlformats.org/drawingml/2006/diagram" r:dm="rId3" r:lo="rId4" r:qs="rId5" r:cs="rId6"/>
          </a:graphicData>
        </a:graphic>
      </p:graphicFrame>
      <p:sp>
        <p:nvSpPr>
          <p:cNvPr id="9" name="TextBox 8">
            <a:extLst>
              <a:ext uri="{FF2B5EF4-FFF2-40B4-BE49-F238E27FC236}">
                <a16:creationId xmlns:a16="http://schemas.microsoft.com/office/drawing/2014/main" id="{710755EC-5E18-2736-2EB9-127BAE548059}"/>
              </a:ext>
            </a:extLst>
          </p:cNvPr>
          <p:cNvSpPr txBox="1"/>
          <p:nvPr/>
        </p:nvSpPr>
        <p:spPr>
          <a:xfrm>
            <a:off x="432562" y="5961081"/>
            <a:ext cx="7737730" cy="1005840"/>
          </a:xfrm>
          <a:prstGeom prst="rect">
            <a:avLst/>
          </a:prstGeom>
          <a:noFill/>
        </p:spPr>
        <p:txBody>
          <a:bodyPr wrap="square" rtlCol="0">
            <a:spAutoFit/>
          </a:bodyPr>
          <a:lstStyle/>
          <a:p>
            <a:pPr marL="285750" indent="-285750">
              <a:buFont typeface="Arial" panose="020b0604020202020204" pitchFamily="34" charset="0"/>
              <a:buChar char="•"/>
            </a:pPr>
            <a:r>
              <a:rPr lang="de" sz="1200" b="0" i="0" u="none" strike="noStrike" cap="none" baseline="0">
                <a:solidFill>
                  <a:srgbClr val="000000"/>
                </a:solidFill>
                <a:effectLst/>
                <a:uFill>
                  <a:solidFill>
                    <a:prstClr val="black">
                      <a:alpha val="0"/>
                    </a:prstClr>
                  </a:solidFill>
                </a:uFill>
                <a:latin typeface="Calibri"/>
                <a:ea typeface="Calibri"/>
                <a:cs typeface="Calibri"/>
              </a:rPr>
              <a:t>Wenn Sie die erforderlichen Felder ausgefüllt haben, scrollen Sie zum unteren Bildschirmrand und klicken Sie auf </a:t>
            </a:r>
            <a:r>
              <a:rPr lang="de" sz="1200" b="1" i="0" u="none" strike="noStrike" cap="none" baseline="0">
                <a:solidFill>
                  <a:srgbClr val="0070C0"/>
                </a:solidFill>
                <a:effectLst/>
                <a:uFill>
                  <a:solidFill>
                    <a:prstClr val="black">
                      <a:alpha val="0"/>
                    </a:prstClr>
                  </a:solidFill>
                </a:uFill>
                <a:latin typeface="Calibri"/>
                <a:ea typeface="Calibri"/>
                <a:cs typeface="Calibri"/>
              </a:rPr>
              <a:t>SPEICHERN.</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200" b="0" i="0" u="none" strike="noStrike" cap="none" baseline="0">
                <a:solidFill>
                  <a:srgbClr val="000000"/>
                </a:solidFill>
                <a:effectLst/>
                <a:uFill>
                  <a:solidFill>
                    <a:prstClr val="black">
                      <a:alpha val="0"/>
                    </a:prstClr>
                  </a:solidFill>
                </a:uFill>
                <a:latin typeface="Calibri"/>
                <a:ea typeface="Calibri"/>
                <a:cs typeface="Calibri"/>
              </a:rPr>
              <a:t>Sobald Sie auf </a:t>
            </a:r>
            <a:r>
              <a:rPr lang="de" sz="1200" b="1" i="0" u="none" strike="noStrike" cap="none" baseline="0">
                <a:solidFill>
                  <a:srgbClr val="0070C0"/>
                </a:solidFill>
                <a:effectLst/>
                <a:uFill>
                  <a:solidFill>
                    <a:prstClr val="black">
                      <a:alpha val="0"/>
                    </a:prstClr>
                  </a:solidFill>
                </a:uFill>
                <a:latin typeface="Calibri"/>
                <a:ea typeface="Calibri"/>
                <a:cs typeface="Calibri"/>
              </a:rPr>
              <a:t>SPEICHERN</a:t>
            </a:r>
            <a:r>
              <a:rPr lang="de" sz="1200" b="0" i="0" u="none" strike="noStrike" cap="none" baseline="0">
                <a:solidFill>
                  <a:srgbClr val="000000"/>
                </a:solidFill>
                <a:effectLst/>
                <a:uFill>
                  <a:solidFill>
                    <a:prstClr val="black">
                      <a:alpha val="0"/>
                    </a:prstClr>
                  </a:solidFill>
                </a:uFill>
                <a:latin typeface="Calibri"/>
                <a:ea typeface="Calibri"/>
                <a:cs typeface="Calibri"/>
              </a:rPr>
              <a:t> klicken, führt das LSEG-System zwei Dinge aus:</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de" sz="1200" b="0" i="0" u="none" strike="noStrike" cap="none" baseline="0">
                <a:solidFill>
                  <a:srgbClr val="000000"/>
                </a:solidFill>
                <a:effectLst/>
                <a:uFill>
                  <a:solidFill>
                    <a:prstClr val="black">
                      <a:alpha val="0"/>
                    </a:prstClr>
                  </a:solidFill>
                </a:uFill>
                <a:latin typeface="Calibri"/>
                <a:ea typeface="Calibri"/>
                <a:cs typeface="Calibri"/>
              </a:rPr>
              <a:t>Führt eine World-Check-/Mediencheck-Suche gegen den Dritten durch</a:t>
            </a:r>
          </a:p>
          <a:p>
            <a:pPr marL="742950" lvl="1" indent="-285750">
              <a:buFont typeface="Arial" panose="020b0604020202020204" pitchFamily="34" charset="0"/>
              <a:buChar char="•"/>
            </a:pPr>
            <a:r>
              <a:rPr lang="de" sz="1200" b="0" i="0" u="none" strike="noStrike" cap="none" baseline="0">
                <a:solidFill>
                  <a:srgbClr val="000000"/>
                </a:solidFill>
                <a:effectLst/>
                <a:uFill>
                  <a:solidFill>
                    <a:prstClr val="black">
                      <a:alpha val="0"/>
                    </a:prstClr>
                  </a:solidFill>
                </a:uFill>
                <a:latin typeface="Calibri"/>
                <a:ea typeface="Calibri"/>
                <a:cs typeface="Calibri"/>
              </a:rPr>
              <a:t>Bietet eine Risikobewertung des Dritten mithilfe des Risikoanalysers</a:t>
            </a:r>
          </a:p>
        </p:txBody>
      </p:sp>
      <p:sp>
        <p:nvSpPr>
          <p:cNvPr id="2" name="Slide Number Placeholder 1">
            <a:extLst>
              <a:ext uri="{FF2B5EF4-FFF2-40B4-BE49-F238E27FC236}">
                <a16:creationId xmlns:a16="http://schemas.microsoft.com/office/drawing/2014/main" id="{137A7E1E-65CA-23A0-B3DB-EBFFF8598089}"/>
              </a:ext>
            </a:extLst>
          </p:cNvPr>
          <p:cNvSpPr>
            <a:spLocks noGrp="1"/>
          </p:cNvSpPr>
          <p:nvPr>
            <p:ph type="sldNum" sz="quarter" idx="4"/>
          </p:nvPr>
        </p:nvSpPr>
        <p:spPr/>
        <p:txBody>
          <a:bodyPr/>
          <a:lstStyle/>
          <a:p>
            <a:fld id="{BB5FC4A1-A2DE-4EB5-9A46-57D39B4235EC}" type="slidenum">
              <a:rPr lang="en-US" smtClean="0"/>
              <a:t>10</a:t>
            </a:fld>
            <a:endParaRPr lang="en-US"/>
          </a:p>
        </p:txBody>
      </p:sp>
    </p:spTree>
    <p:extLst>
      <p:ext uri="{BB962C8B-B14F-4D97-AF65-F5344CB8AC3E}">
        <p14:creationId val="2515683113"/>
      </p:ext>
    </p:extLst>
  </p:cSld>
  <p:clrMapOvr>
    <a:masterClrMapping/>
  </p:clrMapOvr>
  <p:transition spd="med">
    <p:fade/>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548476BA-210A-D52A-1867-3E1F20278F41}"/>
              </a:ext>
            </a:extLst>
          </p:cNvPr>
          <p:cNvSpPr txBox="1"/>
          <p:nvPr/>
        </p:nvSpPr>
        <p:spPr>
          <a:xfrm>
            <a:off x="822960" y="182880"/>
            <a:ext cx="7358907" cy="787032"/>
          </a:xfrm>
          <a:prstGeom prst="rect">
            <a:avLst/>
          </a:prstGeom>
        </p:spPr>
        <p:txBody>
          <a:bodyPr vert="horz" lIns="91440" tIns="45720" rIns="91440" bIns="45720" rtlCol="0" anchor="ctr">
            <a:normAutofit/>
          </a:bodyPr>
          <a:lstStyle>
            <a:lvl1pPr algn="l" defTabSz="685749" rtl="0" eaLnBrk="1" latinLnBrk="0" hangingPunct="1">
              <a:lnSpc>
                <a:spcPct val="90000"/>
              </a:lnSpc>
              <a:spcBef>
                <a:spcPct val="0"/>
              </a:spcBef>
              <a:buNone/>
              <a:defRPr sz="2000" kern="1200">
                <a:solidFill>
                  <a:schemeClr val="bg1"/>
                </a:solidFill>
                <a:latin typeface="+mj-lt"/>
                <a:ea typeface="+mj-ea"/>
                <a:cs typeface="+mj-cs"/>
              </a:defRPr>
            </a:lvl1pPr>
          </a:lstStyle>
          <a:p>
            <a:pPr>
              <a:spcAft>
                <a:spcPts val="600"/>
              </a:spcAft>
            </a:pP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Hinzufügen einer neuen Drittpartei zu LSEG</a:t>
            </a:r>
          </a:p>
        </p:txBody>
      </p:sp>
      <p:graphicFrame>
        <p:nvGraphicFramePr>
          <p:cNvPr id="7" name="Table 6">
            <a:extLst>
              <a:ext uri="{FF2B5EF4-FFF2-40B4-BE49-F238E27FC236}">
                <a16:creationId xmlns:a16="http://schemas.microsoft.com/office/drawing/2014/main" id="{A186BB4C-E9BF-4D02-C083-79BC4504F25E}"/>
              </a:ext>
            </a:extLst>
          </p:cNvPr>
          <p:cNvGraphicFramePr>
            <a:graphicFrameLocks noGrp="1"/>
          </p:cNvGraphicFramePr>
          <p:nvPr>
            <p:extLst>
              <p:ext uri="{D42A27DB-BD31-4B8C-83A1-F6EECF244321}">
                <p14:modId val="184446514"/>
              </p:ext>
            </p:extLst>
          </p:nvPr>
        </p:nvGraphicFramePr>
        <p:xfrm>
          <a:off x="276447" y="1508759"/>
          <a:ext cx="8654902" cy="5955257"/>
        </p:xfrm>
        <a:graphic>
          <a:graphicData uri="http://schemas.openxmlformats.org/drawingml/2006/table">
            <a:tbl>
              <a:tblPr firstRow="1" bandRow="1">
                <a:tableStyleId>{5C22544A-7EE6-4342-B048-85BDC9FD1C3A}</a:tableStyleId>
              </a:tblPr>
              <a:tblGrid>
                <a:gridCol w="8654902">
                  <a:extLst>
                    <a:ext uri="{9D8B030D-6E8A-4147-A177-3AD203B41FA5}">
                      <a16:colId xmlns:a16="http://schemas.microsoft.com/office/drawing/2014/main" val="3119443852"/>
                    </a:ext>
                  </a:extLst>
                </a:gridCol>
              </a:tblGrid>
              <a:tr h="182479">
                <a:tc>
                  <a:txBody>
                    <a:bodyPr vert="horz" wrap="square"/>
                    <a:lstStyle/>
                    <a:p>
                      <a:pPr algn="ctr" fontAlgn="b"/>
                      <a:r>
                        <a:rPr lang="de" sz="1100" b="1" i="0" u="none" strike="noStrike" cap="none" baseline="0">
                          <a:solidFill>
                            <a:srgbClr val="FFFFFF"/>
                          </a:solidFill>
                          <a:effectLst/>
                          <a:uFill>
                            <a:solidFill>
                              <a:prstClr val="black">
                                <a:alpha val="0"/>
                              </a:prstClr>
                            </a:solidFill>
                          </a:uFill>
                          <a:latin typeface="Calibri"/>
                          <a:ea typeface="Calibri"/>
                          <a:cs typeface="Calibri"/>
                        </a:rPr>
                        <a:t>U/min-Warentyp</a:t>
                      </a:r>
                      <a:endParaRPr lang="en-GB" sz="1100" b="0" i="0" u="none" strike="noStrike">
                        <a:solidFill>
                          <a:srgbClr val="000000"/>
                        </a:solidFill>
                        <a:effectLst/>
                        <a:latin typeface="Calibri" panose="020f0502020204030204" pitchFamily="34" charset="0"/>
                      </a:endParaRPr>
                    </a:p>
                  </a:txBody>
                  <a:tcPr marL="6122" marR="6122" marT="6122" marB="0" anchor="b"/>
                </a:tc>
                <a:extLst>
                  <a:ext uri="{0D108BD9-81ED-4DB2-BD59-A6C34878D82A}">
                    <a16:rowId xmlns:a16="http://schemas.microsoft.com/office/drawing/2014/main" val="4124271881"/>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Regierungsstelle (direkt/indirekt): </a:t>
                      </a:r>
                      <a:r>
                        <a:rPr lang="de" sz="1100" b="0" i="0" u="none" strike="noStrike" cap="none" baseline="0">
                          <a:solidFill>
                            <a:srgbClr val="000000"/>
                          </a:solidFill>
                          <a:effectLst/>
                          <a:uFill>
                            <a:solidFill>
                              <a:prstClr val="black">
                                <a:alpha val="0"/>
                              </a:prstClr>
                            </a:solidFill>
                          </a:uFill>
                          <a:latin typeface="Calibri"/>
                          <a:ea typeface="Calibri"/>
                          <a:cs typeface="Calibri"/>
                        </a:rPr>
                        <a:t>Der letztendliche Endbenutzer des/der Produkts(e) ist eine staatseigene oder teilweise staatseigene Einheit.</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Dies kann entweder über den Direktkauf oder indirekt über einen Vertriebspartner oder Installateur/Applikator erfolgen.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615754342"/>
                  </a:ext>
                </a:extLst>
              </a:tr>
              <a:tr h="217871">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Endbenutzer des Kunden:</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Der Empfänger oder Käufer von Produkten des Unternehmens, die das Produkt letztendlich verwenden und das Produkt nicht weiterverkaufen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75733646"/>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Kundendistributoren exportieren: </a:t>
                      </a:r>
                      <a:r>
                        <a:rPr lang="de" sz="1100" b="0" i="0" u="none" strike="noStrike" cap="none" baseline="0">
                          <a:solidFill>
                            <a:srgbClr val="000000"/>
                          </a:solidFill>
                          <a:effectLst/>
                          <a:uFill>
                            <a:solidFill>
                              <a:prstClr val="black">
                                <a:alpha val="0"/>
                              </a:prstClr>
                            </a:solidFill>
                          </a:uFill>
                          <a:latin typeface="Calibri"/>
                          <a:ea typeface="Calibri"/>
                          <a:cs typeface="Calibri"/>
                        </a:rPr>
                        <a:t>Käufer eines Produkts, das an einen Kunden außerhalb des Landes, in dem Sie ansässig sind, weiterverkauft werden soll, z. B. US RPM Company verkauft an einen Händler mit Sitz in Mexiko, der an Endverbraucher mit Sitz außerhalb der USA verkauft.</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97352756"/>
                  </a:ext>
                </a:extLst>
              </a:tr>
              <a:tr h="217871">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Installateure/Applikatoren: </a:t>
                      </a:r>
                      <a:r>
                        <a:rPr lang="de" sz="1100" b="0" i="0" u="none" strike="noStrike" cap="none" baseline="0">
                          <a:solidFill>
                            <a:srgbClr val="000000"/>
                          </a:solidFill>
                          <a:effectLst/>
                          <a:uFill>
                            <a:solidFill>
                              <a:prstClr val="black">
                                <a:alpha val="0"/>
                              </a:prstClr>
                            </a:solidFill>
                          </a:uFill>
                          <a:latin typeface="Calibri"/>
                          <a:ea typeface="Calibri"/>
                          <a:cs typeface="Calibri"/>
                        </a:rPr>
                        <a:t>Käufer eines Produkts, das im Namen des Endbenutzers installiert werden soll</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330046113"/>
                  </a:ext>
                </a:extLst>
              </a:tr>
              <a:tr h="309483">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Joint-Venture-Partner: </a:t>
                      </a:r>
                      <a:r>
                        <a:rPr lang="de" sz="1100" b="0" i="0" u="none" strike="noStrike" cap="none" baseline="0">
                          <a:solidFill>
                            <a:srgbClr val="000000"/>
                          </a:solidFill>
                          <a:effectLst/>
                          <a:uFill>
                            <a:solidFill>
                              <a:prstClr val="black">
                                <a:alpha val="0"/>
                              </a:prstClr>
                            </a:solidFill>
                          </a:uFill>
                          <a:latin typeface="Calibri"/>
                          <a:ea typeface="Calibri"/>
                          <a:cs typeface="Calibri"/>
                        </a:rPr>
                        <a:t>Diejenigen, mit denen das Unternehmen eine Geschäftsvereinbarung zur Gründung einer neuen Geschäftseinheit und/oder zur Verwaltung von Vermögenswerten abgeschlossen hat</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574772710"/>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Inländischer Kunden Vertriebshändler</a:t>
                      </a:r>
                      <a:r>
                        <a:rPr lang="de" sz="1100" b="0" i="0" u="none" strike="noStrike" cap="none" baseline="0">
                          <a:solidFill>
                            <a:srgbClr val="000000"/>
                          </a:solidFill>
                          <a:effectLst/>
                          <a:uFill>
                            <a:solidFill>
                              <a:prstClr val="black">
                                <a:alpha val="0"/>
                              </a:prstClr>
                            </a:solidFill>
                          </a:uFill>
                          <a:latin typeface="Calibri"/>
                          <a:ea typeface="Calibri"/>
                          <a:cs typeface="Calibri"/>
                        </a:rPr>
                        <a:t> Käufer eines Produkts, das beabsichtigt, an einen Kunden innerhalb des Landes, in dem Sie ansässig sind, weiterzuverkaufen, z. B. RPM-Unternehmen, Vertriebshändler und Endbenutzer haben alle ihren Sitz in Deutschland</a:t>
                      </a:r>
                      <a:r>
                        <a:rPr lang="de" sz="1100" b="0" i="0" u="none" strike="noStrike" cap="none" baseline="0">
                          <a:solidFill>
                            <a:srgbClr val="000000"/>
                          </a:solidFill>
                          <a:effectLst/>
                          <a:uFill>
                            <a:solidFill>
                              <a:prstClr val="black">
                                <a:alpha val="0"/>
                              </a:prstClr>
                            </a:solidFill>
                          </a:uFill>
                          <a:latin typeface="Calibri"/>
                          <a:ea typeface="Calibri"/>
                          <a:cs typeface="Calibri"/>
                        </a:rPr>
                        <a:t> </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2562094722"/>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Berater/Vermittler:</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Berater, der </a:t>
                      </a:r>
                      <a:r>
                        <a:rPr lang="de" sz="1100" b="0" i="0" u="sng" strike="noStrike" cap="none" baseline="0">
                          <a:solidFill>
                            <a:srgbClr val="000000"/>
                          </a:solidFill>
                          <a:effectLst/>
                          <a:uFill>
                            <a:solidFill>
                              <a:srgbClr val="000000"/>
                            </a:solidFill>
                          </a:uFill>
                          <a:latin typeface="Calibri"/>
                          <a:ea typeface="Calibri"/>
                          <a:cs typeface="Calibri"/>
                        </a:rPr>
                        <a:t>unabhängig </a:t>
                      </a:r>
                      <a:r>
                        <a:rPr lang="de" sz="1100" b="0" i="0" u="none" strike="noStrike" cap="none" baseline="0">
                          <a:solidFill>
                            <a:srgbClr val="000000"/>
                          </a:solidFill>
                          <a:effectLst/>
                          <a:uFill>
                            <a:solidFill>
                              <a:prstClr val="black">
                                <a:alpha val="0"/>
                              </a:prstClr>
                            </a:solidFill>
                          </a:uFill>
                          <a:latin typeface="Calibri"/>
                          <a:ea typeface="Calibri"/>
                          <a:cs typeface="Calibri"/>
                        </a:rPr>
                        <a:t>oder direkt Dokumente einreicht oder RPM oder seine Tochtergesellschaften gegenüber Regierungsbehörden, Gerichten oder Investoren vertritt</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52780232"/>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Berater/Vermittler:</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Technische oder KMU-Beratung im Namen des Unternehmens durch Vertretung des Unternehmens gegenüber einer anderen Person, einem anderen Unternehmen, einer anderen Organisation oder einem anderen Regierungsbeamten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326498955"/>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Agent:</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Befugt, für oder im Namen des Unternehmens zur Förderung der Interessen des Unternehmens zu handeln, z. B. Handelsvertreter, Zollagenten, Genehmigungsvertreter</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250515178"/>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Auftragnehmer/Subunternehmer:</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Bereitstellung von Waren oder Dienstleistungen für das Unternehmen zu vertraglichen Bedingungen, aber anderweitig nicht unter der Kontrolle des Unternehmens, z. B. Installateure/Reparaturunternehmen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429194994"/>
                  </a:ext>
                </a:extLst>
              </a:tr>
              <a:tr h="217871">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Direkter Lieferant/Anbieter:</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Vom Unternehmen verwendete Rohstoffe und Verpackungen liefern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781181331"/>
                  </a:ext>
                </a:extLst>
              </a:tr>
              <a:tr h="217871">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Logistik/Frachtweiterleitung</a:t>
                      </a:r>
                      <a:endParaRPr lang="en-GB" sz="1100" b="1" i="0" u="none" strike="noStrike">
                        <a:solidFill>
                          <a:srgbClr val="000000"/>
                        </a:solidFill>
                        <a:effectLst/>
                        <a:latin typeface="Segoe UI" panose="020b0502040204020203" pitchFamily="34" charset="0"/>
                      </a:endParaRPr>
                    </a:p>
                  </a:txBody>
                  <a:tcPr marL="6122" marR="6122" marT="6122" marB="0" anchor="ctr"/>
                </a:tc>
                <a:extLst>
                  <a:ext uri="{0D108BD9-81ED-4DB2-BD59-A6C34878D82A}">
                    <a16:rowId xmlns:a16="http://schemas.microsoft.com/office/drawing/2014/main" val="3714228088"/>
                  </a:ext>
                </a:extLst>
              </a:tr>
              <a:tr h="217871">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Kein direkter Lieferant / Lieferant:</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Lieferteile, Komponenten sowie Gemeinkosten und sonstige vom Unternehmen verwendete Gegenstände</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1061018000"/>
                  </a:ext>
                </a:extLst>
              </a:tr>
              <a:tr h="371336">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Dienstleister:</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Bereitstellung funktionaler Dienstleistungen oder Unterstützung für das Unternehmen (z. B. Kommunikation, Speicherung, Verarbeitungsdienst, IT-Dienste, Marketingdienste, Finanzdienstleistungen</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587484815"/>
                  </a:ext>
                </a:extLst>
              </a:tr>
              <a:tr h="217871">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Lieferanten-Vertriebshändler:</a:t>
                      </a:r>
                      <a:r>
                        <a:rPr lang="de" sz="1100" b="0" i="0" u="none" strike="noStrike" cap="none" baseline="0">
                          <a:solidFill>
                            <a:srgbClr val="000000"/>
                          </a:solidFill>
                          <a:effectLst/>
                          <a:uFill>
                            <a:solidFill>
                              <a:prstClr val="black">
                                <a:alpha val="0"/>
                              </a:prstClr>
                            </a:solidFill>
                          </a:uFill>
                          <a:latin typeface="Calibri"/>
                          <a:ea typeface="Calibri"/>
                          <a:cs typeface="Calibri"/>
                        </a:rPr>
                        <a:t> </a:t>
                      </a:r>
                      <a:r>
                        <a:rPr lang="de" sz="1100" b="0" i="0" u="none" strike="noStrike" cap="none" baseline="0">
                          <a:solidFill>
                            <a:srgbClr val="000000"/>
                          </a:solidFill>
                          <a:effectLst/>
                          <a:uFill>
                            <a:solidFill>
                              <a:prstClr val="black">
                                <a:alpha val="0"/>
                              </a:prstClr>
                            </a:solidFill>
                          </a:uFill>
                          <a:latin typeface="Calibri"/>
                          <a:ea typeface="Calibri"/>
                          <a:cs typeface="Calibri"/>
                        </a:rPr>
                        <a:t>Verkäufer eines Produkts, das im Namen des/der Hersteller(s) weiterverkauft</a:t>
                      </a:r>
                      <a:endParaRPr lang="en-GB" sz="1100" b="0"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985780525"/>
                  </a:ext>
                </a:extLst>
              </a:tr>
              <a:tr h="217871">
                <a:tc>
                  <a:txBody>
                    <a:bodyPr vert="horz" wrap="square"/>
                    <a:lstStyle/>
                    <a:p>
                      <a:pPr algn="l" fontAlgn="ctr"/>
                      <a:r>
                        <a:rPr lang="de" sz="1100" b="1" i="0" u="none" strike="noStrike" cap="none" baseline="0">
                          <a:solidFill>
                            <a:srgbClr val="000000"/>
                          </a:solidFill>
                          <a:effectLst/>
                          <a:uFill>
                            <a:solidFill>
                              <a:prstClr val="black">
                                <a:alpha val="0"/>
                              </a:prstClr>
                            </a:solidFill>
                          </a:uFill>
                          <a:latin typeface="Calibri"/>
                          <a:ea typeface="Calibri"/>
                          <a:cs typeface="Calibri"/>
                        </a:rPr>
                        <a:t>Sonstiges</a:t>
                      </a:r>
                      <a:endParaRPr lang="en-GB" sz="1100" b="1" i="0" u="none" strike="noStrike">
                        <a:solidFill>
                          <a:srgbClr val="000000"/>
                        </a:solidFill>
                        <a:effectLst/>
                        <a:latin typeface="Calibri" panose="020f0502020204030204" pitchFamily="34" charset="0"/>
                      </a:endParaRPr>
                    </a:p>
                  </a:txBody>
                  <a:tcPr marL="6122" marR="6122" marT="6122" marB="0" anchor="ctr"/>
                </a:tc>
                <a:extLst>
                  <a:ext uri="{0D108BD9-81ED-4DB2-BD59-A6C34878D82A}">
                    <a16:rowId xmlns:a16="http://schemas.microsoft.com/office/drawing/2014/main" val="3837030219"/>
                  </a:ext>
                </a:extLst>
              </a:tr>
            </a:tbl>
          </a:graphicData>
        </a:graphic>
      </p:graphicFrame>
      <p:sp>
        <p:nvSpPr>
          <p:cNvPr id="2" name="Slide Number Placeholder 1">
            <a:extLst>
              <a:ext uri="{FF2B5EF4-FFF2-40B4-BE49-F238E27FC236}">
                <a16:creationId xmlns:a16="http://schemas.microsoft.com/office/drawing/2014/main" id="{D0DB6A5D-5183-8FAE-8157-79169BB4D4AE}"/>
              </a:ext>
            </a:extLst>
          </p:cNvPr>
          <p:cNvSpPr>
            <a:spLocks noGrp="1"/>
          </p:cNvSpPr>
          <p:nvPr>
            <p:ph type="sldNum" sz="quarter" idx="4"/>
          </p:nvPr>
        </p:nvSpPr>
        <p:spPr/>
        <p:txBody>
          <a:bodyPr/>
          <a:lstStyle/>
          <a:p>
            <a:fld id="{BB5FC4A1-A2DE-4EB5-9A46-57D39B4235EC}" type="slidenum">
              <a:rPr lang="en-US" smtClean="0"/>
              <a:t>11</a:t>
            </a:fld>
            <a:endParaRPr lang="en-US"/>
          </a:p>
        </p:txBody>
      </p:sp>
    </p:spTree>
    <p:extLst>
      <p:ext uri="{BB962C8B-B14F-4D97-AF65-F5344CB8AC3E}">
        <p14:creationId val="3470457451"/>
      </p:ext>
    </p:extLst>
  </p:cSld>
  <p:clrMapOvr>
    <a:masterClrMapping/>
  </p:clrMapOvr>
  <p:transition spd="med">
    <p:fade/>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3F94D709-2A45-0DAC-3E33-A52FC0D082B1}"/>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Der Risikoanalyser</a:t>
            </a:r>
          </a:p>
        </p:txBody>
      </p:sp>
      <p:sp>
        <p:nvSpPr>
          <p:cNvPr id="8" name="TextBox 7">
            <a:extLst>
              <a:ext uri="{FF2B5EF4-FFF2-40B4-BE49-F238E27FC236}">
                <a16:creationId xmlns:a16="http://schemas.microsoft.com/office/drawing/2014/main" id="{835DB1F3-13BB-49FB-043D-2D77F358E04E}"/>
              </a:ext>
            </a:extLst>
          </p:cNvPr>
          <p:cNvSpPr txBox="1"/>
          <p:nvPr/>
        </p:nvSpPr>
        <p:spPr>
          <a:xfrm>
            <a:off x="375488" y="3041331"/>
            <a:ext cx="8393024" cy="3931920"/>
          </a:xfrm>
          <a:prstGeom prst="rect">
            <a:avLst/>
          </a:prstGeom>
          <a:noFill/>
        </p:spPr>
        <p:txBody>
          <a:bodyPr wrap="square" rtlCol="0">
            <a:spAutoFit/>
          </a:bodyPr>
          <a:lstStyle/>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Der Risikoanalyser ist ein Tool, das in die LSEG-Plattform integriert ist, um einen umfassenden Überblick über das Risikoprofil des Dritten zu erhalten.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Der Risikoanalyser wird unabhängig von der Funktion World Check/Media Check Screening durchgeführt und die Punktzahl wird durch die im Abschnitt HINZUFÜGEN DRITTER ausgefüllten Informationen bestimmt.</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Deshalb ist es wichtig, bestimmte Felder gemäß den Anweisungen auf Seite 10 auszufüllen, um sicherzustellen, dass der Risikoanalysator eine angemessene Risikobewertung berechnen kann.</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Je nachdem, </a:t>
            </a:r>
            <a:r>
              <a:rPr lang="de" sz="1400" b="0" i="0" u="none" strike="noStrike" cap="none" baseline="0">
                <a:solidFill>
                  <a:srgbClr val="2F5597"/>
                </a:solidFill>
                <a:effectLst/>
                <a:uFill>
                  <a:solidFill>
                    <a:prstClr val="black">
                      <a:alpha val="0"/>
                    </a:prstClr>
                  </a:solidFill>
                </a:uFill>
                <a:latin typeface="Calibri"/>
                <a:ea typeface="Calibri"/>
                <a:cs typeface="Calibri"/>
              </a:rPr>
              <a:t>WO</a:t>
            </a:r>
            <a:r>
              <a:rPr lang="de" sz="1400" b="0" i="0" u="none" strike="noStrike" cap="none" baseline="0">
                <a:solidFill>
                  <a:srgbClr val="000000"/>
                </a:solidFill>
                <a:effectLst/>
                <a:uFill>
                  <a:solidFill>
                    <a:prstClr val="black">
                      <a:alpha val="0"/>
                    </a:prstClr>
                  </a:solidFill>
                </a:uFill>
                <a:latin typeface="Calibri"/>
                <a:ea typeface="Calibri"/>
                <a:cs typeface="Calibri"/>
              </a:rPr>
              <a:t> sich das Unternehmen befindet, den </a:t>
            </a:r>
            <a:r>
              <a:rPr lang="de" sz="1400" b="0" i="0" u="none" strike="noStrike" cap="none" baseline="0">
                <a:solidFill>
                  <a:srgbClr val="2F5597"/>
                </a:solidFill>
                <a:effectLst/>
                <a:uFill>
                  <a:solidFill>
                    <a:prstClr val="black">
                      <a:alpha val="0"/>
                    </a:prstClr>
                  </a:solidFill>
                </a:uFill>
                <a:latin typeface="Calibri"/>
                <a:ea typeface="Calibri"/>
                <a:cs typeface="Calibri"/>
              </a:rPr>
              <a:t>TYP</a:t>
            </a:r>
            <a:r>
              <a:rPr lang="de" sz="1400" b="0" i="0" u="none" strike="noStrike" cap="none" baseline="0">
                <a:solidFill>
                  <a:srgbClr val="000000"/>
                </a:solidFill>
                <a:effectLst/>
                <a:uFill>
                  <a:solidFill>
                    <a:prstClr val="black">
                      <a:alpha val="0"/>
                    </a:prstClr>
                  </a:solidFill>
                </a:uFill>
                <a:latin typeface="Calibri"/>
                <a:ea typeface="Calibri"/>
                <a:cs typeface="Calibri"/>
              </a:rPr>
              <a:t> der Geschäftsbeziehung (Warenart), die </a:t>
            </a:r>
            <a:r>
              <a:rPr lang="de" sz="1400" b="0" i="0" u="none" strike="noStrike" cap="none" baseline="0">
                <a:solidFill>
                  <a:srgbClr val="2F5597"/>
                </a:solidFill>
                <a:effectLst/>
                <a:uFill>
                  <a:solidFill>
                    <a:prstClr val="black">
                      <a:alpha val="0"/>
                    </a:prstClr>
                  </a:solidFill>
                </a:uFill>
                <a:latin typeface="Calibri"/>
                <a:ea typeface="Calibri"/>
                <a:cs typeface="Calibri"/>
              </a:rPr>
              <a:t>BRANCHE</a:t>
            </a:r>
            <a:r>
              <a:rPr lang="de" sz="1400" b="0" i="0" u="none" strike="noStrike" cap="none" baseline="0">
                <a:solidFill>
                  <a:srgbClr val="000000"/>
                </a:solidFill>
                <a:effectLst/>
                <a:uFill>
                  <a:solidFill>
                    <a:prstClr val="black">
                      <a:alpha val="0"/>
                    </a:prstClr>
                  </a:solidFill>
                </a:uFill>
                <a:latin typeface="Calibri"/>
                <a:ea typeface="Calibri"/>
                <a:cs typeface="Calibri"/>
              </a:rPr>
              <a:t> des Dritten und den erwarteten </a:t>
            </a:r>
            <a:r>
              <a:rPr lang="de" sz="1400" b="0" i="0" u="none" strike="noStrike" cap="none" baseline="0">
                <a:solidFill>
                  <a:srgbClr val="0070C0"/>
                </a:solidFill>
                <a:effectLst/>
                <a:uFill>
                  <a:solidFill>
                    <a:prstClr val="black">
                      <a:alpha val="0"/>
                    </a:prstClr>
                  </a:solidFill>
                </a:uFill>
                <a:latin typeface="Calibri"/>
                <a:ea typeface="Calibri"/>
                <a:cs typeface="Calibri"/>
              </a:rPr>
              <a:t>WERT</a:t>
            </a:r>
            <a:r>
              <a:rPr lang="de" sz="1400" b="0" i="0" u="none" strike="noStrike" cap="none" baseline="0">
                <a:solidFill>
                  <a:srgbClr val="000000"/>
                </a:solidFill>
                <a:effectLst/>
                <a:uFill>
                  <a:solidFill>
                    <a:prstClr val="black">
                      <a:alpha val="0"/>
                    </a:prstClr>
                  </a:solidFill>
                </a:uFill>
                <a:latin typeface="Calibri"/>
                <a:ea typeface="Calibri"/>
                <a:cs typeface="Calibri"/>
              </a:rPr>
              <a:t> für das Unternehmen, bestimmt das Tool, welches inhärente Risiko der Drittpartei besteht.</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Dritte werden im Risikoanalysator je nach Gesamtrisikoscore entweder als </a:t>
            </a:r>
            <a:r>
              <a:rPr lang="de" sz="1400" b="0" i="0" u="none" strike="noStrike" cap="none" baseline="0">
                <a:solidFill>
                  <a:srgbClr val="92D050"/>
                </a:solidFill>
                <a:effectLst/>
                <a:uFill>
                  <a:solidFill>
                    <a:prstClr val="black">
                      <a:alpha val="0"/>
                    </a:prstClr>
                  </a:solidFill>
                </a:uFill>
                <a:latin typeface="Calibri"/>
                <a:ea typeface="Calibri"/>
                <a:cs typeface="Calibri"/>
              </a:rPr>
              <a:t>NIEDRIG</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FFC000"/>
                </a:solidFill>
                <a:effectLst/>
                <a:uFill>
                  <a:solidFill>
                    <a:prstClr val="black">
                      <a:alpha val="0"/>
                    </a:prstClr>
                  </a:solidFill>
                </a:uFill>
                <a:latin typeface="Calibri"/>
                <a:ea typeface="Calibri"/>
                <a:cs typeface="Calibri"/>
              </a:rPr>
              <a:t>MITTEL</a:t>
            </a:r>
            <a:r>
              <a:rPr lang="de" sz="1400" b="0" i="0" u="none" strike="noStrike" cap="none" baseline="0">
                <a:solidFill>
                  <a:srgbClr val="000000"/>
                </a:solidFill>
                <a:effectLst/>
                <a:uFill>
                  <a:solidFill>
                    <a:prstClr val="black">
                      <a:alpha val="0"/>
                    </a:prstClr>
                  </a:solidFill>
                </a:uFill>
                <a:latin typeface="Calibri"/>
                <a:ea typeface="Calibri"/>
                <a:cs typeface="Calibri"/>
              </a:rPr>
              <a:t> oder </a:t>
            </a:r>
            <a:r>
              <a:rPr lang="de" sz="1400" b="0" i="0" u="none" strike="noStrike" cap="none" baseline="0">
                <a:solidFill>
                  <a:srgbClr val="FF0000"/>
                </a:solidFill>
                <a:effectLst/>
                <a:uFill>
                  <a:solidFill>
                    <a:prstClr val="black">
                      <a:alpha val="0"/>
                    </a:prstClr>
                  </a:solidFill>
                </a:uFill>
                <a:latin typeface="Calibri"/>
                <a:ea typeface="Calibri"/>
                <a:cs typeface="Calibri"/>
              </a:rPr>
              <a:t>HOCH</a:t>
            </a:r>
            <a:r>
              <a:rPr lang="de" sz="1400" b="0" i="0" u="none" strike="noStrike" cap="none" baseline="0">
                <a:solidFill>
                  <a:srgbClr val="000000"/>
                </a:solidFill>
                <a:effectLst/>
                <a:uFill>
                  <a:solidFill>
                    <a:prstClr val="black">
                      <a:alpha val="0"/>
                    </a:prstClr>
                  </a:solidFill>
                </a:uFill>
                <a:latin typeface="Calibri"/>
                <a:ea typeface="Calibri"/>
                <a:cs typeface="Calibri"/>
              </a:rPr>
              <a:t> eingestuft.</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Das obige Beispiel zeigt, dass RPM International mit einem Wert von 2,7 </a:t>
            </a:r>
            <a:r>
              <a:rPr lang="de" sz="1400" b="0" i="0" u="none" strike="noStrike" cap="none" baseline="0">
                <a:solidFill>
                  <a:srgbClr val="92D050"/>
                </a:solidFill>
                <a:effectLst/>
                <a:uFill>
                  <a:solidFill>
                    <a:prstClr val="black">
                      <a:alpha val="0"/>
                    </a:prstClr>
                  </a:solidFill>
                </a:uFill>
                <a:latin typeface="Calibri"/>
                <a:ea typeface="Calibri"/>
                <a:cs typeface="Calibri"/>
              </a:rPr>
              <a:t>ein </a:t>
            </a:r>
            <a:r>
              <a:rPr lang="de" sz="1400" b="1" i="0" u="none" strike="noStrike" cap="none" baseline="0">
                <a:solidFill>
                  <a:srgbClr val="92D050"/>
                </a:solidFill>
                <a:effectLst/>
                <a:uFill>
                  <a:solidFill>
                    <a:prstClr val="black">
                      <a:alpha val="0"/>
                    </a:prstClr>
                  </a:solidFill>
                </a:uFill>
                <a:latin typeface="Calibri"/>
                <a:ea typeface="Calibri"/>
                <a:cs typeface="Calibri"/>
              </a:rPr>
              <a:t>NIEDRIGES RISIKO </a:t>
            </a:r>
            <a:r>
              <a:rPr lang="de" sz="1400" b="0" i="0" u="none" strike="noStrike" cap="none" baseline="0">
                <a:solidFill>
                  <a:srgbClr val="000000"/>
                </a:solidFill>
                <a:effectLst/>
                <a:uFill>
                  <a:solidFill>
                    <a:prstClr val="black">
                      <a:alpha val="0"/>
                    </a:prstClr>
                  </a:solidFill>
                </a:uFill>
                <a:latin typeface="Calibri"/>
                <a:ea typeface="Calibri"/>
                <a:cs typeface="Calibri"/>
              </a:rPr>
              <a:t>erzielt</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Die Risikobewertung hat einen Einfluss darauf, wie Dritte im Rahmen der Due-Diligence-Verfahren für Dritte von RPM bewertet werden.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Dies wird in einem späteren Abschnitt behandelt.</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D872550-C67A-1AE6-D2F9-71D73618441A}"/>
              </a:ext>
            </a:extLst>
          </p:cNvPr>
          <p:cNvSpPr>
            <a:spLocks noGrp="1"/>
          </p:cNvSpPr>
          <p:nvPr>
            <p:ph type="sldNum" sz="quarter" idx="4"/>
          </p:nvPr>
        </p:nvSpPr>
        <p:spPr/>
        <p:txBody>
          <a:bodyPr/>
          <a:lstStyle/>
          <a:p>
            <a:fld id="{BB5FC4A1-A2DE-4EB5-9A46-57D39B4235EC}" type="slidenum">
              <a:rPr lang="en-US" smtClean="0"/>
              <a:t>12</a:t>
            </a:fld>
            <a:endParaRPr lang="en-US"/>
          </a:p>
        </p:txBody>
      </p:sp>
      <p:grpSp>
        <p:nvGrpSpPr>
          <p:cNvPr id="16" name="Group 15">
            <a:extLst>
              <a:ext uri="{FF2B5EF4-FFF2-40B4-BE49-F238E27FC236}">
                <a16:creationId xmlns:a16="http://schemas.microsoft.com/office/drawing/2014/main" id="{804FBD7E-145D-8CD9-0D11-F81FFA285C55}"/>
              </a:ext>
            </a:extLst>
          </p:cNvPr>
          <p:cNvGrpSpPr/>
          <p:nvPr/>
        </p:nvGrpSpPr>
        <p:grpSpPr>
          <a:xfrm>
            <a:off x="822960" y="1459429"/>
            <a:ext cx="6599083" cy="1657350"/>
            <a:chOff x="642020" y="1491327"/>
            <a:chExt cx="6599083" cy="1657350"/>
          </a:xfrm>
        </p:grpSpPr>
        <p:pic>
          <p:nvPicPr>
            <p:cNvPr id="10" name="Picture 9">
              <a:extLst>
                <a:ext uri="{FF2B5EF4-FFF2-40B4-BE49-F238E27FC236}">
                  <a16:creationId xmlns:a16="http://schemas.microsoft.com/office/drawing/2014/main" id="{3A5A2297-EDC1-83DE-38DA-6B3081767AD4}"/>
                </a:ext>
              </a:extLst>
            </p:cNvPr>
            <p:cNvPicPr>
              <a:picLocks noChangeAspect="1"/>
            </p:cNvPicPr>
            <p:nvPr/>
          </p:nvPicPr>
          <p:blipFill>
            <a:blip r:embed="rId2"/>
            <a:stretch>
              <a:fillRect/>
            </a:stretch>
          </p:blipFill>
          <p:spPr>
            <a:xfrm>
              <a:off x="642020" y="1693137"/>
              <a:ext cx="3929980" cy="1045591"/>
            </a:xfrm>
            <a:prstGeom prst="rect">
              <a:avLst/>
            </a:prstGeom>
          </p:spPr>
        </p:pic>
        <p:pic>
          <p:nvPicPr>
            <p:cNvPr id="13" name="Picture 12">
              <a:extLst>
                <a:ext uri="{FF2B5EF4-FFF2-40B4-BE49-F238E27FC236}">
                  <a16:creationId xmlns:a16="http://schemas.microsoft.com/office/drawing/2014/main" id="{F6E810F1-7FBA-1CDB-4213-F50575816218}"/>
                </a:ext>
              </a:extLst>
            </p:cNvPr>
            <p:cNvPicPr>
              <a:picLocks noChangeAspect="1"/>
            </p:cNvPicPr>
            <p:nvPr/>
          </p:nvPicPr>
          <p:blipFill>
            <a:blip r:embed="rId3"/>
            <a:stretch>
              <a:fillRect/>
            </a:stretch>
          </p:blipFill>
          <p:spPr>
            <a:xfrm>
              <a:off x="4412178" y="1491327"/>
              <a:ext cx="2828925" cy="1657350"/>
            </a:xfrm>
            <a:prstGeom prst="rect">
              <a:avLst/>
            </a:prstGeom>
          </p:spPr>
        </p:pic>
      </p:grpSp>
    </p:spTree>
    <p:extLst>
      <p:ext uri="{BB962C8B-B14F-4D97-AF65-F5344CB8AC3E}">
        <p14:creationId val="1651842690"/>
      </p:ext>
    </p:extLst>
  </p:cSld>
  <p:clrMapOvr>
    <a:masterClrMapping/>
  </p:clrMapOvr>
  <p:transition spd="med">
    <p:fade/>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1">
            <a:extLst>
              <a:ext uri="{FF2B5EF4-FFF2-40B4-BE49-F238E27FC236}">
                <a16:creationId xmlns:a16="http://schemas.microsoft.com/office/drawing/2014/main" id="{B8F0A87A-20E9-FF51-9DB5-6F18A3C25EF1}"/>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Der Risikoanalyser</a:t>
            </a:r>
          </a:p>
        </p:txBody>
      </p:sp>
      <p:pic>
        <p:nvPicPr>
          <p:cNvPr id="9" name="Picture 8">
            <a:extLst>
              <a:ext uri="{FF2B5EF4-FFF2-40B4-BE49-F238E27FC236}">
                <a16:creationId xmlns:a16="http://schemas.microsoft.com/office/drawing/2014/main" id="{29575394-37D9-9883-B150-914FB70F2CA1}"/>
              </a:ext>
            </a:extLst>
          </p:cNvPr>
          <p:cNvPicPr>
            <a:picLocks noChangeAspect="1"/>
          </p:cNvPicPr>
          <p:nvPr/>
        </p:nvPicPr>
        <p:blipFill>
          <a:blip r:embed="rId2"/>
          <a:stretch>
            <a:fillRect/>
          </a:stretch>
        </p:blipFill>
        <p:spPr>
          <a:xfrm>
            <a:off x="622988" y="1550637"/>
            <a:ext cx="8074836" cy="2563760"/>
          </a:xfrm>
          <a:prstGeom prst="rect">
            <a:avLst/>
          </a:prstGeom>
          <a:noFill/>
        </p:spPr>
      </p:pic>
      <p:sp>
        <p:nvSpPr>
          <p:cNvPr id="11" name="TextBox 10">
            <a:extLst>
              <a:ext uri="{FF2B5EF4-FFF2-40B4-BE49-F238E27FC236}">
                <a16:creationId xmlns:a16="http://schemas.microsoft.com/office/drawing/2014/main" id="{A0B0A6AD-D8D6-82BB-CF89-ECCA3ADF64B2}"/>
              </a:ext>
            </a:extLst>
          </p:cNvPr>
          <p:cNvSpPr txBox="1"/>
          <p:nvPr/>
        </p:nvSpPr>
        <p:spPr>
          <a:xfrm>
            <a:off x="577504" y="4114397"/>
            <a:ext cx="8165804" cy="2773681"/>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Gesamtrisikoscore für den Dritten wird über 23 verschiedene Risikobereiche berechnet.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Unterhalb des anfänglichen Risiko-Score-Tachometers können Sie sehen, wie der Dritte in jedem der 23 Risikobereiche abgeschnitten hat.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Wenn Sie mit der Maus über jede Spalte der Diagramme fahren, wird Ihnen dieser bestimmte Risikobereich angezeigt.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 23 Risikobereiche sind in 4 Hauptkategorien gruppiert, wie im obigen Screenshot gezeigt.</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Erinnerung:</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 wird NUR von den Daten bestimmt, die im ersten Bildschirm DRITTE HINZUFÜGEN eingegeben wurden.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 Ergebnisse des World Check/Media Check Screenings sind nicht Teil des Gesamtrisikoscores.</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FD043A4A-BDF3-049D-31AE-2786ADC0D49A}"/>
              </a:ext>
            </a:extLst>
          </p:cNvPr>
          <p:cNvSpPr>
            <a:spLocks noGrp="1"/>
          </p:cNvSpPr>
          <p:nvPr>
            <p:ph type="sldNum" sz="quarter" idx="4"/>
          </p:nvPr>
        </p:nvSpPr>
        <p:spPr/>
        <p:txBody>
          <a:bodyPr/>
          <a:lstStyle/>
          <a:p>
            <a:fld id="{BB5FC4A1-A2DE-4EB5-9A46-57D39B4235EC}" type="slidenum">
              <a:rPr lang="en-US" smtClean="0"/>
              <a:t>13</a:t>
            </a:fld>
            <a:endParaRPr lang="en-US"/>
          </a:p>
        </p:txBody>
      </p:sp>
    </p:spTree>
    <p:extLst>
      <p:ext uri="{BB962C8B-B14F-4D97-AF65-F5344CB8AC3E}">
        <p14:creationId val="3452130387"/>
      </p:ext>
    </p:extLst>
  </p:cSld>
  <p:clrMapOvr>
    <a:masterClrMapping/>
  </p:clrMapOvr>
  <p:transition spd="med">
    <p:fade/>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806DD7E-034C-9372-24FC-3BFF65C73A51}"/>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sp>
        <p:nvSpPr>
          <p:cNvPr id="6" name="TextBox 5">
            <a:extLst>
              <a:ext uri="{FF2B5EF4-FFF2-40B4-BE49-F238E27FC236}">
                <a16:creationId xmlns:a16="http://schemas.microsoft.com/office/drawing/2014/main" id="{3D95F9A1-66E8-AAA1-D0FF-0DCBED297197}"/>
              </a:ext>
            </a:extLst>
          </p:cNvPr>
          <p:cNvSpPr txBox="1"/>
          <p:nvPr/>
        </p:nvSpPr>
        <p:spPr>
          <a:xfrm>
            <a:off x="462278" y="1423368"/>
            <a:ext cx="8048846" cy="1996440"/>
          </a:xfrm>
          <a:prstGeom prst="rect">
            <a:avLst/>
          </a:prstGeom>
          <a:noFill/>
        </p:spPr>
        <p:txBody>
          <a:bodyPr wrap="square" rtlCol="0">
            <a:spAutoFit/>
          </a:bodyPr>
          <a:lstStyle/>
          <a:p>
            <a:r>
              <a:rPr lang="de" sz="1250" b="0" i="0" u="none" strike="noStrike" cap="none" baseline="0">
                <a:solidFill>
                  <a:srgbClr val="000000"/>
                </a:solidFill>
                <a:effectLst/>
                <a:uFill>
                  <a:solidFill>
                    <a:prstClr val="black">
                      <a:alpha val="0"/>
                    </a:prstClr>
                  </a:solidFill>
                </a:uFill>
                <a:latin typeface="Calibri"/>
                <a:ea typeface="Calibri"/>
                <a:cs typeface="Calibri"/>
              </a:rPr>
              <a:t>Basierend auf dem Namen des Dritten und den Landesinformationen, die im Abschnitt DRITTE TEILE HINZUFÜGEN des Tools aktualisiert wurden, führt das System automatisch eine World-Check-Suche aus.</a:t>
            </a:r>
            <a:r>
              <a:rPr lang="de"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de" sz="1250" b="0" i="0" u="none" strike="noStrike" cap="none" baseline="0">
                <a:solidFill>
                  <a:srgbClr val="000000"/>
                </a:solidFill>
                <a:effectLst/>
                <a:uFill>
                  <a:solidFill>
                    <a:prstClr val="black">
                      <a:alpha val="0"/>
                    </a:prstClr>
                  </a:solidFill>
                </a:uFill>
                <a:latin typeface="Calibri"/>
                <a:ea typeface="Calibri"/>
                <a:cs typeface="Calibri"/>
              </a:rPr>
              <a:t>Die Ergebnisse des Screenings finden Sie auf der Registerkarte SCREENING oben auf der Seite unter dem Risikoanalysator.</a:t>
            </a:r>
            <a:r>
              <a:rPr lang="de" sz="125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50"/>
          </a:p>
          <a:p>
            <a:r>
              <a:rPr lang="de" sz="1250" b="0" i="0" u="none" strike="noStrike" cap="none" baseline="0">
                <a:solidFill>
                  <a:srgbClr val="000000"/>
                </a:solidFill>
                <a:effectLst/>
                <a:uFill>
                  <a:solidFill>
                    <a:prstClr val="black">
                      <a:alpha val="0"/>
                    </a:prstClr>
                  </a:solidFill>
                </a:uFill>
                <a:latin typeface="Calibri"/>
                <a:ea typeface="Calibri"/>
                <a:cs typeface="Calibri"/>
              </a:rPr>
              <a:t>Wenn keine Ergebnisse vorliegen, gibt der Screening-Abschnitt </a:t>
            </a:r>
            <a:r>
              <a:rPr lang="de" sz="1250" b="1" i="0" u="none" strike="noStrike" cap="none" baseline="0">
                <a:solidFill>
                  <a:srgbClr val="000000"/>
                </a:solidFill>
                <a:effectLst/>
                <a:uFill>
                  <a:solidFill>
                    <a:prstClr val="black">
                      <a:alpha val="0"/>
                    </a:prstClr>
                  </a:solidFill>
                </a:uFill>
                <a:latin typeface="Calibri"/>
                <a:ea typeface="Calibri"/>
                <a:cs typeface="Calibri"/>
              </a:rPr>
              <a:t>KEINE VERFÜGBAREN DATEN </a:t>
            </a:r>
            <a:r>
              <a:rPr lang="de" sz="1250" b="0" i="0" u="none" strike="noStrike" cap="none" baseline="0">
                <a:solidFill>
                  <a:srgbClr val="000000"/>
                </a:solidFill>
                <a:effectLst/>
                <a:uFill>
                  <a:solidFill>
                    <a:prstClr val="black">
                      <a:alpha val="0"/>
                    </a:prstClr>
                  </a:solidFill>
                </a:uFill>
                <a:latin typeface="Calibri"/>
                <a:ea typeface="Calibri"/>
                <a:cs typeface="Calibri"/>
              </a:rPr>
              <a:t>gemäß dem folgenden Beispiel an:</a:t>
            </a:r>
          </a:p>
          <a:p>
            <a:endParaRPr lang="en-GB" sz="1250"/>
          </a:p>
        </p:txBody>
      </p:sp>
      <p:sp>
        <p:nvSpPr>
          <p:cNvPr id="3" name="Slide Number Placeholder 2">
            <a:extLst>
              <a:ext uri="{FF2B5EF4-FFF2-40B4-BE49-F238E27FC236}">
                <a16:creationId xmlns:a16="http://schemas.microsoft.com/office/drawing/2014/main" id="{8AE48070-E4DD-2CF8-03EB-CD0708FAFBF0}"/>
              </a:ext>
            </a:extLst>
          </p:cNvPr>
          <p:cNvSpPr>
            <a:spLocks noGrp="1"/>
          </p:cNvSpPr>
          <p:nvPr>
            <p:ph type="sldNum" sz="quarter" idx="4"/>
          </p:nvPr>
        </p:nvSpPr>
        <p:spPr/>
        <p:txBody>
          <a:bodyPr/>
          <a:lstStyle/>
          <a:p>
            <a:fld id="{BB5FC4A1-A2DE-4EB5-9A46-57D39B4235EC}" type="slidenum">
              <a:rPr lang="en-US" smtClean="0"/>
              <a:t>14</a:t>
            </a:fld>
            <a:endParaRPr lang="en-US"/>
          </a:p>
        </p:txBody>
      </p:sp>
      <p:pic>
        <p:nvPicPr>
          <p:cNvPr id="5" name="Picture 4">
            <a:extLst>
              <a:ext uri="{FF2B5EF4-FFF2-40B4-BE49-F238E27FC236}">
                <a16:creationId xmlns:a16="http://schemas.microsoft.com/office/drawing/2014/main" id="{440B1123-318A-285E-7A78-640BB2179DEF}"/>
              </a:ext>
            </a:extLst>
          </p:cNvPr>
          <p:cNvPicPr>
            <a:picLocks noChangeAspect="1"/>
          </p:cNvPicPr>
          <p:nvPr/>
        </p:nvPicPr>
        <p:blipFill>
          <a:blip r:embed="rId2"/>
          <a:stretch>
            <a:fillRect/>
          </a:stretch>
        </p:blipFill>
        <p:spPr>
          <a:xfrm>
            <a:off x="305318" y="2862223"/>
            <a:ext cx="8362765" cy="2233380"/>
          </a:xfrm>
          <a:prstGeom prst="rect">
            <a:avLst/>
          </a:prstGeom>
        </p:spPr>
      </p:pic>
    </p:spTree>
    <p:extLst>
      <p:ext uri="{BB962C8B-B14F-4D97-AF65-F5344CB8AC3E}">
        <p14:creationId val="264295854"/>
      </p:ext>
    </p:extLst>
  </p:cSld>
  <p:clrMapOvr>
    <a:masterClrMapping/>
  </p:clrMapOvr>
  <p:transition spd="med">
    <p:fade/>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063DA4C-AC5D-4894-1705-624AE5635FA6}"/>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 Check Screening fortgesetzt...</a:t>
            </a:r>
          </a:p>
        </p:txBody>
      </p:sp>
      <p:sp>
        <p:nvSpPr>
          <p:cNvPr id="4" name="Slide Number Placeholder 3">
            <a:extLst>
              <a:ext uri="{FF2B5EF4-FFF2-40B4-BE49-F238E27FC236}">
                <a16:creationId xmlns:a16="http://schemas.microsoft.com/office/drawing/2014/main" id="{4546A41D-4230-A58E-63E7-F7BD03A0BF90}"/>
              </a:ext>
            </a:extLst>
          </p:cNvPr>
          <p:cNvSpPr>
            <a:spLocks noGrp="1"/>
          </p:cNvSpPr>
          <p:nvPr>
            <p:ph type="sldNum" sz="quarter" idx="4"/>
          </p:nvPr>
        </p:nvSpPr>
        <p:spPr/>
        <p:txBody>
          <a:bodyPr/>
          <a:lstStyle/>
          <a:p>
            <a:fld id="{BB5FC4A1-A2DE-4EB5-9A46-57D39B4235EC}" type="slidenum">
              <a:rPr lang="en-US" smtClean="0"/>
              <a:t>15</a:t>
            </a:fld>
            <a:endParaRPr lang="en-US"/>
          </a:p>
        </p:txBody>
      </p:sp>
      <p:sp>
        <p:nvSpPr>
          <p:cNvPr id="6" name="TextBox 5">
            <a:extLst>
              <a:ext uri="{FF2B5EF4-FFF2-40B4-BE49-F238E27FC236}">
                <a16:creationId xmlns:a16="http://schemas.microsoft.com/office/drawing/2014/main" id="{F96EE1A4-6611-057F-0319-195757083AC4}"/>
              </a:ext>
            </a:extLst>
          </p:cNvPr>
          <p:cNvSpPr txBox="1"/>
          <p:nvPr/>
        </p:nvSpPr>
        <p:spPr>
          <a:xfrm>
            <a:off x="381740" y="1571348"/>
            <a:ext cx="8371643" cy="51816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Wenn es potenzielle World Check Screening-Ergebnisse gibt, werden diese auf der Registerkarte SCREENING gemäß dem folgenden Beispiel aufgeführt:</a:t>
            </a:r>
          </a:p>
        </p:txBody>
      </p:sp>
      <p:pic>
        <p:nvPicPr>
          <p:cNvPr id="8" name="Picture 7">
            <a:extLst>
              <a:ext uri="{FF2B5EF4-FFF2-40B4-BE49-F238E27FC236}">
                <a16:creationId xmlns:a16="http://schemas.microsoft.com/office/drawing/2014/main" id="{30A014E8-7D14-4C12-A588-F0DD2E44B170}"/>
              </a:ext>
            </a:extLst>
          </p:cNvPr>
          <p:cNvPicPr>
            <a:picLocks noChangeAspect="1"/>
          </p:cNvPicPr>
          <p:nvPr/>
        </p:nvPicPr>
        <p:blipFill>
          <a:blip r:embed="rId2"/>
          <a:stretch>
            <a:fillRect/>
          </a:stretch>
        </p:blipFill>
        <p:spPr>
          <a:xfrm>
            <a:off x="186431" y="2288416"/>
            <a:ext cx="8691239" cy="4183405"/>
          </a:xfrm>
          <a:prstGeom prst="rect">
            <a:avLst/>
          </a:prstGeom>
        </p:spPr>
      </p:pic>
    </p:spTree>
    <p:extLst>
      <p:ext uri="{BB962C8B-B14F-4D97-AF65-F5344CB8AC3E}">
        <p14:creationId val="646193069"/>
      </p:ext>
    </p:extLst>
  </p:cSld>
  <p:clrMapOvr>
    <a:masterClrMapping/>
  </p:clrMapOvr>
  <p:transition spd="med">
    <p:fade/>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992CC85-19D7-0B0F-74AA-915D8411AC5F}"/>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sp>
        <p:nvSpPr>
          <p:cNvPr id="6" name="TextBox 5">
            <a:extLst>
              <a:ext uri="{FF2B5EF4-FFF2-40B4-BE49-F238E27FC236}">
                <a16:creationId xmlns:a16="http://schemas.microsoft.com/office/drawing/2014/main" id="{C9AA10D1-72D7-DD6A-49A1-E685FE0C993C}"/>
              </a:ext>
            </a:extLst>
          </p:cNvPr>
          <p:cNvSpPr txBox="1"/>
          <p:nvPr/>
        </p:nvSpPr>
        <p:spPr>
          <a:xfrm>
            <a:off x="414195" y="1435395"/>
            <a:ext cx="7921256" cy="5974079"/>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Das System wird Ihnen die folgenden Informationen über die potenziellen Screening-Übereinstimmungen von Drittparteien bereitstellen:</a:t>
            </a:r>
          </a:p>
          <a:p>
            <a:endParaRPr lang="en-GB" sz="1600"/>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Name</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Registrierungsland (stellen Sie sicher, dass das Land mit dem Registrierungsland des Dritten übereinstimmt, den Sie überprüfen, und nicht der Hauptsitz des Dritten ist).</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Art des Problems, das dazu geführt hat, dass der Dritte auf World-check „markiert“ (wenn Sie mit der Maus über die blauen </a:t>
            </a:r>
            <a:r>
              <a:rPr lang="de" sz="1600" b="1" i="0" u="none" strike="noStrike" cap="none" baseline="0">
                <a:solidFill>
                  <a:srgbClr val="000000"/>
                </a:solidFill>
                <a:effectLst/>
                <a:uFill>
                  <a:solidFill>
                    <a:prstClr val="black">
                      <a:alpha val="0"/>
                    </a:prstClr>
                  </a:solidFill>
                </a:uFill>
                <a:latin typeface="Calibri"/>
                <a:ea typeface="Calibri"/>
                <a:cs typeface="Calibri"/>
              </a:rPr>
              <a:t>Ovale</a:t>
            </a:r>
            <a:r>
              <a:rPr lang="de" sz="1600" b="0" i="0" u="none" strike="noStrike" cap="none" baseline="0">
                <a:solidFill>
                  <a:srgbClr val="000000"/>
                </a:solidFill>
                <a:effectLst/>
                <a:uFill>
                  <a:solidFill>
                    <a:prstClr val="black">
                      <a:alpha val="0"/>
                    </a:prstClr>
                  </a:solidFill>
                </a:uFill>
                <a:latin typeface="Calibri"/>
                <a:ea typeface="Calibri"/>
                <a:cs typeface="Calibri"/>
              </a:rPr>
              <a:t> fahren, erhalten Sie weitere Informationen)</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Ordnen Sie die Stärke des potenziellen Drittanbieters Ihrem eingegebenen Suchbegriff zu</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Die Quelle:</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World-Check Eins</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Die Referenz-ID der potenziellen Übereinstimmung in World Check</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Auflösungsoptionen</a:t>
            </a:r>
          </a:p>
          <a:p>
            <a:endParaRPr lang="en-GB" sz="1600"/>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 Lösungsoptionen sind:</a:t>
            </a:r>
          </a:p>
          <a:p>
            <a:r>
              <a:rPr lang="de" sz="1600" b="1" i="0" u="none" strike="noStrike" cap="none" baseline="0">
                <a:solidFill>
                  <a:srgbClr val="000000"/>
                </a:solidFill>
                <a:effectLst/>
                <a:uFill>
                  <a:solidFill>
                    <a:prstClr val="black">
                      <a:alpha val="0"/>
                    </a:prstClr>
                  </a:solidFill>
                </a:uFill>
                <a:latin typeface="Calibri"/>
                <a:ea typeface="Calibri"/>
                <a:cs typeface="Calibri"/>
              </a:rPr>
              <a:t>POSITIV</a:t>
            </a:r>
          </a:p>
          <a:p>
            <a:r>
              <a:rPr lang="de" sz="1600" b="1" i="0" u="none" strike="noStrike" cap="none" baseline="0">
                <a:solidFill>
                  <a:srgbClr val="000000"/>
                </a:solidFill>
                <a:effectLst/>
                <a:uFill>
                  <a:solidFill>
                    <a:prstClr val="black">
                      <a:alpha val="0"/>
                    </a:prstClr>
                  </a:solidFill>
                </a:uFill>
                <a:latin typeface="Calibri"/>
                <a:ea typeface="Calibri"/>
                <a:cs typeface="Calibri"/>
              </a:rPr>
              <a:t>FALSCH</a:t>
            </a:r>
          </a:p>
          <a:p>
            <a:r>
              <a:rPr lang="de" sz="1600" b="1" i="0" u="none" strike="noStrike" cap="none" baseline="0">
                <a:solidFill>
                  <a:srgbClr val="000000"/>
                </a:solidFill>
                <a:effectLst/>
                <a:uFill>
                  <a:solidFill>
                    <a:prstClr val="black">
                      <a:alpha val="0"/>
                    </a:prstClr>
                  </a:solidFill>
                </a:uFill>
                <a:latin typeface="Calibri"/>
                <a:ea typeface="Calibri"/>
                <a:cs typeface="Calibri"/>
              </a:rPr>
              <a:t>MÖGLICH</a:t>
            </a:r>
          </a:p>
          <a:p>
            <a:endParaRPr lang="en-GB" sz="1600" b="1"/>
          </a:p>
          <a:p>
            <a:r>
              <a:rPr lang="de" sz="1600" b="0" i="0" u="none" strike="noStrike" cap="none" baseline="0">
                <a:solidFill>
                  <a:srgbClr val="000000"/>
                </a:solidFill>
                <a:effectLst/>
                <a:uFill>
                  <a:solidFill>
                    <a:prstClr val="black">
                      <a:alpha val="0"/>
                    </a:prstClr>
                  </a:solidFill>
                </a:uFill>
                <a:latin typeface="Calibri"/>
                <a:ea typeface="Calibri"/>
                <a:cs typeface="Calibri"/>
              </a:rPr>
              <a:t>Diese werden auf der nächsten Seite ausführlicher behandelt...</a:t>
            </a:r>
          </a:p>
          <a:p>
            <a:endParaRPr lang="en-GB"/>
          </a:p>
        </p:txBody>
      </p:sp>
      <p:grpSp>
        <p:nvGrpSpPr>
          <p:cNvPr id="19" name="Group 18">
            <a:extLst>
              <a:ext uri="{FF2B5EF4-FFF2-40B4-BE49-F238E27FC236}">
                <a16:creationId xmlns:a16="http://schemas.microsoft.com/office/drawing/2014/main" id="{2D2F90B3-311E-BA0F-83F8-F634FC32C447}"/>
              </a:ext>
            </a:extLst>
          </p:cNvPr>
          <p:cNvGrpSpPr/>
          <p:nvPr/>
        </p:nvGrpSpPr>
        <p:grpSpPr>
          <a:xfrm>
            <a:off x="4502413" y="4508205"/>
            <a:ext cx="2886853" cy="914400"/>
            <a:chOff x="5295014" y="5252484"/>
            <a:chExt cx="2886853" cy="914400"/>
          </a:xfrm>
        </p:grpSpPr>
        <p:pic>
          <p:nvPicPr>
            <p:cNvPr id="10" name="Graphic 9" descr="Badge Follow with solid fill">
              <a:extLst>
                <a:ext uri="{FF2B5EF4-FFF2-40B4-BE49-F238E27FC236}">
                  <a16:creationId xmlns:a16="http://schemas.microsoft.com/office/drawing/2014/main" id="{92AD958E-DF4B-1499-2044-FFC93DEA75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95014" y="5252484"/>
              <a:ext cx="914400" cy="914400"/>
            </a:xfrm>
            <a:prstGeom prst="rect">
              <a:avLst/>
            </a:prstGeom>
          </p:spPr>
        </p:pic>
        <p:pic>
          <p:nvPicPr>
            <p:cNvPr id="12" name="Graphic 11" descr="Badge Unfollow with solid fill">
              <a:extLst>
                <a:ext uri="{FF2B5EF4-FFF2-40B4-BE49-F238E27FC236}">
                  <a16:creationId xmlns:a16="http://schemas.microsoft.com/office/drawing/2014/main" id="{12C59019-C4C8-1AF5-0045-866874986E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67467" y="5252484"/>
              <a:ext cx="914400" cy="914400"/>
            </a:xfrm>
            <a:prstGeom prst="rect">
              <a:avLst/>
            </a:prstGeom>
          </p:spPr>
        </p:pic>
        <p:pic>
          <p:nvPicPr>
            <p:cNvPr id="18" name="Graphic 17" descr="Badge Question Mark with solid fill">
              <a:extLst>
                <a:ext uri="{FF2B5EF4-FFF2-40B4-BE49-F238E27FC236}">
                  <a16:creationId xmlns:a16="http://schemas.microsoft.com/office/drawing/2014/main" id="{6662E3F3-781D-0FE1-3D33-A3FF808242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94951" y="5252484"/>
              <a:ext cx="914400" cy="914400"/>
            </a:xfrm>
            <a:prstGeom prst="rect">
              <a:avLst/>
            </a:prstGeom>
          </p:spPr>
        </p:pic>
      </p:grpSp>
      <p:sp>
        <p:nvSpPr>
          <p:cNvPr id="3" name="Slide Number Placeholder 2">
            <a:extLst>
              <a:ext uri="{FF2B5EF4-FFF2-40B4-BE49-F238E27FC236}">
                <a16:creationId xmlns:a16="http://schemas.microsoft.com/office/drawing/2014/main" id="{3A35011D-F711-82D7-E5AF-83BC65DC5D2D}"/>
              </a:ext>
            </a:extLst>
          </p:cNvPr>
          <p:cNvSpPr>
            <a:spLocks noGrp="1"/>
          </p:cNvSpPr>
          <p:nvPr>
            <p:ph type="sldNum" sz="quarter" idx="4"/>
          </p:nvPr>
        </p:nvSpPr>
        <p:spPr/>
        <p:txBody>
          <a:bodyPr/>
          <a:lstStyle/>
          <a:p>
            <a:fld id="{BB5FC4A1-A2DE-4EB5-9A46-57D39B4235EC}" type="slidenum">
              <a:rPr lang="en-US" smtClean="0"/>
              <a:t>16</a:t>
            </a:fld>
            <a:endParaRPr lang="en-US"/>
          </a:p>
        </p:txBody>
      </p:sp>
    </p:spTree>
    <p:extLst>
      <p:ext uri="{BB962C8B-B14F-4D97-AF65-F5344CB8AC3E}">
        <p14:creationId val="3644481527"/>
      </p:ext>
    </p:extLst>
  </p:cSld>
  <p:clrMapOvr>
    <a:masterClrMapping/>
  </p:clrMapOvr>
  <p:transition spd="med">
    <p:fade/>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0246A14-9326-2055-A3E8-FAD1E8393839}"/>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sp>
        <p:nvSpPr>
          <p:cNvPr id="6" name="TextBox 5">
            <a:extLst>
              <a:ext uri="{FF2B5EF4-FFF2-40B4-BE49-F238E27FC236}">
                <a16:creationId xmlns:a16="http://schemas.microsoft.com/office/drawing/2014/main" id="{5BB31CAB-730B-E3BB-0E0E-D597F9A1B7B2}"/>
              </a:ext>
            </a:extLst>
          </p:cNvPr>
          <p:cNvSpPr txBox="1"/>
          <p:nvPr/>
        </p:nvSpPr>
        <p:spPr>
          <a:xfrm>
            <a:off x="308344" y="1765005"/>
            <a:ext cx="8389480" cy="201168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Das World Check Screening wird vom </a:t>
            </a:r>
            <a:r>
              <a:rPr lang="de" sz="1400" b="1" i="0" u="none" strike="noStrike" cap="none" baseline="0">
                <a:solidFill>
                  <a:srgbClr val="FF0000"/>
                </a:solidFill>
                <a:effectLst/>
                <a:uFill>
                  <a:solidFill>
                    <a:prstClr val="black">
                      <a:alpha val="0"/>
                    </a:prstClr>
                  </a:solidFill>
                </a:uFill>
                <a:latin typeface="Calibri"/>
                <a:ea typeface="Calibri"/>
                <a:cs typeface="Calibri"/>
              </a:rPr>
              <a:t>ONBOARDING TEAM</a:t>
            </a:r>
            <a:r>
              <a:rPr lang="de" sz="1400" b="0" i="0" u="none" strike="noStrike" cap="none" baseline="0">
                <a:solidFill>
                  <a:srgbClr val="000000"/>
                </a:solidFill>
                <a:effectLst/>
                <a:uFill>
                  <a:solidFill>
                    <a:prstClr val="black">
                      <a:alpha val="0"/>
                    </a:prstClr>
                  </a:solidFill>
                </a:uFill>
                <a:latin typeface="Calibri"/>
                <a:ea typeface="Calibri"/>
                <a:cs typeface="Calibri"/>
              </a:rPr>
              <a:t> durchgeführt</a:t>
            </a:r>
          </a:p>
          <a:p>
            <a:endParaRPr lang="en-GB" sz="1400" b="1">
              <a:solidFill>
                <a:srgbClr val="FF0000"/>
              </a:solidFill>
            </a:endParaRPr>
          </a:p>
          <a:p>
            <a:r>
              <a:rPr lang="de" sz="1400" b="0" i="0" u="none" strike="noStrike" cap="none" baseline="0">
                <a:solidFill>
                  <a:srgbClr val="000000"/>
                </a:solidFill>
                <a:effectLst/>
                <a:uFill>
                  <a:solidFill>
                    <a:prstClr val="black">
                      <a:alpha val="0"/>
                    </a:prstClr>
                  </a:solidFill>
                </a:uFill>
                <a:latin typeface="Calibri"/>
                <a:ea typeface="Calibri"/>
                <a:cs typeface="Calibri"/>
              </a:rPr>
              <a:t>Um das World-Check Screening durchzuführen, müssen die folgenden Schritte befolgt werden:</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1.</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Klicken Sie auf jede der Drittparteien, um zu den vollständigen World-Check-Ergebnissen zu gelangen.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Es gibt eine Reihe von Registerkarten (wie unten gelb hervorgehoben) in den Screening-Ergebnissen, durch die Sie durchklicken können, um überprüfen zu können, ob die Drittpartei eine Übereinstimmung ist oder nicht.</a:t>
            </a:r>
          </a:p>
        </p:txBody>
      </p:sp>
      <p:pic>
        <p:nvPicPr>
          <p:cNvPr id="8" name="Picture 7">
            <a:extLst>
              <a:ext uri="{FF2B5EF4-FFF2-40B4-BE49-F238E27FC236}">
                <a16:creationId xmlns:a16="http://schemas.microsoft.com/office/drawing/2014/main" id="{194BB09D-389D-F090-02CD-6F75633020E2}"/>
              </a:ext>
            </a:extLst>
          </p:cNvPr>
          <p:cNvPicPr>
            <a:picLocks noChangeAspect="1"/>
          </p:cNvPicPr>
          <p:nvPr/>
        </p:nvPicPr>
        <p:blipFill>
          <a:blip r:embed="rId2"/>
          <a:stretch>
            <a:fillRect/>
          </a:stretch>
        </p:blipFill>
        <p:spPr>
          <a:xfrm>
            <a:off x="308344" y="3351892"/>
            <a:ext cx="8679879" cy="3389023"/>
          </a:xfrm>
          <a:prstGeom prst="rect">
            <a:avLst/>
          </a:prstGeom>
        </p:spPr>
      </p:pic>
      <p:sp>
        <p:nvSpPr>
          <p:cNvPr id="3" name="Slide Number Placeholder 2">
            <a:extLst>
              <a:ext uri="{FF2B5EF4-FFF2-40B4-BE49-F238E27FC236}">
                <a16:creationId xmlns:a16="http://schemas.microsoft.com/office/drawing/2014/main" id="{DC31B699-8612-F61F-E8E3-24FE491B23D6}"/>
              </a:ext>
            </a:extLst>
          </p:cNvPr>
          <p:cNvSpPr>
            <a:spLocks noGrp="1"/>
          </p:cNvSpPr>
          <p:nvPr>
            <p:ph type="sldNum" sz="quarter" idx="4"/>
          </p:nvPr>
        </p:nvSpPr>
        <p:spPr/>
        <p:txBody>
          <a:bodyPr/>
          <a:lstStyle/>
          <a:p>
            <a:fld id="{BB5FC4A1-A2DE-4EB5-9A46-57D39B4235EC}" type="slidenum">
              <a:rPr lang="en-US" smtClean="0"/>
              <a:t>17</a:t>
            </a:fld>
            <a:endParaRPr lang="en-US"/>
          </a:p>
        </p:txBody>
      </p:sp>
    </p:spTree>
    <p:extLst>
      <p:ext uri="{BB962C8B-B14F-4D97-AF65-F5344CB8AC3E}">
        <p14:creationId val="7004993"/>
      </p:ext>
    </p:extLst>
  </p:cSld>
  <p:clrMapOvr>
    <a:masterClrMapping/>
  </p:clrMapOvr>
  <p:transition spd="med">
    <p:fade/>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1F2B04-BD2E-64AD-BEEA-A82BF3093586}"/>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sp>
        <p:nvSpPr>
          <p:cNvPr id="8" name="TextBox 7">
            <a:extLst>
              <a:ext uri="{FF2B5EF4-FFF2-40B4-BE49-F238E27FC236}">
                <a16:creationId xmlns:a16="http://schemas.microsoft.com/office/drawing/2014/main" id="{B3379D9E-E960-99A3-25A9-DA1E068D20EB}"/>
              </a:ext>
            </a:extLst>
          </p:cNvPr>
          <p:cNvSpPr txBox="1"/>
          <p:nvPr/>
        </p:nvSpPr>
        <p:spPr>
          <a:xfrm>
            <a:off x="472673" y="1658471"/>
            <a:ext cx="8059479" cy="350520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Nachdem Sie die Informationen überprüft haben, müssen Sie den Dritten auflösen und die Ergebnisse wie folgt festlegen:</a:t>
            </a:r>
          </a:p>
          <a:p>
            <a:r>
              <a:rPr lang="de" sz="1400" b="1" i="0" u="none" strike="noStrike" cap="none" baseline="0">
                <a:solidFill>
                  <a:srgbClr val="000000"/>
                </a:solidFill>
                <a:effectLst/>
                <a:uFill>
                  <a:solidFill>
                    <a:prstClr val="black">
                      <a:alpha val="0"/>
                    </a:prstClr>
                  </a:solidFill>
                </a:uFill>
                <a:latin typeface="Calibri"/>
                <a:ea typeface="Calibri"/>
                <a:cs typeface="Calibri"/>
              </a:rPr>
              <a:t>POSITIV: </a:t>
            </a:r>
            <a:r>
              <a:rPr lang="de" sz="1400" b="0" i="0" u="none" strike="noStrike" cap="none" baseline="0">
                <a:solidFill>
                  <a:srgbClr val="000000"/>
                </a:solidFill>
                <a:effectLst/>
                <a:uFill>
                  <a:solidFill>
                    <a:prstClr val="black">
                      <a:alpha val="0"/>
                    </a:prstClr>
                  </a:solidFill>
                </a:uFill>
                <a:latin typeface="Calibri"/>
                <a:ea typeface="Calibri"/>
                <a:cs typeface="Calibri"/>
              </a:rPr>
              <a:t>Der Dritte ist ein </a:t>
            </a:r>
            <a:r>
              <a:rPr lang="de" sz="1400" b="1" i="0" u="none" strike="noStrike" cap="none" baseline="0">
                <a:solidFill>
                  <a:srgbClr val="92D050"/>
                </a:solidFill>
                <a:effectLst/>
                <a:uFill>
                  <a:solidFill>
                    <a:prstClr val="black">
                      <a:alpha val="0"/>
                    </a:prstClr>
                  </a:solidFill>
                </a:uFill>
                <a:latin typeface="Calibri"/>
                <a:ea typeface="Calibri"/>
                <a:cs typeface="Calibri"/>
              </a:rPr>
              <a:t>MATCH</a:t>
            </a:r>
          </a:p>
          <a:p>
            <a:r>
              <a:rPr lang="de" sz="1400" b="1" i="0" u="none" strike="noStrike" cap="none" baseline="0">
                <a:solidFill>
                  <a:srgbClr val="000000"/>
                </a:solidFill>
                <a:effectLst/>
                <a:uFill>
                  <a:solidFill>
                    <a:prstClr val="black">
                      <a:alpha val="0"/>
                    </a:prstClr>
                  </a:solidFill>
                </a:uFill>
                <a:latin typeface="Calibri"/>
                <a:ea typeface="Calibri"/>
                <a:cs typeface="Calibri"/>
              </a:rPr>
              <a:t>FALSCH: </a:t>
            </a:r>
            <a:r>
              <a:rPr lang="de" sz="1400" b="0" i="0" u="none" strike="noStrike" cap="none" baseline="0">
                <a:solidFill>
                  <a:srgbClr val="000000"/>
                </a:solidFill>
                <a:effectLst/>
                <a:uFill>
                  <a:solidFill>
                    <a:prstClr val="black">
                      <a:alpha val="0"/>
                    </a:prstClr>
                  </a:solidFill>
                </a:uFill>
                <a:latin typeface="Calibri"/>
                <a:ea typeface="Calibri"/>
                <a:cs typeface="Calibri"/>
              </a:rPr>
              <a:t>Der Dritte ist </a:t>
            </a:r>
            <a:r>
              <a:rPr lang="de" sz="1400" b="0" i="0" u="none" strike="noStrike" cap="none" baseline="0">
                <a:solidFill>
                  <a:srgbClr val="FF0000"/>
                </a:solidFill>
                <a:effectLst/>
                <a:uFill>
                  <a:solidFill>
                    <a:prstClr val="black">
                      <a:alpha val="0"/>
                    </a:prstClr>
                  </a:solidFill>
                </a:uFill>
                <a:latin typeface="Calibri"/>
                <a:ea typeface="Calibri"/>
                <a:cs typeface="Calibri"/>
              </a:rPr>
              <a:t>KEIN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FF0000"/>
                </a:solidFill>
                <a:effectLst/>
                <a:uFill>
                  <a:solidFill>
                    <a:prstClr val="black">
                      <a:alpha val="0"/>
                    </a:prstClr>
                  </a:solidFill>
                </a:uFill>
                <a:latin typeface="Calibri"/>
                <a:ea typeface="Calibri"/>
                <a:cs typeface="Calibri"/>
              </a:rPr>
              <a:t>MATCH</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r>
              <a:rPr lang="de" sz="1400" b="1" i="0" u="none" strike="noStrike" cap="none" baseline="0">
                <a:solidFill>
                  <a:srgbClr val="000000"/>
                </a:solidFill>
                <a:effectLst/>
                <a:uFill>
                  <a:solidFill>
                    <a:prstClr val="black">
                      <a:alpha val="0"/>
                    </a:prstClr>
                  </a:solidFill>
                </a:uFill>
                <a:latin typeface="Calibri"/>
                <a:ea typeface="Calibri"/>
                <a:cs typeface="Calibri"/>
              </a:rPr>
              <a:t>MÖGLICH: </a:t>
            </a:r>
            <a:r>
              <a:rPr lang="de" sz="1400" b="0" i="0" u="none" strike="noStrike" cap="none" baseline="0">
                <a:solidFill>
                  <a:srgbClr val="000000"/>
                </a:solidFill>
                <a:effectLst/>
                <a:uFill>
                  <a:solidFill>
                    <a:prstClr val="black">
                      <a:alpha val="0"/>
                    </a:prstClr>
                  </a:solidFill>
                </a:uFill>
                <a:latin typeface="Calibri"/>
                <a:ea typeface="Calibri"/>
                <a:cs typeface="Calibri"/>
              </a:rPr>
              <a:t>Der Dritte </a:t>
            </a:r>
            <a:r>
              <a:rPr lang="de" sz="1400" b="1" i="0" u="none" strike="noStrike" cap="none" baseline="0">
                <a:solidFill>
                  <a:srgbClr val="FFC000"/>
                </a:solidFill>
                <a:effectLst/>
                <a:uFill>
                  <a:solidFill>
                    <a:prstClr val="black">
                      <a:alpha val="0"/>
                    </a:prstClr>
                  </a:solidFill>
                </a:uFill>
                <a:latin typeface="Calibri"/>
                <a:ea typeface="Calibri"/>
                <a:cs typeface="Calibri"/>
              </a:rPr>
              <a:t>KÖNNTE</a:t>
            </a:r>
            <a:r>
              <a:rPr lang="de" sz="1400" b="0" i="0" u="none" strike="noStrike" cap="none" baseline="0">
                <a:solidFill>
                  <a:srgbClr val="000000"/>
                </a:solidFill>
                <a:effectLst/>
                <a:uFill>
                  <a:solidFill>
                    <a:prstClr val="black">
                      <a:alpha val="0"/>
                    </a:prstClr>
                  </a:solidFill>
                </a:uFill>
                <a:latin typeface="Calibri"/>
                <a:ea typeface="Calibri"/>
                <a:cs typeface="Calibri"/>
              </a:rPr>
              <a:t> ein </a:t>
            </a:r>
            <a:r>
              <a:rPr lang="de" sz="1400" b="1" i="0" u="none" strike="noStrike" cap="none" baseline="0">
                <a:solidFill>
                  <a:srgbClr val="FFC000"/>
                </a:solidFill>
                <a:effectLst/>
                <a:uFill>
                  <a:solidFill>
                    <a:prstClr val="black">
                      <a:alpha val="0"/>
                    </a:prstClr>
                  </a:solidFill>
                </a:uFill>
                <a:latin typeface="Calibri"/>
                <a:ea typeface="Calibri"/>
                <a:cs typeface="Calibri"/>
              </a:rPr>
              <a:t>MATCH</a:t>
            </a:r>
            <a:r>
              <a:rPr lang="de" sz="1400" b="0" i="0" u="none" strike="noStrike" cap="none" baseline="0">
                <a:solidFill>
                  <a:srgbClr val="000000"/>
                </a:solidFill>
                <a:effectLst/>
                <a:uFill>
                  <a:solidFill>
                    <a:prstClr val="black">
                      <a:alpha val="0"/>
                    </a:prstClr>
                  </a:solidFill>
                </a:uFill>
                <a:latin typeface="Calibri"/>
                <a:ea typeface="Calibri"/>
                <a:cs typeface="Calibri"/>
              </a:rPr>
              <a:t> sein</a:t>
            </a:r>
          </a:p>
          <a:p>
            <a:endParaRPr lang="en-GB" sz="1400" b="1">
              <a:solidFill>
                <a:srgbClr val="FFC000"/>
              </a:solidFill>
            </a:endParaRPr>
          </a:p>
          <a:p>
            <a:r>
              <a:rPr lang="de" sz="1400" b="0" i="0" u="none" strike="noStrike" cap="none" baseline="0">
                <a:solidFill>
                  <a:srgbClr val="000000"/>
                </a:solidFill>
                <a:effectLst/>
                <a:uFill>
                  <a:solidFill>
                    <a:prstClr val="black">
                      <a:alpha val="0"/>
                    </a:prstClr>
                  </a:solidFill>
                </a:uFill>
                <a:latin typeface="Calibri"/>
                <a:ea typeface="Calibri"/>
                <a:cs typeface="Calibri"/>
              </a:rPr>
              <a:t>Die Ergebnisse können auf 2 Arten als solche gekennzeichnet werden, entweder auf der Seite mit den Ergebnissen des individuellen Screenings durch Dritte, indem Sie auf das unten hervorgehobene positive negative oder mögliche Symbol klicken, oder auf der ersten Screening-Seite, auf der alle potenziellen Übereinstimmungen des Screenings auf Weltbasis aufgeführt sind (siehe z. B. Seite 10).</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Wenn Sie sich nicht sicher sind, ob ein Suchergebnis positiv ist, und wenn Sie möchten, dass ein anderes Teammitglied die mögliche Übereinstimmung überprüft/doppelt überprüft, können Sie dies tun, indem Sie unten auf das Feld ÜBERPRÜFER HINZUFÜGEN klicken.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(Hinweis: Dies ist nicht obligatorisch).</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0ED77659-1920-3443-BF09-893FEF6DCF7B}"/>
              </a:ext>
            </a:extLst>
          </p:cNvPr>
          <p:cNvPicPr>
            <a:picLocks noChangeAspect="1"/>
          </p:cNvPicPr>
          <p:nvPr/>
        </p:nvPicPr>
        <p:blipFill>
          <a:blip r:embed="rId2"/>
          <a:stretch>
            <a:fillRect/>
          </a:stretch>
        </p:blipFill>
        <p:spPr>
          <a:xfrm>
            <a:off x="241891" y="4474048"/>
            <a:ext cx="8660218" cy="2124612"/>
          </a:xfrm>
          <a:prstGeom prst="rect">
            <a:avLst/>
          </a:prstGeom>
        </p:spPr>
      </p:pic>
      <p:sp>
        <p:nvSpPr>
          <p:cNvPr id="3" name="Slide Number Placeholder 2">
            <a:extLst>
              <a:ext uri="{FF2B5EF4-FFF2-40B4-BE49-F238E27FC236}">
                <a16:creationId xmlns:a16="http://schemas.microsoft.com/office/drawing/2014/main" id="{BE14AAF8-8336-FA5A-E9FB-44D47FCD6B68}"/>
              </a:ext>
            </a:extLst>
          </p:cNvPr>
          <p:cNvSpPr>
            <a:spLocks noGrp="1"/>
          </p:cNvSpPr>
          <p:nvPr>
            <p:ph type="sldNum" sz="quarter" idx="4"/>
          </p:nvPr>
        </p:nvSpPr>
        <p:spPr/>
        <p:txBody>
          <a:bodyPr/>
          <a:lstStyle/>
          <a:p>
            <a:fld id="{BB5FC4A1-A2DE-4EB5-9A46-57D39B4235EC}" type="slidenum">
              <a:rPr lang="en-US" smtClean="0"/>
              <a:t>18</a:t>
            </a:fld>
            <a:endParaRPr lang="en-US"/>
          </a:p>
        </p:txBody>
      </p:sp>
    </p:spTree>
    <p:extLst>
      <p:ext uri="{BB962C8B-B14F-4D97-AF65-F5344CB8AC3E}">
        <p14:creationId val="3217523420"/>
      </p:ext>
    </p:extLst>
  </p:cSld>
  <p:clrMapOvr>
    <a:masterClrMapping/>
  </p:clrMapOvr>
  <p:transition spd="med">
    <p:fade/>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pic>
        <p:nvPicPr>
          <p:cNvPr id="7" name="Picture 6">
            <a:extLst>
              <a:ext uri="{FF2B5EF4-FFF2-40B4-BE49-F238E27FC236}">
                <a16:creationId xmlns:a16="http://schemas.microsoft.com/office/drawing/2014/main" id="{7BB80008-B370-DBFA-0EED-D050A921F65E}"/>
              </a:ext>
            </a:extLst>
          </p:cNvPr>
          <p:cNvPicPr>
            <a:picLocks noChangeAspect="1"/>
          </p:cNvPicPr>
          <p:nvPr/>
        </p:nvPicPr>
        <p:blipFill>
          <a:blip r:embed="rId2"/>
          <a:stretch>
            <a:fillRect/>
          </a:stretch>
        </p:blipFill>
        <p:spPr>
          <a:xfrm>
            <a:off x="371073" y="2610386"/>
            <a:ext cx="8074836" cy="3149185"/>
          </a:xfrm>
          <a:prstGeom prst="rect">
            <a:avLst/>
          </a:prstGeom>
          <a:noFill/>
        </p:spPr>
      </p:pic>
      <p:cxnSp>
        <p:nvCxnSpPr>
          <p:cNvPr id="4" name="Straight Arrow Connector 3">
            <a:extLst>
              <a:ext uri="{FF2B5EF4-FFF2-40B4-BE49-F238E27FC236}">
                <a16:creationId xmlns:a16="http://schemas.microsoft.com/office/drawing/2014/main" id="{48C7F835-7438-9B1B-C4CF-25D8357C459B}"/>
              </a:ext>
            </a:extLst>
          </p:cNvPr>
          <p:cNvCxnSpPr/>
          <p:nvPr/>
        </p:nvCxnSpPr>
        <p:spPr>
          <a:xfrm flipH="1">
            <a:off x="822960" y="2095928"/>
            <a:ext cx="1272968" cy="965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5CAFCFD-2830-C1B7-1E0A-240289CCD0DA}"/>
              </a:ext>
            </a:extLst>
          </p:cNvPr>
          <p:cNvSpPr txBox="1"/>
          <p:nvPr/>
        </p:nvSpPr>
        <p:spPr>
          <a:xfrm>
            <a:off x="550055" y="1573309"/>
            <a:ext cx="7716872" cy="1310640"/>
          </a:xfrm>
          <a:prstGeom prst="rect">
            <a:avLst/>
          </a:prstGeom>
          <a:solidFill>
            <a:schemeClr val="bg1"/>
          </a:solid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Auf der Seite mit den Screening-Ergebnissen können Sie die Ergebnisse entweder einzeln einzeln markieren, oder wenn Sie das Kontrollkästchen </a:t>
            </a:r>
            <a:r>
              <a:rPr lang="de" sz="1600" b="1" i="0" u="none" strike="noStrike" cap="none" baseline="0">
                <a:solidFill>
                  <a:srgbClr val="000000"/>
                </a:solidFill>
                <a:effectLst/>
                <a:uFill>
                  <a:solidFill>
                    <a:prstClr val="black">
                      <a:alpha val="0"/>
                    </a:prstClr>
                  </a:solidFill>
                </a:uFill>
                <a:latin typeface="Calibri"/>
                <a:ea typeface="Calibri"/>
                <a:cs typeface="Calibri"/>
              </a:rPr>
              <a:t>Alle auswählen</a:t>
            </a:r>
            <a:r>
              <a:rPr lang="de" sz="1600" b="0" i="0" u="none" strike="noStrike" cap="none" baseline="0">
                <a:solidFill>
                  <a:srgbClr val="000000"/>
                </a:solidFill>
                <a:effectLst/>
                <a:uFill>
                  <a:solidFill>
                    <a:prstClr val="black">
                      <a:alpha val="0"/>
                    </a:prstClr>
                  </a:solidFill>
                </a:uFill>
                <a:latin typeface="Calibri"/>
                <a:ea typeface="Calibri"/>
                <a:cs typeface="Calibri"/>
              </a:rPr>
              <a:t> oder mehrere Kästchen auf der linken Seite ankreuzen, können Sie mehrere nacheinander auflösen (siehe Screenshot auf der nächsten Seite).</a:t>
            </a:r>
          </a:p>
        </p:txBody>
      </p:sp>
      <p:sp>
        <p:nvSpPr>
          <p:cNvPr id="3" name="Slide Number Placeholder 2">
            <a:extLst>
              <a:ext uri="{FF2B5EF4-FFF2-40B4-BE49-F238E27FC236}">
                <a16:creationId xmlns:a16="http://schemas.microsoft.com/office/drawing/2014/main" id="{ABD2B2F8-5AE2-68ED-0807-1ABFEC2AFC32}"/>
              </a:ext>
            </a:extLst>
          </p:cNvPr>
          <p:cNvSpPr>
            <a:spLocks noGrp="1"/>
          </p:cNvSpPr>
          <p:nvPr>
            <p:ph type="sldNum" sz="quarter" idx="4"/>
          </p:nvPr>
        </p:nvSpPr>
        <p:spPr/>
        <p:txBody>
          <a:bodyPr/>
          <a:lstStyle/>
          <a:p>
            <a:fld id="{BB5FC4A1-A2DE-4EB5-9A46-57D39B4235EC}" type="slidenum">
              <a:rPr lang="en-US" smtClean="0"/>
              <a:t>19</a:t>
            </a:fld>
            <a:endParaRPr lang="en-US"/>
          </a:p>
        </p:txBody>
      </p:sp>
    </p:spTree>
    <p:extLst>
      <p:ext uri="{BB962C8B-B14F-4D97-AF65-F5344CB8AC3E}">
        <p14:creationId val="1044650497"/>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25703F5-067D-414D-BD91-94841656F2DC}"/>
              </a:ext>
            </a:extLst>
          </p:cNvPr>
          <p:cNvSpPr>
            <a:spLocks noGrp="1"/>
          </p:cNvSpPr>
          <p:nvPr>
            <p:ph type="title"/>
          </p:nvPr>
        </p:nvSpPr>
        <p:spPr>
          <a:xfrm>
            <a:off x="822959" y="182880"/>
            <a:ext cx="7381415" cy="72988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Inhalte</a:t>
            </a:r>
          </a:p>
        </p:txBody>
      </p:sp>
      <p:pic>
        <p:nvPicPr>
          <p:cNvPr id="6" name="Picture 5">
            <a:extLst>
              <a:ext uri="{FF2B5EF4-FFF2-40B4-BE49-F238E27FC236}">
                <a16:creationId xmlns:a16="http://schemas.microsoft.com/office/drawing/2014/main" id="{1B4F53EA-4B19-C7B9-5FF1-1044D836EC5B}"/>
              </a:ext>
            </a:extLst>
          </p:cNvPr>
          <p:cNvPicPr>
            <a:picLocks noChangeAspect="1"/>
          </p:cNvPicPr>
          <p:nvPr/>
        </p:nvPicPr>
        <p:blipFill>
          <a:blip r:embed="rId2"/>
          <a:stretch>
            <a:fillRect/>
          </a:stretch>
        </p:blipFill>
        <p:spPr>
          <a:xfrm>
            <a:off x="528660" y="1993084"/>
            <a:ext cx="3736185" cy="3426781"/>
          </a:xfrm>
          <a:prstGeom prst="rect">
            <a:avLst/>
          </a:prstGeom>
        </p:spPr>
      </p:pic>
      <p:sp>
        <p:nvSpPr>
          <p:cNvPr id="5" name="Content Placeholder 4">
            <a:extLst>
              <a:ext uri="{FF2B5EF4-FFF2-40B4-BE49-F238E27FC236}">
                <a16:creationId xmlns:a16="http://schemas.microsoft.com/office/drawing/2014/main" id="{F37FF47B-F41B-9B07-8A26-BCE4F03412A6}"/>
              </a:ext>
            </a:extLst>
          </p:cNvPr>
          <p:cNvSpPr>
            <a:spLocks noGrp="1"/>
          </p:cNvSpPr>
          <p:nvPr>
            <p:ph sz="half" idx="2"/>
          </p:nvPr>
        </p:nvSpPr>
        <p:spPr>
          <a:xfrm>
            <a:off x="4629150" y="1508760"/>
            <a:ext cx="4367366" cy="5135424"/>
          </a:xfrm>
        </p:spPr>
        <p:txBody>
          <a:bodyPr>
            <a:normAutofit fontScale="80000" lnSpcReduction="20000"/>
          </a:bodyPr>
          <a:lstStyle/>
          <a:p>
            <a:r>
              <a:rPr lang="de" sz="2100" b="0" i="0" u="none" strike="noStrike" cap="none" baseline="0">
                <a:solidFill>
                  <a:srgbClr val="000000"/>
                </a:solidFill>
                <a:effectLst/>
                <a:uFill>
                  <a:solidFill>
                    <a:prstClr val="black">
                      <a:alpha val="0"/>
                    </a:prstClr>
                  </a:solidFill>
                </a:uFill>
                <a:latin typeface="Calibri"/>
                <a:ea typeface="Calibri"/>
                <a:cs typeface="Calibri"/>
              </a:rPr>
              <a:t>Hauptansprechpartner...................................3</a:t>
            </a:r>
          </a:p>
          <a:p>
            <a:r>
              <a:rPr lang="de" sz="2100" b="0" i="0" u="none" strike="noStrike" cap="none" baseline="0">
                <a:solidFill>
                  <a:srgbClr val="000000"/>
                </a:solidFill>
                <a:effectLst/>
                <a:uFill>
                  <a:solidFill>
                    <a:prstClr val="black">
                      <a:alpha val="0"/>
                    </a:prstClr>
                  </a:solidFill>
                </a:uFill>
                <a:latin typeface="Calibri"/>
                <a:ea typeface="Calibri"/>
                <a:cs typeface="Calibri"/>
              </a:rPr>
              <a:t>Was ist LSEG?...............................4</a:t>
            </a:r>
          </a:p>
          <a:p>
            <a:r>
              <a:rPr lang="de" sz="2100" b="0" i="0" u="none" strike="noStrike" cap="none" baseline="0">
                <a:solidFill>
                  <a:srgbClr val="000000"/>
                </a:solidFill>
                <a:effectLst/>
                <a:uFill>
                  <a:solidFill>
                    <a:prstClr val="black">
                      <a:alpha val="0"/>
                    </a:prstClr>
                  </a:solidFill>
                </a:uFill>
                <a:latin typeface="Calibri"/>
                <a:ea typeface="Calibri"/>
                <a:cs typeface="Calibri"/>
              </a:rPr>
              <a:t>Der LSEG Workflow........................5</a:t>
            </a:r>
          </a:p>
          <a:p>
            <a:r>
              <a:rPr lang="de" sz="2100" b="0" i="0" u="none" strike="noStrike" cap="none" baseline="0">
                <a:solidFill>
                  <a:srgbClr val="000000"/>
                </a:solidFill>
                <a:effectLst/>
                <a:uFill>
                  <a:solidFill>
                    <a:prstClr val="black">
                      <a:alpha val="0"/>
                    </a:prstClr>
                  </a:solidFill>
                </a:uFill>
                <a:latin typeface="Calibri"/>
                <a:ea typeface="Calibri"/>
                <a:cs typeface="Calibri"/>
              </a:rPr>
              <a:t>LSEG- und zentrumsgeführte Initiativen........6</a:t>
            </a:r>
          </a:p>
          <a:p>
            <a:r>
              <a:rPr lang="de" sz="2100" b="0" i="0" u="none" strike="noStrike" cap="none" baseline="0">
                <a:solidFill>
                  <a:srgbClr val="000000"/>
                </a:solidFill>
                <a:effectLst/>
                <a:uFill>
                  <a:solidFill>
                    <a:prstClr val="black">
                      <a:alpha val="0"/>
                    </a:prstClr>
                  </a:solidFill>
                </a:uFill>
                <a:latin typeface="Calibri"/>
                <a:ea typeface="Calibri"/>
                <a:cs typeface="Calibri"/>
              </a:rPr>
              <a:t>Einführung in LSEG......................7</a:t>
            </a:r>
          </a:p>
          <a:p>
            <a:r>
              <a:rPr lang="de" sz="2100" b="0" i="0" u="none" strike="noStrike" cap="none" baseline="0">
                <a:solidFill>
                  <a:srgbClr val="000000"/>
                </a:solidFill>
                <a:effectLst/>
                <a:uFill>
                  <a:solidFill>
                    <a:prstClr val="black">
                      <a:alpha val="0"/>
                    </a:prstClr>
                  </a:solidFill>
                </a:uFill>
                <a:latin typeface="Calibri"/>
                <a:ea typeface="Calibri"/>
                <a:cs typeface="Calibri"/>
              </a:rPr>
              <a:t>Hinzufügen eines Drittanbieters zu LSEG...8</a:t>
            </a:r>
          </a:p>
          <a:p>
            <a:r>
              <a:rPr lang="de" sz="2100" b="0" i="0" u="none" strike="noStrike" cap="none" baseline="0">
                <a:solidFill>
                  <a:srgbClr val="000000"/>
                </a:solidFill>
                <a:effectLst/>
                <a:uFill>
                  <a:solidFill>
                    <a:prstClr val="black">
                      <a:alpha val="0"/>
                    </a:prstClr>
                  </a:solidFill>
                </a:uFill>
                <a:latin typeface="Calibri"/>
                <a:ea typeface="Calibri"/>
                <a:cs typeface="Calibri"/>
              </a:rPr>
              <a:t>Der Risikoanalyser.........................12</a:t>
            </a:r>
          </a:p>
          <a:p>
            <a:r>
              <a:rPr lang="de" sz="2100" b="0" i="0" u="none" strike="noStrike" cap="none" baseline="0">
                <a:solidFill>
                  <a:srgbClr val="000000"/>
                </a:solidFill>
                <a:effectLst/>
                <a:uFill>
                  <a:solidFill>
                    <a:prstClr val="black">
                      <a:alpha val="0"/>
                    </a:prstClr>
                  </a:solidFill>
                </a:uFill>
                <a:latin typeface="Calibri"/>
                <a:ea typeface="Calibri"/>
                <a:cs typeface="Calibri"/>
              </a:rPr>
              <a:t>World Check Screening..............14</a:t>
            </a:r>
          </a:p>
          <a:p>
            <a:r>
              <a:rPr lang="de" sz="2100" b="0" i="0" u="none" strike="noStrike" cap="none" baseline="0">
                <a:solidFill>
                  <a:srgbClr val="000000"/>
                </a:solidFill>
                <a:effectLst/>
                <a:uFill>
                  <a:solidFill>
                    <a:prstClr val="black">
                      <a:alpha val="0"/>
                    </a:prstClr>
                  </a:solidFill>
                </a:uFill>
                <a:latin typeface="Calibri"/>
                <a:ea typeface="Calibri"/>
                <a:cs typeface="Calibri"/>
              </a:rPr>
              <a:t>Überprüfung unerwünschter Medien.................27</a:t>
            </a:r>
          </a:p>
          <a:p>
            <a:r>
              <a:rPr lang="de" sz="2100" b="0" i="0" u="none" strike="noStrike" cap="none" baseline="0">
                <a:solidFill>
                  <a:srgbClr val="000000"/>
                </a:solidFill>
                <a:effectLst/>
                <a:uFill>
                  <a:solidFill>
                    <a:prstClr val="black">
                      <a:alpha val="0"/>
                    </a:prstClr>
                  </a:solidFill>
                </a:uFill>
                <a:latin typeface="Calibri"/>
                <a:ea typeface="Calibri"/>
                <a:cs typeface="Calibri"/>
              </a:rPr>
              <a:t>Onboarding eines Dritten...........31</a:t>
            </a:r>
          </a:p>
          <a:p>
            <a:r>
              <a:rPr lang="de" sz="2100" b="0" i="0" u="none" strike="noStrike" cap="none" baseline="0">
                <a:solidFill>
                  <a:srgbClr val="000000"/>
                </a:solidFill>
                <a:effectLst/>
                <a:uFill>
                  <a:solidFill>
                    <a:prstClr val="black">
                      <a:alpha val="0"/>
                    </a:prstClr>
                  </a:solidFill>
                </a:uFill>
                <a:latin typeface="Calibri"/>
                <a:ea typeface="Calibri"/>
                <a:cs typeface="Calibri"/>
              </a:rPr>
              <a:t>Fragebögen zuweisen...........47</a:t>
            </a:r>
          </a:p>
          <a:p>
            <a:r>
              <a:rPr lang="de" sz="2100" b="0" i="0" u="none" strike="noStrike" cap="none" baseline="0">
                <a:solidFill>
                  <a:srgbClr val="000000"/>
                </a:solidFill>
                <a:effectLst/>
                <a:uFill>
                  <a:solidFill>
                    <a:prstClr val="black">
                      <a:alpha val="0"/>
                    </a:prstClr>
                  </a:solidFill>
                </a:uFill>
                <a:latin typeface="Calibri"/>
                <a:ea typeface="Calibri"/>
                <a:cs typeface="Calibri"/>
              </a:rPr>
              <a:t>Erweiterte Sorgfaltsprüfung............76</a:t>
            </a:r>
          </a:p>
          <a:p>
            <a:r>
              <a:rPr lang="de" sz="2100" b="0" i="0" u="none" strike="noStrike" cap="none" baseline="0">
                <a:solidFill>
                  <a:srgbClr val="000000"/>
                </a:solidFill>
                <a:effectLst/>
                <a:uFill>
                  <a:solidFill>
                    <a:prstClr val="black">
                      <a:alpha val="0"/>
                    </a:prstClr>
                  </a:solidFill>
                </a:uFill>
                <a:latin typeface="Calibri"/>
                <a:ea typeface="Calibri"/>
                <a:cs typeface="Calibri"/>
              </a:rPr>
              <a:t>World Check-Updates-Prozess...77</a:t>
            </a:r>
          </a:p>
          <a:p>
            <a:r>
              <a:rPr lang="de" sz="2100" b="0" i="0" u="none" strike="noStrike" cap="none" baseline="0">
                <a:solidFill>
                  <a:srgbClr val="000000"/>
                </a:solidFill>
                <a:effectLst/>
                <a:uFill>
                  <a:solidFill>
                    <a:prstClr val="black">
                      <a:alpha val="0"/>
                    </a:prstClr>
                  </a:solidFill>
                </a:uFill>
                <a:latin typeface="Calibri"/>
                <a:ea typeface="Calibri"/>
                <a:cs typeface="Calibri"/>
              </a:rPr>
              <a:t>Erneuerungsprozess..........................84</a:t>
            </a:r>
          </a:p>
        </p:txBody>
      </p:sp>
      <p:sp>
        <p:nvSpPr>
          <p:cNvPr id="3" name="Content Placeholder 2">
            <a:extLst>
              <a:ext uri="{FF2B5EF4-FFF2-40B4-BE49-F238E27FC236}">
                <a16:creationId xmlns:a16="http://schemas.microsoft.com/office/drawing/2014/main" id="{88DD3EB1-05D2-70F2-82BF-E83385A59D3F}"/>
              </a:ext>
            </a:extLst>
          </p:cNvPr>
          <p:cNvSpPr>
            <a:spLocks noGrp="1"/>
          </p:cNvSpPr>
          <p:nvPr>
            <p:ph sz="half" idx="1"/>
          </p:nvPr>
        </p:nvSpPr>
        <p:spPr/>
        <p:txBody>
          <a:bodyPr>
            <a:normAutofit lnSpcReduction="10000"/>
          </a:bodyPr>
          <a:lstStyle/>
          <a:p>
            <a:endParaRPr lang="en-US"/>
          </a:p>
        </p:txBody>
      </p:sp>
    </p:spTree>
    <p:extLst>
      <p:ext uri="{BB962C8B-B14F-4D97-AF65-F5344CB8AC3E}">
        <p14:creationId val="3787993848"/>
      </p:ext>
    </p:extLst>
  </p:cSld>
  <p:clrMapOvr>
    <a:masterClrMapping/>
  </p:clrMapOvr>
  <p:transition spd="med">
    <p:fade/>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68B58A9-0FF1-938C-42C0-478160D712FF}"/>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sp>
        <p:nvSpPr>
          <p:cNvPr id="8" name="TextBox 7">
            <a:extLst>
              <a:ext uri="{FF2B5EF4-FFF2-40B4-BE49-F238E27FC236}">
                <a16:creationId xmlns:a16="http://schemas.microsoft.com/office/drawing/2014/main" id="{C5CAFCFD-2830-C1B7-1E0A-240289CCD0DA}"/>
              </a:ext>
            </a:extLst>
          </p:cNvPr>
          <p:cNvSpPr txBox="1"/>
          <p:nvPr/>
        </p:nvSpPr>
        <p:spPr>
          <a:xfrm>
            <a:off x="464995" y="1711842"/>
            <a:ext cx="7716872" cy="82296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Wenn Sie alle oder mehrere Kontrollkästchen auswählen, wird unten rechts die Option AS BESCHLEUNIGEN angezeigt, mit der Sie mehrere auflösen können.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4" name="Picture 3">
            <a:extLst>
              <a:ext uri="{FF2B5EF4-FFF2-40B4-BE49-F238E27FC236}">
                <a16:creationId xmlns:a16="http://schemas.microsoft.com/office/drawing/2014/main" id="{D8D4FF84-E5C7-0C18-52AC-6828950E00CE}"/>
              </a:ext>
            </a:extLst>
          </p:cNvPr>
          <p:cNvPicPr>
            <a:picLocks noChangeAspect="1"/>
          </p:cNvPicPr>
          <p:nvPr/>
        </p:nvPicPr>
        <p:blipFill>
          <a:blip r:embed="rId2"/>
          <a:stretch>
            <a:fillRect/>
          </a:stretch>
        </p:blipFill>
        <p:spPr>
          <a:xfrm>
            <a:off x="275971" y="2737506"/>
            <a:ext cx="8452884" cy="3397053"/>
          </a:xfrm>
          <a:prstGeom prst="rect">
            <a:avLst/>
          </a:prstGeom>
        </p:spPr>
      </p:pic>
      <p:sp>
        <p:nvSpPr>
          <p:cNvPr id="3" name="Slide Number Placeholder 2">
            <a:extLst>
              <a:ext uri="{FF2B5EF4-FFF2-40B4-BE49-F238E27FC236}">
                <a16:creationId xmlns:a16="http://schemas.microsoft.com/office/drawing/2014/main" id="{36A080C0-4481-D03E-0479-77A6A3FC3A5B}"/>
              </a:ext>
            </a:extLst>
          </p:cNvPr>
          <p:cNvSpPr>
            <a:spLocks noGrp="1"/>
          </p:cNvSpPr>
          <p:nvPr>
            <p:ph type="sldNum" sz="quarter" idx="4"/>
          </p:nvPr>
        </p:nvSpPr>
        <p:spPr/>
        <p:txBody>
          <a:bodyPr/>
          <a:lstStyle/>
          <a:p>
            <a:fld id="{BB5FC4A1-A2DE-4EB5-9A46-57D39B4235EC}" type="slidenum">
              <a:rPr lang="en-US" smtClean="0"/>
              <a:t>20</a:t>
            </a:fld>
            <a:endParaRPr lang="en-US"/>
          </a:p>
        </p:txBody>
      </p:sp>
    </p:spTree>
    <p:extLst>
      <p:ext uri="{BB962C8B-B14F-4D97-AF65-F5344CB8AC3E}">
        <p14:creationId val="3964296675"/>
      </p:ext>
    </p:extLst>
  </p:cSld>
  <p:clrMapOvr>
    <a:masterClrMapping/>
  </p:clrMapOvr>
  <p:transition spd="med">
    <p:fade/>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F3E721B-2008-5AD2-3E9B-7119EC9EAB68}"/>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pic>
        <p:nvPicPr>
          <p:cNvPr id="7" name="Picture 6">
            <a:extLst>
              <a:ext uri="{FF2B5EF4-FFF2-40B4-BE49-F238E27FC236}">
                <a16:creationId xmlns:a16="http://schemas.microsoft.com/office/drawing/2014/main" id="{D876C279-07D3-BB37-4892-16E15B8C3D85}"/>
              </a:ext>
            </a:extLst>
          </p:cNvPr>
          <p:cNvPicPr>
            <a:picLocks noChangeAspect="1"/>
          </p:cNvPicPr>
          <p:nvPr/>
        </p:nvPicPr>
        <p:blipFill>
          <a:blip r:embed="rId2"/>
          <a:stretch>
            <a:fillRect/>
          </a:stretch>
        </p:blipFill>
        <p:spPr>
          <a:xfrm>
            <a:off x="822960" y="3244498"/>
            <a:ext cx="4396396" cy="3012024"/>
          </a:xfrm>
          <a:prstGeom prst="rect">
            <a:avLst/>
          </a:prstGeom>
        </p:spPr>
      </p:pic>
      <p:sp>
        <p:nvSpPr>
          <p:cNvPr id="8" name="TextBox 7">
            <a:extLst>
              <a:ext uri="{FF2B5EF4-FFF2-40B4-BE49-F238E27FC236}">
                <a16:creationId xmlns:a16="http://schemas.microsoft.com/office/drawing/2014/main" id="{876F74B6-3E2F-E519-7A6B-2836C0396D3C}"/>
              </a:ext>
            </a:extLst>
          </p:cNvPr>
          <p:cNvSpPr txBox="1"/>
          <p:nvPr/>
        </p:nvSpPr>
        <p:spPr>
          <a:xfrm>
            <a:off x="308344" y="1520456"/>
            <a:ext cx="8537944" cy="2286001"/>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Sobald Sie eine Lösung ausgewählt haben, erscheint ein Popup-Fenster, in dem Sie aufgefordert werden, eine Risikostufe und einen Grund zuzuweisen.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Wenn Sie FALSCH ausgewählt haben, haben Risikostufe und Grund nur eine Option: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Unbekannt.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Wählen Sie für positive oder mögliche Übereinstimmungen die Risikostufe gemäß dem Risikoanalyser-Score (d. h. </a:t>
            </a:r>
            <a:r>
              <a:rPr lang="de" sz="1600" b="0" i="0" u="none" strike="noStrike" cap="none" baseline="0">
                <a:solidFill>
                  <a:srgbClr val="FF0000"/>
                </a:solidFill>
                <a:effectLst/>
                <a:uFill>
                  <a:solidFill>
                    <a:prstClr val="black">
                      <a:alpha val="0"/>
                    </a:prstClr>
                  </a:solidFill>
                </a:uFill>
                <a:latin typeface="Calibri"/>
                <a:ea typeface="Calibri"/>
                <a:cs typeface="Calibri"/>
              </a:rPr>
              <a:t>HOCH</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FFC000"/>
                </a:solidFill>
                <a:effectLst/>
                <a:uFill>
                  <a:solidFill>
                    <a:prstClr val="black">
                      <a:alpha val="0"/>
                    </a:prstClr>
                  </a:solidFill>
                </a:uFill>
                <a:latin typeface="Calibri"/>
                <a:ea typeface="Calibri"/>
                <a:cs typeface="Calibri"/>
              </a:rPr>
              <a:t>MITTEL</a:t>
            </a:r>
            <a:r>
              <a:rPr lang="de" sz="1600" b="0" i="0" u="none" strike="noStrike" cap="none" baseline="0">
                <a:solidFill>
                  <a:srgbClr val="000000"/>
                </a:solidFill>
                <a:effectLst/>
                <a:uFill>
                  <a:solidFill>
                    <a:prstClr val="black">
                      <a:alpha val="0"/>
                    </a:prstClr>
                  </a:solidFill>
                </a:uFill>
                <a:latin typeface="Calibri"/>
                <a:ea typeface="Calibri"/>
                <a:cs typeface="Calibri"/>
              </a:rPr>
              <a:t> oder </a:t>
            </a:r>
            <a:r>
              <a:rPr lang="de" sz="1600" b="0" i="0" u="none" strike="noStrike" cap="none" baseline="0">
                <a:solidFill>
                  <a:srgbClr val="92D050"/>
                </a:solidFill>
                <a:effectLst/>
                <a:uFill>
                  <a:solidFill>
                    <a:prstClr val="black">
                      <a:alpha val="0"/>
                    </a:prstClr>
                  </a:solidFill>
                </a:uFill>
                <a:latin typeface="Calibri"/>
                <a:ea typeface="Calibri"/>
                <a:cs typeface="Calibri"/>
              </a:rPr>
              <a:t>NIEDRIG</a:t>
            </a:r>
            <a:r>
              <a:rPr lang="de" sz="1600" b="0" i="0" u="none" strike="noStrike" cap="none" baseline="0">
                <a:solidFill>
                  <a:srgbClr val="000000"/>
                </a:solidFill>
                <a:effectLst/>
                <a:uFill>
                  <a:solidFill>
                    <a:prstClr val="black">
                      <a:alpha val="0"/>
                    </a:prstClr>
                  </a:solidFill>
                </a:uFill>
                <a:latin typeface="Calibri"/>
                <a:ea typeface="Calibri"/>
                <a:cs typeface="Calibri"/>
              </a:rPr>
              <a: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Wählen Sie für positive Ergebnisse FULL MATCH als Grund und für mögliche Ergebnisse PARTIAL MATCH als Grund.</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Klicken Sie dann auf SPEICHERN.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grpSp>
        <p:nvGrpSpPr>
          <p:cNvPr id="3" name="Group 2">
            <a:extLst>
              <a:ext uri="{FF2B5EF4-FFF2-40B4-BE49-F238E27FC236}">
                <a16:creationId xmlns:a16="http://schemas.microsoft.com/office/drawing/2014/main" id="{FFFD9B14-5106-44AC-A6D6-2FCF18FD0A91}"/>
              </a:ext>
            </a:extLst>
          </p:cNvPr>
          <p:cNvGrpSpPr/>
          <p:nvPr/>
        </p:nvGrpSpPr>
        <p:grpSpPr>
          <a:xfrm>
            <a:off x="5603358" y="3090116"/>
            <a:ext cx="3051544" cy="1827232"/>
            <a:chOff x="5603358" y="3090116"/>
            <a:chExt cx="3051544" cy="1827232"/>
          </a:xfrm>
        </p:grpSpPr>
        <p:sp>
          <p:nvSpPr>
            <p:cNvPr id="9" name="Speech Bubble: Oval 8">
              <a:extLst>
                <a:ext uri="{FF2B5EF4-FFF2-40B4-BE49-F238E27FC236}">
                  <a16:creationId xmlns:a16="http://schemas.microsoft.com/office/drawing/2014/main" id="{199A39E8-4918-8669-CDA3-8F1C64F8B636}"/>
                </a:ext>
              </a:extLst>
            </p:cNvPr>
            <p:cNvSpPr/>
            <p:nvPr/>
          </p:nvSpPr>
          <p:spPr>
            <a:xfrm>
              <a:off x="5603358" y="3090116"/>
              <a:ext cx="3051544" cy="1827232"/>
            </a:xfrm>
            <a:prstGeom prst="wedgeEllipseCallout">
              <a:avLst>
                <a:gd name="adj1" fmla="val -76682"/>
                <a:gd name="adj2" fmla="val 8784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359EF48E-8AEB-DDA3-A34D-E8D48EFED757}"/>
                </a:ext>
              </a:extLst>
            </p:cNvPr>
            <p:cNvSpPr txBox="1"/>
            <p:nvPr/>
          </p:nvSpPr>
          <p:spPr>
            <a:xfrm>
              <a:off x="5929777" y="3459447"/>
              <a:ext cx="2398705" cy="1737360"/>
            </a:xfrm>
            <a:prstGeom prst="rect">
              <a:avLst/>
            </a:prstGeom>
            <a:noFill/>
          </p:spPr>
          <p:txBody>
            <a:bodyPr wrap="square" rtlCol="0">
              <a:spAutoFit/>
            </a:bodyPr>
            <a:lstStyle/>
            <a:p>
              <a:pPr algn="ctr"/>
              <a:r>
                <a:rPr lang="de" sz="1200" b="0" i="0" u="none" strike="noStrike" cap="none" baseline="0">
                  <a:solidFill>
                    <a:srgbClr val="000000"/>
                  </a:solidFill>
                  <a:effectLst/>
                  <a:uFill>
                    <a:solidFill>
                      <a:prstClr val="black">
                        <a:alpha val="0"/>
                      </a:prstClr>
                    </a:solidFill>
                  </a:uFill>
                  <a:latin typeface="Calibri"/>
                  <a:ea typeface="Calibri"/>
                  <a:cs typeface="Calibri"/>
                </a:rPr>
                <a:t>Es besteht die Möglichkeit, einen Dritten als Warnsignal zu kennzeichnen.</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Dies ist nicht obligatorisch, sondern nur ein interner Marker, den Sie auf Wunsch verwenden können.</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Es hat keine Auswirkungen auf den Prozess.</a:t>
              </a:r>
            </a:p>
          </p:txBody>
        </p:sp>
      </p:grpSp>
      <p:sp>
        <p:nvSpPr>
          <p:cNvPr id="4" name="Slide Number Placeholder 3">
            <a:extLst>
              <a:ext uri="{FF2B5EF4-FFF2-40B4-BE49-F238E27FC236}">
                <a16:creationId xmlns:a16="http://schemas.microsoft.com/office/drawing/2014/main" id="{4CD6EF53-2B18-2C09-9B79-044AB3B3463C}"/>
              </a:ext>
            </a:extLst>
          </p:cNvPr>
          <p:cNvSpPr>
            <a:spLocks noGrp="1"/>
          </p:cNvSpPr>
          <p:nvPr>
            <p:ph type="sldNum" sz="quarter" idx="4"/>
          </p:nvPr>
        </p:nvSpPr>
        <p:spPr/>
        <p:txBody>
          <a:bodyPr/>
          <a:lstStyle/>
          <a:p>
            <a:fld id="{BB5FC4A1-A2DE-4EB5-9A46-57D39B4235EC}" type="slidenum">
              <a:rPr lang="en-US" smtClean="0"/>
              <a:t>21</a:t>
            </a:fld>
            <a:endParaRPr lang="en-US"/>
          </a:p>
        </p:txBody>
      </p:sp>
    </p:spTree>
    <p:extLst>
      <p:ext uri="{BB962C8B-B14F-4D97-AF65-F5344CB8AC3E}">
        <p14:creationId val="1905846228"/>
      </p:ext>
    </p:extLst>
  </p:cSld>
  <p:clrMapOvr>
    <a:masterClrMapping/>
  </p:clrMapOvr>
  <p:transition spd="med">
    <p:fade/>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12B522D-511A-9A42-93D8-3AE27BFC7288}"/>
              </a:ext>
            </a:extLst>
          </p:cNvPr>
          <p:cNvSpPr>
            <a:spLocks noGrp="1"/>
          </p:cNvSpPr>
          <p:nvPr>
            <p:ph type="title"/>
          </p:nvPr>
        </p:nvSpPr>
        <p:spPr/>
        <p:txBody>
          <a:bodyPr/>
          <a:lstStyle/>
          <a:p>
            <a:br>
              <a:rPr sz="2000"/>
            </a:b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pic>
        <p:nvPicPr>
          <p:cNvPr id="7" name="Picture 6">
            <a:extLst>
              <a:ext uri="{FF2B5EF4-FFF2-40B4-BE49-F238E27FC236}">
                <a16:creationId xmlns:a16="http://schemas.microsoft.com/office/drawing/2014/main" id="{2A5060DE-C06A-0DF3-7763-4EBE73AC6D30}"/>
              </a:ext>
            </a:extLst>
          </p:cNvPr>
          <p:cNvPicPr>
            <a:picLocks noChangeAspect="1"/>
          </p:cNvPicPr>
          <p:nvPr/>
        </p:nvPicPr>
        <p:blipFill>
          <a:blip r:embed="rId3"/>
          <a:stretch>
            <a:fillRect/>
          </a:stretch>
        </p:blipFill>
        <p:spPr>
          <a:xfrm>
            <a:off x="267465" y="3429000"/>
            <a:ext cx="8321040" cy="2001328"/>
          </a:xfrm>
          <a:prstGeom prst="rect">
            <a:avLst/>
          </a:prstGeom>
        </p:spPr>
      </p:pic>
      <p:sp>
        <p:nvSpPr>
          <p:cNvPr id="8" name="TextBox 7">
            <a:extLst>
              <a:ext uri="{FF2B5EF4-FFF2-40B4-BE49-F238E27FC236}">
                <a16:creationId xmlns:a16="http://schemas.microsoft.com/office/drawing/2014/main" id="{8B331687-AF7A-DFAD-68FE-D459F3A2C224}"/>
              </a:ext>
            </a:extLst>
          </p:cNvPr>
          <p:cNvSpPr txBox="1"/>
          <p:nvPr/>
        </p:nvSpPr>
        <p:spPr>
          <a:xfrm>
            <a:off x="414670" y="1397675"/>
            <a:ext cx="7618341" cy="3063240"/>
          </a:xfrm>
          <a:prstGeom prst="rect">
            <a:avLst/>
          </a:prstGeom>
          <a:noFill/>
        </p:spPr>
        <p:txBody>
          <a:bodyPr wrap="square" rtlCol="0">
            <a:spAutoFit/>
          </a:bodyPr>
          <a:lstStyle/>
          <a:p>
            <a:r>
              <a:rPr lang="de" sz="1300" b="0" i="0" u="none" strike="noStrike" cap="none" baseline="0">
                <a:solidFill>
                  <a:srgbClr val="000000"/>
                </a:solidFill>
                <a:effectLst/>
                <a:uFill>
                  <a:solidFill>
                    <a:prstClr val="black">
                      <a:alpha val="0"/>
                    </a:prstClr>
                  </a:solidFill>
                </a:uFill>
                <a:latin typeface="Calibri"/>
                <a:ea typeface="Calibri"/>
                <a:cs typeface="Calibri"/>
              </a:rPr>
              <a:t>Wenn Sie einen Prüfer zu einem World-Check-Screening hinzufügen </a:t>
            </a:r>
            <a:r>
              <a:rPr lang="de" sz="1300" b="0" i="0" u="sng" strike="noStrike" cap="none" baseline="0">
                <a:solidFill>
                  <a:srgbClr val="000000"/>
                </a:solidFill>
                <a:effectLst/>
                <a:uFill>
                  <a:solidFill>
                    <a:srgbClr val="000000"/>
                  </a:solidFill>
                </a:uFill>
                <a:latin typeface="Calibri"/>
                <a:ea typeface="Calibri"/>
                <a:cs typeface="Calibri"/>
              </a:rPr>
              <a:t>möchten</a:t>
            </a:r>
            <a:r>
              <a:rPr lang="de" sz="1300" b="0" i="0" u="none" strike="noStrike" cap="none" baseline="0">
                <a:solidFill>
                  <a:srgbClr val="000000"/>
                </a:solidFill>
                <a:effectLst/>
                <a:uFill>
                  <a:solidFill>
                    <a:prstClr val="black">
                      <a:alpha val="0"/>
                    </a:prstClr>
                  </a:solidFill>
                </a:uFill>
                <a:latin typeface="Calibri"/>
                <a:ea typeface="Calibri"/>
                <a:cs typeface="Calibri"/>
              </a:rPr>
              <a:t> (in der Regel, wenn Sie sich nicht sicher sind, ob eine mögliche Übereinstimmung falsch-positiv ist oder nicht), können Sie auf ÜBERPRÜFER HINZUFÜGEN in den detaillierten Ergebnissen des Screenings Dritter klicken (siehe vorherige Seite).</a:t>
            </a:r>
            <a:r>
              <a:rPr lang="de" sz="1300" b="0" i="0" u="none" strike="noStrike" cap="none" baseline="0">
                <a:solidFill>
                  <a:srgbClr val="000000"/>
                </a:solidFill>
                <a:effectLst/>
                <a:uFill>
                  <a:solidFill>
                    <a:prstClr val="black">
                      <a:alpha val="0"/>
                    </a:prstClr>
                  </a:solidFill>
                </a:uFill>
                <a:latin typeface="Calibri"/>
                <a:ea typeface="Calibri"/>
                <a:cs typeface="Calibri"/>
              </a:rPr>
              <a:t> </a:t>
            </a:r>
            <a:r>
              <a:rPr lang="de" sz="1300" b="0" i="0" u="none" strike="noStrike" cap="none" baseline="0">
                <a:solidFill>
                  <a:srgbClr val="000000"/>
                </a:solidFill>
                <a:effectLst/>
                <a:uFill>
                  <a:solidFill>
                    <a:prstClr val="black">
                      <a:alpha val="0"/>
                    </a:prstClr>
                  </a:solidFill>
                </a:uFill>
                <a:latin typeface="Calibri"/>
                <a:ea typeface="Calibri"/>
                <a:cs typeface="Calibri"/>
              </a:rPr>
              <a:t>Sobald Sie auf PRÜFER HINZUFÜGEN klicken, wird der folgende Abschnitt angezeigt.</a:t>
            </a:r>
            <a:r>
              <a:rPr lang="de"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de" sz="1300" b="0" i="0" u="none" strike="noStrike" cap="none" baseline="0">
                <a:solidFill>
                  <a:srgbClr val="000000"/>
                </a:solidFill>
                <a:effectLst/>
                <a:uFill>
                  <a:solidFill>
                    <a:prstClr val="black">
                      <a:alpha val="0"/>
                    </a:prstClr>
                  </a:solidFill>
                </a:uFill>
                <a:latin typeface="Calibri"/>
                <a:ea typeface="Calibri"/>
                <a:cs typeface="Calibri"/>
              </a:rPr>
              <a:t>Sie können entweder einen bestimmten Benutzer oder eine Benutzergruppe hinzufügen, die in den meisten Fällen das Genehmigungsteam wäre.</a:t>
            </a:r>
            <a:r>
              <a:rPr lang="de" sz="1300" b="0" i="0" u="none" strike="noStrike" cap="none" baseline="0">
                <a:solidFill>
                  <a:srgbClr val="000000"/>
                </a:solidFill>
                <a:effectLst/>
                <a:uFill>
                  <a:solidFill>
                    <a:prstClr val="black">
                      <a:alpha val="0"/>
                    </a:prstClr>
                  </a:solidFill>
                </a:uFill>
                <a:latin typeface="Calibri"/>
                <a:ea typeface="Calibri"/>
                <a:cs typeface="Calibri"/>
              </a:rPr>
              <a:t> </a:t>
            </a:r>
            <a:r>
              <a:rPr lang="de" sz="1300" b="0" i="0" u="none" strike="noStrike" cap="none" baseline="0">
                <a:solidFill>
                  <a:srgbClr val="000000"/>
                </a:solidFill>
                <a:effectLst/>
                <a:uFill>
                  <a:solidFill>
                    <a:prstClr val="black">
                      <a:alpha val="0"/>
                    </a:prstClr>
                  </a:solidFill>
                </a:uFill>
                <a:latin typeface="Calibri"/>
                <a:ea typeface="Calibri"/>
                <a:cs typeface="Calibri"/>
              </a:rPr>
              <a:t>Sie können jedoch auch andere Mitglieder des Onboarding-Teams bitten, diese zu überprüfen.</a:t>
            </a:r>
          </a:p>
          <a:p>
            <a:endParaRPr lang="en-GB" sz="1300"/>
          </a:p>
          <a:p>
            <a:r>
              <a:rPr lang="de" sz="1300" b="0" i="0" u="none" strike="noStrike" cap="none" baseline="0">
                <a:solidFill>
                  <a:srgbClr val="000000"/>
                </a:solidFill>
                <a:effectLst/>
                <a:uFill>
                  <a:solidFill>
                    <a:prstClr val="black">
                      <a:alpha val="0"/>
                    </a:prstClr>
                  </a:solidFill>
                </a:uFill>
                <a:latin typeface="Calibri"/>
                <a:ea typeface="Calibri"/>
                <a:cs typeface="Calibri"/>
              </a:rPr>
              <a:t>Sie können ein bestimmtes Datum anfordern, bis zu dem die Überprüfung abgeschlossen sein soll.</a:t>
            </a:r>
            <a:r>
              <a:rPr lang="de" sz="13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300"/>
          </a:p>
          <a:p>
            <a:r>
              <a:rPr lang="de" sz="1300" b="0" i="0" u="none" strike="noStrike" cap="none" baseline="0">
                <a:solidFill>
                  <a:srgbClr val="000000"/>
                </a:solidFill>
                <a:effectLst/>
                <a:uFill>
                  <a:solidFill>
                    <a:prstClr val="black">
                      <a:alpha val="0"/>
                    </a:prstClr>
                  </a:solidFill>
                </a:uFill>
                <a:latin typeface="Calibri"/>
                <a:ea typeface="Calibri"/>
                <a:cs typeface="Calibri"/>
              </a:rPr>
              <a:t>Nachdem Sie Ihren Benutzer oder Ihre Benutzergruppe ausgewählt haben, klicken Sie auf Speichern.</a:t>
            </a:r>
          </a:p>
        </p:txBody>
      </p:sp>
      <p:sp>
        <p:nvSpPr>
          <p:cNvPr id="9" name="TextBox 8">
            <a:extLst>
              <a:ext uri="{FF2B5EF4-FFF2-40B4-BE49-F238E27FC236}">
                <a16:creationId xmlns:a16="http://schemas.microsoft.com/office/drawing/2014/main" id="{BA08B31F-59D0-CB5B-2224-33D0710333D3}"/>
              </a:ext>
            </a:extLst>
          </p:cNvPr>
          <p:cNvSpPr txBox="1"/>
          <p:nvPr/>
        </p:nvSpPr>
        <p:spPr>
          <a:xfrm>
            <a:off x="414670" y="5465135"/>
            <a:ext cx="8173835" cy="94488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Wenn Sie einen Benutzer ausgewählt haben, erhält diese Person eine E-Mail.</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Wenn Sie eine Gruppe ausgewählt haben, erhalten alle Benutzer in dieser Gruppe eine E-Mail.</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Ein Beispiel für die E-Mail, die der Prüfer erhalten hat, finden Sie auf der nächsten Seite...</a:t>
            </a:r>
          </a:p>
        </p:txBody>
      </p:sp>
      <p:sp>
        <p:nvSpPr>
          <p:cNvPr id="3" name="Slide Number Placeholder 2">
            <a:extLst>
              <a:ext uri="{FF2B5EF4-FFF2-40B4-BE49-F238E27FC236}">
                <a16:creationId xmlns:a16="http://schemas.microsoft.com/office/drawing/2014/main" id="{277B15D2-F538-915A-4F5F-A51D2E9FB9C7}"/>
              </a:ext>
            </a:extLst>
          </p:cNvPr>
          <p:cNvSpPr>
            <a:spLocks noGrp="1"/>
          </p:cNvSpPr>
          <p:nvPr>
            <p:ph type="sldNum" sz="quarter" idx="4"/>
          </p:nvPr>
        </p:nvSpPr>
        <p:spPr/>
        <p:txBody>
          <a:bodyPr/>
          <a:lstStyle/>
          <a:p>
            <a:fld id="{BB5FC4A1-A2DE-4EB5-9A46-57D39B4235EC}" type="slidenum">
              <a:rPr lang="en-US" smtClean="0"/>
              <a:t>22</a:t>
            </a:fld>
            <a:endParaRPr lang="en-US"/>
          </a:p>
        </p:txBody>
      </p:sp>
    </p:spTree>
    <p:extLst>
      <p:ext uri="{BB962C8B-B14F-4D97-AF65-F5344CB8AC3E}">
        <p14:creationId val="621300865"/>
      </p:ext>
    </p:extLst>
  </p:cSld>
  <p:clrMapOvr>
    <a:masterClrMapping/>
  </p:clrMapOvr>
  <p:transition spd="med">
    <p:fade/>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475A143-F7DF-EE06-5394-0A8CF5772672}"/>
              </a:ext>
            </a:extLst>
          </p:cNvPr>
          <p:cNvSpPr>
            <a:spLocks noGrp="1"/>
          </p:cNvSpPr>
          <p:nvPr>
            <p:ph type="title"/>
          </p:nvPr>
        </p:nvSpPr>
        <p:spPr>
          <a:xfrm>
            <a:off x="815871" y="217175"/>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pic>
        <p:nvPicPr>
          <p:cNvPr id="7" name="Picture 6">
            <a:extLst>
              <a:ext uri="{FF2B5EF4-FFF2-40B4-BE49-F238E27FC236}">
                <a16:creationId xmlns:a16="http://schemas.microsoft.com/office/drawing/2014/main" id="{69D8AEBF-B18F-0C33-F2F8-E7383B5FF0BB}"/>
              </a:ext>
            </a:extLst>
          </p:cNvPr>
          <p:cNvPicPr>
            <a:picLocks noChangeAspect="1"/>
          </p:cNvPicPr>
          <p:nvPr/>
        </p:nvPicPr>
        <p:blipFill>
          <a:blip r:embed="rId2"/>
          <a:stretch>
            <a:fillRect/>
          </a:stretch>
        </p:blipFill>
        <p:spPr>
          <a:xfrm>
            <a:off x="372037" y="1497859"/>
            <a:ext cx="8032223" cy="4798862"/>
          </a:xfrm>
          <a:prstGeom prst="rect">
            <a:avLst/>
          </a:prstGeom>
        </p:spPr>
      </p:pic>
      <p:sp>
        <p:nvSpPr>
          <p:cNvPr id="3" name="Slide Number Placeholder 2">
            <a:extLst>
              <a:ext uri="{FF2B5EF4-FFF2-40B4-BE49-F238E27FC236}">
                <a16:creationId xmlns:a16="http://schemas.microsoft.com/office/drawing/2014/main" id="{4C9D4F78-4A90-CFD2-A3EE-A0F17445DC11}"/>
              </a:ext>
            </a:extLst>
          </p:cNvPr>
          <p:cNvSpPr>
            <a:spLocks noGrp="1"/>
          </p:cNvSpPr>
          <p:nvPr>
            <p:ph type="sldNum" sz="quarter" idx="4"/>
          </p:nvPr>
        </p:nvSpPr>
        <p:spPr/>
        <p:txBody>
          <a:bodyPr/>
          <a:lstStyle/>
          <a:p>
            <a:fld id="{BB5FC4A1-A2DE-4EB5-9A46-57D39B4235EC}" type="slidenum">
              <a:rPr lang="en-US" smtClean="0"/>
              <a:t>23</a:t>
            </a:fld>
            <a:endParaRPr lang="en-US"/>
          </a:p>
        </p:txBody>
      </p:sp>
    </p:spTree>
    <p:extLst>
      <p:ext uri="{BB962C8B-B14F-4D97-AF65-F5344CB8AC3E}">
        <p14:creationId val="2482962042"/>
      </p:ext>
    </p:extLst>
  </p:cSld>
  <p:clrMapOvr>
    <a:masterClrMapping/>
  </p:clrMapOvr>
  <p:transition spd="med">
    <p:fade/>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7342956-BD36-17D4-6620-92D2DB1142DA}"/>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pic>
        <p:nvPicPr>
          <p:cNvPr id="7" name="Picture 6">
            <a:extLst>
              <a:ext uri="{FF2B5EF4-FFF2-40B4-BE49-F238E27FC236}">
                <a16:creationId xmlns:a16="http://schemas.microsoft.com/office/drawing/2014/main" id="{F28AD193-4473-2F8D-4BE8-42760C3A9745}"/>
              </a:ext>
            </a:extLst>
          </p:cNvPr>
          <p:cNvPicPr>
            <a:picLocks noChangeAspect="1"/>
          </p:cNvPicPr>
          <p:nvPr/>
        </p:nvPicPr>
        <p:blipFill>
          <a:blip r:embed="rId2"/>
          <a:stretch>
            <a:fillRect/>
          </a:stretch>
        </p:blipFill>
        <p:spPr>
          <a:xfrm>
            <a:off x="326420" y="2619776"/>
            <a:ext cx="8342614" cy="3035530"/>
          </a:xfrm>
          <a:prstGeom prst="rect">
            <a:avLst/>
          </a:prstGeom>
        </p:spPr>
      </p:pic>
      <p:sp>
        <p:nvSpPr>
          <p:cNvPr id="8" name="TextBox 7">
            <a:extLst>
              <a:ext uri="{FF2B5EF4-FFF2-40B4-BE49-F238E27FC236}">
                <a16:creationId xmlns:a16="http://schemas.microsoft.com/office/drawing/2014/main" id="{0B27C4B3-8173-39BF-5753-5EC9419D0E03}"/>
              </a:ext>
            </a:extLst>
          </p:cNvPr>
          <p:cNvSpPr txBox="1"/>
          <p:nvPr/>
        </p:nvSpPr>
        <p:spPr>
          <a:xfrm>
            <a:off x="400692" y="1576700"/>
            <a:ext cx="8342615" cy="137160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Der Prüfer kann auf den Link in der E-Mail klicken, wo er zum Screening-Ergebnis weitergeleitet wird, das einer zusätzlichen Überprüfung bedarf.</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Der Prüfer kann Kommentare hinzufügen und die Lösung des Dritten ändern.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Sobald sie ihre Kommentare gemacht und ihre Überprüfung durchgeführt haben, klicken Sie auf die Schaltfläche ÜBERPRÜFEN.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Sobald dies abgeschlossen ist, erhält das Onboarding-Team eine E-Mail, von der ein Beispiel auf der nächsten Seite enthalten ist...</a:t>
            </a:r>
          </a:p>
        </p:txBody>
      </p:sp>
      <p:grpSp>
        <p:nvGrpSpPr>
          <p:cNvPr id="9" name="Group 8">
            <a:extLst>
              <a:ext uri="{FF2B5EF4-FFF2-40B4-BE49-F238E27FC236}">
                <a16:creationId xmlns:a16="http://schemas.microsoft.com/office/drawing/2014/main" id="{5C41E456-142C-3DB0-075C-599F416ADB71}"/>
              </a:ext>
            </a:extLst>
          </p:cNvPr>
          <p:cNvGrpSpPr/>
          <p:nvPr/>
        </p:nvGrpSpPr>
        <p:grpSpPr>
          <a:xfrm>
            <a:off x="822959" y="5424754"/>
            <a:ext cx="2770845" cy="1326920"/>
            <a:chOff x="5603357" y="3145995"/>
            <a:chExt cx="3051544" cy="1827232"/>
          </a:xfrm>
        </p:grpSpPr>
        <p:sp>
          <p:nvSpPr>
            <p:cNvPr id="10" name="Speech Bubble: Oval 9">
              <a:extLst>
                <a:ext uri="{FF2B5EF4-FFF2-40B4-BE49-F238E27FC236}">
                  <a16:creationId xmlns:a16="http://schemas.microsoft.com/office/drawing/2014/main" id="{FA021DF5-1ABA-8D72-85BE-CBC114845200}"/>
                </a:ext>
              </a:extLst>
            </p:cNvPr>
            <p:cNvSpPr/>
            <p:nvPr/>
          </p:nvSpPr>
          <p:spPr>
            <a:xfrm>
              <a:off x="5603357" y="3145995"/>
              <a:ext cx="3051544" cy="1827232"/>
            </a:xfrm>
            <a:prstGeom prst="wedgeEllipseCallout">
              <a:avLst>
                <a:gd name="adj1" fmla="val -42100"/>
                <a:gd name="adj2" fmla="val -62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1" name="TextBox 10">
              <a:extLst>
                <a:ext uri="{FF2B5EF4-FFF2-40B4-BE49-F238E27FC236}">
                  <a16:creationId xmlns:a16="http://schemas.microsoft.com/office/drawing/2014/main" id="{2E45D963-B2FA-7AB5-CF2D-8CFFB8F1EEF3}"/>
                </a:ext>
              </a:extLst>
            </p:cNvPr>
            <p:cNvSpPr txBox="1"/>
            <p:nvPr/>
          </p:nvSpPr>
          <p:spPr>
            <a:xfrm>
              <a:off x="5929777" y="3459447"/>
              <a:ext cx="2398704" cy="1804814"/>
            </a:xfrm>
            <a:prstGeom prst="rect">
              <a:avLst/>
            </a:prstGeom>
            <a:noFill/>
          </p:spPr>
          <p:txBody>
            <a:bodyPr wrap="square" rtlCol="0">
              <a:spAutoFit/>
            </a:bodyPr>
            <a:lstStyle/>
            <a:p>
              <a:pPr algn="ctr"/>
              <a:r>
                <a:rPr lang="de" sz="1000" b="0" i="0" u="none" strike="noStrike" cap="none" baseline="0">
                  <a:solidFill>
                    <a:srgbClr val="000000"/>
                  </a:solidFill>
                  <a:effectLst/>
                  <a:uFill>
                    <a:solidFill>
                      <a:prstClr val="black">
                        <a:alpha val="0"/>
                      </a:prstClr>
                    </a:solidFill>
                  </a:uFill>
                  <a:latin typeface="Calibri"/>
                  <a:ea typeface="Calibri"/>
                  <a:cs typeface="Calibri"/>
                </a:rPr>
                <a:t>Es besteht die Möglichkeit, einen Dritten als Warnsignal zu kennzeichnen.</a:t>
              </a:r>
              <a:r>
                <a:rPr lang="de" sz="1000" b="0" i="0" u="none" strike="noStrike" cap="none" baseline="0">
                  <a:solidFill>
                    <a:srgbClr val="000000"/>
                  </a:solidFill>
                  <a:effectLst/>
                  <a:uFill>
                    <a:solidFill>
                      <a:prstClr val="black">
                        <a:alpha val="0"/>
                      </a:prstClr>
                    </a:solidFill>
                  </a:uFill>
                  <a:latin typeface="Calibri"/>
                  <a:ea typeface="Calibri"/>
                  <a:cs typeface="Calibri"/>
                </a:rPr>
                <a:t> </a:t>
              </a:r>
              <a:r>
                <a:rPr lang="de" sz="1000" b="0" i="0" u="none" strike="noStrike" cap="none" baseline="0">
                  <a:solidFill>
                    <a:srgbClr val="000000"/>
                  </a:solidFill>
                  <a:effectLst/>
                  <a:uFill>
                    <a:solidFill>
                      <a:prstClr val="black">
                        <a:alpha val="0"/>
                      </a:prstClr>
                    </a:solidFill>
                  </a:uFill>
                  <a:latin typeface="Calibri"/>
                  <a:ea typeface="Calibri"/>
                  <a:cs typeface="Calibri"/>
                </a:rPr>
                <a:t>Dies ist nicht obligatorisch, sondern nur ein interner Marker, den Sie auf Wunsch verwenden können.</a:t>
              </a:r>
              <a:r>
                <a:rPr lang="de" sz="1000" b="0" i="0" u="none" strike="noStrike" cap="none" baseline="0">
                  <a:solidFill>
                    <a:srgbClr val="000000"/>
                  </a:solidFill>
                  <a:effectLst/>
                  <a:uFill>
                    <a:solidFill>
                      <a:prstClr val="black">
                        <a:alpha val="0"/>
                      </a:prstClr>
                    </a:solidFill>
                  </a:uFill>
                  <a:latin typeface="Calibri"/>
                  <a:ea typeface="Calibri"/>
                  <a:cs typeface="Calibri"/>
                </a:rPr>
                <a:t> </a:t>
              </a:r>
              <a:r>
                <a:rPr lang="de" sz="1000" b="0" i="0" u="none" strike="noStrike" cap="none" baseline="0">
                  <a:solidFill>
                    <a:srgbClr val="000000"/>
                  </a:solidFill>
                  <a:effectLst/>
                  <a:uFill>
                    <a:solidFill>
                      <a:prstClr val="black">
                        <a:alpha val="0"/>
                      </a:prstClr>
                    </a:solidFill>
                  </a:uFill>
                  <a:latin typeface="Calibri"/>
                  <a:ea typeface="Calibri"/>
                  <a:cs typeface="Calibri"/>
                </a:rPr>
                <a:t>Es hat keine Auswirkungen auf den Prozess.</a:t>
              </a:r>
            </a:p>
          </p:txBody>
        </p:sp>
      </p:grpSp>
      <p:sp>
        <p:nvSpPr>
          <p:cNvPr id="3" name="Slide Number Placeholder 2">
            <a:extLst>
              <a:ext uri="{FF2B5EF4-FFF2-40B4-BE49-F238E27FC236}">
                <a16:creationId xmlns:a16="http://schemas.microsoft.com/office/drawing/2014/main" id="{11766C33-8002-0862-6A22-10A0C5051E04}"/>
              </a:ext>
            </a:extLst>
          </p:cNvPr>
          <p:cNvSpPr>
            <a:spLocks noGrp="1"/>
          </p:cNvSpPr>
          <p:nvPr>
            <p:ph type="sldNum" sz="quarter" idx="4"/>
          </p:nvPr>
        </p:nvSpPr>
        <p:spPr/>
        <p:txBody>
          <a:bodyPr/>
          <a:lstStyle/>
          <a:p>
            <a:fld id="{BB5FC4A1-A2DE-4EB5-9A46-57D39B4235EC}" type="slidenum">
              <a:rPr lang="en-US" smtClean="0"/>
              <a:t>24</a:t>
            </a:fld>
            <a:endParaRPr lang="en-US"/>
          </a:p>
        </p:txBody>
      </p:sp>
    </p:spTree>
    <p:extLst>
      <p:ext uri="{BB962C8B-B14F-4D97-AF65-F5344CB8AC3E}">
        <p14:creationId val="2202188414"/>
      </p:ext>
    </p:extLst>
  </p:cSld>
  <p:clrMapOvr>
    <a:masterClrMapping/>
  </p:clrMapOvr>
  <p:transition spd="med">
    <p:fade/>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78F57D8-AFE5-649F-373D-26B7A58ACCEA}"/>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pic>
        <p:nvPicPr>
          <p:cNvPr id="7" name="Picture 6">
            <a:extLst>
              <a:ext uri="{FF2B5EF4-FFF2-40B4-BE49-F238E27FC236}">
                <a16:creationId xmlns:a16="http://schemas.microsoft.com/office/drawing/2014/main" id="{0F519C04-5BD1-B856-64D6-7C6BAC3F80D8}"/>
              </a:ext>
            </a:extLst>
          </p:cNvPr>
          <p:cNvPicPr>
            <a:picLocks noChangeAspect="1"/>
          </p:cNvPicPr>
          <p:nvPr/>
        </p:nvPicPr>
        <p:blipFill>
          <a:blip r:embed="rId2"/>
          <a:stretch>
            <a:fillRect/>
          </a:stretch>
        </p:blipFill>
        <p:spPr>
          <a:xfrm>
            <a:off x="332410" y="1550978"/>
            <a:ext cx="8357383" cy="4956752"/>
          </a:xfrm>
          <a:prstGeom prst="rect">
            <a:avLst/>
          </a:prstGeom>
        </p:spPr>
      </p:pic>
      <p:sp>
        <p:nvSpPr>
          <p:cNvPr id="3" name="Slide Number Placeholder 2">
            <a:extLst>
              <a:ext uri="{FF2B5EF4-FFF2-40B4-BE49-F238E27FC236}">
                <a16:creationId xmlns:a16="http://schemas.microsoft.com/office/drawing/2014/main" id="{F4B09B92-0673-8911-6EE7-74F28671FC30}"/>
              </a:ext>
            </a:extLst>
          </p:cNvPr>
          <p:cNvSpPr>
            <a:spLocks noGrp="1"/>
          </p:cNvSpPr>
          <p:nvPr>
            <p:ph type="sldNum" sz="quarter" idx="4"/>
          </p:nvPr>
        </p:nvSpPr>
        <p:spPr/>
        <p:txBody>
          <a:bodyPr/>
          <a:lstStyle/>
          <a:p>
            <a:fld id="{BB5FC4A1-A2DE-4EB5-9A46-57D39B4235EC}" type="slidenum">
              <a:rPr lang="en-US" smtClean="0"/>
              <a:t>25</a:t>
            </a:fld>
            <a:endParaRPr lang="en-US"/>
          </a:p>
        </p:txBody>
      </p:sp>
    </p:spTree>
    <p:extLst>
      <p:ext uri="{BB962C8B-B14F-4D97-AF65-F5344CB8AC3E}">
        <p14:creationId val="300040569"/>
      </p:ext>
    </p:extLst>
  </p:cSld>
  <p:clrMapOvr>
    <a:masterClrMapping/>
  </p:clrMapOvr>
  <p:transition spd="med">
    <p:fade/>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093150B-7786-3096-DA61-7134113D7B51}"/>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World-Check-Screening</a:t>
            </a:r>
          </a:p>
        </p:txBody>
      </p:sp>
      <p:sp>
        <p:nvSpPr>
          <p:cNvPr id="7" name="TextBox 6">
            <a:extLst>
              <a:ext uri="{FF2B5EF4-FFF2-40B4-BE49-F238E27FC236}">
                <a16:creationId xmlns:a16="http://schemas.microsoft.com/office/drawing/2014/main" id="{96223318-DA1C-EA3B-A9BF-3141DD5695F0}"/>
              </a:ext>
            </a:extLst>
          </p:cNvPr>
          <p:cNvSpPr txBox="1"/>
          <p:nvPr/>
        </p:nvSpPr>
        <p:spPr>
          <a:xfrm>
            <a:off x="318499" y="1643865"/>
            <a:ext cx="8599469" cy="3749041"/>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Tipps zur Identifizierung, ob ein Screening-Ergebnis von Dritten </a:t>
            </a:r>
            <a:r>
              <a:rPr lang="de" sz="1600" b="1" i="0" u="none" strike="noStrike" cap="none" baseline="0">
                <a:solidFill>
                  <a:srgbClr val="92D050"/>
                </a:solidFill>
                <a:effectLst/>
                <a:uFill>
                  <a:solidFill>
                    <a:prstClr val="black">
                      <a:alpha val="0"/>
                    </a:prstClr>
                  </a:solidFill>
                </a:uFill>
                <a:latin typeface="Calibri"/>
                <a:ea typeface="Calibri"/>
                <a:cs typeface="Calibri"/>
              </a:rPr>
              <a:t>POSITIV</a:t>
            </a:r>
            <a:r>
              <a:rPr lang="de" sz="1600" b="0" i="0" u="none" strike="noStrike" cap="none" baseline="0">
                <a:solidFill>
                  <a:srgbClr val="000000"/>
                </a:solidFill>
                <a:effectLst/>
                <a:uFill>
                  <a:solidFill>
                    <a:prstClr val="black">
                      <a:alpha val="0"/>
                    </a:prstClr>
                  </a:solidFill>
                </a:uFill>
                <a:latin typeface="Calibri"/>
                <a:ea typeface="Calibri"/>
                <a:cs typeface="Calibri"/>
              </a:rPr>
              <a:t> oder </a:t>
            </a:r>
            <a:r>
              <a:rPr lang="de" sz="1600" b="0" i="0" u="none" strike="noStrike" cap="none" baseline="0">
                <a:solidFill>
                  <a:srgbClr val="FF0000"/>
                </a:solidFill>
                <a:effectLst/>
                <a:uFill>
                  <a:solidFill>
                    <a:prstClr val="black">
                      <a:alpha val="0"/>
                    </a:prstClr>
                  </a:solidFill>
                </a:uFill>
                <a:latin typeface="Calibri"/>
                <a:ea typeface="Calibri"/>
                <a:cs typeface="Calibri"/>
              </a:rPr>
              <a:t>FALSCH ist:</a:t>
            </a:r>
          </a:p>
          <a:p>
            <a:pPr marL="285750" indent="-285750">
              <a:buFont typeface="Arial" panose="020b0604020202020204" pitchFamily="34" charset="0"/>
              <a:buChar char="•"/>
            </a:pPr>
            <a:endParaRPr lang="en-GB" sz="1600">
              <a:solidFill>
                <a:srgbClr val="FF0000"/>
              </a:solidFill>
            </a:endParaRPr>
          </a:p>
          <a:p>
            <a:pPr marL="342900" indent="-34290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Prüfen Sie, ob die Stärke des Spiels genau, stark, mittel oder schwach ist (je schwächer, desto weniger wahrscheinlich ist es, dass es ein Spiel ist, um Ihre Suche zu beschleunigen, können Sie zuerst exakte und starke Spiele überprüfen).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Überprüfen Sie das Land des möglichen Ergebnisses des Welt-Check-Screenings, aber seien Sie sich auch der Unternehmen innerhalb derselben Unternehmensstruktur (d. h. Muttergesellschaften, Tochtergesellschaften, Schwestergesellschaften usw.) bewusst, die möglicherweise übereinstimmen und sich auf Ihre Due Diligence durch Dritte auswirken könnten.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Verwenden Sie innerhalb des Ergebnisses des detaillierten Screenings die Registerkarten, um die Informationen über die mögliche Übereinstimmung zu überprüfen:</a:t>
            </a:r>
          </a:p>
        </p:txBody>
      </p:sp>
      <p:pic>
        <p:nvPicPr>
          <p:cNvPr id="9" name="Picture 8">
            <a:extLst>
              <a:ext uri="{FF2B5EF4-FFF2-40B4-BE49-F238E27FC236}">
                <a16:creationId xmlns:a16="http://schemas.microsoft.com/office/drawing/2014/main" id="{FC1CD224-2707-59E6-F172-76DA7678E503}"/>
              </a:ext>
            </a:extLst>
          </p:cNvPr>
          <p:cNvPicPr>
            <a:picLocks noChangeAspect="1"/>
          </p:cNvPicPr>
          <p:nvPr/>
        </p:nvPicPr>
        <p:blipFill>
          <a:blip r:embed="rId2"/>
          <a:stretch>
            <a:fillRect/>
          </a:stretch>
        </p:blipFill>
        <p:spPr>
          <a:xfrm>
            <a:off x="955494" y="4017881"/>
            <a:ext cx="7479587" cy="724079"/>
          </a:xfrm>
          <a:prstGeom prst="rect">
            <a:avLst/>
          </a:prstGeom>
        </p:spPr>
      </p:pic>
      <p:sp>
        <p:nvSpPr>
          <p:cNvPr id="10" name="TextBox 9">
            <a:extLst>
              <a:ext uri="{FF2B5EF4-FFF2-40B4-BE49-F238E27FC236}">
                <a16:creationId xmlns:a16="http://schemas.microsoft.com/office/drawing/2014/main" id="{B0FB1CD8-7C3F-7476-81EA-8C11A80351FF}"/>
              </a:ext>
            </a:extLst>
          </p:cNvPr>
          <p:cNvSpPr txBox="1"/>
          <p:nvPr/>
        </p:nvSpPr>
        <p:spPr>
          <a:xfrm>
            <a:off x="395554" y="4953267"/>
            <a:ext cx="8599469" cy="2316481"/>
          </a:xfrm>
          <a:prstGeom prst="rect">
            <a:avLst/>
          </a:prstGeom>
          <a:noFill/>
        </p:spPr>
        <p:txBody>
          <a:bodyPr wrap="square" rtlCol="0">
            <a:spAutoFit/>
          </a:bodyPr>
          <a:lstStyle/>
          <a:p>
            <a:pPr marL="342900" indent="-34290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Verwenden Sie die Registerkarte „Quellen“, um alle externen Informationen zu überprüfen, die mit dem Screening-Ergebnis verbunden sind, um zu überprüfen, ob das Screening-Ergebnis übereinstimmt oder nicht.</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Wenn Sie sich nicht sicher sind, markieren Sie dies als MÖGLICH und fügen Sie einen ÜBERPRÜFER hinzu, wie auf den vorherigen Seiten beschrieben, damit jemand anderes die Ergebnisse überprüfen kann.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342900" indent="-34290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Sprechen Sie mit dem RPM-Compliance-Team, wenn zusätzliche Unterstützung erforderlich ist.</a:t>
            </a:r>
          </a:p>
          <a:p>
            <a:endParaRPr lang="en-GB"/>
          </a:p>
        </p:txBody>
      </p:sp>
      <p:sp>
        <p:nvSpPr>
          <p:cNvPr id="3" name="Slide Number Placeholder 2">
            <a:extLst>
              <a:ext uri="{FF2B5EF4-FFF2-40B4-BE49-F238E27FC236}">
                <a16:creationId xmlns:a16="http://schemas.microsoft.com/office/drawing/2014/main" id="{04E86953-E32F-CC84-D2E6-9F6B1097E30B}"/>
              </a:ext>
            </a:extLst>
          </p:cNvPr>
          <p:cNvSpPr>
            <a:spLocks noGrp="1"/>
          </p:cNvSpPr>
          <p:nvPr>
            <p:ph type="sldNum" sz="quarter" idx="4"/>
          </p:nvPr>
        </p:nvSpPr>
        <p:spPr/>
        <p:txBody>
          <a:bodyPr/>
          <a:lstStyle/>
          <a:p>
            <a:fld id="{BB5FC4A1-A2DE-4EB5-9A46-57D39B4235EC}" type="slidenum">
              <a:rPr lang="en-US" smtClean="0"/>
              <a:t>26</a:t>
            </a:fld>
            <a:endParaRPr lang="en-US"/>
          </a:p>
        </p:txBody>
      </p:sp>
    </p:spTree>
    <p:extLst>
      <p:ext uri="{BB962C8B-B14F-4D97-AF65-F5344CB8AC3E}">
        <p14:creationId val="3762390697"/>
      </p:ext>
    </p:extLst>
  </p:cSld>
  <p:clrMapOvr>
    <a:masterClrMapping/>
  </p:clrMapOvr>
  <p:transition spd="med">
    <p:fade/>
  </p:transition>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EE39D59-078E-015B-2977-F72F5BAF7090}"/>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 unerwünschter Medien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2625014-5D38-7CB5-3630-22DFE32EACA9}"/>
              </a:ext>
            </a:extLst>
          </p:cNvPr>
          <p:cNvSpPr>
            <a:spLocks noGrp="1"/>
          </p:cNvSpPr>
          <p:nvPr>
            <p:ph type="sldNum" sz="quarter" idx="4"/>
          </p:nvPr>
        </p:nvSpPr>
        <p:spPr/>
        <p:txBody>
          <a:bodyPr/>
          <a:lstStyle/>
          <a:p>
            <a:fld id="{BB5FC4A1-A2DE-4EB5-9A46-57D39B4235EC}" type="slidenum">
              <a:rPr lang="en-US" smtClean="0"/>
              <a:t>27</a:t>
            </a:fld>
            <a:endParaRPr lang="en-US"/>
          </a:p>
        </p:txBody>
      </p:sp>
      <p:sp>
        <p:nvSpPr>
          <p:cNvPr id="5" name="TextBox 4">
            <a:extLst>
              <a:ext uri="{FF2B5EF4-FFF2-40B4-BE49-F238E27FC236}">
                <a16:creationId xmlns:a16="http://schemas.microsoft.com/office/drawing/2014/main" id="{CA271AEB-29FA-4A70-0E3A-DA846DEFA049}"/>
              </a:ext>
            </a:extLst>
          </p:cNvPr>
          <p:cNvSpPr txBox="1"/>
          <p:nvPr/>
        </p:nvSpPr>
        <p:spPr>
          <a:xfrm>
            <a:off x="177553" y="1526959"/>
            <a:ext cx="8851037" cy="2103120"/>
          </a:xfrm>
          <a:prstGeom prst="rect">
            <a:avLst/>
          </a:prstGeom>
          <a:noFill/>
        </p:spPr>
        <p:txBody>
          <a:bodyPr wrap="square" rtlCol="0">
            <a:spAutoFi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Zusätzlich zum World Check-Screening bietet LSEG auch ein Adverse Media Check-Screening an, was eine neue Anforderung für die Due Diligence-Verfahren von Drittparteien von RPM ist.</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de" sz="1200" b="0" i="0" u="none" strike="noStrike" cap="none" baseline="0">
                <a:solidFill>
                  <a:srgbClr val="000000"/>
                </a:solidFill>
                <a:effectLst/>
                <a:uFill>
                  <a:solidFill>
                    <a:prstClr val="black">
                      <a:alpha val="0"/>
                    </a:prstClr>
                  </a:solidFill>
                </a:uFill>
                <a:latin typeface="Calibri"/>
                <a:ea typeface="Calibri"/>
                <a:cs typeface="Calibri"/>
              </a:rPr>
              <a:t>Das Tool zur Überprüfung unerwünschter Medien funktioniert, indem alle online veröffentlichten Artikel markiert werden, die für unseren Due-Diligence-Prozess von Bedeutung sein können.</a:t>
            </a:r>
          </a:p>
          <a:p>
            <a:endParaRPr lang="en-GB" sz="1200"/>
          </a:p>
          <a:p>
            <a:r>
              <a:rPr lang="de" sz="1200" b="0" i="0" u="none" strike="noStrike" cap="none" baseline="0">
                <a:solidFill>
                  <a:srgbClr val="000000"/>
                </a:solidFill>
                <a:effectLst/>
                <a:uFill>
                  <a:solidFill>
                    <a:prstClr val="black">
                      <a:alpha val="0"/>
                    </a:prstClr>
                  </a:solidFill>
                </a:uFill>
                <a:latin typeface="Calibri"/>
                <a:ea typeface="Calibri"/>
                <a:cs typeface="Calibri"/>
              </a:rPr>
              <a:t>Der Grund, warum dies erforderlich ist, ist, dass World Check nur alle Probleme markiert, die vorab festgelegt wurden, während die Überprüfung unerwünschter Medien möglicherweise </a:t>
            </a:r>
            <a:r>
              <a:rPr lang="de" sz="1200" b="0" i="0" u="sng" strike="noStrike" cap="none" baseline="0">
                <a:solidFill>
                  <a:srgbClr val="000000"/>
                </a:solidFill>
                <a:effectLst/>
                <a:uFill>
                  <a:solidFill>
                    <a:srgbClr val="000000"/>
                  </a:solidFill>
                </a:uFill>
                <a:latin typeface="Calibri"/>
                <a:ea typeface="Calibri"/>
                <a:cs typeface="Calibri"/>
              </a:rPr>
              <a:t>neue und laufende Probleme </a:t>
            </a:r>
            <a:r>
              <a:rPr lang="de" sz="1200" b="0" i="0" u="none" strike="noStrike" cap="none" baseline="0">
                <a:solidFill>
                  <a:srgbClr val="000000"/>
                </a:solidFill>
                <a:effectLst/>
                <a:uFill>
                  <a:solidFill>
                    <a:prstClr val="black">
                      <a:alpha val="0"/>
                    </a:prstClr>
                  </a:solidFill>
                </a:uFill>
                <a:latin typeface="Calibri"/>
                <a:ea typeface="Calibri"/>
                <a:cs typeface="Calibri"/>
              </a:rPr>
              <a:t>markiert, die wir kennen müssen, aber noch nicht auf World Check angezeigt werden.</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200"/>
          </a:p>
          <a:p>
            <a:r>
              <a:rPr lang="de" sz="1200" b="0" i="0" u="none" strike="noStrike" cap="none" baseline="0">
                <a:solidFill>
                  <a:srgbClr val="000000"/>
                </a:solidFill>
                <a:effectLst/>
                <a:uFill>
                  <a:solidFill>
                    <a:prstClr val="black">
                      <a:alpha val="0"/>
                    </a:prstClr>
                  </a:solidFill>
                </a:uFill>
                <a:latin typeface="Calibri"/>
                <a:ea typeface="Calibri"/>
                <a:cs typeface="Calibri"/>
              </a:rPr>
              <a:t>Das Unerwünschte Medien-Tool befindet sich auf der Registerkarte SCREENING gemäß dem Screenshot unten...</a:t>
            </a:r>
          </a:p>
        </p:txBody>
      </p:sp>
      <p:pic>
        <p:nvPicPr>
          <p:cNvPr id="7" name="Picture 6">
            <a:extLst>
              <a:ext uri="{FF2B5EF4-FFF2-40B4-BE49-F238E27FC236}">
                <a16:creationId xmlns:a16="http://schemas.microsoft.com/office/drawing/2014/main" id="{7C37FE4F-F532-9339-A399-81FFDBBEC0A2}"/>
              </a:ext>
            </a:extLst>
          </p:cNvPr>
          <p:cNvPicPr>
            <a:picLocks noChangeAspect="1"/>
          </p:cNvPicPr>
          <p:nvPr/>
        </p:nvPicPr>
        <p:blipFill>
          <a:blip r:embed="rId2"/>
          <a:stretch>
            <a:fillRect/>
          </a:stretch>
        </p:blipFill>
        <p:spPr>
          <a:xfrm>
            <a:off x="683580" y="3333318"/>
            <a:ext cx="7057748" cy="3225036"/>
          </a:xfrm>
          <a:prstGeom prst="rect">
            <a:avLst/>
          </a:prstGeom>
        </p:spPr>
      </p:pic>
    </p:spTree>
    <p:extLst>
      <p:ext uri="{BB962C8B-B14F-4D97-AF65-F5344CB8AC3E}">
        <p14:creationId val="2720348808"/>
      </p:ext>
    </p:extLst>
  </p:cSld>
  <p:clrMapOvr>
    <a:masterClrMapping/>
  </p:clrMapOvr>
  <p:transition spd="med">
    <p:fade/>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7AD64E-88B9-3454-108B-4B09A7BB75D1}"/>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 unerwünschter Medien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F7CB0D3E-FE25-D1AB-615A-470A0103EF3F}"/>
              </a:ext>
            </a:extLst>
          </p:cNvPr>
          <p:cNvSpPr>
            <a:spLocks noGrp="1"/>
          </p:cNvSpPr>
          <p:nvPr>
            <p:ph type="sldNum" sz="quarter" idx="4"/>
          </p:nvPr>
        </p:nvSpPr>
        <p:spPr/>
        <p:txBody>
          <a:bodyPr/>
          <a:lstStyle/>
          <a:p>
            <a:fld id="{BB5FC4A1-A2DE-4EB5-9A46-57D39B4235EC}" type="slidenum">
              <a:rPr lang="en-US" smtClean="0"/>
              <a:t>28</a:t>
            </a:fld>
            <a:endParaRPr lang="en-US"/>
          </a:p>
        </p:txBody>
      </p:sp>
      <p:sp>
        <p:nvSpPr>
          <p:cNvPr id="5" name="TextBox 4">
            <a:extLst>
              <a:ext uri="{FF2B5EF4-FFF2-40B4-BE49-F238E27FC236}">
                <a16:creationId xmlns:a16="http://schemas.microsoft.com/office/drawing/2014/main" id="{183ADCC7-E49F-8609-5767-54420ABE54AC}"/>
              </a:ext>
            </a:extLst>
          </p:cNvPr>
          <p:cNvSpPr txBox="1"/>
          <p:nvPr/>
        </p:nvSpPr>
        <p:spPr>
          <a:xfrm>
            <a:off x="381740" y="1677880"/>
            <a:ext cx="8060924" cy="4754879"/>
          </a:xfrm>
          <a:prstGeom prst="rect">
            <a:avLst/>
          </a:prstGeom>
          <a:noFill/>
        </p:spPr>
        <p:txBody>
          <a:bodyPr wrap="square" rtlCol="0">
            <a:spAutoFit/>
          </a:bodyPr>
          <a:lstStyle/>
          <a:p>
            <a:r>
              <a:rPr lang="de" sz="1800" b="0" i="0" u="none" strike="noStrike" cap="none" baseline="0">
                <a:solidFill>
                  <a:srgbClr val="000000"/>
                </a:solidFill>
                <a:effectLst/>
                <a:uFill>
                  <a:solidFill>
                    <a:prstClr val="black">
                      <a:alpha val="0"/>
                    </a:prstClr>
                  </a:solidFill>
                </a:uFill>
                <a:latin typeface="Calibri"/>
                <a:ea typeface="Calibri"/>
                <a:cs typeface="Calibri"/>
              </a:rPr>
              <a:t>Für alle Artikel, die im Tool zur Überprüfung unerwünschter Medien hervorgehoben wurden, müssen Sie sie überprüfen und alle Artikel von Relevanz entweder als HOCH, MITTEL, NIEDRIG, KEIN RISIKO oder UNBEKANNT markieren.</a:t>
            </a:r>
            <a:r>
              <a:rPr lang="de"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de" sz="1800" b="0" i="0" u="none" strike="noStrike" cap="none" baseline="0">
                <a:solidFill>
                  <a:srgbClr val="000000"/>
                </a:solidFill>
                <a:effectLst/>
                <a:uFill>
                  <a:solidFill>
                    <a:prstClr val="black">
                      <a:alpha val="0"/>
                    </a:prstClr>
                  </a:solidFill>
                </a:uFill>
                <a:latin typeface="Calibri"/>
                <a:ea typeface="Calibri"/>
                <a:cs typeface="Calibri"/>
              </a:rPr>
              <a:t>Artikel, die für die Zwecke der Due-Diligence-Prüfung Dritter relevant wären, würden sich auf Folgendes beziehen:</a:t>
            </a:r>
          </a:p>
          <a:p>
            <a:pPr marL="285750" indent="-285750">
              <a:buFont typeface="Arial" panose="020b0604020202020204" pitchFamily="34" charset="0"/>
              <a:buChar char="•"/>
            </a:pPr>
            <a:r>
              <a:rPr lang="de" sz="1800" b="0" i="0" u="none" strike="noStrike" cap="none" baseline="0">
                <a:solidFill>
                  <a:srgbClr val="000000"/>
                </a:solidFill>
                <a:effectLst/>
                <a:uFill>
                  <a:solidFill>
                    <a:prstClr val="black">
                      <a:alpha val="0"/>
                    </a:prstClr>
                  </a:solidFill>
                </a:uFill>
                <a:latin typeface="Calibri"/>
                <a:ea typeface="Calibri"/>
                <a:cs typeface="Calibri"/>
              </a:rPr>
              <a:t>Bestechung/Korruption</a:t>
            </a:r>
          </a:p>
          <a:p>
            <a:pPr marL="285750" indent="-285750">
              <a:buFont typeface="Arial" panose="020b0604020202020204" pitchFamily="34" charset="0"/>
              <a:buChar char="•"/>
            </a:pPr>
            <a:r>
              <a:rPr lang="de" sz="1800" b="0" i="0" u="none" strike="noStrike" cap="none" baseline="0">
                <a:solidFill>
                  <a:srgbClr val="000000"/>
                </a:solidFill>
                <a:effectLst/>
                <a:uFill>
                  <a:solidFill>
                    <a:prstClr val="black">
                      <a:alpha val="0"/>
                    </a:prstClr>
                  </a:solidFill>
                </a:uFill>
                <a:latin typeface="Calibri"/>
                <a:ea typeface="Calibri"/>
                <a:cs typeface="Calibri"/>
              </a:rPr>
              <a:t>Verstoß gegen lokales / internationales Recht</a:t>
            </a:r>
          </a:p>
          <a:p>
            <a:pPr marL="285750" indent="-285750">
              <a:buFont typeface="Arial" panose="020b0604020202020204" pitchFamily="34" charset="0"/>
              <a:buChar char="•"/>
            </a:pPr>
            <a:r>
              <a:rPr lang="de" sz="1800" b="0" i="0" u="none" strike="noStrike" cap="none" baseline="0">
                <a:solidFill>
                  <a:srgbClr val="000000"/>
                </a:solidFill>
                <a:effectLst/>
                <a:uFill>
                  <a:solidFill>
                    <a:prstClr val="black">
                      <a:alpha val="0"/>
                    </a:prstClr>
                  </a:solidFill>
                </a:uFill>
                <a:latin typeface="Calibri"/>
                <a:ea typeface="Calibri"/>
                <a:cs typeface="Calibri"/>
              </a:rPr>
              <a:t>Handelsprobleme: Sanktionen/Import- und Exportprobleme</a:t>
            </a:r>
          </a:p>
          <a:p>
            <a:pPr marL="285750" indent="-285750">
              <a:buFont typeface="Arial" panose="020b0604020202020204" pitchFamily="34" charset="0"/>
              <a:buChar char="•"/>
            </a:pPr>
            <a:r>
              <a:rPr lang="de" sz="1800" b="0" i="0" u="none" strike="noStrike" cap="none" baseline="0">
                <a:solidFill>
                  <a:srgbClr val="000000"/>
                </a:solidFill>
                <a:effectLst/>
                <a:uFill>
                  <a:solidFill>
                    <a:prstClr val="black">
                      <a:alpha val="0"/>
                    </a:prstClr>
                  </a:solidFill>
                </a:uFill>
                <a:latin typeface="Calibri"/>
                <a:ea typeface="Calibri"/>
                <a:cs typeface="Calibri"/>
              </a:rPr>
              <a:t>Missbrauch von Menschenrechten</a:t>
            </a:r>
          </a:p>
          <a:p>
            <a:pPr marL="285750" indent="-285750">
              <a:buFont typeface="Arial" panose="020b0604020202020204" pitchFamily="34" charset="0"/>
              <a:buChar char="•"/>
            </a:pPr>
            <a:r>
              <a:rPr lang="de" sz="1800" b="0" i="0" u="none" strike="noStrike" cap="none" baseline="0">
                <a:solidFill>
                  <a:srgbClr val="000000"/>
                </a:solidFill>
                <a:effectLst/>
                <a:uFill>
                  <a:solidFill>
                    <a:prstClr val="black">
                      <a:alpha val="0"/>
                    </a:prstClr>
                  </a:solidFill>
                </a:uFill>
                <a:latin typeface="Calibri"/>
                <a:ea typeface="Calibri"/>
                <a:cs typeface="Calibri"/>
              </a:rPr>
              <a:t>Verletzung des Umweltrechts</a:t>
            </a:r>
          </a:p>
          <a:p>
            <a:pPr marL="285750" indent="-285750">
              <a:buFont typeface="Arial" panose="020b0604020202020204" pitchFamily="34" charset="0"/>
              <a:buChar char="•"/>
            </a:pPr>
            <a:r>
              <a:rPr lang="de" sz="1800" b="0" i="0" u="none" strike="noStrike" cap="none" baseline="0">
                <a:solidFill>
                  <a:srgbClr val="000000"/>
                </a:solidFill>
                <a:effectLst/>
                <a:uFill>
                  <a:solidFill>
                    <a:prstClr val="black">
                      <a:alpha val="0"/>
                    </a:prstClr>
                  </a:solidFill>
                </a:uFill>
                <a:latin typeface="Calibri"/>
                <a:ea typeface="Calibri"/>
                <a:cs typeface="Calibri"/>
              </a:rPr>
              <a:t>Signifikante Warnsignale in Bezug auf die Integrität von Dritten</a:t>
            </a:r>
          </a:p>
          <a:p>
            <a:endParaRPr lang="en-GB"/>
          </a:p>
          <a:p>
            <a:r>
              <a:rPr lang="de" sz="1800" b="0" i="0" u="none" strike="noStrike" cap="none" baseline="0">
                <a:solidFill>
                  <a:srgbClr val="FF0000"/>
                </a:solidFill>
                <a:effectLst/>
                <a:uFill>
                  <a:solidFill>
                    <a:prstClr val="black">
                      <a:alpha val="0"/>
                    </a:prstClr>
                  </a:solidFill>
                </a:uFill>
                <a:latin typeface="Calibri"/>
                <a:ea typeface="Calibri"/>
                <a:cs typeface="Calibri"/>
              </a:rPr>
              <a:t>Bitte wenden Sie sich an das RPM-Compliance-Team, wenn Sie Hilfe benötigen, um zu verstehen, ob ein Artikel für die Due-Diligence-Verfahren von RPM für Dritte relevant ist.</a:t>
            </a:r>
            <a:r>
              <a:rPr lang="de"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007909070"/>
      </p:ext>
    </p:extLst>
  </p:cSld>
  <p:clrMapOvr>
    <a:masterClrMapping/>
  </p:clrMapOvr>
  <p:transition spd="med">
    <p:fade/>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F81F98-B338-0133-180F-7A89E36CFDDD}"/>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 unerwünschter Medien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943BCE35-9B78-BB29-B825-67680A618BF5}"/>
              </a:ext>
            </a:extLst>
          </p:cNvPr>
          <p:cNvSpPr>
            <a:spLocks noGrp="1"/>
          </p:cNvSpPr>
          <p:nvPr>
            <p:ph idx="1"/>
          </p:nvPr>
        </p:nvSpPr>
        <p:spPr>
          <a:xfrm>
            <a:off x="432562" y="1508760"/>
            <a:ext cx="8074836" cy="957038"/>
          </a:xfrm>
        </p:spPr>
        <p:txBody>
          <a:bodyPr>
            <a:normAutofit/>
          </a:bodyPr>
          <a:lstStyle/>
          <a:p>
            <a:pPr marL="0" indent="0">
              <a:buNone/>
            </a:pPr>
            <a:r>
              <a:rPr lang="de" sz="1500" b="0" i="0" u="none" strike="noStrike" cap="none" baseline="0">
                <a:solidFill>
                  <a:srgbClr val="000000"/>
                </a:solidFill>
                <a:effectLst/>
                <a:uFill>
                  <a:solidFill>
                    <a:prstClr val="black">
                      <a:alpha val="0"/>
                    </a:prstClr>
                  </a:solidFill>
                </a:uFill>
                <a:latin typeface="Calibri"/>
                <a:ea typeface="Calibri"/>
                <a:cs typeface="Calibri"/>
              </a:rPr>
              <a:t>Um einem Artikel eine RISIKOLEVEL zuzuweisen, aktivieren Sie das Kontrollkästchen neben dem Artikel, wählen Sie die Risikostufe aus und klicken Sie auf ANHANG. Fügen Sie zusätzliche Kommentare im Kommentarfeld hinzu, wenn Sie etwas Besonderes für das Bewertungsteam hervorheben möchten:</a:t>
            </a:r>
          </a:p>
        </p:txBody>
      </p:sp>
      <p:sp>
        <p:nvSpPr>
          <p:cNvPr id="4" name="Slide Number Placeholder 3">
            <a:extLst>
              <a:ext uri="{FF2B5EF4-FFF2-40B4-BE49-F238E27FC236}">
                <a16:creationId xmlns:a16="http://schemas.microsoft.com/office/drawing/2014/main" id="{A1B33710-933B-1241-6918-78A03149A4C2}"/>
              </a:ext>
            </a:extLst>
          </p:cNvPr>
          <p:cNvSpPr>
            <a:spLocks noGrp="1"/>
          </p:cNvSpPr>
          <p:nvPr>
            <p:ph type="sldNum" sz="quarter" idx="4"/>
          </p:nvPr>
        </p:nvSpPr>
        <p:spPr/>
        <p:txBody>
          <a:bodyPr/>
          <a:lstStyle/>
          <a:p>
            <a:fld id="{BB5FC4A1-A2DE-4EB5-9A46-57D39B4235EC}" type="slidenum">
              <a:rPr lang="en-US" smtClean="0"/>
              <a:t>29</a:t>
            </a:fld>
            <a:endParaRPr lang="en-US"/>
          </a:p>
        </p:txBody>
      </p:sp>
      <p:pic>
        <p:nvPicPr>
          <p:cNvPr id="6" name="Picture 5">
            <a:extLst>
              <a:ext uri="{FF2B5EF4-FFF2-40B4-BE49-F238E27FC236}">
                <a16:creationId xmlns:a16="http://schemas.microsoft.com/office/drawing/2014/main" id="{971DBD68-A680-CC1C-949C-C835EABC8E18}"/>
              </a:ext>
            </a:extLst>
          </p:cNvPr>
          <p:cNvPicPr>
            <a:picLocks noChangeAspect="1"/>
          </p:cNvPicPr>
          <p:nvPr/>
        </p:nvPicPr>
        <p:blipFill>
          <a:blip r:embed="rId2"/>
          <a:stretch>
            <a:fillRect/>
          </a:stretch>
        </p:blipFill>
        <p:spPr>
          <a:xfrm>
            <a:off x="309460" y="2740253"/>
            <a:ext cx="8321040" cy="3555072"/>
          </a:xfrm>
          <a:prstGeom prst="rect">
            <a:avLst/>
          </a:prstGeom>
        </p:spPr>
      </p:pic>
    </p:spTree>
    <p:extLst>
      <p:ext uri="{BB962C8B-B14F-4D97-AF65-F5344CB8AC3E}">
        <p14:creationId val="3879577350"/>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0B5E0B-B902-92E3-97AE-8D1D69B5BE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Wichtige Kontakte</a:t>
            </a:r>
          </a:p>
        </p:txBody>
      </p:sp>
      <p:sp>
        <p:nvSpPr>
          <p:cNvPr id="5" name="TextBox 4">
            <a:extLst>
              <a:ext uri="{FF2B5EF4-FFF2-40B4-BE49-F238E27FC236}">
                <a16:creationId xmlns:a16="http://schemas.microsoft.com/office/drawing/2014/main" id="{041C0F67-0C63-4B5D-C4E7-B2F8AAFE59EF}"/>
              </a:ext>
            </a:extLst>
          </p:cNvPr>
          <p:cNvSpPr txBox="1"/>
          <p:nvPr/>
        </p:nvSpPr>
        <p:spPr>
          <a:xfrm>
            <a:off x="3313415" y="1588889"/>
            <a:ext cx="2517169" cy="640080"/>
          </a:xfrm>
          <a:prstGeom prst="rect">
            <a:avLst/>
          </a:prstGeom>
          <a:noFill/>
        </p:spPr>
        <p:txBody>
          <a:bodyPr wrap="square" rtlCol="0">
            <a:spAutoFit/>
          </a:bodyPr>
          <a:lstStyle/>
          <a:p>
            <a:r>
              <a:rPr lang="de" sz="1800" b="0" i="0" u="none" strike="noStrike" cap="none" baseline="0">
                <a:solidFill>
                  <a:srgbClr val="000000"/>
                </a:solidFill>
                <a:effectLst/>
                <a:uFill>
                  <a:solidFill>
                    <a:prstClr val="black">
                      <a:alpha val="0"/>
                    </a:prstClr>
                  </a:solidFill>
                </a:uFill>
                <a:latin typeface="Calibri"/>
                <a:ea typeface="Calibri"/>
                <a:cs typeface="Calibri"/>
              </a:rPr>
              <a:t>RPM-Compliance-Team:</a:t>
            </a:r>
          </a:p>
        </p:txBody>
      </p:sp>
      <p:graphicFrame>
        <p:nvGraphicFramePr>
          <p:cNvPr id="6" name="Table 6">
            <a:extLst>
              <a:ext uri="{FF2B5EF4-FFF2-40B4-BE49-F238E27FC236}">
                <a16:creationId xmlns:a16="http://schemas.microsoft.com/office/drawing/2014/main" id="{667958D8-2E65-2428-DC53-CE6454B89377}"/>
              </a:ext>
            </a:extLst>
          </p:cNvPr>
          <p:cNvGraphicFramePr>
            <a:graphicFrameLocks noGrp="1"/>
          </p:cNvGraphicFramePr>
          <p:nvPr>
            <p:extLst>
              <p:ext uri="{D42A27DB-BD31-4B8C-83A1-F6EECF244321}">
                <p14:modId val="1426358378"/>
              </p:ext>
            </p:extLst>
          </p:nvPr>
        </p:nvGraphicFramePr>
        <p:xfrm>
          <a:off x="1340433" y="1958221"/>
          <a:ext cx="6463132" cy="2468880"/>
        </p:xfrm>
        <a:graphic>
          <a:graphicData uri="http://schemas.openxmlformats.org/drawingml/2006/table">
            <a:tbl>
              <a:tblPr firstRow="1" bandRow="1">
                <a:tableStyleId>{69CF1AB2-1976-4502-BF36-3FF5EA218861}</a:tableStyleId>
              </a:tblPr>
              <a:tblGrid>
                <a:gridCol w="3258199">
                  <a:extLst>
                    <a:ext uri="{9D8B030D-6E8A-4147-A177-3AD203B41FA5}">
                      <a16:colId xmlns:a16="http://schemas.microsoft.com/office/drawing/2014/main" val="1047351424"/>
                    </a:ext>
                  </a:extLst>
                </a:gridCol>
                <a:gridCol w="3204933">
                  <a:extLst>
                    <a:ext uri="{9D8B030D-6E8A-4147-A177-3AD203B41FA5}">
                      <a16:colId xmlns:a16="http://schemas.microsoft.com/office/drawing/2014/main" val="529134025"/>
                    </a:ext>
                  </a:extLst>
                </a:gridCol>
              </a:tblGrid>
              <a:tr h="799161">
                <a:tc>
                  <a:txBody>
                    <a:bodyPr vert="horz" wrap="square"/>
                    <a:lstStyle/>
                    <a:p>
                      <a:r>
                        <a:rPr lang="de" sz="1600" b="0" i="0" u="none" strike="noStrike" cap="none" baseline="0">
                          <a:solidFill>
                            <a:srgbClr val="000000"/>
                          </a:solidFill>
                          <a:effectLst/>
                          <a:uFill>
                            <a:solidFill>
                              <a:prstClr val="black">
                                <a:alpha val="0"/>
                              </a:prstClr>
                            </a:solidFill>
                          </a:uFill>
                          <a:latin typeface="Calibri"/>
                          <a:ea typeface="Calibri"/>
                          <a:cs typeface="Calibri"/>
                        </a:rPr>
                        <a:t>Shelley Ohrstecker</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r>
                        <a:rPr lang="de" sz="1600" b="0" i="0" u="none" strike="noStrike" cap="none" baseline="0">
                          <a:solidFill>
                            <a:srgbClr val="000000"/>
                          </a:solidFill>
                          <a:effectLst/>
                          <a:uFill>
                            <a:solidFill>
                              <a:prstClr val="black">
                                <a:alpha val="0"/>
                              </a:prstClr>
                            </a:solidFill>
                          </a:uFill>
                          <a:latin typeface="Calibri"/>
                          <a:ea typeface="Calibri"/>
                          <a:cs typeface="Calibri"/>
                        </a:rPr>
                        <a:t>Senior Director Global Compliance</a:t>
                      </a:r>
                    </a:p>
                  </a:txBody>
                  <a:tcPr anchor="ctr"/>
                </a:tc>
                <a:tc>
                  <a:txBody>
                    <a:bodyPr vert="horz" wrap="square"/>
                    <a:lstStyle/>
                    <a:p>
                      <a:endParaRPr lang="en-GB" sz="1600" b="0">
                        <a:hlinkClick r:id="rId2"/>
                      </a:endParaRPr>
                    </a:p>
                    <a:p>
                      <a:r>
                        <a:rPr lang="de" sz="1600" b="0" i="0" u="none" strike="noStrike" cap="none" baseline="0">
                          <a:solidFill>
                            <a:srgbClr val="000000"/>
                          </a:solidFill>
                          <a:effectLst/>
                          <a:uFill>
                            <a:solidFill>
                              <a:prstClr val="black">
                                <a:alpha val="0"/>
                              </a:prstClr>
                            </a:solidFill>
                          </a:uFill>
                          <a:latin typeface="Calibri"/>
                          <a:ea typeface="Calibri"/>
                          <a:cs typeface="Calibri"/>
                          <a:hlinkClick r:id="rId2" history="0"/>
                        </a:rPr>
                        <a:t>searl@rpminc.com</a:t>
                      </a:r>
                      <a:endParaRPr lang="en-GB" sz="1600" b="0"/>
                    </a:p>
                    <a:p>
                      <a:endParaRPr lang="en-GB" sz="1600" b="0"/>
                    </a:p>
                  </a:txBody>
                  <a:tcPr anchor="ctr"/>
                </a:tc>
                <a:extLst>
                  <a:ext uri="{0D108BD9-81ED-4DB2-BD59-A6C34878D82A}">
                    <a16:rowId xmlns:a16="http://schemas.microsoft.com/office/drawing/2014/main" val="3053738705"/>
                  </a:ext>
                </a:extLst>
              </a:tr>
              <a:tr h="799161">
                <a:tc>
                  <a:txBody>
                    <a:bodyPr vert="horz" wrap="square"/>
                    <a:lstStyle/>
                    <a:p>
                      <a:r>
                        <a:rPr lang="de" sz="1600" b="0" i="0" u="none" strike="noStrike" cap="none" baseline="0">
                          <a:solidFill>
                            <a:srgbClr val="000000"/>
                          </a:solidFill>
                          <a:effectLst/>
                          <a:uFill>
                            <a:solidFill>
                              <a:prstClr val="black">
                                <a:alpha val="0"/>
                              </a:prstClr>
                            </a:solidFill>
                          </a:uFill>
                          <a:latin typeface="Calibri"/>
                          <a:ea typeface="Calibri"/>
                          <a:cs typeface="Calibri"/>
                        </a:rPr>
                        <a:t>Caroline Watson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r>
                        <a:rPr lang="de" sz="1600" b="0" i="0" u="none" strike="noStrike" cap="none" baseline="0">
                          <a:solidFill>
                            <a:srgbClr val="000000"/>
                          </a:solidFill>
                          <a:effectLst/>
                          <a:uFill>
                            <a:solidFill>
                              <a:prstClr val="black">
                                <a:alpha val="0"/>
                              </a:prstClr>
                            </a:solidFill>
                          </a:uFill>
                          <a:latin typeface="Calibri"/>
                          <a:ea typeface="Calibri"/>
                          <a:cs typeface="Calibri"/>
                        </a:rPr>
                        <a:t>Leiter Compliance - Europa</a:t>
                      </a:r>
                    </a:p>
                  </a:txBody>
                  <a:tcPr anchor="ctr"/>
                </a:tc>
                <a:tc>
                  <a:txBody>
                    <a:bodyPr vert="horz" wrap="square"/>
                    <a:lstStyle/>
                    <a:p>
                      <a:endParaRPr lang="en-GB" sz="1600">
                        <a:hlinkClick r:id="rId3"/>
                      </a:endParaRPr>
                    </a:p>
                    <a:p>
                      <a:r>
                        <a:rPr lang="de" sz="1600" b="0" i="0" u="none" strike="noStrike" cap="none" baseline="0">
                          <a:solidFill>
                            <a:srgbClr val="000000"/>
                          </a:solidFill>
                          <a:effectLst/>
                          <a:uFill>
                            <a:solidFill>
                              <a:prstClr val="black">
                                <a:alpha val="0"/>
                              </a:prstClr>
                            </a:solidFill>
                          </a:uFill>
                          <a:latin typeface="Calibri"/>
                          <a:ea typeface="Calibri"/>
                          <a:cs typeface="Calibri"/>
                          <a:hlinkClick r:id="rId3" history="0"/>
                        </a:rPr>
                        <a:t>cwatson@rpminc.com</a:t>
                      </a:r>
                      <a:endParaRPr lang="en-GB" sz="1600"/>
                    </a:p>
                    <a:p>
                      <a:endParaRPr lang="en-GB" sz="1600"/>
                    </a:p>
                  </a:txBody>
                  <a:tcPr anchor="ctr"/>
                </a:tc>
                <a:extLst>
                  <a:ext uri="{0D108BD9-81ED-4DB2-BD59-A6C34878D82A}">
                    <a16:rowId xmlns:a16="http://schemas.microsoft.com/office/drawing/2014/main" val="2676558343"/>
                  </a:ext>
                </a:extLst>
              </a:tr>
              <a:tr h="799161">
                <a:tc>
                  <a:txBody>
                    <a:bodyPr vert="horz" wrap="square"/>
                    <a:lstStyle/>
                    <a:p>
                      <a:pPr marL="0" marR="0" lvl="0" indent="0" algn="l" defTabSz="685749" rtl="0" eaLnBrk="1" fontAlgn="auto" latinLnBrk="0" hangingPunct="1">
                        <a:lnSpc>
                          <a:spcPct val="100000"/>
                        </a:lnSpc>
                        <a:spcBef>
                          <a:spcPct val="0"/>
                        </a:spcBef>
                        <a:spcAft>
                          <a:spcPct val="0"/>
                        </a:spcAft>
                        <a:buClrTx/>
                        <a:buSzTx/>
                        <a:buFontTx/>
                        <a:buNone/>
                        <a:defRPr/>
                      </a:pPr>
                      <a:r>
                        <a:rPr lang="de" sz="1600" b="0" i="0" u="none" strike="noStrike" cap="none" baseline="0">
                          <a:solidFill>
                            <a:srgbClr val="000000"/>
                          </a:solidFill>
                          <a:effectLst/>
                          <a:uFill>
                            <a:solidFill>
                              <a:prstClr val="black">
                                <a:alpha val="0"/>
                              </a:prstClr>
                            </a:solidFill>
                          </a:uFill>
                          <a:latin typeface="Calibri"/>
                          <a:ea typeface="Calibri"/>
                          <a:cs typeface="Calibri"/>
                        </a:rPr>
                        <a:t>Helen Dillon</a:t>
                      </a:r>
                    </a:p>
                    <a:p>
                      <a:pPr marL="0" marR="0" lvl="0" indent="0" algn="l" defTabSz="685749" rtl="0" eaLnBrk="1" fontAlgn="auto" latinLnBrk="0" hangingPunct="1">
                        <a:lnSpc>
                          <a:spcPct val="100000"/>
                        </a:lnSpc>
                        <a:spcBef>
                          <a:spcPct val="0"/>
                        </a:spcBef>
                        <a:spcAft>
                          <a:spcPct val="0"/>
                        </a:spcAft>
                        <a:buClrTx/>
                        <a:buSzTx/>
                        <a:buFontTx/>
                        <a:buNone/>
                        <a:defRPr/>
                      </a:pPr>
                      <a:r>
                        <a:rPr lang="de" sz="1600" b="0" i="0" u="none" strike="noStrike" cap="none" baseline="0">
                          <a:solidFill>
                            <a:srgbClr val="000000"/>
                          </a:solidFill>
                          <a:effectLst/>
                          <a:uFill>
                            <a:solidFill>
                              <a:prstClr val="black">
                                <a:alpha val="0"/>
                              </a:prstClr>
                            </a:solidFill>
                          </a:uFill>
                          <a:latin typeface="Calibri"/>
                          <a:ea typeface="Calibri"/>
                          <a:cs typeface="Calibri"/>
                        </a:rPr>
                        <a:t>Manager – Compliance und Ethik</a:t>
                      </a:r>
                    </a:p>
                  </a:txBody>
                  <a:tcPr anchor="ctr"/>
                </a:tc>
                <a:tc>
                  <a:txBody>
                    <a:bodyPr vert="horz" wrap="square"/>
                    <a:lstStyle/>
                    <a:p>
                      <a:endParaRPr lang="en-GB" sz="1600">
                        <a:hlinkClick r:id="rId4"/>
                      </a:endParaRPr>
                    </a:p>
                    <a:p>
                      <a:r>
                        <a:rPr lang="de" sz="1600" b="0" i="0" u="none" strike="noStrike" cap="none" baseline="0">
                          <a:solidFill>
                            <a:srgbClr val="000000"/>
                          </a:solidFill>
                          <a:effectLst/>
                          <a:uFill>
                            <a:solidFill>
                              <a:prstClr val="black">
                                <a:alpha val="0"/>
                              </a:prstClr>
                            </a:solidFill>
                          </a:uFill>
                          <a:latin typeface="Calibri"/>
                          <a:ea typeface="Calibri"/>
                          <a:cs typeface="Calibri"/>
                          <a:hlinkClick r:id="rId4" history="0"/>
                        </a:rPr>
                        <a:t>hdillon@rpminc.com</a:t>
                      </a:r>
                      <a:endParaRPr lang="en-GB" sz="1600"/>
                    </a:p>
                    <a:p>
                      <a:endParaRPr lang="en-GB" sz="1600"/>
                    </a:p>
                  </a:txBody>
                  <a:tcPr anchor="ctr"/>
                </a:tc>
                <a:extLst>
                  <a:ext uri="{0D108BD9-81ED-4DB2-BD59-A6C34878D82A}">
                    <a16:rowId xmlns:a16="http://schemas.microsoft.com/office/drawing/2014/main" val="3080428594"/>
                  </a:ext>
                </a:extLst>
              </a:tr>
            </a:tbl>
          </a:graphicData>
        </a:graphic>
      </p:graphicFrame>
      <p:pic>
        <p:nvPicPr>
          <p:cNvPr id="8" name="Picture 7">
            <a:extLst>
              <a:ext uri="{FF2B5EF4-FFF2-40B4-BE49-F238E27FC236}">
                <a16:creationId xmlns:a16="http://schemas.microsoft.com/office/drawing/2014/main" id="{8F295221-A83B-8F4F-B010-3756D9B5D081}"/>
              </a:ext>
            </a:extLst>
          </p:cNvPr>
          <p:cNvPicPr>
            <a:picLocks noChangeAspect="1"/>
          </p:cNvPicPr>
          <p:nvPr/>
        </p:nvPicPr>
        <p:blipFill>
          <a:blip r:embed="rId5"/>
          <a:stretch>
            <a:fillRect/>
          </a:stretch>
        </p:blipFill>
        <p:spPr>
          <a:xfrm>
            <a:off x="7389986" y="5084445"/>
            <a:ext cx="1628775" cy="1590675"/>
          </a:xfrm>
          <a:prstGeom prst="rect">
            <a:avLst/>
          </a:prstGeom>
        </p:spPr>
      </p:pic>
    </p:spTree>
    <p:extLst>
      <p:ext uri="{BB962C8B-B14F-4D97-AF65-F5344CB8AC3E}">
        <p14:creationId val="1650885007"/>
      </p:ext>
    </p:extLst>
  </p:cSld>
  <p:clrMapOvr>
    <a:masterClrMapping/>
  </p:clrMapOvr>
  <p:transition spd="med">
    <p:fade/>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F756AF7-A071-5411-6DAB-9358FDC16C18}"/>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 unerwünschter Medien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4" name="Slide Number Placeholder 3">
            <a:extLst>
              <a:ext uri="{FF2B5EF4-FFF2-40B4-BE49-F238E27FC236}">
                <a16:creationId xmlns:a16="http://schemas.microsoft.com/office/drawing/2014/main" id="{57736F4D-7D6B-28E0-CA06-D4E66DB3749D}"/>
              </a:ext>
            </a:extLst>
          </p:cNvPr>
          <p:cNvSpPr>
            <a:spLocks noGrp="1"/>
          </p:cNvSpPr>
          <p:nvPr>
            <p:ph type="sldNum" sz="quarter" idx="4"/>
          </p:nvPr>
        </p:nvSpPr>
        <p:spPr/>
        <p:txBody>
          <a:bodyPr/>
          <a:lstStyle/>
          <a:p>
            <a:fld id="{BB5FC4A1-A2DE-4EB5-9A46-57D39B4235EC}" type="slidenum">
              <a:rPr lang="en-US" smtClean="0"/>
              <a:t>30</a:t>
            </a:fld>
            <a:endParaRPr lang="en-US"/>
          </a:p>
        </p:txBody>
      </p:sp>
      <p:pic>
        <p:nvPicPr>
          <p:cNvPr id="6" name="Picture 5">
            <a:extLst>
              <a:ext uri="{FF2B5EF4-FFF2-40B4-BE49-F238E27FC236}">
                <a16:creationId xmlns:a16="http://schemas.microsoft.com/office/drawing/2014/main" id="{BA398954-444C-D6BF-7786-F9FB76EC1C14}"/>
              </a:ext>
            </a:extLst>
          </p:cNvPr>
          <p:cNvPicPr>
            <a:picLocks noChangeAspect="1"/>
          </p:cNvPicPr>
          <p:nvPr/>
        </p:nvPicPr>
        <p:blipFill>
          <a:blip r:embed="rId2"/>
          <a:stretch>
            <a:fillRect/>
          </a:stretch>
        </p:blipFill>
        <p:spPr>
          <a:xfrm>
            <a:off x="822960" y="2837645"/>
            <a:ext cx="7695345" cy="3196822"/>
          </a:xfrm>
          <a:prstGeom prst="rect">
            <a:avLst/>
          </a:prstGeom>
        </p:spPr>
      </p:pic>
      <p:sp>
        <p:nvSpPr>
          <p:cNvPr id="7" name="TextBox 6">
            <a:extLst>
              <a:ext uri="{FF2B5EF4-FFF2-40B4-BE49-F238E27FC236}">
                <a16:creationId xmlns:a16="http://schemas.microsoft.com/office/drawing/2014/main" id="{BA39D63F-A177-6704-0F97-4235D161FD90}"/>
              </a:ext>
            </a:extLst>
          </p:cNvPr>
          <p:cNvSpPr txBox="1"/>
          <p:nvPr/>
        </p:nvSpPr>
        <p:spPr>
          <a:xfrm>
            <a:off x="256854" y="1552828"/>
            <a:ext cx="8630292" cy="137160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Dadurch wird der Artikel aktualisiert, um das vom Onboarding-Team zugewiesene Risikoniveau widerzuspiegeln, das die Überprüfung der unerwünschten Medien durchführt.</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Wenn es keine Artikel gibt, die ein Risiko hervorheben/zuweisen können, können Sie einfach auf die Option ALLE ALS GEPRÜFT MARKIEREN oben rechts gemäß dem Screenshot unten klicken, andernfalls können irrelevante Spalten als KEIN RISIKO markiert werden</a:t>
            </a:r>
          </a:p>
        </p:txBody>
      </p:sp>
      <p:sp>
        <p:nvSpPr>
          <p:cNvPr id="8" name="Content Placeholder 2">
            <a:extLst>
              <a:ext uri="{FF2B5EF4-FFF2-40B4-BE49-F238E27FC236}">
                <a16:creationId xmlns:a16="http://schemas.microsoft.com/office/drawing/2014/main" id="{6DA5117B-F7B1-A5CC-28A5-EB3AB7AB48C5}"/>
              </a:ext>
            </a:extLst>
          </p:cNvPr>
          <p:cNvSpPr>
            <a:spLocks noGrp="1"/>
          </p:cNvSpPr>
          <p:nvPr>
            <p:ph idx="1"/>
          </p:nvPr>
        </p:nvSpPr>
        <p:spPr>
          <a:xfrm>
            <a:off x="431515" y="6309995"/>
            <a:ext cx="8024117" cy="365125"/>
          </a:xfrm>
        </p:spPr>
        <p:txBody>
          <a:bodyPr>
            <a:normAutofit fontScale="85000" lnSpcReduction="20000"/>
          </a:bodyPr>
          <a:lstStyle/>
          <a:p>
            <a:pPr marL="0" indent="0">
              <a:buNone/>
            </a:pPr>
            <a:r>
              <a:rPr lang="de" sz="1200" b="1" i="0" u="none" strike="noStrike" cap="none" baseline="0">
                <a:solidFill>
                  <a:srgbClr val="FF0000"/>
                </a:solidFill>
                <a:effectLst/>
                <a:uFill>
                  <a:solidFill>
                    <a:prstClr val="black">
                      <a:alpha val="0"/>
                    </a:prstClr>
                  </a:solidFill>
                </a:uFill>
                <a:latin typeface="Calibri"/>
                <a:ea typeface="Calibri"/>
                <a:cs typeface="Calibri"/>
              </a:rPr>
              <a:t>HINWEIS:</a:t>
            </a:r>
            <a:r>
              <a:rPr lang="de" sz="1200" b="1" i="0" u="none" strike="noStrike" cap="none" baseline="0">
                <a:solidFill>
                  <a:srgbClr val="FF0000"/>
                </a:solidFill>
                <a:effectLst/>
                <a:uFill>
                  <a:solidFill>
                    <a:prstClr val="black">
                      <a:alpha val="0"/>
                    </a:prstClr>
                  </a:solidFill>
                </a:uFill>
                <a:latin typeface="Calibri"/>
                <a:ea typeface="Calibri"/>
                <a:cs typeface="Calibri"/>
              </a:rPr>
              <a:t> </a:t>
            </a:r>
            <a:r>
              <a:rPr lang="de" sz="1200" b="1" i="0" u="none" strike="noStrike" cap="none" baseline="0">
                <a:solidFill>
                  <a:srgbClr val="FF0000"/>
                </a:solidFill>
                <a:effectLst/>
                <a:uFill>
                  <a:solidFill>
                    <a:prstClr val="black">
                      <a:alpha val="0"/>
                    </a:prstClr>
                  </a:solidFill>
                </a:uFill>
                <a:latin typeface="Calibri"/>
                <a:ea typeface="Calibri"/>
                <a:cs typeface="Calibri"/>
              </a:rPr>
              <a:t>Sie müssen allen Artikeln eine Risikostufe zuweisen oder ALLE ALS GEPRÜFT markieren, sonst wird die Aufgabe im System als unvollständig angezeigt. </a:t>
            </a:r>
          </a:p>
        </p:txBody>
      </p:sp>
    </p:spTree>
    <p:extLst>
      <p:ext uri="{BB962C8B-B14F-4D97-AF65-F5344CB8AC3E}">
        <p14:creationId val="2265806107"/>
      </p:ext>
    </p:extLst>
  </p:cSld>
  <p:clrMapOvr>
    <a:masterClrMapping/>
  </p:clrMapOvr>
  <p:transition spd="med">
    <p:fade/>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015A6F8-2F8E-2194-9BD2-4C62936378A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
        <p:nvSpPr>
          <p:cNvPr id="3" name="Content Placeholder 2">
            <a:extLst>
              <a:ext uri="{FF2B5EF4-FFF2-40B4-BE49-F238E27FC236}">
                <a16:creationId xmlns:a16="http://schemas.microsoft.com/office/drawing/2014/main" id="{C9231A4F-C9F7-7F81-0A6B-BEBC10B87BDC}"/>
              </a:ext>
            </a:extLst>
          </p:cNvPr>
          <p:cNvSpPr>
            <a:spLocks noGrp="1"/>
          </p:cNvSpPr>
          <p:nvPr>
            <p:ph idx="1"/>
          </p:nvPr>
        </p:nvSpPr>
        <p:spPr/>
        <p:txBody>
          <a:bodyPr>
            <a:norm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Vom </a:t>
            </a:r>
            <a:r>
              <a:rPr lang="de" sz="1600" b="1" i="0" u="none" strike="noStrike" cap="none" baseline="0">
                <a:solidFill>
                  <a:srgbClr val="FF0000"/>
                </a:solidFill>
                <a:effectLst/>
                <a:uFill>
                  <a:solidFill>
                    <a:prstClr val="black">
                      <a:alpha val="0"/>
                    </a:prstClr>
                  </a:solidFill>
                </a:uFill>
                <a:latin typeface="Calibri"/>
                <a:ea typeface="Calibri"/>
                <a:cs typeface="Calibri"/>
              </a:rPr>
              <a:t>ONBOARDING</a:t>
            </a:r>
            <a:r>
              <a:rPr lang="de" sz="1600" b="0" i="0" u="none" strike="noStrike" cap="none" baseline="0">
                <a:solidFill>
                  <a:srgbClr val="000000"/>
                </a:solidFill>
                <a:effectLst/>
                <a:uFill>
                  <a:solidFill>
                    <a:prstClr val="black">
                      <a:alpha val="0"/>
                    </a:prstClr>
                  </a:solidFill>
                </a:uFill>
                <a:latin typeface="Calibri"/>
                <a:ea typeface="Calibri"/>
                <a:cs typeface="Calibri"/>
              </a:rPr>
              <a:t>-Team und vom </a:t>
            </a:r>
            <a:r>
              <a:rPr lang="de" sz="1600" b="1" i="0" u="none" strike="noStrike" cap="none" baseline="0">
                <a:solidFill>
                  <a:srgbClr val="FF0000"/>
                </a:solidFill>
                <a:effectLst/>
                <a:uFill>
                  <a:solidFill>
                    <a:prstClr val="black">
                      <a:alpha val="0"/>
                    </a:prstClr>
                  </a:solidFill>
                </a:uFill>
                <a:latin typeface="Calibri"/>
                <a:ea typeface="Calibri"/>
                <a:cs typeface="Calibri"/>
              </a:rPr>
              <a:t>GENEHMIGUNGsteam</a:t>
            </a:r>
            <a:r>
              <a:rPr lang="de" sz="1600" b="0" i="0" u="none" strike="noStrike" cap="none" baseline="0">
                <a:solidFill>
                  <a:srgbClr val="000000"/>
                </a:solidFill>
                <a:effectLst/>
                <a:uFill>
                  <a:solidFill>
                    <a:prstClr val="black">
                      <a:alpha val="0"/>
                    </a:prstClr>
                  </a:solidFill>
                </a:uFill>
                <a:latin typeface="Calibri"/>
                <a:ea typeface="Calibri"/>
                <a:cs typeface="Calibri"/>
              </a:rPr>
              <a:t> ausgefüllt,</a:t>
            </a:r>
          </a:p>
          <a:p>
            <a:r>
              <a:rPr lang="de" sz="1600" b="0" i="0" u="none" strike="noStrike" cap="none" baseline="0">
                <a:solidFill>
                  <a:srgbClr val="000000"/>
                </a:solidFill>
                <a:effectLst/>
                <a:uFill>
                  <a:solidFill>
                    <a:prstClr val="black">
                      <a:alpha val="0"/>
                    </a:prstClr>
                  </a:solidFill>
                </a:uFill>
                <a:latin typeface="Calibri"/>
                <a:ea typeface="Calibri"/>
                <a:cs typeface="Calibri"/>
              </a:rPr>
              <a:t>Sobald Sie die Überprüfung möglicher World-Check-Screening-Übereinstimmungen und die Überprüfung unerwünschter Medien abgeschlossen haben, ist es an der Zeit, mit dem Onboarding Ihres Drittanbieters zu beginnen.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r>
              <a:rPr lang="de" sz="1600" b="0" i="0" u="none" strike="noStrike" cap="none" baseline="0">
                <a:solidFill>
                  <a:srgbClr val="000000"/>
                </a:solidFill>
                <a:effectLst/>
                <a:uFill>
                  <a:solidFill>
                    <a:prstClr val="black">
                      <a:alpha val="0"/>
                    </a:prstClr>
                  </a:solidFill>
                </a:uFill>
                <a:latin typeface="Calibri"/>
                <a:ea typeface="Calibri"/>
                <a:cs typeface="Calibri"/>
              </a:rPr>
              <a:t>Scrollen Sie zum oberen Rand der Registerkarte INFORMATION DRITTER (d. h. wo sich der Risikoanalysator und die Ergebnisse des World-Check-Screenings befinden) und klicken Sie auf START ONBOARDING.</a:t>
            </a:r>
          </a:p>
        </p:txBody>
      </p:sp>
      <p:sp>
        <p:nvSpPr>
          <p:cNvPr id="5" name="Slide Number Placeholder 4">
            <a:extLst>
              <a:ext uri="{FF2B5EF4-FFF2-40B4-BE49-F238E27FC236}">
                <a16:creationId xmlns:a16="http://schemas.microsoft.com/office/drawing/2014/main" id="{2E51A691-C9A6-649C-7315-CD736C104C92}"/>
              </a:ext>
            </a:extLst>
          </p:cNvPr>
          <p:cNvSpPr>
            <a:spLocks noGrp="1"/>
          </p:cNvSpPr>
          <p:nvPr>
            <p:ph type="sldNum" sz="quarter" idx="4"/>
          </p:nvPr>
        </p:nvSpPr>
        <p:spPr/>
        <p:txBody>
          <a:bodyPr/>
          <a:lstStyle/>
          <a:p>
            <a:fld id="{BB5FC4A1-A2DE-4EB5-9A46-57D39B4235EC}" type="slidenum">
              <a:rPr lang="en-US" smtClean="0"/>
              <a:t>31</a:t>
            </a:fld>
            <a:endParaRPr lang="en-US"/>
          </a:p>
        </p:txBody>
      </p:sp>
      <p:pic>
        <p:nvPicPr>
          <p:cNvPr id="7" name="Picture 6">
            <a:extLst>
              <a:ext uri="{FF2B5EF4-FFF2-40B4-BE49-F238E27FC236}">
                <a16:creationId xmlns:a16="http://schemas.microsoft.com/office/drawing/2014/main" id="{D5D164DA-5C23-6602-3192-E487F42FBB3B}"/>
              </a:ext>
            </a:extLst>
          </p:cNvPr>
          <p:cNvPicPr>
            <a:picLocks noChangeAspect="1"/>
          </p:cNvPicPr>
          <p:nvPr/>
        </p:nvPicPr>
        <p:blipFill>
          <a:blip r:embed="rId2"/>
          <a:stretch>
            <a:fillRect/>
          </a:stretch>
        </p:blipFill>
        <p:spPr>
          <a:xfrm>
            <a:off x="432562" y="3429000"/>
            <a:ext cx="7814930" cy="2704096"/>
          </a:xfrm>
          <a:prstGeom prst="rect">
            <a:avLst/>
          </a:prstGeom>
        </p:spPr>
      </p:pic>
      <p:cxnSp>
        <p:nvCxnSpPr>
          <p:cNvPr id="8" name="Straight Arrow Connector 7">
            <a:extLst>
              <a:ext uri="{FF2B5EF4-FFF2-40B4-BE49-F238E27FC236}">
                <a16:creationId xmlns:a16="http://schemas.microsoft.com/office/drawing/2014/main" id="{10017BD6-749F-122F-F269-ECEC9CABB86D}"/>
              </a:ext>
            </a:extLst>
          </p:cNvPr>
          <p:cNvCxnSpPr/>
          <p:nvPr/>
        </p:nvCxnSpPr>
        <p:spPr>
          <a:xfrm>
            <a:off x="5528930" y="2890152"/>
            <a:ext cx="1403498" cy="189089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413394351"/>
      </p:ext>
    </p:extLst>
  </p:cSld>
  <p:clrMapOvr>
    <a:masterClrMapping/>
  </p:clrMapOvr>
  <p:transition spd="med">
    <p:fade/>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7860608-1625-7920-4B1A-8CF06BC31AA4}"/>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
        <p:nvSpPr>
          <p:cNvPr id="6" name="TextBox 5">
            <a:extLst>
              <a:ext uri="{FF2B5EF4-FFF2-40B4-BE49-F238E27FC236}">
                <a16:creationId xmlns:a16="http://schemas.microsoft.com/office/drawing/2014/main" id="{B03295BD-061E-DFC2-BF59-A728FF788A02}"/>
              </a:ext>
            </a:extLst>
          </p:cNvPr>
          <p:cNvSpPr txBox="1"/>
          <p:nvPr/>
        </p:nvSpPr>
        <p:spPr>
          <a:xfrm>
            <a:off x="223282" y="1590676"/>
            <a:ext cx="8569844" cy="82296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Sobald Sie auf START ONBOARDING geklickt haben, gelangen Sie zum „Workflow“, einer Reihe von Aktivitäten, die davon abhängen, ob der Dritte im Risikoanalysator </a:t>
            </a:r>
            <a:r>
              <a:rPr lang="de" sz="1600" b="0" i="0" u="none" strike="noStrike" cap="none" baseline="0">
                <a:solidFill>
                  <a:srgbClr val="92D050"/>
                </a:solidFill>
                <a:effectLst/>
                <a:uFill>
                  <a:solidFill>
                    <a:prstClr val="black">
                      <a:alpha val="0"/>
                    </a:prstClr>
                  </a:solidFill>
                </a:uFill>
                <a:latin typeface="Calibri"/>
                <a:ea typeface="Calibri"/>
                <a:cs typeface="Calibri"/>
              </a:rPr>
              <a:t>NIEDRIG</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FFC000"/>
                </a:solidFill>
                <a:effectLst/>
                <a:uFill>
                  <a:solidFill>
                    <a:prstClr val="black">
                      <a:alpha val="0"/>
                    </a:prstClr>
                  </a:solidFill>
                </a:uFill>
                <a:latin typeface="Calibri"/>
                <a:ea typeface="Calibri"/>
                <a:cs typeface="Calibri"/>
              </a:rPr>
              <a:t>MITTEL</a:t>
            </a:r>
            <a:r>
              <a:rPr lang="de" sz="1600" b="0" i="0" u="none" strike="noStrike" cap="none" baseline="0">
                <a:solidFill>
                  <a:srgbClr val="000000"/>
                </a:solidFill>
                <a:effectLst/>
                <a:uFill>
                  <a:solidFill>
                    <a:prstClr val="black">
                      <a:alpha val="0"/>
                    </a:prstClr>
                  </a:solidFill>
                </a:uFill>
                <a:latin typeface="Calibri"/>
                <a:ea typeface="Calibri"/>
                <a:cs typeface="Calibri"/>
              </a:rPr>
              <a:t> oder </a:t>
            </a:r>
            <a:r>
              <a:rPr lang="de" sz="1600" b="0" i="0" u="none" strike="noStrike" cap="none" baseline="0">
                <a:solidFill>
                  <a:srgbClr val="FF0000"/>
                </a:solidFill>
                <a:effectLst/>
                <a:uFill>
                  <a:solidFill>
                    <a:prstClr val="black">
                      <a:alpha val="0"/>
                    </a:prstClr>
                  </a:solidFill>
                </a:uFill>
                <a:latin typeface="Calibri"/>
                <a:ea typeface="Calibri"/>
                <a:cs typeface="Calibri"/>
              </a:rPr>
              <a:t>HOCH</a:t>
            </a:r>
            <a:r>
              <a:rPr lang="de" sz="1600" b="0" i="0" u="none" strike="noStrike" cap="none" baseline="0">
                <a:solidFill>
                  <a:srgbClr val="000000"/>
                </a:solidFill>
                <a:effectLst/>
                <a:uFill>
                  <a:solidFill>
                    <a:prstClr val="black">
                      <a:alpha val="0"/>
                    </a:prstClr>
                  </a:solidFill>
                </a:uFill>
                <a:latin typeface="Calibri"/>
                <a:ea typeface="Calibri"/>
                <a:cs typeface="Calibri"/>
              </a:rPr>
              <a:t> bewertet hat:</a:t>
            </a:r>
          </a:p>
        </p:txBody>
      </p:sp>
      <p:pic>
        <p:nvPicPr>
          <p:cNvPr id="8" name="Picture 7">
            <a:extLst>
              <a:ext uri="{FF2B5EF4-FFF2-40B4-BE49-F238E27FC236}">
                <a16:creationId xmlns:a16="http://schemas.microsoft.com/office/drawing/2014/main" id="{DAD2D48A-DC63-1416-5358-FDF00EC97003}"/>
              </a:ext>
            </a:extLst>
          </p:cNvPr>
          <p:cNvPicPr>
            <a:picLocks noChangeAspect="1"/>
          </p:cNvPicPr>
          <p:nvPr/>
        </p:nvPicPr>
        <p:blipFill>
          <a:blip r:embed="rId2"/>
          <a:stretch>
            <a:fillRect/>
          </a:stretch>
        </p:blipFill>
        <p:spPr>
          <a:xfrm>
            <a:off x="214121" y="2583563"/>
            <a:ext cx="8715758" cy="3878905"/>
          </a:xfrm>
          <a:prstGeom prst="rect">
            <a:avLst/>
          </a:prstGeom>
        </p:spPr>
      </p:pic>
      <p:cxnSp>
        <p:nvCxnSpPr>
          <p:cNvPr id="12" name="Straight Arrow Connector 11">
            <a:extLst>
              <a:ext uri="{FF2B5EF4-FFF2-40B4-BE49-F238E27FC236}">
                <a16:creationId xmlns:a16="http://schemas.microsoft.com/office/drawing/2014/main" id="{8F41EE5F-DC08-58B2-B386-0B09EE9699C7}"/>
              </a:ext>
            </a:extLst>
          </p:cNvPr>
          <p:cNvCxnSpPr/>
          <p:nvPr/>
        </p:nvCxnSpPr>
        <p:spPr>
          <a:xfrm flipH="1">
            <a:off x="1733107" y="2254102"/>
            <a:ext cx="6262577" cy="21477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3B1D5C3-1B6A-756E-5863-6C79ADC1EDB9}"/>
              </a:ext>
            </a:extLst>
          </p:cNvPr>
          <p:cNvSpPr>
            <a:spLocks noGrp="1"/>
          </p:cNvSpPr>
          <p:nvPr>
            <p:ph type="sldNum" sz="quarter" idx="4"/>
          </p:nvPr>
        </p:nvSpPr>
        <p:spPr/>
        <p:txBody>
          <a:bodyPr/>
          <a:lstStyle/>
          <a:p>
            <a:fld id="{BB5FC4A1-A2DE-4EB5-9A46-57D39B4235EC}" type="slidenum">
              <a:rPr lang="en-US" smtClean="0"/>
              <a:t>32</a:t>
            </a:fld>
            <a:endParaRPr lang="en-US"/>
          </a:p>
        </p:txBody>
      </p:sp>
    </p:spTree>
    <p:extLst>
      <p:ext uri="{BB962C8B-B14F-4D97-AF65-F5344CB8AC3E}">
        <p14:creationId val="2770865812"/>
      </p:ext>
    </p:extLst>
  </p:cSld>
  <p:clrMapOvr>
    <a:masterClrMapping/>
  </p:clrMapOvr>
  <p:transition spd="med">
    <p:fade/>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ECED0F6-3C93-5DAC-3639-FF7610A5B3BB}"/>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
        <p:nvSpPr>
          <p:cNvPr id="7" name="TextBox 6">
            <a:extLst>
              <a:ext uri="{FF2B5EF4-FFF2-40B4-BE49-F238E27FC236}">
                <a16:creationId xmlns:a16="http://schemas.microsoft.com/office/drawing/2014/main" id="{F296404C-5B81-E00D-E9B1-CD2E8A5B0BEE}"/>
              </a:ext>
            </a:extLst>
          </p:cNvPr>
          <p:cNvSpPr txBox="1"/>
          <p:nvPr/>
        </p:nvSpPr>
        <p:spPr>
          <a:xfrm>
            <a:off x="223283" y="1637414"/>
            <a:ext cx="8739964" cy="496824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Wie im Screenshot auf der vorherigen Seite zu sehen ist, gibt es insgesamt 4 verschiedene Aktivitätsphasen innerhalb der Workflows, die als Teil des Due-Diligence-Prozesses für Dritte abgeschlossen werden können:</a:t>
            </a:r>
          </a:p>
          <a:p>
            <a:pPr marL="342900" indent="-342900">
              <a:buFont typeface="+mj-lt"/>
              <a:buAutoNum type="arabicPeriod"/>
            </a:pPr>
            <a:endParaRPr lang="en-GB" sz="1600"/>
          </a:p>
          <a:p>
            <a:pPr marL="342900" indent="-342900">
              <a:buFont typeface="+mj-lt"/>
              <a:buAutoNum type="arabicPeriod"/>
            </a:pPr>
            <a:r>
              <a:rPr lang="de" sz="1600" b="0" i="0" u="none" strike="noStrike" cap="none" baseline="0">
                <a:solidFill>
                  <a:srgbClr val="000000"/>
                </a:solidFill>
                <a:effectLst/>
                <a:uFill>
                  <a:solidFill>
                    <a:prstClr val="black">
                      <a:alpha val="0"/>
                    </a:prstClr>
                  </a:solidFill>
                </a:uFill>
                <a:latin typeface="Calibri"/>
                <a:ea typeface="Calibri"/>
                <a:cs typeface="Calibri"/>
              </a:rPr>
              <a:t>World-Check-Screening (dies ist eine effektive Aufzeichnung der Ergebnisse der World-Check-Screening-Überprüfung)</a:t>
            </a:r>
          </a:p>
          <a:p>
            <a:pPr marL="342900" indent="-342900">
              <a:buFont typeface="+mj-lt"/>
              <a:buAutoNum type="arabicPeriod"/>
            </a:pPr>
            <a:r>
              <a:rPr lang="de" sz="1600" b="0" i="0" u="none" strike="noStrike" cap="none" baseline="0">
                <a:solidFill>
                  <a:srgbClr val="000000"/>
                </a:solidFill>
                <a:effectLst/>
                <a:uFill>
                  <a:solidFill>
                    <a:prstClr val="black">
                      <a:alpha val="0"/>
                    </a:prstClr>
                  </a:solidFill>
                </a:uFill>
                <a:latin typeface="Calibri"/>
                <a:ea typeface="Calibri"/>
                <a:cs typeface="Calibri"/>
              </a:rPr>
              <a:t>Interne Datenerfassung</a:t>
            </a:r>
          </a:p>
          <a:p>
            <a:pPr marL="342900" indent="-342900">
              <a:buFont typeface="+mj-lt"/>
              <a:buAutoNum type="arabicPeriod"/>
            </a:pPr>
            <a:r>
              <a:rPr lang="de" sz="1600" b="0" i="0" u="none" strike="noStrike" cap="none" baseline="0">
                <a:solidFill>
                  <a:srgbClr val="000000"/>
                </a:solidFill>
                <a:effectLst/>
                <a:uFill>
                  <a:solidFill>
                    <a:prstClr val="black">
                      <a:alpha val="0"/>
                    </a:prstClr>
                  </a:solidFill>
                </a:uFill>
                <a:latin typeface="Calibri"/>
                <a:ea typeface="Calibri"/>
                <a:cs typeface="Calibri"/>
              </a:rPr>
              <a:t>Externe Datenerfassung</a:t>
            </a:r>
          </a:p>
          <a:p>
            <a:pPr marL="342900" indent="-342900">
              <a:buFont typeface="+mj-lt"/>
              <a:buAutoNum type="arabicPeriod"/>
            </a:pPr>
            <a:r>
              <a:rPr lang="de" sz="1600" b="0" i="0" u="none" strike="noStrike" cap="none" baseline="0">
                <a:solidFill>
                  <a:srgbClr val="000000"/>
                </a:solidFill>
                <a:effectLst/>
                <a:uFill>
                  <a:solidFill>
                    <a:prstClr val="black">
                      <a:alpha val="0"/>
                    </a:prstClr>
                  </a:solidFill>
                </a:uFill>
                <a:latin typeface="Calibri"/>
                <a:ea typeface="Calibri"/>
                <a:cs typeface="Calibri"/>
              </a:rPr>
              <a:t>Überprüfung der mittleren/hohen Sorgfaltsprüfung</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Jede Phase wird abgeschlossen, wenn das Risiko des Dritten bewertet wird.</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Dritte mit höherem Risiko können alle vier Phasen abschließen, während Dritte mit geringerem Risiko nur die erste Phase abschließen können.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Ein Dritter, der ein niedriges Risiko auf dem Risikoanalysator bewertet hat, kann alle 4 Phasen des Arbeitsablaufs abschließen, wenn zusätzliche Daten gesammelt werden, die das Risiko erhöhen, während ein Dritter, der ein hohes Risiko auf dem ersten Risikoanalysator bewertet, möglicherweise nur die erste Phase abschließt.</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Dies wird auf den nachfolgenden Folien näher erläutert...</a:t>
            </a:r>
          </a:p>
        </p:txBody>
      </p:sp>
      <p:sp>
        <p:nvSpPr>
          <p:cNvPr id="3" name="Slide Number Placeholder 2">
            <a:extLst>
              <a:ext uri="{FF2B5EF4-FFF2-40B4-BE49-F238E27FC236}">
                <a16:creationId xmlns:a16="http://schemas.microsoft.com/office/drawing/2014/main" id="{D648CEB5-0EA3-DC7E-093B-BF4FF5D2C79C}"/>
              </a:ext>
            </a:extLst>
          </p:cNvPr>
          <p:cNvSpPr>
            <a:spLocks noGrp="1"/>
          </p:cNvSpPr>
          <p:nvPr>
            <p:ph type="sldNum" sz="quarter" idx="4"/>
          </p:nvPr>
        </p:nvSpPr>
        <p:spPr/>
        <p:txBody>
          <a:bodyPr/>
          <a:lstStyle/>
          <a:p>
            <a:fld id="{BB5FC4A1-A2DE-4EB5-9A46-57D39B4235EC}" type="slidenum">
              <a:rPr lang="en-US" smtClean="0"/>
              <a:t>33</a:t>
            </a:fld>
            <a:endParaRPr lang="en-US"/>
          </a:p>
        </p:txBody>
      </p:sp>
    </p:spTree>
    <p:extLst>
      <p:ext uri="{BB962C8B-B14F-4D97-AF65-F5344CB8AC3E}">
        <p14:creationId val="3560451500"/>
      </p:ext>
    </p:extLst>
  </p:cSld>
  <p:clrMapOvr>
    <a:masterClrMapping/>
  </p:clrMapOvr>
  <p:transition spd="med">
    <p:fade/>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78478E00-672B-6DFA-5490-53CE12564E98}"/>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6" name="TextBox 5">
            <a:extLst>
              <a:ext uri="{FF2B5EF4-FFF2-40B4-BE49-F238E27FC236}">
                <a16:creationId xmlns:a16="http://schemas.microsoft.com/office/drawing/2014/main" id="{D9149EF3-BBA3-35F9-86EA-CDF068EC769C}"/>
              </a:ext>
            </a:extLst>
          </p:cNvPr>
          <p:cNvSpPr txBox="1"/>
          <p:nvPr/>
        </p:nvSpPr>
        <p:spPr>
          <a:xfrm>
            <a:off x="127591" y="1573619"/>
            <a:ext cx="8814390" cy="2773681"/>
          </a:xfrm>
          <a:prstGeom prst="rect">
            <a:avLst/>
          </a:prstGeom>
          <a:noFill/>
        </p:spPr>
        <p:txBody>
          <a:bodyPr wrap="square" rtlCol="0">
            <a:spAutoFit/>
          </a:bodyPr>
          <a:lstStyle/>
          <a:p>
            <a:r>
              <a:rPr lang="de" sz="1600" b="1" i="0" u="none" strike="noStrike" cap="none" baseline="0">
                <a:solidFill>
                  <a:srgbClr val="0070C0"/>
                </a:solidFill>
                <a:effectLst/>
                <a:uFill>
                  <a:solidFill>
                    <a:prstClr val="black">
                      <a:alpha val="0"/>
                    </a:prstClr>
                  </a:solidFill>
                </a:uFill>
                <a:latin typeface="Calibri"/>
                <a:ea typeface="Calibri"/>
                <a:cs typeface="Calibri"/>
              </a:rPr>
              <a:t>Stufe 1:</a:t>
            </a:r>
            <a:r>
              <a:rPr lang="de" sz="1600" b="1" i="0" u="none" strike="noStrike" cap="none" baseline="0">
                <a:solidFill>
                  <a:srgbClr val="0070C0"/>
                </a:solidFill>
                <a:effectLst/>
                <a:uFill>
                  <a:solidFill>
                    <a:prstClr val="black">
                      <a:alpha val="0"/>
                    </a:prstClr>
                  </a:solidFill>
                </a:uFill>
                <a:latin typeface="Calibri"/>
                <a:ea typeface="Calibri"/>
                <a:cs typeface="Calibri"/>
              </a:rPr>
              <a:t> </a:t>
            </a:r>
            <a:r>
              <a:rPr lang="de" sz="1600" b="1" i="0" u="none" strike="noStrike" cap="none" baseline="0">
                <a:solidFill>
                  <a:srgbClr val="0070C0"/>
                </a:solidFill>
                <a:effectLst/>
                <a:uFill>
                  <a:solidFill>
                    <a:prstClr val="black">
                      <a:alpha val="0"/>
                    </a:prstClr>
                  </a:solidFill>
                </a:uFill>
                <a:latin typeface="Calibri"/>
                <a:ea typeface="Calibri"/>
                <a:cs typeface="Calibri"/>
              </a:rPr>
              <a:t>Ergebnisse des World Check Screening aktualisieren</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Jede Phase des Workflows hat eine Reihe von „Aktivitäten“, die abgeschlossen werden müssen.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 erste Aktivität, die abgeschlossen werden muss, besteht darin, die Ergebnisse des World-Check-Screenings (siehe Abschnitt 3 oben) als abgeschlossen zu markieren und den Risikoanalysator-Score aufzuzeichnen.</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Um die Aktivität abzuschließen, klicken Sie auf das Bleistiftsymbol (Bearbeiten), wie unten hervorgehoben:</a:t>
            </a:r>
          </a:p>
        </p:txBody>
      </p:sp>
      <p:pic>
        <p:nvPicPr>
          <p:cNvPr id="8" name="Picture 7">
            <a:extLst>
              <a:ext uri="{FF2B5EF4-FFF2-40B4-BE49-F238E27FC236}">
                <a16:creationId xmlns:a16="http://schemas.microsoft.com/office/drawing/2014/main" id="{D279FA40-B115-76DB-804F-0CF93B54C937}"/>
              </a:ext>
            </a:extLst>
          </p:cNvPr>
          <p:cNvPicPr>
            <a:picLocks noChangeAspect="1"/>
          </p:cNvPicPr>
          <p:nvPr/>
        </p:nvPicPr>
        <p:blipFill>
          <a:blip r:embed="rId3"/>
          <a:stretch>
            <a:fillRect/>
          </a:stretch>
        </p:blipFill>
        <p:spPr>
          <a:xfrm>
            <a:off x="170956" y="3766725"/>
            <a:ext cx="8727659" cy="945407"/>
          </a:xfrm>
          <a:prstGeom prst="rect">
            <a:avLst/>
          </a:prstGeom>
        </p:spPr>
      </p:pic>
      <p:sp>
        <p:nvSpPr>
          <p:cNvPr id="9" name="TextBox 8">
            <a:extLst>
              <a:ext uri="{FF2B5EF4-FFF2-40B4-BE49-F238E27FC236}">
                <a16:creationId xmlns:a16="http://schemas.microsoft.com/office/drawing/2014/main" id="{6EC8F6EA-456C-F84B-3B0D-55AA7ECA27C8}"/>
              </a:ext>
            </a:extLst>
          </p:cNvPr>
          <p:cNvSpPr txBox="1"/>
          <p:nvPr/>
        </p:nvSpPr>
        <p:spPr>
          <a:xfrm>
            <a:off x="127591" y="5029200"/>
            <a:ext cx="8399721" cy="155448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Wenn Sie auf das Bearbeitungssymbol klicken, gelangen Sie zur Seite Aktivitätsinformationen, auf der alle erforderlichen Elemente der Aktivität in einem Beschreibungsfeld und einer Vielzahl von Dropdown-Feldern aufgeführt sind, die vom Onboarding-Team auszufüllen sind.</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Diese werden auf den nächsten Seiten behandelt...</a:t>
            </a:r>
          </a:p>
        </p:txBody>
      </p:sp>
      <p:sp>
        <p:nvSpPr>
          <p:cNvPr id="3" name="Slide Number Placeholder 2">
            <a:extLst>
              <a:ext uri="{FF2B5EF4-FFF2-40B4-BE49-F238E27FC236}">
                <a16:creationId xmlns:a16="http://schemas.microsoft.com/office/drawing/2014/main" id="{642CF2D1-7AA3-E9C8-926F-473A0C2F63C0}"/>
              </a:ext>
            </a:extLst>
          </p:cNvPr>
          <p:cNvSpPr>
            <a:spLocks noGrp="1"/>
          </p:cNvSpPr>
          <p:nvPr>
            <p:ph type="sldNum" sz="quarter" idx="4"/>
          </p:nvPr>
        </p:nvSpPr>
        <p:spPr/>
        <p:txBody>
          <a:bodyPr/>
          <a:lstStyle/>
          <a:p>
            <a:fld id="{BB5FC4A1-A2DE-4EB5-9A46-57D39B4235EC}" type="slidenum">
              <a:rPr lang="en-US" smtClean="0"/>
              <a:t>34</a:t>
            </a:fld>
            <a:endParaRPr lang="en-US"/>
          </a:p>
        </p:txBody>
      </p:sp>
    </p:spTree>
    <p:extLst>
      <p:ext uri="{BB962C8B-B14F-4D97-AF65-F5344CB8AC3E}">
        <p14:creationId val="1546513662"/>
      </p:ext>
    </p:extLst>
  </p:cSld>
  <p:clrMapOvr>
    <a:masterClrMapping/>
  </p:clrMapOvr>
  <p:transition spd="med">
    <p:fade/>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3542016-57FC-A37B-07AB-6B39C52E1AB9}"/>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25E2D2D-CE13-557E-CB03-6797520A72A9}"/>
              </a:ext>
            </a:extLst>
          </p:cNvPr>
          <p:cNvSpPr>
            <a:spLocks noGrp="1"/>
          </p:cNvSpPr>
          <p:nvPr>
            <p:ph idx="1"/>
          </p:nvPr>
        </p:nvSpPr>
        <p:spPr>
          <a:xfrm>
            <a:off x="432562" y="1508760"/>
            <a:ext cx="8074836" cy="904831"/>
          </a:xfrm>
        </p:spPr>
        <p:txBody>
          <a:bodyPr>
            <a:normAutofit/>
          </a:bodyPr>
          <a:lstStyle/>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Sobald das Onboarding-Teammitglied die Aktivität auswählt, erhält es eine E-Mail, von der ein Beispiel unten aufgeführt wurde:</a:t>
            </a:r>
          </a:p>
        </p:txBody>
      </p:sp>
      <p:pic>
        <p:nvPicPr>
          <p:cNvPr id="7" name="Picture 6">
            <a:extLst>
              <a:ext uri="{FF2B5EF4-FFF2-40B4-BE49-F238E27FC236}">
                <a16:creationId xmlns:a16="http://schemas.microsoft.com/office/drawing/2014/main" id="{A636FCAE-15DB-775E-49C5-9477837EC072}"/>
              </a:ext>
            </a:extLst>
          </p:cNvPr>
          <p:cNvPicPr>
            <a:picLocks noChangeAspect="1"/>
          </p:cNvPicPr>
          <p:nvPr/>
        </p:nvPicPr>
        <p:blipFill>
          <a:blip r:embed="rId2"/>
          <a:stretch>
            <a:fillRect/>
          </a:stretch>
        </p:blipFill>
        <p:spPr>
          <a:xfrm>
            <a:off x="318301" y="2168367"/>
            <a:ext cx="8507398" cy="4169313"/>
          </a:xfrm>
          <a:prstGeom prst="rect">
            <a:avLst/>
          </a:prstGeom>
        </p:spPr>
      </p:pic>
      <p:sp>
        <p:nvSpPr>
          <p:cNvPr id="4" name="Slide Number Placeholder 3">
            <a:extLst>
              <a:ext uri="{FF2B5EF4-FFF2-40B4-BE49-F238E27FC236}">
                <a16:creationId xmlns:a16="http://schemas.microsoft.com/office/drawing/2014/main" id="{73109DE2-206C-3B49-9E0B-F0DC0B415E25}"/>
              </a:ext>
            </a:extLst>
          </p:cNvPr>
          <p:cNvSpPr>
            <a:spLocks noGrp="1"/>
          </p:cNvSpPr>
          <p:nvPr>
            <p:ph type="sldNum" sz="quarter" idx="4"/>
          </p:nvPr>
        </p:nvSpPr>
        <p:spPr/>
        <p:txBody>
          <a:bodyPr/>
          <a:lstStyle/>
          <a:p>
            <a:fld id="{BB5FC4A1-A2DE-4EB5-9A46-57D39B4235EC}" type="slidenum">
              <a:rPr lang="en-US" smtClean="0"/>
              <a:t>35</a:t>
            </a:fld>
            <a:endParaRPr lang="en-US"/>
          </a:p>
        </p:txBody>
      </p:sp>
    </p:spTree>
    <p:extLst>
      <p:ext uri="{BB962C8B-B14F-4D97-AF65-F5344CB8AC3E}">
        <p14:creationId val="2000303764"/>
      </p:ext>
    </p:extLst>
  </p:cSld>
  <p:clrMapOvr>
    <a:masterClrMapping/>
  </p:clrMapOvr>
  <p:transition spd="med">
    <p:fade/>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E06E502-F549-0E7E-1881-01E7AD72AE9C}"/>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pic>
        <p:nvPicPr>
          <p:cNvPr id="7" name="Picture 6">
            <a:extLst>
              <a:ext uri="{FF2B5EF4-FFF2-40B4-BE49-F238E27FC236}">
                <a16:creationId xmlns:a16="http://schemas.microsoft.com/office/drawing/2014/main" id="{A7F4778C-9A53-DBBD-7B24-4BA0D61D6F93}"/>
              </a:ext>
            </a:extLst>
          </p:cNvPr>
          <p:cNvPicPr>
            <a:picLocks noChangeAspect="1"/>
          </p:cNvPicPr>
          <p:nvPr/>
        </p:nvPicPr>
        <p:blipFill>
          <a:blip r:embed="rId2"/>
          <a:stretch>
            <a:fillRect/>
          </a:stretch>
        </p:blipFill>
        <p:spPr>
          <a:xfrm>
            <a:off x="85060" y="1524326"/>
            <a:ext cx="8973879" cy="1707445"/>
          </a:xfrm>
          <a:prstGeom prst="rect">
            <a:avLst/>
          </a:prstGeom>
        </p:spPr>
      </p:pic>
      <p:sp>
        <p:nvSpPr>
          <p:cNvPr id="8" name="TextBox 7">
            <a:extLst>
              <a:ext uri="{FF2B5EF4-FFF2-40B4-BE49-F238E27FC236}">
                <a16:creationId xmlns:a16="http://schemas.microsoft.com/office/drawing/2014/main" id="{544963E3-9C17-BDAE-9165-0A058D9174F1}"/>
              </a:ext>
            </a:extLst>
          </p:cNvPr>
          <p:cNvSpPr txBox="1"/>
          <p:nvPr/>
        </p:nvSpPr>
        <p:spPr>
          <a:xfrm>
            <a:off x="265814" y="3231771"/>
            <a:ext cx="8559209" cy="435864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So schließen Sie die Aktivität ab:</a:t>
            </a:r>
          </a:p>
          <a:p>
            <a:endParaRPr lang="en-GB" sz="1400"/>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Zuständiger:</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Beginnen Sie mit der Eingabe Ihres Namens oder wählen Sie Ihren Namen aus der Dropdown-Liste aus</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Status auf Fertig ändern</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Wählen Sie unter Bewertung die Ergebnisse des World-Check Screenings aus.</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Mögliche Beurteilungen umfassen:</a:t>
            </a:r>
          </a:p>
          <a:p>
            <a:pPr marL="742950" lvl="1" indent="-285750">
              <a:buFont typeface="Arial" panose="020b0604020202020204" pitchFamily="34" charset="0"/>
              <a:buChar char="•"/>
            </a:pPr>
            <a:r>
              <a:rPr lang="de" sz="1400" b="1" i="0" u="none" strike="noStrike" cap="none" baseline="0">
                <a:solidFill>
                  <a:srgbClr val="000000"/>
                </a:solidFill>
                <a:effectLst/>
                <a:uFill>
                  <a:solidFill>
                    <a:prstClr val="black">
                      <a:alpha val="0"/>
                    </a:prstClr>
                  </a:solidFill>
                </a:uFill>
                <a:latin typeface="Calibri"/>
                <a:ea typeface="Calibri"/>
                <a:cs typeface="Calibri"/>
              </a:rPr>
              <a:t>Geringes Risiko ohne Treffer:</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Der Risikoanalyser bewertete </a:t>
            </a:r>
            <a:r>
              <a:rPr lang="de" sz="1400" b="1" i="0" u="none" strike="noStrike" cap="none" baseline="0">
                <a:solidFill>
                  <a:srgbClr val="92D050"/>
                </a:solidFill>
                <a:effectLst/>
                <a:uFill>
                  <a:solidFill>
                    <a:prstClr val="black">
                      <a:alpha val="0"/>
                    </a:prstClr>
                  </a:solidFill>
                </a:uFill>
                <a:latin typeface="Calibri"/>
                <a:ea typeface="Calibri"/>
                <a:cs typeface="Calibri"/>
              </a:rPr>
              <a:t>NIEDRIG</a:t>
            </a:r>
            <a:r>
              <a:rPr lang="de" sz="1400" b="0" i="0" u="none" strike="noStrike" cap="none" baseline="0">
                <a:solidFill>
                  <a:srgbClr val="000000"/>
                </a:solidFill>
                <a:effectLst/>
                <a:uFill>
                  <a:solidFill>
                    <a:prstClr val="black">
                      <a:alpha val="0"/>
                    </a:prstClr>
                  </a:solidFill>
                </a:uFill>
                <a:latin typeface="Calibri"/>
                <a:ea typeface="Calibri"/>
                <a:cs typeface="Calibri"/>
              </a:rPr>
              <a:t> und es gab </a:t>
            </a:r>
            <a:r>
              <a:rPr lang="de" sz="1400" b="1" i="0" u="none" strike="noStrike" cap="none" baseline="0">
                <a:solidFill>
                  <a:srgbClr val="FF0000"/>
                </a:solidFill>
                <a:effectLst/>
                <a:uFill>
                  <a:solidFill>
                    <a:prstClr val="black">
                      <a:alpha val="0"/>
                    </a:prstClr>
                  </a:solidFill>
                </a:uFill>
                <a:latin typeface="Calibri"/>
                <a:ea typeface="Calibri"/>
                <a:cs typeface="Calibri"/>
              </a:rPr>
              <a:t>KEINE</a:t>
            </a:r>
            <a:r>
              <a:rPr lang="de" sz="1400" b="0" i="0" u="none" strike="noStrike" cap="none" baseline="0">
                <a:solidFill>
                  <a:srgbClr val="000000"/>
                </a:solidFill>
                <a:effectLst/>
                <a:uFill>
                  <a:solidFill>
                    <a:prstClr val="black">
                      <a:alpha val="0"/>
                    </a:prstClr>
                  </a:solidFill>
                </a:uFill>
                <a:latin typeface="Calibri"/>
                <a:ea typeface="Calibri"/>
                <a:cs typeface="Calibri"/>
              </a:rPr>
              <a:t> positiven Übereinstimmungen mit der Weltprüfung</a:t>
            </a:r>
            <a:endParaRPr lang="en-GB" sz="1400" b="1"/>
          </a:p>
          <a:p>
            <a:pPr marL="742950" lvl="1" indent="-285750">
              <a:buFont typeface="Arial" panose="020b0604020202020204" pitchFamily="34" charset="0"/>
              <a:buChar char="•"/>
            </a:pPr>
            <a:r>
              <a:rPr lang="de" sz="1400" b="1" i="0" u="none" strike="noStrike" cap="none" baseline="0">
                <a:solidFill>
                  <a:srgbClr val="000000"/>
                </a:solidFill>
                <a:effectLst/>
                <a:uFill>
                  <a:solidFill>
                    <a:prstClr val="black">
                      <a:alpha val="0"/>
                    </a:prstClr>
                  </a:solidFill>
                </a:uFill>
                <a:latin typeface="Calibri"/>
                <a:ea typeface="Calibri"/>
                <a:cs typeface="Calibri"/>
              </a:rPr>
              <a:t>Mittleres Risiko ohne Treffer:</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Der Risikoanalyser bewertete </a:t>
            </a:r>
            <a:r>
              <a:rPr lang="de" sz="1400" b="1" i="0" u="none" strike="noStrike" cap="none" baseline="0">
                <a:solidFill>
                  <a:srgbClr val="FFC000"/>
                </a:solidFill>
                <a:effectLst/>
                <a:uFill>
                  <a:solidFill>
                    <a:prstClr val="black">
                      <a:alpha val="0"/>
                    </a:prstClr>
                  </a:solidFill>
                </a:uFill>
                <a:latin typeface="Calibri"/>
                <a:ea typeface="Calibri"/>
                <a:cs typeface="Calibri"/>
              </a:rPr>
              <a:t>MITTEL</a:t>
            </a:r>
            <a:r>
              <a:rPr lang="de" sz="1400" b="0" i="0" u="none" strike="noStrike" cap="none" baseline="0">
                <a:solidFill>
                  <a:srgbClr val="000000"/>
                </a:solidFill>
                <a:effectLst/>
                <a:uFill>
                  <a:solidFill>
                    <a:prstClr val="black">
                      <a:alpha val="0"/>
                    </a:prstClr>
                  </a:solidFill>
                </a:uFill>
                <a:latin typeface="Calibri"/>
                <a:ea typeface="Calibri"/>
                <a:cs typeface="Calibri"/>
              </a:rPr>
              <a:t> und es gab </a:t>
            </a:r>
            <a:r>
              <a:rPr lang="de" sz="1400" b="1" i="0" u="none" strike="noStrike" cap="none" baseline="0">
                <a:solidFill>
                  <a:srgbClr val="FF0000"/>
                </a:solidFill>
                <a:effectLst/>
                <a:uFill>
                  <a:solidFill>
                    <a:prstClr val="black">
                      <a:alpha val="0"/>
                    </a:prstClr>
                  </a:solidFill>
                </a:uFill>
                <a:latin typeface="Calibri"/>
                <a:ea typeface="Calibri"/>
                <a:cs typeface="Calibri"/>
              </a:rPr>
              <a:t>KEINE</a:t>
            </a:r>
            <a:r>
              <a:rPr lang="de" sz="1400" b="0" i="0" u="none" strike="noStrike" cap="none" baseline="0">
                <a:solidFill>
                  <a:srgbClr val="000000"/>
                </a:solidFill>
                <a:effectLst/>
                <a:uFill>
                  <a:solidFill>
                    <a:prstClr val="black">
                      <a:alpha val="0"/>
                    </a:prstClr>
                  </a:solidFill>
                </a:uFill>
                <a:latin typeface="Calibri"/>
                <a:ea typeface="Calibri"/>
                <a:cs typeface="Calibri"/>
              </a:rPr>
              <a:t> positiven Übereinstimmungen mit dem Weltcheck.</a:t>
            </a:r>
          </a:p>
          <a:p>
            <a:pPr marL="742950" lvl="1" indent="-285750">
              <a:buFont typeface="Arial" panose="020b0604020202020204" pitchFamily="34" charset="0"/>
              <a:buChar char="•"/>
            </a:pPr>
            <a:r>
              <a:rPr lang="de" sz="1400" b="1" i="0" u="none" strike="noStrike" cap="none" baseline="0">
                <a:solidFill>
                  <a:srgbClr val="000000"/>
                </a:solidFill>
                <a:effectLst/>
                <a:uFill>
                  <a:solidFill>
                    <a:prstClr val="black">
                      <a:alpha val="0"/>
                    </a:prstClr>
                  </a:solidFill>
                </a:uFill>
                <a:latin typeface="Calibri"/>
                <a:ea typeface="Calibri"/>
                <a:cs typeface="Calibri"/>
              </a:rPr>
              <a:t>Hohes Risiko ohne Treffer:</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Der Risikoanalyser erzielte </a:t>
            </a:r>
            <a:r>
              <a:rPr lang="de" sz="1400" b="1" i="0" u="none" strike="noStrike" cap="none" baseline="0">
                <a:solidFill>
                  <a:srgbClr val="FF0000"/>
                </a:solidFill>
                <a:effectLst/>
                <a:uFill>
                  <a:solidFill>
                    <a:prstClr val="black">
                      <a:alpha val="0"/>
                    </a:prstClr>
                  </a:solidFill>
                </a:uFill>
                <a:latin typeface="Calibri"/>
                <a:ea typeface="Calibri"/>
                <a:cs typeface="Calibri"/>
              </a:rPr>
              <a:t>HOCH</a:t>
            </a:r>
            <a:r>
              <a:rPr lang="de" sz="1400" b="0" i="0" u="none" strike="noStrike" cap="none" baseline="0">
                <a:solidFill>
                  <a:srgbClr val="000000"/>
                </a:solidFill>
                <a:effectLst/>
                <a:uFill>
                  <a:solidFill>
                    <a:prstClr val="black">
                      <a:alpha val="0"/>
                    </a:prstClr>
                  </a:solidFill>
                </a:uFill>
                <a:latin typeface="Calibri"/>
                <a:ea typeface="Calibri"/>
                <a:cs typeface="Calibri"/>
              </a:rPr>
              <a:t> und es gab </a:t>
            </a:r>
            <a:r>
              <a:rPr lang="de" sz="1400" b="1" i="0" u="none" strike="noStrike" cap="none" baseline="0">
                <a:solidFill>
                  <a:srgbClr val="FF0000"/>
                </a:solidFill>
                <a:effectLst/>
                <a:uFill>
                  <a:solidFill>
                    <a:prstClr val="black">
                      <a:alpha val="0"/>
                    </a:prstClr>
                  </a:solidFill>
                </a:uFill>
                <a:latin typeface="Calibri"/>
                <a:ea typeface="Calibri"/>
                <a:cs typeface="Calibri"/>
              </a:rPr>
              <a:t>KEINE</a:t>
            </a:r>
            <a:r>
              <a:rPr lang="de" sz="1400" b="0" i="0" u="none" strike="noStrike" cap="none" baseline="0">
                <a:solidFill>
                  <a:srgbClr val="000000"/>
                </a:solidFill>
                <a:effectLst/>
                <a:uFill>
                  <a:solidFill>
                    <a:prstClr val="black">
                      <a:alpha val="0"/>
                    </a:prstClr>
                  </a:solidFill>
                </a:uFill>
                <a:latin typeface="Calibri"/>
                <a:ea typeface="Calibri"/>
                <a:cs typeface="Calibri"/>
              </a:rPr>
              <a:t> positiven Übereinstimmungen mit dem Weltcheck.</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de" sz="1400" b="1" i="0" u="none" strike="noStrike" cap="none" baseline="0">
                <a:solidFill>
                  <a:srgbClr val="000000"/>
                </a:solidFill>
                <a:effectLst/>
                <a:uFill>
                  <a:solidFill>
                    <a:prstClr val="black">
                      <a:alpha val="0"/>
                    </a:prstClr>
                  </a:solidFill>
                </a:uFill>
                <a:latin typeface="Calibri"/>
                <a:ea typeface="Calibri"/>
                <a:cs typeface="Calibri"/>
              </a:rPr>
              <a:t>Mögliche World Check Treffer gefunden: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Unabhängig vom Risiko-Analyser-Score (d. h. niedrig, mittel oder hoch) gab es eine positive oder mögliche Übereinstimmung beim World-Check-Screening</a:t>
            </a:r>
          </a:p>
          <a:p>
            <a:pPr marL="742950" lvl="1" indent="-285750">
              <a:buFont typeface="Arial" panose="020b0604020202020204" pitchFamily="34" charset="0"/>
              <a:buChar char="•"/>
            </a:pPr>
            <a:r>
              <a:rPr lang="de" sz="1400" b="1" i="0" u="none" strike="noStrike" cap="none" baseline="0">
                <a:solidFill>
                  <a:srgbClr val="000000"/>
                </a:solidFill>
                <a:effectLst/>
                <a:uFill>
                  <a:solidFill>
                    <a:prstClr val="black">
                      <a:alpha val="0"/>
                    </a:prstClr>
                  </a:solidFill>
                </a:uFill>
                <a:latin typeface="Calibri"/>
                <a:ea typeface="Calibri"/>
                <a:cs typeface="Calibri"/>
              </a:rPr>
              <a:t>Dritte ablehnen: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Die Ergebnisse des World Check Screenings waren positiv und markierten etwas, was bedeutet, dass die Drittpartei sofort abgelehnt werden sollte, z. B. mit einer eingeschränkten Partei verknüpft oder in einem Land registriert werden sollte, für das ein Embargo gilt.</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EB53F326-D724-2849-DE83-2B0E60FEA585}"/>
              </a:ext>
            </a:extLst>
          </p:cNvPr>
          <p:cNvSpPr>
            <a:spLocks noGrp="1"/>
          </p:cNvSpPr>
          <p:nvPr>
            <p:ph type="sldNum" sz="quarter" idx="4"/>
          </p:nvPr>
        </p:nvSpPr>
        <p:spPr/>
        <p:txBody>
          <a:bodyPr/>
          <a:lstStyle/>
          <a:p>
            <a:fld id="{BB5FC4A1-A2DE-4EB5-9A46-57D39B4235EC}" type="slidenum">
              <a:rPr lang="en-US" smtClean="0"/>
              <a:t>36</a:t>
            </a:fld>
            <a:endParaRPr lang="en-US"/>
          </a:p>
        </p:txBody>
      </p:sp>
    </p:spTree>
    <p:extLst>
      <p:ext uri="{BB962C8B-B14F-4D97-AF65-F5344CB8AC3E}">
        <p14:creationId val="3911112961"/>
      </p:ext>
    </p:extLst>
  </p:cSld>
  <p:clrMapOvr>
    <a:masterClrMapping/>
  </p:clrMapOvr>
  <p:transition spd="med">
    <p:fade/>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extBox 7">
            <a:extLst>
              <a:ext uri="{FF2B5EF4-FFF2-40B4-BE49-F238E27FC236}">
                <a16:creationId xmlns:a16="http://schemas.microsoft.com/office/drawing/2014/main" id="{E74A77D8-18D7-B0C8-EEBC-23EC6222F266}"/>
              </a:ext>
            </a:extLst>
          </p:cNvPr>
          <p:cNvSpPr txBox="1"/>
          <p:nvPr/>
        </p:nvSpPr>
        <p:spPr>
          <a:xfrm>
            <a:off x="169645" y="1466787"/>
            <a:ext cx="8665535" cy="2072640"/>
          </a:xfrm>
          <a:prstGeom prst="rect">
            <a:avLst/>
          </a:prstGeom>
          <a:noFill/>
        </p:spPr>
        <p:txBody>
          <a:bodyPr wrap="square" rtlCol="0">
            <a:spAutoFit/>
          </a:bodyPr>
          <a:lstStyle/>
          <a:p>
            <a:r>
              <a:rPr lang="de" sz="1400" b="1" i="0" u="none" strike="noStrike" cap="none" baseline="0">
                <a:solidFill>
                  <a:srgbClr val="000000"/>
                </a:solidFill>
                <a:effectLst/>
                <a:uFill>
                  <a:solidFill>
                    <a:prstClr val="black">
                      <a:alpha val="0"/>
                    </a:prstClr>
                  </a:solidFill>
                </a:uFill>
                <a:latin typeface="Calibri"/>
                <a:ea typeface="Calibri"/>
                <a:cs typeface="Calibri"/>
              </a:rPr>
              <a:t>Geringes Risiko ohne Treffer:</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Wenn ein Dritter im Risikoanalyser ein niedriges Risiko bewertet hat und es keine World-Check-Treffer im World-Check-Screening gab, wird dies die Bewertung ausgewählt.</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Sobald die erste Aktivität abgeschlossen ist, wird eine E-Mail an das </a:t>
            </a:r>
            <a:r>
              <a:rPr lang="de" sz="1400" b="0" i="0" u="none" strike="noStrike" cap="none" baseline="0">
                <a:solidFill>
                  <a:srgbClr val="FF0000"/>
                </a:solidFill>
                <a:effectLst/>
                <a:uFill>
                  <a:solidFill>
                    <a:prstClr val="black">
                      <a:alpha val="0"/>
                    </a:prstClr>
                  </a:solidFill>
                </a:uFill>
                <a:latin typeface="Calibri"/>
                <a:ea typeface="Calibri"/>
                <a:cs typeface="Calibri"/>
              </a:rPr>
              <a:t>ONBOARDING-TEAM gesendet,</a:t>
            </a:r>
            <a:r>
              <a:rPr lang="de" sz="1400" b="0" i="0" u="none" strike="noStrike" cap="none" baseline="0">
                <a:solidFill>
                  <a:srgbClr val="000000"/>
                </a:solidFill>
                <a:effectLst/>
                <a:uFill>
                  <a:solidFill>
                    <a:prstClr val="black">
                      <a:alpha val="0"/>
                    </a:prstClr>
                  </a:solidFill>
                </a:uFill>
                <a:latin typeface="Calibri"/>
                <a:ea typeface="Calibri"/>
                <a:cs typeface="Calibri"/>
              </a:rPr>
              <a:t> ein Beispiel ist unten aufgeführt und die nächste Aktivität im Workflow kann bearbeitet werden:</a:t>
            </a:r>
          </a:p>
          <a:p>
            <a:endParaRPr lang="en-GB"/>
          </a:p>
        </p:txBody>
      </p:sp>
      <p:pic>
        <p:nvPicPr>
          <p:cNvPr id="12" name="Picture 11">
            <a:extLst>
              <a:ext uri="{FF2B5EF4-FFF2-40B4-BE49-F238E27FC236}">
                <a16:creationId xmlns:a16="http://schemas.microsoft.com/office/drawing/2014/main" id="{D0D0B971-318A-643A-C6EB-AD025168119E}"/>
              </a:ext>
            </a:extLst>
          </p:cNvPr>
          <p:cNvPicPr>
            <a:picLocks noChangeAspect="1"/>
          </p:cNvPicPr>
          <p:nvPr/>
        </p:nvPicPr>
        <p:blipFill>
          <a:blip r:embed="rId2"/>
          <a:stretch>
            <a:fillRect/>
          </a:stretch>
        </p:blipFill>
        <p:spPr>
          <a:xfrm>
            <a:off x="169645" y="3081140"/>
            <a:ext cx="6858000" cy="3676511"/>
          </a:xfrm>
          <a:prstGeom prst="rect">
            <a:avLst/>
          </a:prstGeom>
        </p:spPr>
      </p:pic>
      <p:sp>
        <p:nvSpPr>
          <p:cNvPr id="3" name="Slide Number Placeholder 2">
            <a:extLst>
              <a:ext uri="{FF2B5EF4-FFF2-40B4-BE49-F238E27FC236}">
                <a16:creationId xmlns:a16="http://schemas.microsoft.com/office/drawing/2014/main" id="{261A17D6-71F1-F791-4E53-B2BF9F9319B8}"/>
              </a:ext>
            </a:extLst>
          </p:cNvPr>
          <p:cNvSpPr>
            <a:spLocks noGrp="1"/>
          </p:cNvSpPr>
          <p:nvPr>
            <p:ph type="sldNum" sz="quarter" idx="4"/>
          </p:nvPr>
        </p:nvSpPr>
        <p:spPr/>
        <p:txBody>
          <a:bodyPr/>
          <a:lstStyle/>
          <a:p>
            <a:fld id="{BB5FC4A1-A2DE-4EB5-9A46-57D39B4235EC}" type="slidenum">
              <a:rPr lang="en-US" smtClean="0"/>
              <a:t>37</a:t>
            </a:fld>
            <a:endParaRPr lang="en-US"/>
          </a:p>
        </p:txBody>
      </p:sp>
      <p:sp>
        <p:nvSpPr>
          <p:cNvPr id="7" name="Title 1">
            <a:extLst>
              <a:ext uri="{FF2B5EF4-FFF2-40B4-BE49-F238E27FC236}">
                <a16:creationId xmlns:a16="http://schemas.microsoft.com/office/drawing/2014/main" id="{E971BAB8-D99D-657F-DB44-7D027C6FD089}"/>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Tree>
    <p:extLst>
      <p:ext uri="{BB962C8B-B14F-4D97-AF65-F5344CB8AC3E}">
        <p14:creationId val="4036463930"/>
      </p:ext>
    </p:extLst>
  </p:cSld>
  <p:clrMapOvr>
    <a:masterClrMapping/>
  </p:clrMapOvr>
  <p:transition spd="med">
    <p:fade/>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A4B1729-79EC-6056-9889-42B18C1E757F}"/>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
        <p:nvSpPr>
          <p:cNvPr id="3" name="Content Placeholder 2">
            <a:extLst>
              <a:ext uri="{FF2B5EF4-FFF2-40B4-BE49-F238E27FC236}">
                <a16:creationId xmlns:a16="http://schemas.microsoft.com/office/drawing/2014/main" id="{37D3592B-010B-BF32-1D24-9E54290486A0}"/>
              </a:ext>
            </a:extLst>
          </p:cNvPr>
          <p:cNvSpPr>
            <a:spLocks noGrp="1"/>
          </p:cNvSpPr>
          <p:nvPr>
            <p:ph idx="1"/>
          </p:nvPr>
        </p:nvSpPr>
        <p:spPr>
          <a:xfrm>
            <a:off x="432562" y="1508760"/>
            <a:ext cx="8074836" cy="1181277"/>
          </a:xfrm>
        </p:spPr>
        <p:txBody>
          <a:bodyPr>
            <a:normAutofit/>
          </a:bodyPr>
          <a:lstStyle/>
          <a:p>
            <a:pPr marL="0" indent="0">
              <a:buNone/>
            </a:pPr>
            <a:r>
              <a:rPr lang="de" sz="1400" b="1" i="0" u="none" strike="noStrike" cap="none" baseline="0">
                <a:solidFill>
                  <a:srgbClr val="000000"/>
                </a:solidFill>
                <a:effectLst/>
                <a:uFill>
                  <a:solidFill>
                    <a:prstClr val="black">
                      <a:alpha val="0"/>
                    </a:prstClr>
                  </a:solidFill>
                </a:uFill>
                <a:latin typeface="Calibri"/>
                <a:ea typeface="Calibri"/>
                <a:cs typeface="Calibri"/>
              </a:rPr>
              <a:t>Niedriges Risiko ohne Treffer (Forts.):</a:t>
            </a:r>
          </a:p>
          <a:p>
            <a:pPr marL="0" indent="0">
              <a:buNone/>
            </a:pPr>
            <a:r>
              <a:rPr lang="de" sz="1400" b="0" i="0" u="none" strike="noStrike" cap="none" baseline="0">
                <a:solidFill>
                  <a:srgbClr val="000000"/>
                </a:solidFill>
                <a:effectLst/>
                <a:uFill>
                  <a:solidFill>
                    <a:prstClr val="black">
                      <a:alpha val="0"/>
                    </a:prstClr>
                  </a:solidFill>
                </a:uFill>
                <a:latin typeface="Calibri"/>
                <a:ea typeface="Calibri"/>
                <a:cs typeface="Calibri"/>
              </a:rPr>
              <a:t>Da es keine Probleme mit dem Dritten gab, kann das </a:t>
            </a:r>
            <a:r>
              <a:rPr lang="de" sz="1400" b="0" i="0" u="none" strike="noStrike" cap="none" baseline="0">
                <a:solidFill>
                  <a:srgbClr val="FF0000"/>
                </a:solidFill>
                <a:effectLst/>
                <a:uFill>
                  <a:solidFill>
                    <a:prstClr val="black">
                      <a:alpha val="0"/>
                    </a:prstClr>
                  </a:solidFill>
                </a:uFill>
                <a:latin typeface="Calibri"/>
                <a:ea typeface="Calibri"/>
                <a:cs typeface="Calibri"/>
              </a:rPr>
              <a:t>ONBOARDING</a:t>
            </a:r>
            <a:r>
              <a:rPr lang="de" sz="1400" b="0" i="0" u="none" strike="noStrike" cap="none" baseline="0">
                <a:solidFill>
                  <a:srgbClr val="000000"/>
                </a:solidFill>
                <a:effectLst/>
                <a:uFill>
                  <a:solidFill>
                    <a:prstClr val="black">
                      <a:alpha val="0"/>
                    </a:prstClr>
                  </a:solidFill>
                </a:uFill>
                <a:latin typeface="Calibri"/>
                <a:ea typeface="Calibri"/>
                <a:cs typeface="Calibri"/>
              </a:rPr>
              <a:t>-</a:t>
            </a:r>
            <a:r>
              <a:rPr lang="de" sz="1400" b="0" i="0" u="none" strike="noStrike" cap="none" baseline="0">
                <a:solidFill>
                  <a:srgbClr val="FF0000"/>
                </a:solidFill>
                <a:effectLst/>
                <a:uFill>
                  <a:solidFill>
                    <a:prstClr val="black">
                      <a:alpha val="0"/>
                    </a:prstClr>
                  </a:solidFill>
                </a:uFill>
                <a:latin typeface="Calibri"/>
                <a:ea typeface="Calibri"/>
                <a:cs typeface="Calibri"/>
              </a:rPr>
              <a:t>TEAM</a:t>
            </a:r>
            <a:r>
              <a:rPr lang="de" sz="1400" b="0" i="0" u="none" strike="noStrike" cap="none" baseline="0">
                <a:solidFill>
                  <a:srgbClr val="000000"/>
                </a:solidFill>
                <a:effectLst/>
                <a:uFill>
                  <a:solidFill>
                    <a:prstClr val="black">
                      <a:alpha val="0"/>
                    </a:prstClr>
                  </a:solidFill>
                </a:uFill>
                <a:latin typeface="Calibri"/>
                <a:ea typeface="Calibri"/>
                <a:cs typeface="Calibri"/>
              </a:rPr>
              <a:t> den Dritten genehmigen, was die nächste und letzte Aktivität ist, die im Workflow abgeschlossen werden muss:</a:t>
            </a:r>
          </a:p>
        </p:txBody>
      </p:sp>
      <p:pic>
        <p:nvPicPr>
          <p:cNvPr id="7" name="Picture 6">
            <a:extLst>
              <a:ext uri="{FF2B5EF4-FFF2-40B4-BE49-F238E27FC236}">
                <a16:creationId xmlns:a16="http://schemas.microsoft.com/office/drawing/2014/main" id="{1C43165B-0275-08D2-F8DC-E1E04BAF63BE}"/>
              </a:ext>
            </a:extLst>
          </p:cNvPr>
          <p:cNvPicPr>
            <a:picLocks noChangeAspect="1"/>
          </p:cNvPicPr>
          <p:nvPr/>
        </p:nvPicPr>
        <p:blipFill>
          <a:blip r:embed="rId2"/>
          <a:stretch>
            <a:fillRect/>
          </a:stretch>
        </p:blipFill>
        <p:spPr>
          <a:xfrm>
            <a:off x="356190" y="2365258"/>
            <a:ext cx="8431619" cy="1975408"/>
          </a:xfrm>
          <a:prstGeom prst="rect">
            <a:avLst/>
          </a:prstGeom>
        </p:spPr>
      </p:pic>
      <p:pic>
        <p:nvPicPr>
          <p:cNvPr id="5" name="Picture 4">
            <a:extLst>
              <a:ext uri="{FF2B5EF4-FFF2-40B4-BE49-F238E27FC236}">
                <a16:creationId xmlns:a16="http://schemas.microsoft.com/office/drawing/2014/main" id="{EC2DD8C3-99A8-146F-33B7-406EF66086AA}"/>
              </a:ext>
            </a:extLst>
          </p:cNvPr>
          <p:cNvPicPr>
            <a:picLocks noChangeAspect="1"/>
          </p:cNvPicPr>
          <p:nvPr/>
        </p:nvPicPr>
        <p:blipFill>
          <a:blip r:embed="rId3"/>
          <a:stretch>
            <a:fillRect/>
          </a:stretch>
        </p:blipFill>
        <p:spPr>
          <a:xfrm>
            <a:off x="390814" y="5196121"/>
            <a:ext cx="8116584" cy="1478999"/>
          </a:xfrm>
          <a:prstGeom prst="rect">
            <a:avLst/>
          </a:prstGeom>
        </p:spPr>
      </p:pic>
      <p:sp>
        <p:nvSpPr>
          <p:cNvPr id="6" name="TextBox 5">
            <a:extLst>
              <a:ext uri="{FF2B5EF4-FFF2-40B4-BE49-F238E27FC236}">
                <a16:creationId xmlns:a16="http://schemas.microsoft.com/office/drawing/2014/main" id="{ACB7D681-E408-F176-6E5E-DF1DE1562D02}"/>
              </a:ext>
            </a:extLst>
          </p:cNvPr>
          <p:cNvSpPr txBox="1"/>
          <p:nvPr/>
        </p:nvSpPr>
        <p:spPr>
          <a:xfrm>
            <a:off x="432562" y="4395133"/>
            <a:ext cx="7749305" cy="158496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Verwenden Sie das Bleistiftsymbol, um zum Aktivitätsdetail zu gelangen, und wählen Sie erneut Benutzername in der Liste Zuständiger aus, ändern Sie den Status auf Fertig und klicken Sie auf Speichern (unten auf der Seite).</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Es ist keine Bewertung durchzuführen, da der Dritte automatisch genehmigt wird.</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Mit Abschluss dieser Aktivität wird der Status des Dritten von Onboarding zu Onboarding geändert.</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Es wird eine E-Mail gesendet, um zu bestätigen, dass die Drittpartei genehmigt wurde.</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47930F0-9611-071E-EA95-07E7BA74C0D2}"/>
              </a:ext>
            </a:extLst>
          </p:cNvPr>
          <p:cNvSpPr>
            <a:spLocks noGrp="1"/>
          </p:cNvSpPr>
          <p:nvPr>
            <p:ph type="sldNum" sz="quarter" idx="4"/>
          </p:nvPr>
        </p:nvSpPr>
        <p:spPr/>
        <p:txBody>
          <a:bodyPr/>
          <a:lstStyle/>
          <a:p>
            <a:fld id="{BB5FC4A1-A2DE-4EB5-9A46-57D39B4235EC}" type="slidenum">
              <a:rPr lang="en-US" smtClean="0"/>
              <a:t>38</a:t>
            </a:fld>
            <a:endParaRPr lang="en-US"/>
          </a:p>
        </p:txBody>
      </p:sp>
    </p:spTree>
    <p:extLst>
      <p:ext uri="{BB962C8B-B14F-4D97-AF65-F5344CB8AC3E}">
        <p14:creationId val="3046422796"/>
      </p:ext>
    </p:extLst>
  </p:cSld>
  <p:clrMapOvr>
    <a:masterClrMapping/>
  </p:clrMapOvr>
  <p:transition spd="med">
    <p:fade/>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D52C7E-7EA3-FD91-4664-01FD8AEA136D}"/>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pic>
        <p:nvPicPr>
          <p:cNvPr id="7" name="Picture 6">
            <a:extLst>
              <a:ext uri="{FF2B5EF4-FFF2-40B4-BE49-F238E27FC236}">
                <a16:creationId xmlns:a16="http://schemas.microsoft.com/office/drawing/2014/main" id="{9F62A212-1CC0-3BCB-3C27-33C328092B30}"/>
              </a:ext>
            </a:extLst>
          </p:cNvPr>
          <p:cNvPicPr>
            <a:picLocks noChangeAspect="1"/>
          </p:cNvPicPr>
          <p:nvPr/>
        </p:nvPicPr>
        <p:blipFill>
          <a:blip r:embed="rId2"/>
          <a:stretch>
            <a:fillRect/>
          </a:stretch>
        </p:blipFill>
        <p:spPr>
          <a:xfrm>
            <a:off x="452148" y="2044890"/>
            <a:ext cx="8239704" cy="2625567"/>
          </a:xfrm>
          <a:prstGeom prst="rect">
            <a:avLst/>
          </a:prstGeom>
        </p:spPr>
      </p:pic>
      <p:sp>
        <p:nvSpPr>
          <p:cNvPr id="8" name="TextBox 7">
            <a:extLst>
              <a:ext uri="{FF2B5EF4-FFF2-40B4-BE49-F238E27FC236}">
                <a16:creationId xmlns:a16="http://schemas.microsoft.com/office/drawing/2014/main" id="{530920F0-92F5-420E-612B-D9DC91C9CA70}"/>
              </a:ext>
            </a:extLst>
          </p:cNvPr>
          <p:cNvSpPr txBox="1"/>
          <p:nvPr/>
        </p:nvSpPr>
        <p:spPr>
          <a:xfrm>
            <a:off x="554806" y="1602769"/>
            <a:ext cx="2517168" cy="792480"/>
          </a:xfrm>
          <a:prstGeom prst="rect">
            <a:avLst/>
          </a:prstGeom>
          <a:noFill/>
        </p:spPr>
        <p:txBody>
          <a:bodyPr wrap="square" rtlCol="0">
            <a:spAutoFit/>
          </a:bodyPr>
          <a:lstStyle/>
          <a:p>
            <a:r>
              <a:rPr lang="de" sz="1400" b="1" i="0" u="none" strike="noStrike" cap="none" baseline="0">
                <a:solidFill>
                  <a:srgbClr val="000000"/>
                </a:solidFill>
                <a:effectLst/>
                <a:uFill>
                  <a:solidFill>
                    <a:prstClr val="black">
                      <a:alpha val="0"/>
                    </a:prstClr>
                  </a:solidFill>
                </a:uFill>
                <a:latin typeface="Calibri"/>
                <a:ea typeface="Calibri"/>
                <a:cs typeface="Calibri"/>
              </a:rPr>
              <a:t>Niedriges Risiko ohne Treffer (Forts.):</a:t>
            </a:r>
          </a:p>
          <a:p>
            <a:endParaRPr lang="en-GB"/>
          </a:p>
        </p:txBody>
      </p:sp>
      <p:sp>
        <p:nvSpPr>
          <p:cNvPr id="9" name="TextBox 8">
            <a:extLst>
              <a:ext uri="{FF2B5EF4-FFF2-40B4-BE49-F238E27FC236}">
                <a16:creationId xmlns:a16="http://schemas.microsoft.com/office/drawing/2014/main" id="{D30A54A3-7300-EF66-8535-100E1C346AF9}"/>
              </a:ext>
            </a:extLst>
          </p:cNvPr>
          <p:cNvSpPr txBox="1"/>
          <p:nvPr/>
        </p:nvSpPr>
        <p:spPr>
          <a:xfrm>
            <a:off x="375049" y="4900772"/>
            <a:ext cx="8393901" cy="179832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letzte Schritt besteht darin, einen Verlängerungszyklus zuzuweisen, für den der Dritte neu bewertet werden sollte.</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Für Dritte mit geringem Risiko wird empfohlen, dies alle 3 Jahre, Dritte mit mittlerem Risiko alle 2 Jahre und Dritte mit hohem Risiko alle 1 Jahr zu tun.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Hinweis:</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 wird in TAGE, nicht in Jahre eingegeben (1 Jahr = 365 Tage, 2 Jahre = 730 Tage, 3 Jahre = 1095 Tage)</a:t>
            </a:r>
          </a:p>
        </p:txBody>
      </p:sp>
      <p:sp>
        <p:nvSpPr>
          <p:cNvPr id="3" name="Slide Number Placeholder 2">
            <a:extLst>
              <a:ext uri="{FF2B5EF4-FFF2-40B4-BE49-F238E27FC236}">
                <a16:creationId xmlns:a16="http://schemas.microsoft.com/office/drawing/2014/main" id="{927D3C6E-39A6-3330-0983-2DD1448D73D8}"/>
              </a:ext>
            </a:extLst>
          </p:cNvPr>
          <p:cNvSpPr>
            <a:spLocks noGrp="1"/>
          </p:cNvSpPr>
          <p:nvPr>
            <p:ph type="sldNum" sz="quarter" idx="4"/>
          </p:nvPr>
        </p:nvSpPr>
        <p:spPr/>
        <p:txBody>
          <a:bodyPr/>
          <a:lstStyle/>
          <a:p>
            <a:fld id="{BB5FC4A1-A2DE-4EB5-9A46-57D39B4235EC}" type="slidenum">
              <a:rPr lang="en-US" smtClean="0"/>
              <a:t>39</a:t>
            </a:fld>
            <a:endParaRPr lang="en-US"/>
          </a:p>
        </p:txBody>
      </p:sp>
    </p:spTree>
    <p:extLst>
      <p:ext uri="{BB962C8B-B14F-4D97-AF65-F5344CB8AC3E}">
        <p14:creationId val="2468480850"/>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1E4F06-D719-B430-CB30-C836EBD263DE}"/>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Was ist das LSEG Due Diligence Centre?</a:t>
            </a:r>
          </a:p>
        </p:txBody>
      </p:sp>
      <p:sp>
        <p:nvSpPr>
          <p:cNvPr id="4" name="TextBox 3">
            <a:extLst>
              <a:ext uri="{FF2B5EF4-FFF2-40B4-BE49-F238E27FC236}">
                <a16:creationId xmlns:a16="http://schemas.microsoft.com/office/drawing/2014/main" id="{3BE713E8-C140-6AD8-3F3B-C455A78DA4CE}"/>
              </a:ext>
            </a:extLst>
          </p:cNvPr>
          <p:cNvSpPr txBox="1"/>
          <p:nvPr/>
        </p:nvSpPr>
        <p:spPr>
          <a:xfrm>
            <a:off x="616449" y="1952790"/>
            <a:ext cx="7911102" cy="3383280"/>
          </a:xfrm>
          <a:prstGeom prst="rect">
            <a:avLst/>
          </a:prstGeom>
          <a:noFill/>
        </p:spPr>
        <p:txBody>
          <a:bodyPr wrap="square" rtlCol="0">
            <a:spAutoFit/>
          </a:bodyPr>
          <a:lstStyle/>
          <a:p>
            <a:r>
              <a:rPr lang="de" sz="1800" b="0" i="0" u="none" strike="noStrike" cap="none" baseline="0">
                <a:solidFill>
                  <a:srgbClr val="000000"/>
                </a:solidFill>
                <a:effectLst/>
                <a:uFill>
                  <a:solidFill>
                    <a:prstClr val="black">
                      <a:alpha val="0"/>
                    </a:prstClr>
                  </a:solidFill>
                </a:uFill>
                <a:latin typeface="Calibri"/>
                <a:ea typeface="Calibri"/>
                <a:cs typeface="Calibri"/>
              </a:rPr>
              <a:t>Das LSEG Due Diligence Center (LSEG) ist eine Plattform für das Management von Due Diligence durch Dritte, die Truth Technologies ersetzen wird und in der Vergangenheit verwendet wurde, um World-Check-Suchen gegen Dritte durchzuführen, die beabsichtigen, mit RPM und seinen Tochtergesellschaften Geschäfte zu tätigen.</a:t>
            </a:r>
            <a:r>
              <a:rPr lang="de"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a:p>
            <a:r>
              <a:rPr lang="de" sz="1800" b="0" i="0" u="none" strike="noStrike" cap="none" baseline="0">
                <a:solidFill>
                  <a:srgbClr val="000000"/>
                </a:solidFill>
                <a:effectLst/>
                <a:uFill>
                  <a:solidFill>
                    <a:prstClr val="black">
                      <a:alpha val="0"/>
                    </a:prstClr>
                  </a:solidFill>
                </a:uFill>
                <a:latin typeface="Calibri"/>
                <a:ea typeface="Calibri"/>
                <a:cs typeface="Calibri"/>
              </a:rPr>
              <a:t>LSEG wird das Management von Drittparteien im gesamten Unternehmen verbessern und standardisieren, ein vollständig integriertes Genehmigungssystem durch die Verwendung vordefinierter Workflows bereitstellen und die Sichtbarkeit von Drittparteien auf der ganzen Welt erhöhen.</a:t>
            </a:r>
            <a:r>
              <a:rPr lang="de" sz="18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26" name="Picture 2" descr="Refinitiv Workspace by Refinitiv">
            <a:extLst>
              <a:ext uri="{FF2B5EF4-FFF2-40B4-BE49-F238E27FC236}">
                <a16:creationId xmlns:a16="http://schemas.microsoft.com/office/drawing/2014/main" id="{1C936D4C-E492-0F39-DC67-A7D48FFF53D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7380" y="4456076"/>
            <a:ext cx="1880171" cy="18801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D4D382B-EBB8-327A-B253-287F02DE1242}"/>
              </a:ext>
            </a:extLst>
          </p:cNvPr>
          <p:cNvSpPr txBox="1"/>
          <p:nvPr/>
        </p:nvSpPr>
        <p:spPr>
          <a:xfrm>
            <a:off x="616449" y="4456076"/>
            <a:ext cx="5681609" cy="1737360"/>
          </a:xfrm>
          <a:prstGeom prst="rect">
            <a:avLst/>
          </a:prstGeom>
          <a:noFill/>
        </p:spPr>
        <p:txBody>
          <a:bodyPr wrap="square" rtlCol="0">
            <a:spAutoFit/>
          </a:bodyPr>
          <a:lstStyle/>
          <a:p>
            <a:r>
              <a:rPr lang="de" sz="1800" b="0" i="0" u="none" strike="noStrike" cap="none" baseline="0">
                <a:solidFill>
                  <a:srgbClr val="000000"/>
                </a:solidFill>
                <a:effectLst/>
                <a:uFill>
                  <a:solidFill>
                    <a:prstClr val="black">
                      <a:alpha val="0"/>
                    </a:prstClr>
                  </a:solidFill>
                </a:uFill>
                <a:latin typeface="Calibri"/>
                <a:ea typeface="Calibri"/>
                <a:cs typeface="Calibri"/>
              </a:rPr>
              <a:t>LSEG ist ein großer Schritt nach vorne für RPM und wird das Korruptions- und Bestechungsrisiko erheblich mindern und die Einhaltung der Handelsvorschriften in allen operativen Unternehmen erleichtern.</a:t>
            </a:r>
            <a:r>
              <a:rPr lang="de" sz="1800" b="0" i="0" u="none" strike="noStrike" cap="none" baseline="0">
                <a:solidFill>
                  <a:srgbClr val="000000"/>
                </a:solidFill>
                <a:effectLst/>
                <a:uFill>
                  <a:solidFill>
                    <a:prstClr val="black">
                      <a:alpha val="0"/>
                    </a:prstClr>
                  </a:solidFill>
                </a:uFill>
                <a:latin typeface="Calibri"/>
                <a:ea typeface="Calibri"/>
                <a:cs typeface="Calibri"/>
              </a:rPr>
              <a:t>  </a:t>
            </a:r>
          </a:p>
          <a:p>
            <a:endParaRPr lang="en-GB"/>
          </a:p>
        </p:txBody>
      </p:sp>
    </p:spTree>
    <p:extLst>
      <p:ext uri="{BB962C8B-B14F-4D97-AF65-F5344CB8AC3E}">
        <p14:creationId val="3821556633"/>
      </p:ext>
    </p:extLst>
  </p:cSld>
  <p:clrMapOvr>
    <a:masterClrMapping/>
  </p:clrMapOvr>
  <p:transition spd="med">
    <p:fade/>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A089E20-8B7A-F91C-4869-1B88EA54E22D}"/>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7" name="TextBox 6">
            <a:extLst>
              <a:ext uri="{FF2B5EF4-FFF2-40B4-BE49-F238E27FC236}">
                <a16:creationId xmlns:a16="http://schemas.microsoft.com/office/drawing/2014/main" id="{A0B304D9-1608-953C-C7CE-C9BAD9B7D87C}"/>
              </a:ext>
            </a:extLst>
          </p:cNvPr>
          <p:cNvSpPr txBox="1"/>
          <p:nvPr/>
        </p:nvSpPr>
        <p:spPr>
          <a:xfrm>
            <a:off x="452063" y="1613043"/>
            <a:ext cx="8106310" cy="2438400"/>
          </a:xfrm>
          <a:prstGeom prst="rect">
            <a:avLst/>
          </a:prstGeom>
          <a:noFill/>
        </p:spPr>
        <p:txBody>
          <a:bodyPr wrap="square" rtlCol="0">
            <a:spAutoFit/>
          </a:bodyPr>
          <a:lstStyle/>
          <a:p>
            <a:r>
              <a:rPr lang="de" sz="1400" b="1" i="0" u="none" strike="noStrike" cap="none" baseline="0">
                <a:solidFill>
                  <a:srgbClr val="000000"/>
                </a:solidFill>
                <a:effectLst/>
                <a:uFill>
                  <a:solidFill>
                    <a:prstClr val="black">
                      <a:alpha val="0"/>
                    </a:prstClr>
                  </a:solidFill>
                </a:uFill>
                <a:latin typeface="Calibri"/>
                <a:ea typeface="Calibri"/>
                <a:cs typeface="Calibri"/>
              </a:rPr>
              <a:t>Mittleres/hohes Risiko ohne Treffer und mögliche Treffer gefunden:</a:t>
            </a:r>
          </a:p>
          <a:p>
            <a:endParaRPr lang="en-GB" sz="1400" b="1"/>
          </a:p>
          <a:p>
            <a:r>
              <a:rPr lang="de" sz="1400" b="0" i="0" u="none" strike="noStrike" cap="none" baseline="0">
                <a:solidFill>
                  <a:srgbClr val="000000"/>
                </a:solidFill>
                <a:effectLst/>
                <a:uFill>
                  <a:solidFill>
                    <a:prstClr val="black">
                      <a:alpha val="0"/>
                    </a:prstClr>
                  </a:solidFill>
                </a:uFill>
                <a:latin typeface="Calibri"/>
                <a:ea typeface="Calibri"/>
                <a:cs typeface="Calibri"/>
              </a:rPr>
              <a:t>Wenn ein Dritter mittleres oder hohes Risiko auf dem Risikoanalysator bewertet und keine bestätigten World-Check-Übereinstimmungen in den Screening-Ergebnissen aufweist ODER wenn ein Dritter mögliche oder positive World-Check-Übereinstimmungen aufweist (unabhängig von der Risikostufe), ist die Genehmigung durch das lokale Finanzgenehmigungsteam erforderlich.</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Die Schritte sind für das Onboarding-Team wie auf den vorherigen Seiten identisch, die ausgewählte Bewertung ist unterschiedlich, was dann verschiedene Aktivitäten im Workflow vorantreibt, wie im Screenshot unten zu sehen ist:</a:t>
            </a:r>
          </a:p>
        </p:txBody>
      </p:sp>
      <p:pic>
        <p:nvPicPr>
          <p:cNvPr id="9" name="Picture 8">
            <a:extLst>
              <a:ext uri="{FF2B5EF4-FFF2-40B4-BE49-F238E27FC236}">
                <a16:creationId xmlns:a16="http://schemas.microsoft.com/office/drawing/2014/main" id="{EB2D742C-1D7B-A044-503B-D2744800E036}"/>
              </a:ext>
            </a:extLst>
          </p:cNvPr>
          <p:cNvPicPr>
            <a:picLocks noChangeAspect="1"/>
          </p:cNvPicPr>
          <p:nvPr/>
        </p:nvPicPr>
        <p:blipFill>
          <a:blip r:embed="rId2"/>
          <a:stretch>
            <a:fillRect/>
          </a:stretch>
        </p:blipFill>
        <p:spPr>
          <a:xfrm>
            <a:off x="333910" y="3691989"/>
            <a:ext cx="8476180" cy="2592714"/>
          </a:xfrm>
          <a:prstGeom prst="rect">
            <a:avLst/>
          </a:prstGeom>
        </p:spPr>
      </p:pic>
      <p:sp>
        <p:nvSpPr>
          <p:cNvPr id="3" name="Slide Number Placeholder 2">
            <a:extLst>
              <a:ext uri="{FF2B5EF4-FFF2-40B4-BE49-F238E27FC236}">
                <a16:creationId xmlns:a16="http://schemas.microsoft.com/office/drawing/2014/main" id="{FB1AFA44-DEFE-1CFE-09EE-8273B202EBC1}"/>
              </a:ext>
            </a:extLst>
          </p:cNvPr>
          <p:cNvSpPr>
            <a:spLocks noGrp="1"/>
          </p:cNvSpPr>
          <p:nvPr>
            <p:ph type="sldNum" sz="quarter" idx="4"/>
          </p:nvPr>
        </p:nvSpPr>
        <p:spPr/>
        <p:txBody>
          <a:bodyPr/>
          <a:lstStyle/>
          <a:p>
            <a:fld id="{BB5FC4A1-A2DE-4EB5-9A46-57D39B4235EC}" type="slidenum">
              <a:rPr lang="en-US" smtClean="0"/>
              <a:t>40</a:t>
            </a:fld>
            <a:endParaRPr lang="en-US"/>
          </a:p>
        </p:txBody>
      </p:sp>
    </p:spTree>
    <p:extLst>
      <p:ext uri="{BB962C8B-B14F-4D97-AF65-F5344CB8AC3E}">
        <p14:creationId val="1740043465"/>
      </p:ext>
    </p:extLst>
  </p:cSld>
  <p:clrMapOvr>
    <a:masterClrMapping/>
  </p:clrMapOvr>
  <p:transition spd="med">
    <p:fade/>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9C03B7-C355-4EB8-136F-71D5A408A374}"/>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
        <p:nvSpPr>
          <p:cNvPr id="6" name="TextBox 5">
            <a:extLst>
              <a:ext uri="{FF2B5EF4-FFF2-40B4-BE49-F238E27FC236}">
                <a16:creationId xmlns:a16="http://schemas.microsoft.com/office/drawing/2014/main" id="{18874399-5B3B-4C0E-0422-2B965220E64A}"/>
              </a:ext>
            </a:extLst>
          </p:cNvPr>
          <p:cNvSpPr txBox="1"/>
          <p:nvPr/>
        </p:nvSpPr>
        <p:spPr>
          <a:xfrm>
            <a:off x="205483" y="1533465"/>
            <a:ext cx="8733033" cy="6035039"/>
          </a:xfrm>
          <a:prstGeom prst="rect">
            <a:avLst/>
          </a:prstGeom>
          <a:noFill/>
        </p:spPr>
        <p:txBody>
          <a:bodyPr wrap="square" rtlCol="0">
            <a:spAutoFit/>
          </a:bodyPr>
          <a:lstStyle/>
          <a:p>
            <a:r>
              <a:rPr lang="de" sz="1500" b="1" i="0" u="none" strike="noStrike" cap="none" baseline="0">
                <a:solidFill>
                  <a:srgbClr val="000000"/>
                </a:solidFill>
                <a:effectLst/>
                <a:uFill>
                  <a:solidFill>
                    <a:prstClr val="black">
                      <a:alpha val="0"/>
                    </a:prstClr>
                  </a:solidFill>
                </a:uFill>
                <a:latin typeface="Calibri"/>
                <a:ea typeface="Calibri"/>
                <a:cs typeface="Calibri"/>
              </a:rPr>
              <a:t>Mittleres/hohes Risiko ohne Treffer und mögliche Treffer gefunden (Forts.):</a:t>
            </a:r>
            <a:endParaRPr lang="en-GB" sz="1500"/>
          </a:p>
          <a:p>
            <a:endParaRPr lang="en-GB" sz="1500"/>
          </a:p>
          <a:p>
            <a:r>
              <a:rPr lang="de" sz="1500" b="0" i="0" u="none" strike="noStrike" cap="none" baseline="0">
                <a:solidFill>
                  <a:srgbClr val="000000"/>
                </a:solidFill>
                <a:effectLst/>
                <a:uFill>
                  <a:solidFill>
                    <a:prstClr val="black">
                      <a:alpha val="0"/>
                    </a:prstClr>
                  </a:solidFill>
                </a:uFill>
                <a:latin typeface="Calibri"/>
                <a:ea typeface="Calibri"/>
                <a:cs typeface="Calibri"/>
              </a:rPr>
              <a:t>Sobald das Onboarding-Team das World-Check-Screening bewertet und das Ergebnis zugewiesen hat, liegt es in der Verantwortung des lokalen Genehmigungsteams, die nächsten Schritte des Workflows zu bestimmen.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de" sz="1500" b="0" i="0" u="none" strike="noStrike" cap="none" baseline="0">
                <a:solidFill>
                  <a:srgbClr val="000000"/>
                </a:solidFill>
                <a:effectLst/>
                <a:uFill>
                  <a:solidFill>
                    <a:prstClr val="black">
                      <a:alpha val="0"/>
                    </a:prstClr>
                  </a:solidFill>
                </a:uFill>
                <a:latin typeface="Calibri"/>
                <a:ea typeface="Calibri"/>
                <a:cs typeface="Calibri"/>
              </a:rPr>
              <a:t>Das Finanzgenehmigungsteam verfügt über eine Vielzahl von Bewertungsoptionen, wenn Dritte überprüft werden.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Dazu gehören:</a:t>
            </a:r>
          </a:p>
          <a:p>
            <a:endParaRPr lang="en-GB" sz="1500"/>
          </a:p>
          <a:p>
            <a:pPr marL="285750" indent="-285750">
              <a:buFont typeface="Arial" panose="020b0604020202020204" pitchFamily="34" charset="0"/>
              <a:buChar char="•"/>
            </a:pPr>
            <a:r>
              <a:rPr lang="de" sz="1500" b="1" i="0" u="none" strike="noStrike" cap="none" baseline="0">
                <a:solidFill>
                  <a:srgbClr val="000000"/>
                </a:solidFill>
                <a:effectLst/>
                <a:uFill>
                  <a:solidFill>
                    <a:prstClr val="black">
                      <a:alpha val="0"/>
                    </a:prstClr>
                  </a:solidFill>
                </a:uFill>
                <a:latin typeface="Calibri"/>
                <a:ea typeface="Calibri"/>
                <a:cs typeface="Calibri"/>
              </a:rPr>
              <a:t>Drittpartei genehmigen: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Wenn sich das lokale Genehmigungsteam mit den Ergebnissen des World-Check-Screenings oder der Risikobewertung der Drittpartei wohlfühlt, kann es die Drittpartei genehmigen.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de" sz="1500" b="1" i="0" u="none" strike="noStrike" cap="none" baseline="0">
                <a:solidFill>
                  <a:srgbClr val="000000"/>
                </a:solidFill>
                <a:effectLst/>
                <a:uFill>
                  <a:solidFill>
                    <a:prstClr val="black">
                      <a:alpha val="0"/>
                    </a:prstClr>
                  </a:solidFill>
                </a:uFill>
                <a:latin typeface="Calibri"/>
                <a:ea typeface="Calibri"/>
                <a:cs typeface="Calibri"/>
              </a:rPr>
              <a:t>Dritte ablehnen: </a:t>
            </a:r>
            <a:r>
              <a:rPr lang="de" sz="1500" b="0" i="0" u="none" strike="noStrike" cap="none" baseline="0">
                <a:solidFill>
                  <a:srgbClr val="000000"/>
                </a:solidFill>
                <a:effectLst/>
                <a:uFill>
                  <a:solidFill>
                    <a:prstClr val="black">
                      <a:alpha val="0"/>
                    </a:prstClr>
                  </a:solidFill>
                </a:uFill>
                <a:latin typeface="Calibri"/>
                <a:ea typeface="Calibri"/>
                <a:cs typeface="Calibri"/>
              </a:rPr>
              <a:t>Wenn es etwas in den Ergebnissen der Weltüberprüfung gibt oder zusätzliche Informationen über den Dritten gesammelt wurden, mit denen sich das Genehmigungsteam nicht wohl fühlt, kann es den Dritten ablehnen.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de" sz="1500" b="1" i="0" u="none" strike="noStrike" cap="none" baseline="0">
                <a:solidFill>
                  <a:srgbClr val="000000"/>
                </a:solidFill>
                <a:effectLst/>
                <a:uFill>
                  <a:solidFill>
                    <a:prstClr val="black">
                      <a:alpha val="0"/>
                    </a:prstClr>
                  </a:solidFill>
                </a:uFill>
                <a:latin typeface="Calibri"/>
                <a:ea typeface="Calibri"/>
                <a:cs typeface="Calibri"/>
              </a:rPr>
              <a:t>Fordern Sie eine zusätzliche Überprüfung vom RPM Compliance Team an</a:t>
            </a:r>
            <a:r>
              <a:rPr lang="de" sz="1500" b="0" i="0" u="none" strike="noStrike" cap="none" baseline="0">
                <a:solidFill>
                  <a:srgbClr val="000000"/>
                </a:solidFill>
                <a:effectLst/>
                <a:uFill>
                  <a:solidFill>
                    <a:prstClr val="black">
                      <a:alpha val="0"/>
                    </a:prstClr>
                  </a:solidFill>
                </a:uFill>
                <a:latin typeface="Calibri"/>
                <a:ea typeface="Calibri"/>
                <a:cs typeface="Calibri"/>
              </a:rPr>
              <a:t>:</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Wenn sich das lokale Team nicht wohl dabei fühlt, die Drittpartei zu genehmigen, kann es das RPM-Compliance-Team bitten, eine zusätzliche Überprüfung durchzuführen.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pPr marL="285750" indent="-285750">
              <a:buFont typeface="Arial" panose="020b0604020202020204" pitchFamily="34" charset="0"/>
              <a:buChar char="•"/>
            </a:pPr>
            <a:r>
              <a:rPr lang="de" sz="1500" b="1" i="0" u="none" strike="noStrike" cap="none" baseline="0">
                <a:solidFill>
                  <a:srgbClr val="000000"/>
                </a:solidFill>
                <a:effectLst/>
                <a:uFill>
                  <a:solidFill>
                    <a:prstClr val="black">
                      <a:alpha val="0"/>
                    </a:prstClr>
                  </a:solidFill>
                </a:uFill>
                <a:latin typeface="Calibri"/>
                <a:ea typeface="Calibri"/>
                <a:cs typeface="Calibri"/>
              </a:rPr>
              <a:t>Fahren Sie mit dem Onboarding</a:t>
            </a:r>
            <a:r>
              <a:rPr lang="de" sz="1500" b="0" i="0" u="none" strike="noStrike" cap="none" baseline="0">
                <a:solidFill>
                  <a:srgbClr val="000000"/>
                </a:solidFill>
                <a:effectLst/>
                <a:uFill>
                  <a:solidFill>
                    <a:prstClr val="black">
                      <a:alpha val="0"/>
                    </a:prstClr>
                  </a:solidFill>
                </a:uFill>
                <a:latin typeface="Calibri"/>
                <a:ea typeface="Calibri"/>
                <a:cs typeface="Calibri"/>
              </a:rPr>
              <a:t> fort (was dann die nächste Phase des Workflows durch interne Datenerfassung auslösen würde):</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Wenn das Genehmigungsteam der Meinung ist, dass zusätzliche Informationen über die Drittpartei gesammelt werden müssen, kann es zur nächsten Phase des Workflows und zur internen Datenerfassungsphase übergehen.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37BECD19-4436-B820-7221-5ABFBF93773F}"/>
              </a:ext>
            </a:extLst>
          </p:cNvPr>
          <p:cNvSpPr>
            <a:spLocks noGrp="1"/>
          </p:cNvSpPr>
          <p:nvPr>
            <p:ph type="sldNum" sz="quarter" idx="4"/>
          </p:nvPr>
        </p:nvSpPr>
        <p:spPr/>
        <p:txBody>
          <a:bodyPr/>
          <a:lstStyle/>
          <a:p>
            <a:fld id="{BB5FC4A1-A2DE-4EB5-9A46-57D39B4235EC}" type="slidenum">
              <a:rPr lang="en-US" smtClean="0"/>
              <a:t>41</a:t>
            </a:fld>
            <a:endParaRPr lang="en-US"/>
          </a:p>
        </p:txBody>
      </p:sp>
    </p:spTree>
    <p:extLst>
      <p:ext uri="{BB962C8B-B14F-4D97-AF65-F5344CB8AC3E}">
        <p14:creationId val="3466519280"/>
      </p:ext>
    </p:extLst>
  </p:cSld>
  <p:clrMapOvr>
    <a:masterClrMapping/>
  </p:clrMapOvr>
  <p:transition spd="med">
    <p:fade/>
  </p:transition>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4C36A43C-7880-9F70-B654-2A3D46150B26}"/>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
        <p:nvSpPr>
          <p:cNvPr id="7" name="TextBox 6">
            <a:extLst>
              <a:ext uri="{FF2B5EF4-FFF2-40B4-BE49-F238E27FC236}">
                <a16:creationId xmlns:a16="http://schemas.microsoft.com/office/drawing/2014/main" id="{1A414996-62DE-2CCC-A115-62E68334E438}"/>
              </a:ext>
            </a:extLst>
          </p:cNvPr>
          <p:cNvSpPr txBox="1"/>
          <p:nvPr/>
        </p:nvSpPr>
        <p:spPr>
          <a:xfrm>
            <a:off x="246580" y="1434596"/>
            <a:ext cx="8609744" cy="1798320"/>
          </a:xfrm>
          <a:prstGeom prst="rect">
            <a:avLst/>
          </a:prstGeom>
          <a:noFill/>
        </p:spPr>
        <p:txBody>
          <a:bodyPr wrap="square">
            <a:spAutoFit/>
          </a:bodyPr>
          <a:lstStyle/>
          <a:p>
            <a:r>
              <a:rPr lang="de" sz="1400" b="1" i="0" u="none" strike="noStrike" cap="none" baseline="0">
                <a:solidFill>
                  <a:srgbClr val="000000"/>
                </a:solidFill>
                <a:effectLst/>
                <a:uFill>
                  <a:solidFill>
                    <a:prstClr val="black">
                      <a:alpha val="0"/>
                    </a:prstClr>
                  </a:solidFill>
                </a:uFill>
                <a:latin typeface="Calibri"/>
                <a:ea typeface="Calibri"/>
                <a:cs typeface="Calibri"/>
              </a:rPr>
              <a:t>Mittleres/hohes Risiko ohne Treffer und mögliche Treffer gefunden (Forts.):</a:t>
            </a:r>
          </a:p>
          <a:p>
            <a:endParaRPr lang="en-GB" sz="1400" b="1"/>
          </a:p>
          <a:p>
            <a:r>
              <a:rPr lang="de" sz="1400" b="0" i="0" u="none" strike="noStrike" cap="none" baseline="0">
                <a:solidFill>
                  <a:srgbClr val="FF0000"/>
                </a:solidFill>
                <a:effectLst/>
                <a:uFill>
                  <a:solidFill>
                    <a:prstClr val="black">
                      <a:alpha val="0"/>
                    </a:prstClr>
                  </a:solidFill>
                </a:uFill>
                <a:latin typeface="Calibri"/>
                <a:ea typeface="Calibri"/>
                <a:cs typeface="Calibri"/>
              </a:rPr>
              <a:t>Warum sollte sich das Genehmigungsteam entscheiden, einen Dritten abzulehnen, zur zusätzlichen Überprüfung an die Compliance-Abteilung zu senden oder mit einem internen Fragebogen fortzufahren?</a:t>
            </a:r>
          </a:p>
          <a:p>
            <a:endParaRPr lang="en-GB" sz="1400">
              <a:solidFill>
                <a:srgbClr val="FF0000"/>
              </a:solidFill>
            </a:endParaRPr>
          </a:p>
          <a:p>
            <a:r>
              <a:rPr lang="de" sz="1400" b="0" i="0" u="none" strike="noStrike" cap="none" baseline="0">
                <a:solidFill>
                  <a:srgbClr val="000000"/>
                </a:solidFill>
                <a:effectLst/>
                <a:uFill>
                  <a:solidFill>
                    <a:prstClr val="black">
                      <a:alpha val="0"/>
                    </a:prstClr>
                  </a:solidFill>
                </a:uFill>
                <a:latin typeface="Calibri"/>
                <a:ea typeface="Calibri"/>
                <a:cs typeface="Calibri"/>
              </a:rPr>
              <a:t>Hier sind einige Beispiele als Anleitung, wie Sie die Bewertung für Dritte mit mittlerem/hohem Risiko und diejenigen mit positiven Weltüberprüfungsübereinstimmungen auswählen würden:</a:t>
            </a:r>
          </a:p>
        </p:txBody>
      </p:sp>
      <p:sp>
        <p:nvSpPr>
          <p:cNvPr id="8" name="TextBox 7">
            <a:extLst>
              <a:ext uri="{FF2B5EF4-FFF2-40B4-BE49-F238E27FC236}">
                <a16:creationId xmlns:a16="http://schemas.microsoft.com/office/drawing/2014/main" id="{34A0E262-AA27-95E6-07AC-42164CF721AB}"/>
              </a:ext>
            </a:extLst>
          </p:cNvPr>
          <p:cNvSpPr txBox="1"/>
          <p:nvPr/>
        </p:nvSpPr>
        <p:spPr>
          <a:xfrm>
            <a:off x="247982" y="3134223"/>
            <a:ext cx="3061699" cy="5212079"/>
          </a:xfrm>
          <a:prstGeom prst="rect">
            <a:avLst/>
          </a:prstGeom>
          <a:noFill/>
        </p:spPr>
        <p:txBody>
          <a:bodyPr wrap="square" rtlCol="0">
            <a:spAutoFit/>
          </a:bodyPr>
          <a:lstStyle/>
          <a:p>
            <a:r>
              <a:rPr lang="de" sz="1400" b="1" i="0" u="none" strike="noStrike" cap="none" baseline="0">
                <a:solidFill>
                  <a:srgbClr val="000000"/>
                </a:solidFill>
                <a:effectLst/>
                <a:uFill>
                  <a:solidFill>
                    <a:prstClr val="black">
                      <a:alpha val="0"/>
                    </a:prstClr>
                  </a:solidFill>
                </a:uFill>
                <a:latin typeface="Calibri"/>
                <a:ea typeface="Calibri"/>
                <a:cs typeface="Calibri"/>
              </a:rPr>
              <a:t>Warnsignale in den WC-Ergebnissen:</a:t>
            </a:r>
          </a:p>
          <a:p>
            <a:endParaRPr lang="en-GB" sz="1400"/>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Verurteilungen wegen Korruption oder Bestechung, Betrug, Geldwäsche usw. Verurteilungen wegen Preisabsprachen/Angebotsabsprachen, Verstoß gegen das Wettbewerbsrecht usw.</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Arbeitsrechtsverletzungen / Menschenrechtsverletzungen</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Verhängte Geldstrafen für unethisches oder illegales Verhalten</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Jede Verbindung zu einer staatlichen/staatlichen Einheit</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Geldstrafen wegen Verstoßes gegen Sicherheits- oder Umweltgesetze</a:t>
            </a:r>
          </a:p>
          <a:p>
            <a:pPr marL="285750" indent="-285750">
              <a:buFont typeface="Arial" panose="020b0604020202020204" pitchFamily="34" charset="0"/>
              <a:buChar char="•"/>
            </a:pPr>
            <a:endParaRPr lang="en-GB" sz="1400"/>
          </a:p>
        </p:txBody>
      </p:sp>
      <p:sp>
        <p:nvSpPr>
          <p:cNvPr id="9" name="Right Brace 8">
            <a:extLst>
              <a:ext uri="{FF2B5EF4-FFF2-40B4-BE49-F238E27FC236}">
                <a16:creationId xmlns:a16="http://schemas.microsoft.com/office/drawing/2014/main" id="{C8280828-8010-C3C6-70FF-B65C04BF283A}"/>
              </a:ext>
            </a:extLst>
          </p:cNvPr>
          <p:cNvSpPr/>
          <p:nvPr/>
        </p:nvSpPr>
        <p:spPr>
          <a:xfrm>
            <a:off x="3445100" y="3435455"/>
            <a:ext cx="174661" cy="3152409"/>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62C4F05F-1687-E5C8-6515-DE6C6967DA72}"/>
              </a:ext>
            </a:extLst>
          </p:cNvPr>
          <p:cNvSpPr txBox="1"/>
          <p:nvPr/>
        </p:nvSpPr>
        <p:spPr>
          <a:xfrm>
            <a:off x="3819181" y="3303499"/>
            <a:ext cx="1366463" cy="5212079"/>
          </a:xfrm>
          <a:prstGeom prst="rect">
            <a:avLst/>
          </a:prstGeom>
          <a:noFill/>
        </p:spPr>
        <p:txBody>
          <a:bodyPr wrap="square" rtlCol="0">
            <a:spAutoFit/>
          </a:bodyPr>
          <a:lstStyle/>
          <a:p>
            <a:pPr algn="ctr"/>
            <a:r>
              <a:rPr lang="de" sz="1200" b="0" i="0" u="none" strike="noStrike" cap="none" baseline="0">
                <a:solidFill>
                  <a:srgbClr val="000000"/>
                </a:solidFill>
                <a:effectLst/>
                <a:uFill>
                  <a:solidFill>
                    <a:prstClr val="black">
                      <a:alpha val="0"/>
                    </a:prstClr>
                  </a:solidFill>
                </a:uFill>
                <a:latin typeface="Calibri"/>
                <a:ea typeface="Calibri"/>
                <a:cs typeface="Calibri"/>
              </a:rPr>
              <a:t>Solche Ergebnisse können dazu führen, dass das Genehmigungsteam entscheidet, mit dem Onboarding zur nächsten Phase des Arbeitsablaufs fortzufahren (d. h. interner Fragebogen oder an das Compliance-Team zur zweiten Meinung, die auch einen internen Fragebogen genehmigen, ablehnen oder anfordern kann.</a:t>
            </a:r>
          </a:p>
        </p:txBody>
      </p:sp>
      <p:sp>
        <p:nvSpPr>
          <p:cNvPr id="11" name="TextBox 10">
            <a:extLst>
              <a:ext uri="{FF2B5EF4-FFF2-40B4-BE49-F238E27FC236}">
                <a16:creationId xmlns:a16="http://schemas.microsoft.com/office/drawing/2014/main" id="{116E3338-1A9C-8E7A-F6FC-3BF5D64DB9EB}"/>
              </a:ext>
            </a:extLst>
          </p:cNvPr>
          <p:cNvSpPr txBox="1"/>
          <p:nvPr/>
        </p:nvSpPr>
        <p:spPr>
          <a:xfrm>
            <a:off x="5559725" y="3107212"/>
            <a:ext cx="3061699" cy="3718560"/>
          </a:xfrm>
          <a:prstGeom prst="rect">
            <a:avLst/>
          </a:prstGeom>
          <a:noFill/>
        </p:spPr>
        <p:txBody>
          <a:bodyPr wrap="square" rtlCol="0">
            <a:spAutoFit/>
          </a:bodyPr>
          <a:lstStyle/>
          <a:p>
            <a:r>
              <a:rPr lang="de" sz="1400" b="1" i="0" u="none" strike="noStrike" cap="none" baseline="0">
                <a:solidFill>
                  <a:srgbClr val="000000"/>
                </a:solidFill>
                <a:effectLst/>
                <a:uFill>
                  <a:solidFill>
                    <a:prstClr val="black">
                      <a:alpha val="0"/>
                    </a:prstClr>
                  </a:solidFill>
                </a:uFill>
                <a:latin typeface="Calibri"/>
                <a:ea typeface="Calibri"/>
                <a:cs typeface="Calibri"/>
              </a:rPr>
              <a:t>Ablehnung eines Dritten:</a:t>
            </a:r>
          </a:p>
          <a:p>
            <a:endParaRPr lang="en-GB" sz="1400"/>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Der Dritte ist Eigentum eines Unternehmens, das sich in einem Land befindet, für das ein Embargo gilt, oder das starke Verbindungen zu einem sanktionierten Land hat</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Die Direktoren / Großaktionäre sind eingeschränkte Parteien / Listen der abgelehnten Parteien</a:t>
            </a:r>
          </a:p>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Es gibt eine rote Flagge, die direkt gegen die V&amp;E 168 von RPM verstößt.</a:t>
            </a:r>
          </a:p>
        </p:txBody>
      </p:sp>
      <p:sp>
        <p:nvSpPr>
          <p:cNvPr id="12" name="TextBox 11">
            <a:extLst>
              <a:ext uri="{FF2B5EF4-FFF2-40B4-BE49-F238E27FC236}">
                <a16:creationId xmlns:a16="http://schemas.microsoft.com/office/drawing/2014/main" id="{E78876D5-B139-C922-943A-49672BB4D0A5}"/>
              </a:ext>
            </a:extLst>
          </p:cNvPr>
          <p:cNvSpPr txBox="1"/>
          <p:nvPr/>
        </p:nvSpPr>
        <p:spPr>
          <a:xfrm>
            <a:off x="5559725" y="5640512"/>
            <a:ext cx="3204131" cy="1463040"/>
          </a:xfrm>
          <a:prstGeom prst="rect">
            <a:avLst/>
          </a:prstGeom>
          <a:noFill/>
        </p:spPr>
        <p:txBody>
          <a:bodyPr wrap="square" rtlCol="0">
            <a:spAutoFit/>
          </a:bodyPr>
          <a:lstStyle/>
          <a:p>
            <a:pPr algn="ctr"/>
            <a:r>
              <a:rPr lang="de" sz="18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Wenden Sie sich an das RPM Compliance Team, wenn Sie jemals unsicher sind, ob ein World-Check-Ergebnis vorliegt</a:t>
            </a:r>
          </a:p>
        </p:txBody>
      </p:sp>
      <p:sp>
        <p:nvSpPr>
          <p:cNvPr id="3" name="Slide Number Placeholder 2">
            <a:extLst>
              <a:ext uri="{FF2B5EF4-FFF2-40B4-BE49-F238E27FC236}">
                <a16:creationId xmlns:a16="http://schemas.microsoft.com/office/drawing/2014/main" id="{81B6E83C-F91A-0889-B0E5-379C7409C065}"/>
              </a:ext>
            </a:extLst>
          </p:cNvPr>
          <p:cNvSpPr>
            <a:spLocks noGrp="1"/>
          </p:cNvSpPr>
          <p:nvPr>
            <p:ph type="sldNum" sz="quarter" idx="4"/>
          </p:nvPr>
        </p:nvSpPr>
        <p:spPr/>
        <p:txBody>
          <a:bodyPr/>
          <a:lstStyle/>
          <a:p>
            <a:fld id="{BB5FC4A1-A2DE-4EB5-9A46-57D39B4235EC}" type="slidenum">
              <a:rPr lang="en-US" smtClean="0"/>
              <a:t>42</a:t>
            </a:fld>
            <a:endParaRPr lang="en-US"/>
          </a:p>
        </p:txBody>
      </p:sp>
    </p:spTree>
    <p:extLst>
      <p:ext uri="{BB962C8B-B14F-4D97-AF65-F5344CB8AC3E}">
        <p14:creationId val="1656596496"/>
      </p:ext>
    </p:extLst>
  </p:cSld>
  <p:clrMapOvr>
    <a:masterClrMapping/>
  </p:clrMapOvr>
  <p:transition spd="med">
    <p:fade/>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5A22F81-1004-5F8F-F6A9-9A1C9A0F34B6}"/>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sp>
        <p:nvSpPr>
          <p:cNvPr id="6" name="TextBox 5">
            <a:extLst>
              <a:ext uri="{FF2B5EF4-FFF2-40B4-BE49-F238E27FC236}">
                <a16:creationId xmlns:a16="http://schemas.microsoft.com/office/drawing/2014/main" id="{BDA06B8A-BEE9-EA3C-40C9-A83C48F4BBE7}"/>
              </a:ext>
            </a:extLst>
          </p:cNvPr>
          <p:cNvSpPr txBox="1"/>
          <p:nvPr/>
        </p:nvSpPr>
        <p:spPr>
          <a:xfrm>
            <a:off x="205483" y="1533465"/>
            <a:ext cx="8733033" cy="1234440"/>
          </a:xfrm>
          <a:prstGeom prst="rect">
            <a:avLst/>
          </a:prstGeom>
          <a:noFill/>
        </p:spPr>
        <p:txBody>
          <a:bodyPr wrap="square" rtlCol="0">
            <a:spAutoFit/>
          </a:bodyPr>
          <a:lstStyle/>
          <a:p>
            <a:r>
              <a:rPr lang="de" sz="1500" b="1" i="0" u="none" strike="noStrike" cap="none" baseline="0">
                <a:solidFill>
                  <a:srgbClr val="000000"/>
                </a:solidFill>
                <a:effectLst/>
                <a:uFill>
                  <a:solidFill>
                    <a:prstClr val="black">
                      <a:alpha val="0"/>
                    </a:prstClr>
                  </a:solidFill>
                </a:uFill>
                <a:latin typeface="Calibri"/>
                <a:ea typeface="Calibri"/>
                <a:cs typeface="Calibri"/>
              </a:rPr>
              <a:t>Mittleres/hohes Risiko ohne Treffer und mögliche Treffer gefunden (Forts.):</a:t>
            </a:r>
            <a:endParaRPr lang="en-GB" sz="1500"/>
          </a:p>
          <a:p>
            <a:endParaRPr lang="en-GB" sz="1500"/>
          </a:p>
          <a:p>
            <a:r>
              <a:rPr lang="de" sz="1500" b="0" i="0" u="none" strike="noStrike" cap="none" baseline="0">
                <a:solidFill>
                  <a:srgbClr val="000000"/>
                </a:solidFill>
                <a:effectLst/>
                <a:uFill>
                  <a:solidFill>
                    <a:prstClr val="black">
                      <a:alpha val="0"/>
                    </a:prstClr>
                  </a:solidFill>
                </a:uFill>
                <a:latin typeface="Calibri"/>
                <a:ea typeface="Calibri"/>
                <a:cs typeface="Calibri"/>
              </a:rPr>
              <a:t>Das Genehmigungsteam erhält eine E-Mail-Benachrichtigung, sobald das Onboarding-Team die entsprechende Bewertung ausgewählt hat.</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Ein Beispiel dafür ist unten aufgeführt:</a:t>
            </a:r>
          </a:p>
        </p:txBody>
      </p:sp>
      <p:pic>
        <p:nvPicPr>
          <p:cNvPr id="8" name="Picture 7">
            <a:extLst>
              <a:ext uri="{FF2B5EF4-FFF2-40B4-BE49-F238E27FC236}">
                <a16:creationId xmlns:a16="http://schemas.microsoft.com/office/drawing/2014/main" id="{820917AA-6D91-F876-5A07-152E9FC12BF5}"/>
              </a:ext>
            </a:extLst>
          </p:cNvPr>
          <p:cNvPicPr>
            <a:picLocks noChangeAspect="1"/>
          </p:cNvPicPr>
          <p:nvPr/>
        </p:nvPicPr>
        <p:blipFill>
          <a:blip r:embed="rId2"/>
          <a:stretch>
            <a:fillRect/>
          </a:stretch>
        </p:blipFill>
        <p:spPr>
          <a:xfrm>
            <a:off x="205483" y="2708837"/>
            <a:ext cx="5845996" cy="3200071"/>
          </a:xfrm>
          <a:prstGeom prst="rect">
            <a:avLst/>
          </a:prstGeom>
        </p:spPr>
      </p:pic>
      <p:sp>
        <p:nvSpPr>
          <p:cNvPr id="9" name="TextBox 8">
            <a:extLst>
              <a:ext uri="{FF2B5EF4-FFF2-40B4-BE49-F238E27FC236}">
                <a16:creationId xmlns:a16="http://schemas.microsoft.com/office/drawing/2014/main" id="{0D46F9D8-EB2B-8075-417C-14588A7DECA7}"/>
              </a:ext>
            </a:extLst>
          </p:cNvPr>
          <p:cNvSpPr txBox="1"/>
          <p:nvPr/>
        </p:nvSpPr>
        <p:spPr>
          <a:xfrm>
            <a:off x="205483" y="5908908"/>
            <a:ext cx="8147406" cy="82296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Wenn Sie auf den Link klicken, wird das Genehmigungsteam direkt zur Aktivität weitergeleitet.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Von dort aus können sie die möglichen Welt-Check-Matches überprüfen und die entsprechende Bewertung auswählen.</a:t>
            </a:r>
          </a:p>
        </p:txBody>
      </p:sp>
      <p:sp>
        <p:nvSpPr>
          <p:cNvPr id="3" name="Slide Number Placeholder 2">
            <a:extLst>
              <a:ext uri="{FF2B5EF4-FFF2-40B4-BE49-F238E27FC236}">
                <a16:creationId xmlns:a16="http://schemas.microsoft.com/office/drawing/2014/main" id="{5F65AAF0-1FDE-564A-5EBD-E87C58CE4B1B}"/>
              </a:ext>
            </a:extLst>
          </p:cNvPr>
          <p:cNvSpPr>
            <a:spLocks noGrp="1"/>
          </p:cNvSpPr>
          <p:nvPr>
            <p:ph type="sldNum" sz="quarter" idx="4"/>
          </p:nvPr>
        </p:nvSpPr>
        <p:spPr/>
        <p:txBody>
          <a:bodyPr/>
          <a:lstStyle/>
          <a:p>
            <a:fld id="{BB5FC4A1-A2DE-4EB5-9A46-57D39B4235EC}" type="slidenum">
              <a:rPr lang="en-US" smtClean="0"/>
              <a:t>43</a:t>
            </a:fld>
            <a:endParaRPr lang="en-US"/>
          </a:p>
        </p:txBody>
      </p:sp>
    </p:spTree>
    <p:extLst>
      <p:ext uri="{BB962C8B-B14F-4D97-AF65-F5344CB8AC3E}">
        <p14:creationId val="1814546953"/>
      </p:ext>
    </p:extLst>
  </p:cSld>
  <p:clrMapOvr>
    <a:masterClrMapping/>
  </p:clrMapOvr>
  <p:transition spd="med">
    <p:fade/>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B5C2081-C43C-8E11-3BC9-D1A17F08F930}"/>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pic>
        <p:nvPicPr>
          <p:cNvPr id="7" name="Picture 6">
            <a:extLst>
              <a:ext uri="{FF2B5EF4-FFF2-40B4-BE49-F238E27FC236}">
                <a16:creationId xmlns:a16="http://schemas.microsoft.com/office/drawing/2014/main" id="{BED582AE-9176-F323-7D0B-DCD8CB877039}"/>
              </a:ext>
            </a:extLst>
          </p:cNvPr>
          <p:cNvPicPr>
            <a:picLocks noChangeAspect="1"/>
          </p:cNvPicPr>
          <p:nvPr/>
        </p:nvPicPr>
        <p:blipFill>
          <a:blip r:embed="rId2"/>
          <a:stretch>
            <a:fillRect/>
          </a:stretch>
        </p:blipFill>
        <p:spPr>
          <a:xfrm>
            <a:off x="476249" y="2302597"/>
            <a:ext cx="7715892" cy="3740339"/>
          </a:xfrm>
          <a:prstGeom prst="rect">
            <a:avLst/>
          </a:prstGeom>
        </p:spPr>
      </p:pic>
      <p:cxnSp>
        <p:nvCxnSpPr>
          <p:cNvPr id="10" name="Straight Arrow Connector 9">
            <a:extLst>
              <a:ext uri="{FF2B5EF4-FFF2-40B4-BE49-F238E27FC236}">
                <a16:creationId xmlns:a16="http://schemas.microsoft.com/office/drawing/2014/main" id="{850DEA07-58D1-96AE-E3E6-AC23822B6F40}"/>
              </a:ext>
            </a:extLst>
          </p:cNvPr>
          <p:cNvCxnSpPr/>
          <p:nvPr/>
        </p:nvCxnSpPr>
        <p:spPr>
          <a:xfrm flipH="1">
            <a:off x="1325366" y="1982912"/>
            <a:ext cx="1982913" cy="163359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404B583A-CBBE-79CD-2554-98206D10CBBA}"/>
              </a:ext>
            </a:extLst>
          </p:cNvPr>
          <p:cNvSpPr txBox="1"/>
          <p:nvPr/>
        </p:nvSpPr>
        <p:spPr>
          <a:xfrm>
            <a:off x="476249" y="1426648"/>
            <a:ext cx="7825270" cy="1371600"/>
          </a:xfrm>
          <a:prstGeom prst="rect">
            <a:avLst/>
          </a:prstGeom>
          <a:solidFill>
            <a:schemeClr val="bg1"/>
          </a:solid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Unten sehen Sie den Bildschirm, zu dem Sie weitergeleitet werden, sobald Sie auf den E-Mail-Link geklickt haben.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Um zum World-Check Screening-Ergebnis zurückzukehren, klicken Sie auf Informationen Dritter und scrollen Sie nach unten zu den World-Check-Ergebnissen.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Sie sollten die gelösten Ergebnisse sehen und den vom Onboarding-Team als POSITIV oder MÖGLICH ausgewählten Dritten überprüfen können.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1" name="TextBox 10">
            <a:extLst>
              <a:ext uri="{FF2B5EF4-FFF2-40B4-BE49-F238E27FC236}">
                <a16:creationId xmlns:a16="http://schemas.microsoft.com/office/drawing/2014/main" id="{263F1A02-3AF0-D672-CD79-F464D41FD059}"/>
              </a:ext>
            </a:extLst>
          </p:cNvPr>
          <p:cNvSpPr txBox="1"/>
          <p:nvPr/>
        </p:nvSpPr>
        <p:spPr>
          <a:xfrm>
            <a:off x="343198" y="6042936"/>
            <a:ext cx="8318430" cy="73152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Sobald das Genehmigungsteam seine Überprüfung abgeschlossen hat, kehrt es zur Aktivität zurück und wählt die entsprechende Bewertung aus (siehe Seite 36 für Bewertungsoptionen).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A873DEF-F088-05EF-65E4-47388F775F3A}"/>
              </a:ext>
            </a:extLst>
          </p:cNvPr>
          <p:cNvSpPr>
            <a:spLocks noGrp="1"/>
          </p:cNvSpPr>
          <p:nvPr>
            <p:ph type="sldNum" sz="quarter" idx="4"/>
          </p:nvPr>
        </p:nvSpPr>
        <p:spPr/>
        <p:txBody>
          <a:bodyPr/>
          <a:lstStyle/>
          <a:p>
            <a:fld id="{BB5FC4A1-A2DE-4EB5-9A46-57D39B4235EC}" type="slidenum">
              <a:rPr lang="en-US" smtClean="0"/>
              <a:t>44</a:t>
            </a:fld>
            <a:endParaRPr lang="en-US"/>
          </a:p>
        </p:txBody>
      </p:sp>
    </p:spTree>
    <p:extLst>
      <p:ext uri="{BB962C8B-B14F-4D97-AF65-F5344CB8AC3E}">
        <p14:creationId val="1824194563"/>
      </p:ext>
    </p:extLst>
  </p:cSld>
  <p:clrMapOvr>
    <a:masterClrMapping/>
  </p:clrMapOvr>
  <p:transition spd="med">
    <p:fade/>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E28508C-EE56-CCCA-EEC7-093FAC913CCE}"/>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p>
        </p:txBody>
      </p:sp>
      <p:pic>
        <p:nvPicPr>
          <p:cNvPr id="7" name="Picture 6">
            <a:extLst>
              <a:ext uri="{FF2B5EF4-FFF2-40B4-BE49-F238E27FC236}">
                <a16:creationId xmlns:a16="http://schemas.microsoft.com/office/drawing/2014/main" id="{E06695C8-3984-A08C-803D-E98FB1DB688D}"/>
              </a:ext>
            </a:extLst>
          </p:cNvPr>
          <p:cNvPicPr>
            <a:picLocks noChangeAspect="1"/>
          </p:cNvPicPr>
          <p:nvPr/>
        </p:nvPicPr>
        <p:blipFill>
          <a:blip r:embed="rId2"/>
          <a:stretch>
            <a:fillRect/>
          </a:stretch>
        </p:blipFill>
        <p:spPr>
          <a:xfrm>
            <a:off x="303838" y="2460705"/>
            <a:ext cx="8167955" cy="4110709"/>
          </a:xfrm>
          <a:prstGeom prst="rect">
            <a:avLst/>
          </a:prstGeom>
        </p:spPr>
      </p:pic>
      <p:sp>
        <p:nvSpPr>
          <p:cNvPr id="8" name="TextBox 7">
            <a:extLst>
              <a:ext uri="{FF2B5EF4-FFF2-40B4-BE49-F238E27FC236}">
                <a16:creationId xmlns:a16="http://schemas.microsoft.com/office/drawing/2014/main" id="{032725BD-3675-E4D5-CB03-BE412DE63CCC}"/>
              </a:ext>
            </a:extLst>
          </p:cNvPr>
          <p:cNvSpPr txBox="1"/>
          <p:nvPr/>
        </p:nvSpPr>
        <p:spPr>
          <a:xfrm>
            <a:off x="303838" y="1510944"/>
            <a:ext cx="7530957" cy="106680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Wenn das Genehmigungsteam seine Bewertung vorgenommen hat, wird eine E-Mail an das Onboarding-Team gesendet, um es darüber zu informieren, dass die Aktivität abgeschlossen wurde.</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Durch Klicken auf den Link können sie den Status der Drittgenehmigung überprüfen.</a:t>
            </a:r>
          </a:p>
        </p:txBody>
      </p:sp>
      <p:sp>
        <p:nvSpPr>
          <p:cNvPr id="3" name="Slide Number Placeholder 2">
            <a:extLst>
              <a:ext uri="{FF2B5EF4-FFF2-40B4-BE49-F238E27FC236}">
                <a16:creationId xmlns:a16="http://schemas.microsoft.com/office/drawing/2014/main" id="{9A5C3152-B675-FB24-F161-4A11DCA9F4D8}"/>
              </a:ext>
            </a:extLst>
          </p:cNvPr>
          <p:cNvSpPr>
            <a:spLocks noGrp="1"/>
          </p:cNvSpPr>
          <p:nvPr>
            <p:ph type="sldNum" sz="quarter" idx="4"/>
          </p:nvPr>
        </p:nvSpPr>
        <p:spPr/>
        <p:txBody>
          <a:bodyPr/>
          <a:lstStyle/>
          <a:p>
            <a:fld id="{BB5FC4A1-A2DE-4EB5-9A46-57D39B4235EC}" type="slidenum">
              <a:rPr lang="en-US" smtClean="0"/>
              <a:t>45</a:t>
            </a:fld>
            <a:endParaRPr lang="en-US"/>
          </a:p>
        </p:txBody>
      </p:sp>
    </p:spTree>
    <p:extLst>
      <p:ext uri="{BB962C8B-B14F-4D97-AF65-F5344CB8AC3E}">
        <p14:creationId val="1401210848"/>
      </p:ext>
    </p:extLst>
  </p:cSld>
  <p:clrMapOvr>
    <a:masterClrMapping/>
  </p:clrMapOvr>
  <p:transition spd="med">
    <p:fade/>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D061D045-E502-3EE8-6C2E-B8FDEB6D6CF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Onboarding eines Dritten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sp>
        <p:nvSpPr>
          <p:cNvPr id="3" name="Content Placeholder 2">
            <a:extLst>
              <a:ext uri="{FF2B5EF4-FFF2-40B4-BE49-F238E27FC236}">
                <a16:creationId xmlns:a16="http://schemas.microsoft.com/office/drawing/2014/main" id="{71FD4EE0-4D62-88F2-2B76-06094E75B6CF}"/>
              </a:ext>
            </a:extLst>
          </p:cNvPr>
          <p:cNvSpPr>
            <a:spLocks noGrp="1"/>
          </p:cNvSpPr>
          <p:nvPr>
            <p:ph idx="1"/>
          </p:nvPr>
        </p:nvSpPr>
        <p:spPr>
          <a:xfrm>
            <a:off x="446176" y="1716279"/>
            <a:ext cx="8074836" cy="4842074"/>
          </a:xfrm>
        </p:spPr>
        <p:txBody>
          <a:bodyPr>
            <a:normAutofit lnSpcReduction="10000"/>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Andere Dinge, die Sie bei einer Aktivität beachten sollten:</a:t>
            </a:r>
          </a:p>
          <a:p>
            <a:pPr marL="0" indent="0">
              <a:buNone/>
            </a:pPr>
            <a:endParaRPr lang="en-GB" sz="1600" b="1"/>
          </a:p>
          <a:p>
            <a:r>
              <a:rPr lang="de" sz="1600" b="0" i="0" u="none" strike="noStrike" cap="none" baseline="0">
                <a:solidFill>
                  <a:srgbClr val="000000"/>
                </a:solidFill>
                <a:effectLst/>
                <a:uFill>
                  <a:solidFill>
                    <a:prstClr val="black">
                      <a:alpha val="0"/>
                    </a:prstClr>
                  </a:solidFill>
                </a:uFill>
                <a:latin typeface="Calibri"/>
                <a:ea typeface="Calibri"/>
                <a:cs typeface="Calibri"/>
              </a:rPr>
              <a:t>Innerhalb einer Aktivität besteht die Möglichkeit, zusätzliche Dokumente (Kreditprüfungssuchen usw.), alles, was Sie im Rahmen Ihrer lokalen Due-Diligence-Verfahren für relevant halten, hochzuladen.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Dokumente werden wie jede andere Art von Upload-Funktion hochgeladen.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Uploads können von jedem Benutzertyp abgeschlossen werden.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Kommentare können im Kommentarbereich der Aktivität jederzeit, wiederum durch jede Art von Benutzer, gemacht werden</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Das Genehmigungsteam kann um eine zusätzliche Überprüfung eines World-Check-Screening-Ergebnisses bitten, wie in Abschnitt 3 dieses Handbuchs hervorgehoben.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Das Genehmigungsteam muss den Verlängerungszyklus der Drittpartei festlegen, sobald er gemäß den Anweisungen für das Onboarding-Team in Szenarien mit geringem Risiko genehmigt wurde.</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p:txBody>
      </p:sp>
      <p:sp>
        <p:nvSpPr>
          <p:cNvPr id="4" name="Slide Number Placeholder 3">
            <a:extLst>
              <a:ext uri="{FF2B5EF4-FFF2-40B4-BE49-F238E27FC236}">
                <a16:creationId xmlns:a16="http://schemas.microsoft.com/office/drawing/2014/main" id="{4E09C29A-68D2-C2FB-BB94-082CEA2703BD}"/>
              </a:ext>
            </a:extLst>
          </p:cNvPr>
          <p:cNvSpPr>
            <a:spLocks noGrp="1"/>
          </p:cNvSpPr>
          <p:nvPr>
            <p:ph type="sldNum" sz="quarter" idx="4"/>
          </p:nvPr>
        </p:nvSpPr>
        <p:spPr/>
        <p:txBody>
          <a:bodyPr/>
          <a:lstStyle/>
          <a:p>
            <a:fld id="{BB5FC4A1-A2DE-4EB5-9A46-57D39B4235EC}" type="slidenum">
              <a:rPr lang="en-US" smtClean="0"/>
              <a:t>46</a:t>
            </a:fld>
            <a:endParaRPr lang="en-US"/>
          </a:p>
        </p:txBody>
      </p:sp>
    </p:spTree>
    <p:extLst>
      <p:ext uri="{BB962C8B-B14F-4D97-AF65-F5344CB8AC3E}">
        <p14:creationId val="3173758669"/>
      </p:ext>
    </p:extLst>
  </p:cSld>
  <p:clrMapOvr>
    <a:masterClrMapping/>
  </p:clrMapOvr>
  <p:transition spd="med">
    <p:fade/>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0B6098-FF96-3130-98D3-569D0E09EC90}"/>
              </a:ext>
            </a:extLst>
          </p:cNvPr>
          <p:cNvSpPr>
            <a:spLocks noGrp="1"/>
          </p:cNvSpPr>
          <p:nvPr>
            <p:ph type="title"/>
          </p:nvPr>
        </p:nvSpPr>
        <p:spPr/>
        <p:txBody>
          <a:bodyPr/>
          <a:lstStyle/>
          <a:p>
            <a:br>
              <a:rPr sz="2000"/>
            </a:b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6DD4E7E4-0907-47F0-A449-3351982E32C7}"/>
              </a:ext>
            </a:extLst>
          </p:cNvPr>
          <p:cNvSpPr>
            <a:spLocks noGrp="1"/>
          </p:cNvSpPr>
          <p:nvPr>
            <p:ph idx="1"/>
          </p:nvPr>
        </p:nvSpPr>
        <p:spPr/>
        <p:txBody>
          <a:bodyPr>
            <a:norm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Die Phasen 2 und 3 des Workflows sind die Phasen der internen und externen Datenerfassung.</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Diese würden verwendet werden, wenn wir Bedenken hinsichtlich der Integrität oder der Berechtigung des Dritten haben und daher zusätzliche Informationen über ihn sammeln möchten, bevor wir mit ihm Geschäfte tätigen.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r>
              <a:rPr lang="de" sz="1600" b="0" i="0" u="none" strike="noStrike" cap="none" baseline="0">
                <a:solidFill>
                  <a:srgbClr val="000000"/>
                </a:solidFill>
                <a:effectLst/>
                <a:uFill>
                  <a:solidFill>
                    <a:prstClr val="black">
                      <a:alpha val="0"/>
                    </a:prstClr>
                  </a:solidFill>
                </a:uFill>
                <a:latin typeface="Calibri"/>
                <a:ea typeface="Calibri"/>
                <a:cs typeface="Calibri"/>
              </a:rPr>
              <a:t>Es ist nicht zwingend erforderlich, dass alle Drittparteien die Phasen 2 und 3 des Arbeitsablaufs abschließen müssen. Diese werden nur mit Drittparteien mit höherem Risiko abgeschlossen und wir haben Bedenken bezüglich der Ergebnisse des World-Check-Screenings.</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 wird in Abschnitt 4 dieses Schulungshandbuchs beschrieben.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7" name="TextBox 6">
            <a:extLst>
              <a:ext uri="{FF2B5EF4-FFF2-40B4-BE49-F238E27FC236}">
                <a16:creationId xmlns:a16="http://schemas.microsoft.com/office/drawing/2014/main" id="{05910325-443B-D16A-FEA4-BF22001561E8}"/>
              </a:ext>
            </a:extLst>
          </p:cNvPr>
          <p:cNvSpPr txBox="1"/>
          <p:nvPr/>
        </p:nvSpPr>
        <p:spPr>
          <a:xfrm>
            <a:off x="432561" y="3214119"/>
            <a:ext cx="8074837" cy="3992881"/>
          </a:xfrm>
          <a:prstGeom prst="rect">
            <a:avLst/>
          </a:prstGeom>
          <a:noFill/>
        </p:spPr>
        <p:txBody>
          <a:bodyPr wrap="square" rtlCol="0">
            <a:spAutoFit/>
          </a:bodyPr>
          <a:lstStyle/>
          <a:p>
            <a:r>
              <a:rPr lang="de" sz="1600" b="1" i="0" u="none" strike="noStrike" cap="none" baseline="0">
                <a:solidFill>
                  <a:srgbClr val="0070C0"/>
                </a:solidFill>
                <a:effectLst/>
                <a:uFill>
                  <a:solidFill>
                    <a:prstClr val="black">
                      <a:alpha val="0"/>
                    </a:prstClr>
                  </a:solidFill>
                </a:uFill>
                <a:latin typeface="Calibri"/>
                <a:ea typeface="Calibri"/>
                <a:cs typeface="Calibri"/>
              </a:rPr>
              <a:t>Stufe 2:</a:t>
            </a:r>
            <a:r>
              <a:rPr lang="de" sz="1600" b="1" i="0" u="none" strike="noStrike" cap="none" baseline="0">
                <a:solidFill>
                  <a:srgbClr val="0070C0"/>
                </a:solidFill>
                <a:effectLst/>
                <a:uFill>
                  <a:solidFill>
                    <a:prstClr val="black">
                      <a:alpha val="0"/>
                    </a:prstClr>
                  </a:solidFill>
                </a:uFill>
                <a:latin typeface="Calibri"/>
                <a:ea typeface="Calibri"/>
                <a:cs typeface="Calibri"/>
              </a:rPr>
              <a:t> </a:t>
            </a:r>
            <a:r>
              <a:rPr lang="de" sz="1600" b="1" i="0" u="none" strike="noStrike" cap="none" baseline="0">
                <a:solidFill>
                  <a:srgbClr val="0070C0"/>
                </a:solidFill>
                <a:effectLst/>
                <a:uFill>
                  <a:solidFill>
                    <a:prstClr val="black">
                      <a:alpha val="0"/>
                    </a:prstClr>
                  </a:solidFill>
                </a:uFill>
                <a:latin typeface="Calibri"/>
                <a:ea typeface="Calibri"/>
                <a:cs typeface="Calibri"/>
              </a:rPr>
              <a:t>Interne Datenerfassung</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Phase 2 des Workflows wird nur aktiviert, wenn das Genehmigungsteam „Mit Onboarding fortfahren“ als Bewertung bei der Überprüfung eines Dritten im World-Check Screening (Phase 1) des Workflows auswählt.</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Normalerweise werden interne Fragebögen vom </a:t>
            </a:r>
            <a:r>
              <a:rPr lang="de" sz="1600" b="1" i="0" u="none" strike="noStrike" cap="none" baseline="0">
                <a:solidFill>
                  <a:srgbClr val="FF0000"/>
                </a:solidFill>
                <a:effectLst/>
                <a:uFill>
                  <a:solidFill>
                    <a:prstClr val="black">
                      <a:alpha val="0"/>
                    </a:prstClr>
                  </a:solidFill>
                </a:uFill>
                <a:latin typeface="Calibri"/>
                <a:ea typeface="Calibri"/>
                <a:cs typeface="Calibri"/>
              </a:rPr>
              <a:t>GENEHMIGUNGsteam</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 zugewiesen und vom </a:t>
            </a:r>
            <a:r>
              <a:rPr lang="de" sz="1600" b="1" i="0" u="none" strike="noStrike" cap="none" baseline="0">
                <a:solidFill>
                  <a:srgbClr val="FF0000"/>
                </a:solidFill>
                <a:effectLst/>
                <a:uFill>
                  <a:solidFill>
                    <a:prstClr val="black">
                      <a:alpha val="0"/>
                    </a:prstClr>
                  </a:solidFill>
                </a:uFill>
                <a:latin typeface="Calibri"/>
                <a:ea typeface="Calibri"/>
                <a:cs typeface="Calibri"/>
              </a:rPr>
              <a:t>ONBOARDING-Team</a:t>
            </a:r>
            <a:r>
              <a:rPr lang="de" sz="1600" b="0" i="0" u="none" strike="noStrike" cap="none" baseline="0">
                <a:solidFill>
                  <a:srgbClr val="000000"/>
                </a:solidFill>
                <a:effectLst/>
                <a:uFill>
                  <a:solidFill>
                    <a:prstClr val="black">
                      <a:alpha val="0"/>
                    </a:prstClr>
                  </a:solidFill>
                </a:uFill>
                <a:latin typeface="Calibri"/>
                <a:ea typeface="Calibri"/>
                <a:cs typeface="Calibri"/>
              </a:rPr>
              <a:t> ausgefüllt. Der Benutzer des Genehmigungsteams kann jedoch jedem in seiner Organisation zuweisen, der als Benutzer im System eingerichtet ist.</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Es ist möglich, zu jeder Zeit des Onboarding-Prozesses interne Fragebögen zuzuweisen, es ist jedoch höchstwahrscheinlich, dass sie nur im Rahmen des Workflow-Prozesses ausgestellt werden.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Beide werden auf den nächsten Seiten behandelt...</a:t>
            </a:r>
          </a:p>
        </p:txBody>
      </p:sp>
      <p:sp>
        <p:nvSpPr>
          <p:cNvPr id="4" name="Slide Number Placeholder 3">
            <a:extLst>
              <a:ext uri="{FF2B5EF4-FFF2-40B4-BE49-F238E27FC236}">
                <a16:creationId xmlns:a16="http://schemas.microsoft.com/office/drawing/2014/main" id="{15376510-25BE-7D01-02D9-9E608D1178EE}"/>
              </a:ext>
            </a:extLst>
          </p:cNvPr>
          <p:cNvSpPr>
            <a:spLocks noGrp="1"/>
          </p:cNvSpPr>
          <p:nvPr>
            <p:ph type="sldNum" sz="quarter" idx="4"/>
          </p:nvPr>
        </p:nvSpPr>
        <p:spPr/>
        <p:txBody>
          <a:bodyPr/>
          <a:lstStyle/>
          <a:p>
            <a:fld id="{BB5FC4A1-A2DE-4EB5-9A46-57D39B4235EC}" type="slidenum">
              <a:rPr lang="en-US" smtClean="0"/>
              <a:t>47</a:t>
            </a:fld>
            <a:endParaRPr lang="en-US"/>
          </a:p>
        </p:txBody>
      </p:sp>
    </p:spTree>
    <p:extLst>
      <p:ext uri="{BB962C8B-B14F-4D97-AF65-F5344CB8AC3E}">
        <p14:creationId val="1923057633"/>
      </p:ext>
    </p:extLst>
  </p:cSld>
  <p:clrMapOvr>
    <a:masterClrMapping/>
  </p:clrMapOvr>
  <p:transition spd="med">
    <p:fade/>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8F8F869-70D3-C726-F0E7-D6DF2BE09D33}"/>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descr="Graphical user interface, text, application, email&#10;&#10;Description automatically generated">
            <a:extLst>
              <a:ext uri="{FF2B5EF4-FFF2-40B4-BE49-F238E27FC236}">
                <a16:creationId xmlns:a16="http://schemas.microsoft.com/office/drawing/2014/main" id="{3E8C0D56-2358-B6F0-52DA-25CEE7B20F38}"/>
              </a:ext>
            </a:extLst>
          </p:cNvPr>
          <p:cNvPicPr>
            <a:picLocks noChangeAspect="1"/>
          </p:cNvPicPr>
          <p:nvPr/>
        </p:nvPicPr>
        <p:blipFill>
          <a:blip r:embed="rId2"/>
          <a:stretch>
            <a:fillRect/>
          </a:stretch>
        </p:blipFill>
        <p:spPr>
          <a:xfrm>
            <a:off x="534582" y="2771048"/>
            <a:ext cx="8074836" cy="3694236"/>
          </a:xfrm>
          <a:prstGeom prst="rect">
            <a:avLst/>
          </a:prstGeom>
          <a:noFill/>
        </p:spPr>
      </p:pic>
      <p:sp>
        <p:nvSpPr>
          <p:cNvPr id="8" name="TextBox 7">
            <a:extLst>
              <a:ext uri="{FF2B5EF4-FFF2-40B4-BE49-F238E27FC236}">
                <a16:creationId xmlns:a16="http://schemas.microsoft.com/office/drawing/2014/main" id="{A6F11F38-B9D0-A91C-3E19-4F1CFE151B09}"/>
              </a:ext>
            </a:extLst>
          </p:cNvPr>
          <p:cNvSpPr txBox="1"/>
          <p:nvPr/>
        </p:nvSpPr>
        <p:spPr>
          <a:xfrm>
            <a:off x="534582" y="1551398"/>
            <a:ext cx="7808034" cy="155448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Wie im Screenshot unten zu sehen ist, wird die Registerkarte grün, wenn alle Aktivitäten in Phase 1 abgeschlossen sind, und die nächste Registerkarte wird zugänglich.</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 erste Aktivität, die in Phase 2 des Workflows durchgeführt wird, besteht darin, dass das Genehmigungsteam einem anderen Benutzer innerhalb der Organisation, normalerweise einem Mitglied des Onboarding-Teams, einen Fragebogen zuweist.</a:t>
            </a:r>
          </a:p>
        </p:txBody>
      </p:sp>
      <p:sp>
        <p:nvSpPr>
          <p:cNvPr id="3" name="Slide Number Placeholder 2">
            <a:extLst>
              <a:ext uri="{FF2B5EF4-FFF2-40B4-BE49-F238E27FC236}">
                <a16:creationId xmlns:a16="http://schemas.microsoft.com/office/drawing/2014/main" id="{6D13952E-E249-B069-DEF6-EB34882F4316}"/>
              </a:ext>
            </a:extLst>
          </p:cNvPr>
          <p:cNvSpPr>
            <a:spLocks noGrp="1"/>
          </p:cNvSpPr>
          <p:nvPr>
            <p:ph type="sldNum" sz="quarter" idx="4"/>
          </p:nvPr>
        </p:nvSpPr>
        <p:spPr/>
        <p:txBody>
          <a:bodyPr/>
          <a:lstStyle/>
          <a:p>
            <a:fld id="{BB5FC4A1-A2DE-4EB5-9A46-57D39B4235EC}" type="slidenum">
              <a:rPr lang="en-US" smtClean="0"/>
              <a:t>48</a:t>
            </a:fld>
            <a:endParaRPr lang="en-US"/>
          </a:p>
        </p:txBody>
      </p:sp>
      <p:cxnSp>
        <p:nvCxnSpPr>
          <p:cNvPr id="5" name="Straight Arrow Connector 4">
            <a:extLst>
              <a:ext uri="{FF2B5EF4-FFF2-40B4-BE49-F238E27FC236}">
                <a16:creationId xmlns:a16="http://schemas.microsoft.com/office/drawing/2014/main" id="{72608397-EF73-44D7-623C-98CF4891B568}"/>
              </a:ext>
            </a:extLst>
          </p:cNvPr>
          <p:cNvCxnSpPr/>
          <p:nvPr/>
        </p:nvCxnSpPr>
        <p:spPr>
          <a:xfrm flipH="1">
            <a:off x="1807535" y="2062716"/>
            <a:ext cx="1084521" cy="2753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AA410C13-7FF0-BCCB-B152-954662A647DB}"/>
              </a:ext>
            </a:extLst>
          </p:cNvPr>
          <p:cNvCxnSpPr/>
          <p:nvPr/>
        </p:nvCxnSpPr>
        <p:spPr>
          <a:xfrm flipH="1">
            <a:off x="3083442" y="2090007"/>
            <a:ext cx="2636874" cy="26521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666753138"/>
      </p:ext>
    </p:extLst>
  </p:cSld>
  <p:clrMapOvr>
    <a:masterClrMapping/>
  </p:clrMapOvr>
  <p:transition spd="med">
    <p:fade/>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000383BF-880F-2068-B4F5-EAFF990A98B9}"/>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p>
        </p:txBody>
      </p:sp>
      <p:pic>
        <p:nvPicPr>
          <p:cNvPr id="7" name="Picture 6">
            <a:extLst>
              <a:ext uri="{FF2B5EF4-FFF2-40B4-BE49-F238E27FC236}">
                <a16:creationId xmlns:a16="http://schemas.microsoft.com/office/drawing/2014/main" id="{AB431657-7897-A33D-81E2-2105ACA1A2B3}"/>
              </a:ext>
            </a:extLst>
          </p:cNvPr>
          <p:cNvPicPr>
            <a:picLocks noChangeAspect="1"/>
          </p:cNvPicPr>
          <p:nvPr/>
        </p:nvPicPr>
        <p:blipFill>
          <a:blip r:embed="rId2"/>
          <a:stretch>
            <a:fillRect/>
          </a:stretch>
        </p:blipFill>
        <p:spPr>
          <a:xfrm>
            <a:off x="349321" y="2971090"/>
            <a:ext cx="8074836" cy="1937961"/>
          </a:xfrm>
          <a:prstGeom prst="rect">
            <a:avLst/>
          </a:prstGeom>
          <a:noFill/>
        </p:spPr>
      </p:pic>
      <p:sp>
        <p:nvSpPr>
          <p:cNvPr id="8" name="TextBox 7">
            <a:extLst>
              <a:ext uri="{FF2B5EF4-FFF2-40B4-BE49-F238E27FC236}">
                <a16:creationId xmlns:a16="http://schemas.microsoft.com/office/drawing/2014/main" id="{78826C9B-146C-68CD-2638-1AED80E05D79}"/>
              </a:ext>
            </a:extLst>
          </p:cNvPr>
          <p:cNvSpPr txBox="1"/>
          <p:nvPr/>
        </p:nvSpPr>
        <p:spPr>
          <a:xfrm>
            <a:off x="349321" y="1561672"/>
            <a:ext cx="7832546" cy="131064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Klicken Sie zunächst in die Aktivität „Fragebogen zuweisen“ und wählen Sie im Feld „Zuständiger“ den Namen des Mitarbeiters des Genehmigungsteams aus, der die Aktivität abschließt (d. h. wer den Fragebogen zuweist), und ändern Sie den Status in „In Bearbeitung“, scrollen Sie dann zum Ende der Seite und klicken Sie auf SPEICHERN.</a:t>
            </a:r>
          </a:p>
        </p:txBody>
      </p:sp>
      <p:sp>
        <p:nvSpPr>
          <p:cNvPr id="9" name="Speech Bubble: Oval 8">
            <a:extLst>
              <a:ext uri="{FF2B5EF4-FFF2-40B4-BE49-F238E27FC236}">
                <a16:creationId xmlns:a16="http://schemas.microsoft.com/office/drawing/2014/main" id="{D3DFA52E-102B-090D-43C6-DB666A135CFC}"/>
              </a:ext>
            </a:extLst>
          </p:cNvPr>
          <p:cNvSpPr/>
          <p:nvPr/>
        </p:nvSpPr>
        <p:spPr>
          <a:xfrm>
            <a:off x="2363056" y="5241251"/>
            <a:ext cx="2671282" cy="1303387"/>
          </a:xfrm>
          <a:prstGeom prst="wedgeEllipseCallout">
            <a:avLst>
              <a:gd name="adj1" fmla="val -40122"/>
              <a:gd name="adj2" fmla="val -82442"/>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9C2499DD-A9A6-2934-645F-125CBD396684}"/>
              </a:ext>
            </a:extLst>
          </p:cNvPr>
          <p:cNvSpPr txBox="1"/>
          <p:nvPr/>
        </p:nvSpPr>
        <p:spPr>
          <a:xfrm>
            <a:off x="2568539" y="5389534"/>
            <a:ext cx="2239767" cy="1371600"/>
          </a:xfrm>
          <a:prstGeom prst="rect">
            <a:avLst/>
          </a:prstGeom>
          <a:noFill/>
        </p:spPr>
        <p:txBody>
          <a:bodyPr wrap="square" rtlCol="0">
            <a:spAutoFit/>
          </a:bodyPr>
          <a:lstStyle/>
          <a:p>
            <a:pPr algn="ctr"/>
            <a:r>
              <a:rPr lang="de" sz="1200" b="0" i="0" u="none" strike="noStrike" cap="none" baseline="0">
                <a:solidFill>
                  <a:srgbClr val="000000"/>
                </a:solidFill>
                <a:effectLst/>
                <a:uFill>
                  <a:solidFill>
                    <a:prstClr val="black">
                      <a:alpha val="0"/>
                    </a:prstClr>
                  </a:solidFill>
                </a:uFill>
                <a:latin typeface="Calibri"/>
                <a:ea typeface="Calibri"/>
                <a:cs typeface="Calibri"/>
              </a:rPr>
              <a:t>Das bedeutet nur, dass Sie jedem, der ein Benutzer im System ist und die Fähigkeit hat, die Informationen im internen Fragebogen auszufüllen, zuweisen können</a:t>
            </a:r>
          </a:p>
        </p:txBody>
      </p:sp>
      <p:sp>
        <p:nvSpPr>
          <p:cNvPr id="2" name="Slide Number Placeholder 1">
            <a:extLst>
              <a:ext uri="{FF2B5EF4-FFF2-40B4-BE49-F238E27FC236}">
                <a16:creationId xmlns:a16="http://schemas.microsoft.com/office/drawing/2014/main" id="{3B924C1D-01CC-11A6-9B51-A51EBE1ED9D0}"/>
              </a:ext>
            </a:extLst>
          </p:cNvPr>
          <p:cNvSpPr>
            <a:spLocks noGrp="1"/>
          </p:cNvSpPr>
          <p:nvPr>
            <p:ph type="sldNum" sz="quarter" idx="4"/>
          </p:nvPr>
        </p:nvSpPr>
        <p:spPr/>
        <p:txBody>
          <a:bodyPr/>
          <a:lstStyle/>
          <a:p>
            <a:fld id="{BB5FC4A1-A2DE-4EB5-9A46-57D39B4235EC}" type="slidenum">
              <a:rPr lang="en-US" smtClean="0"/>
              <a:t>49</a:t>
            </a:fld>
            <a:endParaRPr lang="en-US"/>
          </a:p>
        </p:txBody>
      </p:sp>
    </p:spTree>
    <p:extLst>
      <p:ext uri="{BB962C8B-B14F-4D97-AF65-F5344CB8AC3E}">
        <p14:creationId val="747796465"/>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3FDA5E0F-6AFC-2BF8-61AD-CDC7331D8204}"/>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LSEG-Workflow</a:t>
            </a:r>
          </a:p>
        </p:txBody>
      </p:sp>
      <p:graphicFrame>
        <p:nvGraphicFramePr>
          <p:cNvPr id="6" name="Content Placeholder 5">
            <a:extLst>
              <a:ext uri="{FF2B5EF4-FFF2-40B4-BE49-F238E27FC236}">
                <a16:creationId xmlns:a16="http://schemas.microsoft.com/office/drawing/2014/main" id="{16385D7A-7A37-366B-5CE9-24F4742B73EA}"/>
              </a:ext>
            </a:extLst>
          </p:cNvPr>
          <p:cNvGraphicFramePr>
            <a:graphicFrameLocks noGrp="1"/>
          </p:cNvGraphicFramePr>
          <p:nvPr>
            <p:ph idx="1"/>
            <p:extLst>
              <p:ext uri="{D42A27DB-BD31-4B8C-83A1-F6EECF244321}">
                <p14:modId val="1248186887"/>
              </p:ext>
            </p:extLst>
          </p:nvPr>
        </p:nvGraphicFramePr>
        <p:xfrm>
          <a:off x="285605" y="969912"/>
          <a:ext cx="8543524" cy="5390554"/>
        </p:xfrm>
        <a:graphic>
          <a:graphicData uri="http://schemas.openxmlformats.org/drawingml/2006/diagram">
            <dgm:relIds xmlns:dgm="http://schemas.openxmlformats.org/drawingml/2006/diagram" r:dm="rId3" r:lo="rId4" r:qs="rId5" r:cs="rId6"/>
          </a:graphicData>
        </a:graphic>
      </p:graphicFrame>
      <p:sp>
        <p:nvSpPr>
          <p:cNvPr id="5" name="Slide Number Placeholder 4">
            <a:extLst>
              <a:ext uri="{FF2B5EF4-FFF2-40B4-BE49-F238E27FC236}">
                <a16:creationId xmlns:a16="http://schemas.microsoft.com/office/drawing/2014/main" id="{5BDD5DCA-259A-8EB4-8C24-95C2B6B518BB}"/>
              </a:ext>
            </a:extLst>
          </p:cNvPr>
          <p:cNvSpPr>
            <a:spLocks noGrp="1"/>
          </p:cNvSpPr>
          <p:nvPr>
            <p:ph type="sldNum" sz="quarter" idx="4"/>
          </p:nvPr>
        </p:nvSpPr>
        <p:spPr/>
        <p:txBody>
          <a:bodyPr/>
          <a:lstStyle/>
          <a:p>
            <a:fld id="{BB5FC4A1-A2DE-4EB5-9A46-57D39B4235EC}" type="slidenum">
              <a:rPr lang="en-US" smtClean="0"/>
              <a:t>5</a:t>
            </a:fld>
            <a:endParaRPr lang="en-US"/>
          </a:p>
        </p:txBody>
      </p:sp>
      <p:sp>
        <p:nvSpPr>
          <p:cNvPr id="7" name="Oval 6">
            <a:extLst>
              <a:ext uri="{FF2B5EF4-FFF2-40B4-BE49-F238E27FC236}">
                <a16:creationId xmlns:a16="http://schemas.microsoft.com/office/drawing/2014/main" id="{C5D2E73D-4A0C-BA79-78F5-4C5F1CE5E859}"/>
              </a:ext>
            </a:extLst>
          </p:cNvPr>
          <p:cNvSpPr/>
          <p:nvPr/>
        </p:nvSpPr>
        <p:spPr>
          <a:xfrm>
            <a:off x="7404855" y="2103099"/>
            <a:ext cx="1145219"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Geringes Risiko – Genehmigt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8" name="Arrow: Right 7">
            <a:extLst>
              <a:ext uri="{FF2B5EF4-FFF2-40B4-BE49-F238E27FC236}">
                <a16:creationId xmlns:a16="http://schemas.microsoft.com/office/drawing/2014/main" id="{9A67895F-5E0B-ABAE-7167-4FA3C0EAB0ED}"/>
              </a:ext>
            </a:extLst>
          </p:cNvPr>
          <p:cNvSpPr/>
          <p:nvPr/>
        </p:nvSpPr>
        <p:spPr>
          <a:xfrm>
            <a:off x="6996753" y="221355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FDBC15-66E5-C638-DA91-E61B383CBFE9}"/>
              </a:ext>
            </a:extLst>
          </p:cNvPr>
          <p:cNvSpPr txBox="1"/>
          <p:nvPr/>
        </p:nvSpPr>
        <p:spPr>
          <a:xfrm>
            <a:off x="5549692" y="3207326"/>
            <a:ext cx="914400" cy="777240"/>
          </a:xfrm>
          <a:prstGeom prst="rect">
            <a:avLst/>
          </a:prstGeom>
          <a:noFill/>
        </p:spPr>
        <p:txBody>
          <a:bodyPr wrap="square" rtlCol="0">
            <a:spAutoFit/>
          </a:bodyPr>
          <a:lstStyle/>
          <a:p>
            <a:r>
              <a:rPr lang="de" sz="900" b="0" i="0" u="none" strike="noStrike" cap="none" baseline="0">
                <a:solidFill>
                  <a:srgbClr val="2F5597"/>
                </a:solidFill>
                <a:effectLst/>
                <a:uFill>
                  <a:solidFill>
                    <a:prstClr val="black">
                      <a:alpha val="0"/>
                    </a:prstClr>
                  </a:solidFill>
                </a:uFill>
                <a:latin typeface="Calibri"/>
                <a:ea typeface="Calibri"/>
                <a:cs typeface="Calibri"/>
              </a:rPr>
              <a:t>World Check Treffer, mittleres oder hohes Risiko</a:t>
            </a:r>
            <a:r>
              <a:rPr lang="de" sz="900" b="0" i="0" u="none" strike="noStrike" cap="none" baseline="0">
                <a:solidFill>
                  <a:srgbClr val="2F5597"/>
                </a:solidFill>
                <a:effectLst/>
                <a:uFill>
                  <a:solidFill>
                    <a:prstClr val="black">
                      <a:alpha val="0"/>
                    </a:prstClr>
                  </a:solidFill>
                </a:uFill>
                <a:latin typeface="Calibri"/>
                <a:ea typeface="Calibri"/>
                <a:cs typeface="Calibri"/>
              </a:rPr>
              <a:t> </a:t>
            </a:r>
          </a:p>
        </p:txBody>
      </p:sp>
      <p:sp>
        <p:nvSpPr>
          <p:cNvPr id="10" name="Arrow: Right 9">
            <a:extLst>
              <a:ext uri="{FF2B5EF4-FFF2-40B4-BE49-F238E27FC236}">
                <a16:creationId xmlns:a16="http://schemas.microsoft.com/office/drawing/2014/main" id="{24EF9E04-786B-E55C-BD5E-3429E05F3DE7}"/>
              </a:ext>
            </a:extLst>
          </p:cNvPr>
          <p:cNvSpPr/>
          <p:nvPr/>
        </p:nvSpPr>
        <p:spPr>
          <a:xfrm rot="20598688">
            <a:off x="7336161" y="3705937"/>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776235E-6D30-D566-3D7F-C35A71B1DE17}"/>
              </a:ext>
            </a:extLst>
          </p:cNvPr>
          <p:cNvSpPr/>
          <p:nvPr/>
        </p:nvSpPr>
        <p:spPr>
          <a:xfrm>
            <a:off x="7708061" y="3461242"/>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Genehmigt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2" name="Oval 11">
            <a:extLst>
              <a:ext uri="{FF2B5EF4-FFF2-40B4-BE49-F238E27FC236}">
                <a16:creationId xmlns:a16="http://schemas.microsoft.com/office/drawing/2014/main" id="{51088F49-190F-EC29-42FD-59537C27F663}"/>
              </a:ext>
            </a:extLst>
          </p:cNvPr>
          <p:cNvSpPr/>
          <p:nvPr/>
        </p:nvSpPr>
        <p:spPr>
          <a:xfrm>
            <a:off x="6592818" y="580844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Abgelehnt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3" name="Arrow: Right 12">
            <a:extLst>
              <a:ext uri="{FF2B5EF4-FFF2-40B4-BE49-F238E27FC236}">
                <a16:creationId xmlns:a16="http://schemas.microsoft.com/office/drawing/2014/main" id="{96FF2839-F25C-3E03-3A9C-B42466674B31}"/>
              </a:ext>
            </a:extLst>
          </p:cNvPr>
          <p:cNvSpPr/>
          <p:nvPr/>
        </p:nvSpPr>
        <p:spPr>
          <a:xfrm rot="1140186">
            <a:off x="7356261" y="4348574"/>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68CBC38-02DD-6FF2-8CEC-411A27D5C1BC}"/>
              </a:ext>
            </a:extLst>
          </p:cNvPr>
          <p:cNvSpPr/>
          <p:nvPr/>
        </p:nvSpPr>
        <p:spPr>
          <a:xfrm>
            <a:off x="6578319" y="5116078"/>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Genehmigt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5" name="TextBox 14">
            <a:extLst>
              <a:ext uri="{FF2B5EF4-FFF2-40B4-BE49-F238E27FC236}">
                <a16:creationId xmlns:a16="http://schemas.microsoft.com/office/drawing/2014/main" id="{5C0E6181-49DB-5FAE-CF07-99522B8225EE}"/>
              </a:ext>
            </a:extLst>
          </p:cNvPr>
          <p:cNvSpPr txBox="1"/>
          <p:nvPr/>
        </p:nvSpPr>
        <p:spPr>
          <a:xfrm>
            <a:off x="5286059" y="4575405"/>
            <a:ext cx="1084171" cy="914400"/>
          </a:xfrm>
          <a:prstGeom prst="rect">
            <a:avLst/>
          </a:prstGeom>
          <a:noFill/>
        </p:spPr>
        <p:txBody>
          <a:bodyPr wrap="square" rtlCol="0">
            <a:spAutoFit/>
          </a:bodyPr>
          <a:lstStyle/>
          <a:p>
            <a:r>
              <a:rPr lang="de" sz="900" b="0" i="0" u="none" strike="noStrike" cap="none" baseline="0">
                <a:solidFill>
                  <a:srgbClr val="2F5597"/>
                </a:solidFill>
                <a:effectLst/>
                <a:uFill>
                  <a:solidFill>
                    <a:prstClr val="black">
                      <a:alpha val="0"/>
                    </a:prstClr>
                  </a:solidFill>
                </a:uFill>
                <a:latin typeface="Calibri"/>
                <a:ea typeface="Calibri"/>
                <a:cs typeface="Calibri"/>
              </a:rPr>
              <a:t>Fahren Sie mit dem Onboarding fort, um weitere Daten zu sammeln</a:t>
            </a:r>
          </a:p>
        </p:txBody>
      </p:sp>
      <p:sp>
        <p:nvSpPr>
          <p:cNvPr id="16" name="Oval 15">
            <a:extLst>
              <a:ext uri="{FF2B5EF4-FFF2-40B4-BE49-F238E27FC236}">
                <a16:creationId xmlns:a16="http://schemas.microsoft.com/office/drawing/2014/main" id="{AD065CB7-CD8F-19E2-1C49-B865892C8E23}"/>
              </a:ext>
            </a:extLst>
          </p:cNvPr>
          <p:cNvSpPr/>
          <p:nvPr/>
        </p:nvSpPr>
        <p:spPr>
          <a:xfrm>
            <a:off x="7715820" y="4349758"/>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Abgelehnt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17" name="Arrow: Right 16">
            <a:extLst>
              <a:ext uri="{FF2B5EF4-FFF2-40B4-BE49-F238E27FC236}">
                <a16:creationId xmlns:a16="http://schemas.microsoft.com/office/drawing/2014/main" id="{054C7268-4A04-6DE1-74B1-90331D718EBE}"/>
              </a:ext>
            </a:extLst>
          </p:cNvPr>
          <p:cNvSpPr/>
          <p:nvPr/>
        </p:nvSpPr>
        <p:spPr>
          <a:xfrm rot="20598688">
            <a:off x="6195646" y="5368566"/>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ECE3822-5B11-B2FE-BED7-385FDC27295A}"/>
              </a:ext>
            </a:extLst>
          </p:cNvPr>
          <p:cNvSpPr/>
          <p:nvPr/>
        </p:nvSpPr>
        <p:spPr>
          <a:xfrm rot="10800000">
            <a:off x="1416501" y="4134287"/>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83D51A-14F0-AF1B-F23D-4A9917943CF8}"/>
              </a:ext>
            </a:extLst>
          </p:cNvPr>
          <p:cNvSpPr/>
          <p:nvPr/>
        </p:nvSpPr>
        <p:spPr>
          <a:xfrm>
            <a:off x="1328093" y="5259636"/>
            <a:ext cx="1085264" cy="564301"/>
          </a:xfrm>
          <a:prstGeom prst="ellipse">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Genehmigt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0" name="Oval 19">
            <a:extLst>
              <a:ext uri="{FF2B5EF4-FFF2-40B4-BE49-F238E27FC236}">
                <a16:creationId xmlns:a16="http://schemas.microsoft.com/office/drawing/2014/main" id="{F4006DD4-0156-ECF4-E057-0BB3E30D3D5F}"/>
              </a:ext>
            </a:extLst>
          </p:cNvPr>
          <p:cNvSpPr/>
          <p:nvPr/>
        </p:nvSpPr>
        <p:spPr>
          <a:xfrm>
            <a:off x="1349647" y="5960275"/>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Abgelehnt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1" name="Arrow: Right 20">
            <a:extLst>
              <a:ext uri="{FF2B5EF4-FFF2-40B4-BE49-F238E27FC236}">
                <a16:creationId xmlns:a16="http://schemas.microsoft.com/office/drawing/2014/main" id="{39B5C0FE-19B1-242E-B3CC-A5ABBDDEDDFF}"/>
              </a:ext>
            </a:extLst>
          </p:cNvPr>
          <p:cNvSpPr/>
          <p:nvPr/>
        </p:nvSpPr>
        <p:spPr>
          <a:xfrm rot="11599450">
            <a:off x="2578225" y="5432134"/>
            <a:ext cx="337351" cy="365125"/>
          </a:xfrm>
          <a:prstGeom prst="rightArrow">
            <a:avLst/>
          </a:prstGeom>
          <a:solidFill>
            <a:srgbClr val="3CA4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AD5427D-D4F3-1AB4-B4F8-D6BEEB34D429}"/>
              </a:ext>
            </a:extLst>
          </p:cNvPr>
          <p:cNvSpPr txBox="1"/>
          <p:nvPr/>
        </p:nvSpPr>
        <p:spPr>
          <a:xfrm>
            <a:off x="4096829" y="6016745"/>
            <a:ext cx="1084171" cy="914400"/>
          </a:xfrm>
          <a:prstGeom prst="rect">
            <a:avLst/>
          </a:prstGeom>
          <a:noFill/>
        </p:spPr>
        <p:txBody>
          <a:bodyPr wrap="square" rtlCol="0">
            <a:spAutoFit/>
          </a:bodyPr>
          <a:lstStyle/>
          <a:p>
            <a:r>
              <a:rPr lang="de" sz="900" b="0" i="0" u="none" strike="noStrike" cap="none" baseline="0">
                <a:solidFill>
                  <a:srgbClr val="2F5597"/>
                </a:solidFill>
                <a:effectLst/>
                <a:uFill>
                  <a:solidFill>
                    <a:prstClr val="black">
                      <a:alpha val="0"/>
                    </a:prstClr>
                  </a:solidFill>
                </a:uFill>
                <a:latin typeface="Calibri"/>
                <a:ea typeface="Calibri"/>
                <a:cs typeface="Calibri"/>
              </a:rPr>
              <a:t>Fahren Sie mit dem Onboarding fort, um weitere Daten zu sammeln</a:t>
            </a:r>
          </a:p>
        </p:txBody>
      </p:sp>
      <p:sp>
        <p:nvSpPr>
          <p:cNvPr id="23" name="TextBox 22">
            <a:extLst>
              <a:ext uri="{FF2B5EF4-FFF2-40B4-BE49-F238E27FC236}">
                <a16:creationId xmlns:a16="http://schemas.microsoft.com/office/drawing/2014/main" id="{C5274925-602F-B045-B83A-B0301E2075FB}"/>
              </a:ext>
            </a:extLst>
          </p:cNvPr>
          <p:cNvSpPr txBox="1"/>
          <p:nvPr/>
        </p:nvSpPr>
        <p:spPr>
          <a:xfrm>
            <a:off x="3012658" y="4504758"/>
            <a:ext cx="1084171" cy="914400"/>
          </a:xfrm>
          <a:prstGeom prst="rect">
            <a:avLst/>
          </a:prstGeom>
          <a:noFill/>
        </p:spPr>
        <p:txBody>
          <a:bodyPr wrap="square" rtlCol="0">
            <a:spAutoFit/>
          </a:bodyPr>
          <a:lstStyle/>
          <a:p>
            <a:r>
              <a:rPr lang="de" sz="900" b="0" i="0" u="none" strike="noStrike" cap="none" baseline="0">
                <a:solidFill>
                  <a:srgbClr val="2F5597"/>
                </a:solidFill>
                <a:effectLst/>
                <a:uFill>
                  <a:solidFill>
                    <a:prstClr val="black">
                      <a:alpha val="0"/>
                    </a:prstClr>
                  </a:solidFill>
                </a:uFill>
                <a:latin typeface="Calibri"/>
                <a:ea typeface="Calibri"/>
                <a:cs typeface="Calibri"/>
              </a:rPr>
              <a:t>Fahren Sie mit dem Onboarding fort, um weitere Daten zu sammeln</a:t>
            </a:r>
          </a:p>
        </p:txBody>
      </p:sp>
      <p:sp>
        <p:nvSpPr>
          <p:cNvPr id="24" name="Oval 23">
            <a:extLst>
              <a:ext uri="{FF2B5EF4-FFF2-40B4-BE49-F238E27FC236}">
                <a16:creationId xmlns:a16="http://schemas.microsoft.com/office/drawing/2014/main" id="{CF371E2F-097A-8BC3-388E-11CAC6D4B60B}"/>
              </a:ext>
            </a:extLst>
          </p:cNvPr>
          <p:cNvSpPr/>
          <p:nvPr/>
        </p:nvSpPr>
        <p:spPr>
          <a:xfrm>
            <a:off x="215353" y="4037519"/>
            <a:ext cx="1145219" cy="56430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 sz="1000" b="0" i="0" u="none" strike="noStrike" cap="none" baseline="0">
                <a:solidFill>
                  <a:srgbClr val="FFFFFF"/>
                </a:solidFill>
                <a:effectLst/>
                <a:uFill>
                  <a:solidFill>
                    <a:prstClr val="black">
                      <a:alpha val="0"/>
                    </a:prstClr>
                  </a:solidFill>
                </a:uFill>
                <a:latin typeface="Calibri"/>
                <a:ea typeface="Calibri"/>
                <a:cs typeface="Calibri"/>
              </a:rPr>
              <a:t>Abgelehnt</a:t>
            </a:r>
            <a:r>
              <a:rPr lang="de" sz="1000" b="0" i="0" u="none" strike="noStrike" cap="none" baseline="0">
                <a:solidFill>
                  <a:srgbClr val="FFFFFF"/>
                </a:solidFill>
                <a:effectLst/>
                <a:uFill>
                  <a:solidFill>
                    <a:prstClr val="black">
                      <a:alpha val="0"/>
                    </a:prstClr>
                  </a:solidFill>
                </a:uFill>
                <a:latin typeface="Calibri"/>
                <a:ea typeface="Calibri"/>
                <a:cs typeface="Calibri"/>
              </a:rPr>
              <a:t> </a:t>
            </a:r>
          </a:p>
        </p:txBody>
      </p:sp>
      <p:sp>
        <p:nvSpPr>
          <p:cNvPr id="25" name="TextBox 24">
            <a:extLst>
              <a:ext uri="{FF2B5EF4-FFF2-40B4-BE49-F238E27FC236}">
                <a16:creationId xmlns:a16="http://schemas.microsoft.com/office/drawing/2014/main" id="{1D6F7EBB-4E7E-5151-DD21-B1802B82CC9B}"/>
              </a:ext>
            </a:extLst>
          </p:cNvPr>
          <p:cNvSpPr txBox="1"/>
          <p:nvPr/>
        </p:nvSpPr>
        <p:spPr>
          <a:xfrm>
            <a:off x="2836735" y="3462224"/>
            <a:ext cx="1211051" cy="259080"/>
          </a:xfrm>
          <a:prstGeom prst="rect">
            <a:avLst/>
          </a:prstGeom>
          <a:noFill/>
        </p:spPr>
        <p:txBody>
          <a:bodyPr wrap="square" rtlCol="0">
            <a:spAutoFit/>
          </a:bodyPr>
          <a:lstStyle/>
          <a:p>
            <a:r>
              <a:rPr lang="de" sz="1100" b="0" i="0" u="none" strike="noStrike" cap="none" baseline="0">
                <a:solidFill>
                  <a:srgbClr val="3CA48E"/>
                </a:solidFill>
                <a:effectLst/>
                <a:uFill>
                  <a:solidFill>
                    <a:prstClr val="black">
                      <a:alpha val="0"/>
                    </a:prstClr>
                  </a:solidFill>
                </a:uFill>
                <a:latin typeface="Calibri"/>
                <a:ea typeface="Calibri"/>
                <a:cs typeface="Calibri"/>
              </a:rPr>
              <a:t>Genehmigt</a:t>
            </a:r>
          </a:p>
        </p:txBody>
      </p:sp>
      <p:sp>
        <p:nvSpPr>
          <p:cNvPr id="26" name="Arrow: Right 25">
            <a:extLst>
              <a:ext uri="{FF2B5EF4-FFF2-40B4-BE49-F238E27FC236}">
                <a16:creationId xmlns:a16="http://schemas.microsoft.com/office/drawing/2014/main" id="{47B26260-A2C3-8E85-A008-FE79E6C583CC}"/>
              </a:ext>
            </a:extLst>
          </p:cNvPr>
          <p:cNvSpPr/>
          <p:nvPr/>
        </p:nvSpPr>
        <p:spPr>
          <a:xfrm rot="1140186">
            <a:off x="6207289" y="5860561"/>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85A950E0-E59C-CDB2-4FA1-94759524AAC0}"/>
              </a:ext>
            </a:extLst>
          </p:cNvPr>
          <p:cNvSpPr/>
          <p:nvPr/>
        </p:nvSpPr>
        <p:spPr>
          <a:xfrm rot="10440857">
            <a:off x="2597639" y="5948196"/>
            <a:ext cx="337351"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476A33B-D3D3-1D82-7244-EE05146F04ED}"/>
              </a:ext>
            </a:extLst>
          </p:cNvPr>
          <p:cNvSpPr txBox="1"/>
          <p:nvPr/>
        </p:nvSpPr>
        <p:spPr>
          <a:xfrm>
            <a:off x="5080282" y="6558343"/>
            <a:ext cx="4170289" cy="426720"/>
          </a:xfrm>
          <a:prstGeom prst="rect">
            <a:avLst/>
          </a:prstGeom>
          <a:noFill/>
        </p:spPr>
        <p:txBody>
          <a:bodyPr wrap="square" rtlCol="0">
            <a:spAutoFit/>
          </a:bodyPr>
          <a:lstStyle/>
          <a:p>
            <a:r>
              <a:rPr lang="de" sz="1100" b="0" i="0" u="none" strike="noStrike" cap="none" baseline="0">
                <a:solidFill>
                  <a:srgbClr val="000000"/>
                </a:solidFill>
                <a:effectLst/>
                <a:uFill>
                  <a:solidFill>
                    <a:prstClr val="black">
                      <a:alpha val="0"/>
                    </a:prstClr>
                  </a:solidFill>
                </a:uFill>
                <a:latin typeface="Calibri"/>
                <a:ea typeface="Calibri"/>
                <a:cs typeface="Calibri"/>
              </a:rPr>
              <a:t>*Beachten Sie, dass alle genehmigten Parteien eine kontinuierliche Überwachung beinhalten</a:t>
            </a:r>
            <a:r>
              <a:rPr lang="de" sz="11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9" name="Rectangle 28">
            <a:extLst>
              <a:ext uri="{FF2B5EF4-FFF2-40B4-BE49-F238E27FC236}">
                <a16:creationId xmlns:a16="http://schemas.microsoft.com/office/drawing/2014/main" id="{258E1535-1937-3F48-B3FC-ACD7BD1AD51A}"/>
              </a:ext>
            </a:extLst>
          </p:cNvPr>
          <p:cNvSpPr/>
          <p:nvPr/>
        </p:nvSpPr>
        <p:spPr>
          <a:xfrm>
            <a:off x="215353" y="1580225"/>
            <a:ext cx="1538499" cy="17938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de" sz="1200" b="0" i="0" u="none" strike="noStrike" cap="none" baseline="0">
                <a:solidFill>
                  <a:srgbClr val="FFFFFF"/>
                </a:solidFill>
                <a:effectLst/>
                <a:uFill>
                  <a:solidFill>
                    <a:prstClr val="black">
                      <a:alpha val="0"/>
                    </a:prstClr>
                  </a:solidFill>
                </a:uFill>
                <a:latin typeface="Calibri"/>
                <a:ea typeface="Calibri"/>
                <a:cs typeface="Calibri"/>
              </a:rPr>
              <a:t>Die DD für Nachhaltigkeit und verantwortungsvolle Beschaffung wird für größere und risikoreichere Lieferanten neben dem LSEG-Workflow durchgeführt – dies wird bei RPM zentralisiert</a:t>
            </a:r>
          </a:p>
        </p:txBody>
      </p:sp>
    </p:spTree>
    <p:extLst>
      <p:ext uri="{BB962C8B-B14F-4D97-AF65-F5344CB8AC3E}">
        <p14:creationId val="1230720369"/>
      </p:ext>
    </p:extLst>
  </p:cSld>
  <p:clrMapOvr>
    <a:masterClrMapping/>
  </p:clrMapOvr>
  <p:transition spd="med">
    <p:fade/>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45443A7-6C0D-D617-554A-B8AD9BF896D1}"/>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descr="Graphical user interface, text, application&#10;&#10;Description automatically generated">
            <a:extLst>
              <a:ext uri="{FF2B5EF4-FFF2-40B4-BE49-F238E27FC236}">
                <a16:creationId xmlns:a16="http://schemas.microsoft.com/office/drawing/2014/main" id="{F082B109-761D-7297-4B2E-C4E7D93C34DF}"/>
              </a:ext>
            </a:extLst>
          </p:cNvPr>
          <p:cNvPicPr>
            <a:picLocks noChangeAspect="1"/>
          </p:cNvPicPr>
          <p:nvPr/>
        </p:nvPicPr>
        <p:blipFill>
          <a:blip r:embed="rId2"/>
          <a:stretch>
            <a:fillRect/>
          </a:stretch>
        </p:blipFill>
        <p:spPr>
          <a:xfrm>
            <a:off x="432562" y="2880069"/>
            <a:ext cx="8074836" cy="2099456"/>
          </a:xfrm>
          <a:prstGeom prst="rect">
            <a:avLst/>
          </a:prstGeom>
          <a:noFill/>
        </p:spPr>
      </p:pic>
      <p:sp>
        <p:nvSpPr>
          <p:cNvPr id="8" name="TextBox 7">
            <a:extLst>
              <a:ext uri="{FF2B5EF4-FFF2-40B4-BE49-F238E27FC236}">
                <a16:creationId xmlns:a16="http://schemas.microsoft.com/office/drawing/2014/main" id="{FD808514-6282-5E8E-CA13-3C2FEC7E9EBF}"/>
              </a:ext>
            </a:extLst>
          </p:cNvPr>
          <p:cNvSpPr txBox="1"/>
          <p:nvPr/>
        </p:nvSpPr>
        <p:spPr>
          <a:xfrm>
            <a:off x="277402" y="1561672"/>
            <a:ext cx="8229996" cy="131064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Jetzt können Sie sehen, dass sich der Aktivitätsstatus auf In Bearbeitung geändert hat.</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Als Nächstes müssen Sie zur Registerkarte mit dem Titel FRAGEBOGEN gehen, wie im Screenshot unten hervorgehoben...</a:t>
            </a:r>
          </a:p>
        </p:txBody>
      </p:sp>
      <p:cxnSp>
        <p:nvCxnSpPr>
          <p:cNvPr id="10" name="Straight Arrow Connector 9">
            <a:extLst>
              <a:ext uri="{FF2B5EF4-FFF2-40B4-BE49-F238E27FC236}">
                <a16:creationId xmlns:a16="http://schemas.microsoft.com/office/drawing/2014/main" id="{A41AA4B5-56CF-B664-6AA6-8379AB242603}"/>
              </a:ext>
            </a:extLst>
          </p:cNvPr>
          <p:cNvCxnSpPr/>
          <p:nvPr/>
        </p:nvCxnSpPr>
        <p:spPr>
          <a:xfrm flipH="1">
            <a:off x="2907587" y="2455524"/>
            <a:ext cx="2013734" cy="5239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ED7AF08-4665-71F1-72C7-1718DEDB3F92}"/>
              </a:ext>
            </a:extLst>
          </p:cNvPr>
          <p:cNvSpPr txBox="1"/>
          <p:nvPr/>
        </p:nvSpPr>
        <p:spPr>
          <a:xfrm>
            <a:off x="432562" y="5404207"/>
            <a:ext cx="5906593" cy="33528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Klicken Sie dann auf die Schaltfläche</a:t>
            </a:r>
          </a:p>
        </p:txBody>
      </p:sp>
      <p:pic>
        <p:nvPicPr>
          <p:cNvPr id="18" name="Picture 17">
            <a:extLst>
              <a:ext uri="{FF2B5EF4-FFF2-40B4-BE49-F238E27FC236}">
                <a16:creationId xmlns:a16="http://schemas.microsoft.com/office/drawing/2014/main" id="{EA0FD2D9-5850-DA0C-7DEF-A98BA3B136DF}"/>
              </a:ext>
            </a:extLst>
          </p:cNvPr>
          <p:cNvPicPr>
            <a:picLocks noChangeAspect="1"/>
          </p:cNvPicPr>
          <p:nvPr/>
        </p:nvPicPr>
        <p:blipFill>
          <a:blip r:embed="rId3"/>
          <a:stretch>
            <a:fillRect/>
          </a:stretch>
        </p:blipFill>
        <p:spPr>
          <a:xfrm>
            <a:off x="3914454" y="4903073"/>
            <a:ext cx="3276600" cy="1371600"/>
          </a:xfrm>
          <a:prstGeom prst="rect">
            <a:avLst/>
          </a:prstGeom>
        </p:spPr>
      </p:pic>
      <p:sp>
        <p:nvSpPr>
          <p:cNvPr id="3" name="Slide Number Placeholder 2">
            <a:extLst>
              <a:ext uri="{FF2B5EF4-FFF2-40B4-BE49-F238E27FC236}">
                <a16:creationId xmlns:a16="http://schemas.microsoft.com/office/drawing/2014/main" id="{81FDB3BA-F2FB-D177-0DCD-A99F6D0D5C79}"/>
              </a:ext>
            </a:extLst>
          </p:cNvPr>
          <p:cNvSpPr>
            <a:spLocks noGrp="1"/>
          </p:cNvSpPr>
          <p:nvPr>
            <p:ph type="sldNum" sz="quarter" idx="4"/>
          </p:nvPr>
        </p:nvSpPr>
        <p:spPr/>
        <p:txBody>
          <a:bodyPr/>
          <a:lstStyle/>
          <a:p>
            <a:fld id="{BB5FC4A1-A2DE-4EB5-9A46-57D39B4235EC}" type="slidenum">
              <a:rPr lang="en-US" smtClean="0"/>
              <a:t>50</a:t>
            </a:fld>
            <a:endParaRPr lang="en-US"/>
          </a:p>
        </p:txBody>
      </p:sp>
    </p:spTree>
    <p:extLst>
      <p:ext uri="{BB962C8B-B14F-4D97-AF65-F5344CB8AC3E}">
        <p14:creationId val="3196527249"/>
      </p:ext>
    </p:extLst>
  </p:cSld>
  <p:clrMapOvr>
    <a:masterClrMapping/>
  </p:clrMapOvr>
  <p:transition spd="med">
    <p:fade/>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C366B56-2D7F-9BB4-7481-C7C339E84DAB}"/>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A72D05DF-1488-122A-D2D0-1D0CB80ABBC2}"/>
              </a:ext>
            </a:extLst>
          </p:cNvPr>
          <p:cNvPicPr>
            <a:picLocks noChangeAspect="1"/>
          </p:cNvPicPr>
          <p:nvPr/>
        </p:nvPicPr>
        <p:blipFill>
          <a:blip r:embed="rId2"/>
          <a:stretch>
            <a:fillRect/>
          </a:stretch>
        </p:blipFill>
        <p:spPr>
          <a:xfrm>
            <a:off x="360643" y="2425796"/>
            <a:ext cx="8074836" cy="3270307"/>
          </a:xfrm>
          <a:prstGeom prst="rect">
            <a:avLst/>
          </a:prstGeom>
          <a:noFill/>
        </p:spPr>
      </p:pic>
      <p:sp>
        <p:nvSpPr>
          <p:cNvPr id="8" name="TextBox 7">
            <a:extLst>
              <a:ext uri="{FF2B5EF4-FFF2-40B4-BE49-F238E27FC236}">
                <a16:creationId xmlns:a16="http://schemas.microsoft.com/office/drawing/2014/main" id="{EA6434EA-CE86-E7BB-7476-FABC7DB7EAE0}"/>
              </a:ext>
            </a:extLst>
          </p:cNvPr>
          <p:cNvSpPr txBox="1"/>
          <p:nvPr/>
        </p:nvSpPr>
        <p:spPr>
          <a:xfrm>
            <a:off x="472611" y="1695236"/>
            <a:ext cx="7962868" cy="57912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Ein Pop-up-Feld wird gemäß dem Screenshot unten angezeigt.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Befolgen Sie die Schritte, um einem Benutzer einen internen Fragebogen zuzuweisen.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0" name="TextBox 9">
            <a:extLst>
              <a:ext uri="{FF2B5EF4-FFF2-40B4-BE49-F238E27FC236}">
                <a16:creationId xmlns:a16="http://schemas.microsoft.com/office/drawing/2014/main" id="{4B993E55-5287-405C-A6A9-AE7A6F12195A}"/>
              </a:ext>
            </a:extLst>
          </p:cNvPr>
          <p:cNvSpPr txBox="1"/>
          <p:nvPr/>
        </p:nvSpPr>
        <p:spPr>
          <a:xfrm>
            <a:off x="3842535" y="4232953"/>
            <a:ext cx="3411020" cy="822960"/>
          </a:xfrm>
          <a:prstGeom prst="rect">
            <a:avLst/>
          </a:prstGeom>
          <a:noFill/>
        </p:spPr>
        <p:txBody>
          <a:bodyPr wrap="square" rtlCol="0">
            <a:spAutoFi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Der Bevollmächtigte kann jeder Benutzer sein, der die im internen Fragebogen angeforderten Informationen am besten ausfüllen kann</a:t>
            </a:r>
          </a:p>
        </p:txBody>
      </p:sp>
      <p:cxnSp>
        <p:nvCxnSpPr>
          <p:cNvPr id="12" name="Straight Arrow Connector 11">
            <a:extLst>
              <a:ext uri="{FF2B5EF4-FFF2-40B4-BE49-F238E27FC236}">
                <a16:creationId xmlns:a16="http://schemas.microsoft.com/office/drawing/2014/main" id="{A8B6DFBA-2C00-AD3E-C418-5A3A09383FC5}"/>
              </a:ext>
            </a:extLst>
          </p:cNvPr>
          <p:cNvCxnSpPr/>
          <p:nvPr/>
        </p:nvCxnSpPr>
        <p:spPr>
          <a:xfrm flipH="1">
            <a:off x="1890445" y="4591607"/>
            <a:ext cx="18288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99E4EDD-7230-E1AA-7452-C957726BC8D4}"/>
              </a:ext>
            </a:extLst>
          </p:cNvPr>
          <p:cNvSpPr txBox="1"/>
          <p:nvPr/>
        </p:nvSpPr>
        <p:spPr>
          <a:xfrm>
            <a:off x="3842534" y="5095938"/>
            <a:ext cx="3113070" cy="822960"/>
          </a:xfrm>
          <a:prstGeom prst="rect">
            <a:avLst/>
          </a:prstGeom>
          <a:noFill/>
        </p:spPr>
        <p:txBody>
          <a:bodyPr wrap="square" rtlCol="0">
            <a:spAutoFi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Wählen Sie sich selbst aus oder lassen Sie das Feld leer, wenn Sie von jemandem im Genehmigungsteam überprüft werden möchten.</a:t>
            </a:r>
          </a:p>
        </p:txBody>
      </p:sp>
      <p:cxnSp>
        <p:nvCxnSpPr>
          <p:cNvPr id="15" name="Straight Arrow Connector 14">
            <a:extLst>
              <a:ext uri="{FF2B5EF4-FFF2-40B4-BE49-F238E27FC236}">
                <a16:creationId xmlns:a16="http://schemas.microsoft.com/office/drawing/2014/main" id="{F53FBF79-B973-73FA-6A8B-06F7DB9355F4}"/>
              </a:ext>
            </a:extLst>
          </p:cNvPr>
          <p:cNvCxnSpPr/>
          <p:nvPr/>
        </p:nvCxnSpPr>
        <p:spPr>
          <a:xfrm flipH="1">
            <a:off x="2291137" y="5362080"/>
            <a:ext cx="14281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Slide Number Placeholder 2">
            <a:extLst>
              <a:ext uri="{FF2B5EF4-FFF2-40B4-BE49-F238E27FC236}">
                <a16:creationId xmlns:a16="http://schemas.microsoft.com/office/drawing/2014/main" id="{CC12C1E1-19FA-6799-E076-A2E78F10671F}"/>
              </a:ext>
            </a:extLst>
          </p:cNvPr>
          <p:cNvSpPr>
            <a:spLocks noGrp="1"/>
          </p:cNvSpPr>
          <p:nvPr>
            <p:ph type="sldNum" sz="quarter" idx="4"/>
          </p:nvPr>
        </p:nvSpPr>
        <p:spPr/>
        <p:txBody>
          <a:bodyPr/>
          <a:lstStyle/>
          <a:p>
            <a:fld id="{BB5FC4A1-A2DE-4EB5-9A46-57D39B4235EC}" type="slidenum">
              <a:rPr lang="en-US" smtClean="0"/>
              <a:t>51</a:t>
            </a:fld>
            <a:endParaRPr lang="en-US"/>
          </a:p>
        </p:txBody>
      </p:sp>
      <p:sp>
        <p:nvSpPr>
          <p:cNvPr id="4" name="Oval 3">
            <a:extLst>
              <a:ext uri="{FF2B5EF4-FFF2-40B4-BE49-F238E27FC236}">
                <a16:creationId xmlns:a16="http://schemas.microsoft.com/office/drawing/2014/main" id="{C273AF76-3444-C270-B7C5-ECA1F909B707}"/>
              </a:ext>
            </a:extLst>
          </p:cNvPr>
          <p:cNvSpPr/>
          <p:nvPr/>
        </p:nvSpPr>
        <p:spPr>
          <a:xfrm>
            <a:off x="822960" y="3157870"/>
            <a:ext cx="793189" cy="361507"/>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2789676043"/>
      </p:ext>
    </p:extLst>
  </p:cSld>
  <p:clrMapOvr>
    <a:masterClrMapping/>
  </p:clrMapOvr>
  <p:transition spd="med">
    <p:fade/>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66B14F6D-340B-0A1B-5D17-4AFA73115923}"/>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EFDAFA1C-71DB-C9F4-19F8-9D105551E3F4}"/>
              </a:ext>
            </a:extLst>
          </p:cNvPr>
          <p:cNvPicPr>
            <a:picLocks noChangeAspect="1"/>
          </p:cNvPicPr>
          <p:nvPr/>
        </p:nvPicPr>
        <p:blipFill>
          <a:blip r:embed="rId2"/>
          <a:stretch>
            <a:fillRect/>
          </a:stretch>
        </p:blipFill>
        <p:spPr>
          <a:xfrm>
            <a:off x="359596" y="2402139"/>
            <a:ext cx="8074836" cy="3714425"/>
          </a:xfrm>
          <a:prstGeom prst="rect">
            <a:avLst/>
          </a:prstGeom>
          <a:noFill/>
        </p:spPr>
      </p:pic>
      <p:sp>
        <p:nvSpPr>
          <p:cNvPr id="8" name="TextBox 7">
            <a:extLst>
              <a:ext uri="{FF2B5EF4-FFF2-40B4-BE49-F238E27FC236}">
                <a16:creationId xmlns:a16="http://schemas.microsoft.com/office/drawing/2014/main" id="{92991015-F4E8-8D07-4268-6DEC79BD3087}"/>
              </a:ext>
            </a:extLst>
          </p:cNvPr>
          <p:cNvSpPr txBox="1"/>
          <p:nvPr/>
        </p:nvSpPr>
        <p:spPr>
          <a:xfrm>
            <a:off x="359596" y="1623317"/>
            <a:ext cx="8209051" cy="82296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Wenn der interne Fragebogen zugewiesen wurde, erhält der Zuständige eine E-Mail, um ihn darüber zu informieren, dass ihm ein Fragebogen zugewiesen wurde.</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2" name="Slide Number Placeholder 1">
            <a:extLst>
              <a:ext uri="{FF2B5EF4-FFF2-40B4-BE49-F238E27FC236}">
                <a16:creationId xmlns:a16="http://schemas.microsoft.com/office/drawing/2014/main" id="{99E2E16C-FD38-38C4-FC71-BDCF8DAFC4FB}"/>
              </a:ext>
            </a:extLst>
          </p:cNvPr>
          <p:cNvSpPr>
            <a:spLocks noGrp="1"/>
          </p:cNvSpPr>
          <p:nvPr>
            <p:ph type="sldNum" sz="quarter" idx="4"/>
          </p:nvPr>
        </p:nvSpPr>
        <p:spPr/>
        <p:txBody>
          <a:bodyPr/>
          <a:lstStyle/>
          <a:p>
            <a:fld id="{BB5FC4A1-A2DE-4EB5-9A46-57D39B4235EC}" type="slidenum">
              <a:rPr lang="en-US" smtClean="0"/>
              <a:t>52</a:t>
            </a:fld>
            <a:endParaRPr lang="en-US"/>
          </a:p>
        </p:txBody>
      </p:sp>
    </p:spTree>
    <p:extLst>
      <p:ext uri="{BB962C8B-B14F-4D97-AF65-F5344CB8AC3E}">
        <p14:creationId val="3700918797"/>
      </p:ext>
    </p:extLst>
  </p:cSld>
  <p:clrMapOvr>
    <a:masterClrMapping/>
  </p:clrMapOvr>
  <p:transition spd="med">
    <p:fade/>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4858BDB-DFDB-FDC5-FB67-E11156ACE3E3}"/>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BDB2C9B8-DBCC-9625-ECE5-68BD5B43C911}"/>
              </a:ext>
            </a:extLst>
          </p:cNvPr>
          <p:cNvSpPr>
            <a:spLocks noGrp="1"/>
          </p:cNvSpPr>
          <p:nvPr>
            <p:ph idx="1"/>
          </p:nvPr>
        </p:nvSpPr>
        <p:spPr/>
        <p:txBody>
          <a:bodyPr>
            <a:normAutofit/>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Ausfüllen des internen Fragebogens</a:t>
            </a:r>
          </a:p>
        </p:txBody>
      </p:sp>
      <p:pic>
        <p:nvPicPr>
          <p:cNvPr id="7" name="Picture 6">
            <a:extLst>
              <a:ext uri="{FF2B5EF4-FFF2-40B4-BE49-F238E27FC236}">
                <a16:creationId xmlns:a16="http://schemas.microsoft.com/office/drawing/2014/main" id="{4E1EC215-A32A-6A27-CC2F-EB1B513103FD}"/>
              </a:ext>
            </a:extLst>
          </p:cNvPr>
          <p:cNvPicPr>
            <a:picLocks noChangeAspect="1"/>
          </p:cNvPicPr>
          <p:nvPr/>
        </p:nvPicPr>
        <p:blipFill>
          <a:blip r:embed="rId2"/>
          <a:stretch>
            <a:fillRect/>
          </a:stretch>
        </p:blipFill>
        <p:spPr>
          <a:xfrm>
            <a:off x="216281" y="1788991"/>
            <a:ext cx="8507398" cy="3110402"/>
          </a:xfrm>
          <a:prstGeom prst="rect">
            <a:avLst/>
          </a:prstGeom>
        </p:spPr>
      </p:pic>
      <p:sp>
        <p:nvSpPr>
          <p:cNvPr id="8" name="TextBox 7">
            <a:extLst>
              <a:ext uri="{FF2B5EF4-FFF2-40B4-BE49-F238E27FC236}">
                <a16:creationId xmlns:a16="http://schemas.microsoft.com/office/drawing/2014/main" id="{CB29044D-71BC-5FC4-FF9C-AEA3D1FD9C4D}"/>
              </a:ext>
            </a:extLst>
          </p:cNvPr>
          <p:cNvSpPr txBox="1"/>
          <p:nvPr/>
        </p:nvSpPr>
        <p:spPr>
          <a:xfrm>
            <a:off x="308225" y="5065160"/>
            <a:ext cx="8415454" cy="155448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Benutzer, dem der Fragebogen zugewiesen wurde, kann auf den Link in der E-Mail klicken oder sich anmelden und sich auf der Startseite Zugewiesene Aktivitäten ansehen, um zur Fragebogenaktivität weitergeleitet zu werden.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Klicken Sie, wie auf dem Screenshot oben hervorgehoben, auf „Antworten“, um mit der Beantwortung der internen Fragen zu beginnen.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4FB1190A-1C15-ECB5-B881-69BA50C1B17E}"/>
              </a:ext>
            </a:extLst>
          </p:cNvPr>
          <p:cNvSpPr>
            <a:spLocks noGrp="1"/>
          </p:cNvSpPr>
          <p:nvPr>
            <p:ph type="sldNum" sz="quarter" idx="4"/>
          </p:nvPr>
        </p:nvSpPr>
        <p:spPr/>
        <p:txBody>
          <a:bodyPr/>
          <a:lstStyle/>
          <a:p>
            <a:fld id="{BB5FC4A1-A2DE-4EB5-9A46-57D39B4235EC}" type="slidenum">
              <a:rPr lang="en-US" smtClean="0"/>
              <a:t>53</a:t>
            </a:fld>
            <a:endParaRPr lang="en-US"/>
          </a:p>
        </p:txBody>
      </p:sp>
    </p:spTree>
    <p:extLst>
      <p:ext uri="{BB962C8B-B14F-4D97-AF65-F5344CB8AC3E}">
        <p14:creationId val="2908625174"/>
      </p:ext>
    </p:extLst>
  </p:cSld>
  <p:clrMapOvr>
    <a:masterClrMapping/>
  </p:clrMapOvr>
  <p:transition spd="med">
    <p:fade/>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C8EE290-08D0-0A96-4494-4CE3593CEB81}"/>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F49DDBD9-0B65-1510-73B9-B002E94D8F7B}"/>
              </a:ext>
            </a:extLst>
          </p:cNvPr>
          <p:cNvSpPr>
            <a:spLocks noGrp="1"/>
          </p:cNvSpPr>
          <p:nvPr>
            <p:ph idx="1"/>
          </p:nvPr>
        </p:nvSpPr>
        <p:spPr>
          <a:xfrm>
            <a:off x="432562" y="1508760"/>
            <a:ext cx="8074836" cy="3915995"/>
          </a:xfrm>
        </p:spPr>
        <p:txBody>
          <a:bodyPr>
            <a:normAutofit fontScale="95000" lnSpcReduction="20000"/>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interne Fragebogen kann auf dem Bildschirm ausgefüllt werden, kann aber auch in eine PDF-Datei exportiert werden, wenn eine Papierkopie erforderlich ist (beachten Sie jedoch, dass der Fragebogen im System ausgefüllt werden muss).</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Bestimmte Fragen innerhalb des internen Fragebogens werden bewertet, um eine Gesamtrisikobewertung für den Dritten zu erhalten.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Nicht alle Fragen sind obligatorisch, der Fragebogen informiert Sie darüber, welche Fragen beantwortet werden müssen.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 meisten Fragen können über ein Dropdown-Menü beantwortet werden, und es gibt eine Logik zum Überspringen innerhalb des Fragebogens basierend auf den bereitgestellten Antworten.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r>
              <a:rPr lang="de"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Tipps und Anleitungen zum Ausfüllen des internen Fragebogens finden Sie auf den folgenden Seiten:</a:t>
            </a:r>
          </a:p>
        </p:txBody>
      </p:sp>
      <p:pic>
        <p:nvPicPr>
          <p:cNvPr id="7" name="Graphic 6" descr="Flashlight outline">
            <a:extLst>
              <a:ext uri="{FF2B5EF4-FFF2-40B4-BE49-F238E27FC236}">
                <a16:creationId xmlns:a16="http://schemas.microsoft.com/office/drawing/2014/main" id="{807270C4-B889-515D-3166-3E45576A2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6832" y="5506403"/>
            <a:ext cx="914400" cy="914400"/>
          </a:xfrm>
          <a:prstGeom prst="rect">
            <a:avLst/>
          </a:prstGeom>
          <a:scene3d>
            <a:camera prst="orthographicFront">
              <a:rot lat="0" lon="10200000" rev="0"/>
            </a:camera>
            <a:lightRig rig="threePt" dir="t"/>
          </a:scene3d>
        </p:spPr>
      </p:pic>
      <p:sp>
        <p:nvSpPr>
          <p:cNvPr id="4" name="Slide Number Placeholder 3">
            <a:extLst>
              <a:ext uri="{FF2B5EF4-FFF2-40B4-BE49-F238E27FC236}">
                <a16:creationId xmlns:a16="http://schemas.microsoft.com/office/drawing/2014/main" id="{6E650042-7BAC-8E95-517B-6A546DD16C6E}"/>
              </a:ext>
            </a:extLst>
          </p:cNvPr>
          <p:cNvSpPr>
            <a:spLocks noGrp="1"/>
          </p:cNvSpPr>
          <p:nvPr>
            <p:ph type="sldNum" sz="quarter" idx="4"/>
          </p:nvPr>
        </p:nvSpPr>
        <p:spPr/>
        <p:txBody>
          <a:bodyPr/>
          <a:lstStyle/>
          <a:p>
            <a:fld id="{BB5FC4A1-A2DE-4EB5-9A46-57D39B4235EC}" type="slidenum">
              <a:rPr lang="en-US" smtClean="0"/>
              <a:t>54</a:t>
            </a:fld>
            <a:endParaRPr lang="en-US"/>
          </a:p>
        </p:txBody>
      </p:sp>
    </p:spTree>
    <p:extLst>
      <p:ext uri="{BB962C8B-B14F-4D97-AF65-F5344CB8AC3E}">
        <p14:creationId val="1981220195"/>
      </p:ext>
    </p:extLst>
  </p:cSld>
  <p:clrMapOvr>
    <a:masterClrMapping/>
  </p:clrMapOvr>
  <p:transition spd="med">
    <p:fade/>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der Fragebögen</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p:txBody>
          <a:bodyPr>
            <a:normAutofit fontScale="92500" lnSpcReduction="20000"/>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Ausfüllen des internen Fragebogens (IQ):</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 ersten paar Fragen sind allgemeine Informationen über die Drittpartei, einschließlich Name und Standort der Drittpartei</a:t>
            </a:r>
          </a:p>
          <a:p>
            <a:pPr marL="0" indent="0">
              <a:buNone/>
            </a:pPr>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Bei der nächsten Frage geht es um die Länder, in denen wir voraussichtlich Geschäfte mit dem Dritten tätigen.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 ist eine Multi-Antwort-Frage. Wenn wir also erwarten, Waren durch mehr als ein Land zu empfangen, zu versenden oder zu transportieren, können wir dies hier auflisten.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Der IQ stellt dann eine Frage zur Größe des Umsatzes </a:t>
            </a:r>
            <a:r>
              <a:rPr lang="de" sz="1600" b="0" i="0" u="none" strike="noStrike" cap="none" baseline="0">
                <a:solidFill>
                  <a:srgbClr val="000000"/>
                </a:solidFill>
                <a:effectLst/>
                <a:highlight>
                  <a:srgbClr val="FFFF00"/>
                </a:highlight>
                <a:uFill>
                  <a:solidFill>
                    <a:prstClr val="black">
                      <a:alpha val="0"/>
                    </a:prstClr>
                  </a:solidFill>
                </a:uFill>
                <a:latin typeface="Calibri"/>
                <a:ea typeface="Calibri"/>
                <a:cs typeface="Calibri"/>
              </a:rPr>
              <a:t>Ihrer</a:t>
            </a:r>
            <a:r>
              <a:rPr lang="de" sz="1600" b="0" i="0" u="none" strike="noStrike" cap="none" baseline="0">
                <a:solidFill>
                  <a:srgbClr val="000000"/>
                </a:solidFill>
                <a:effectLst/>
                <a:uFill>
                  <a:solidFill>
                    <a:prstClr val="black">
                      <a:alpha val="0"/>
                    </a:prstClr>
                  </a:solidFill>
                </a:uFill>
                <a:latin typeface="Calibri"/>
                <a:ea typeface="Calibri"/>
                <a:cs typeface="Calibri"/>
              </a:rPr>
              <a:t> Einheit durch Dritte (RPM-Tochtergesellschaft) mit einem Dropdown-Menü, um Ihre Antwort auszuwählen.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Diese Frage wird gestellt, weil sich das Risikoprofil einer großen Organisation vom Risikoprofil einer kleineren Organisation unterscheidet.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 bereitgestellte Antwort ermöglicht daher die automatische Anpassung der Bewertung bestimmter Fragen entsprechend Ihrer Größe.</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 IQ fragt nach dem erwarteten jährlichen Gesamttransaktionswert mit dem Dritten, um die „Größe“/Wesentlichkeit der Beziehung zu messen</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 nächste Reihe von Fragen fordert Informationen über die Person an, die den IQ abschließt</a:t>
            </a:r>
          </a:p>
        </p:txBody>
      </p:sp>
      <p:sp>
        <p:nvSpPr>
          <p:cNvPr id="4" name="Slide Number Placeholder 3">
            <a:extLst>
              <a:ext uri="{FF2B5EF4-FFF2-40B4-BE49-F238E27FC236}">
                <a16:creationId xmlns:a16="http://schemas.microsoft.com/office/drawing/2014/main" id="{23A02699-CC76-C6AD-5360-5051CBDB8B56}"/>
              </a:ext>
            </a:extLst>
          </p:cNvPr>
          <p:cNvSpPr>
            <a:spLocks noGrp="1"/>
          </p:cNvSpPr>
          <p:nvPr>
            <p:ph type="sldNum" sz="quarter" idx="4"/>
          </p:nvPr>
        </p:nvSpPr>
        <p:spPr/>
        <p:txBody>
          <a:bodyPr/>
          <a:lstStyle/>
          <a:p>
            <a:fld id="{BB5FC4A1-A2DE-4EB5-9A46-57D39B4235EC}" type="slidenum">
              <a:rPr lang="en-US" smtClean="0"/>
              <a:t>55</a:t>
            </a:fld>
            <a:endParaRPr lang="en-US"/>
          </a:p>
        </p:txBody>
      </p:sp>
    </p:spTree>
    <p:extLst>
      <p:ext uri="{BB962C8B-B14F-4D97-AF65-F5344CB8AC3E}">
        <p14:creationId val="628532021"/>
      </p:ext>
    </p:extLst>
  </p:cSld>
  <p:clrMapOvr>
    <a:masterClrMapping/>
  </p:clrMapOvr>
  <p:transition spd="med">
    <p:fade/>
  </p:transition>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12DC7C1-4E29-4E6B-AEDE-3A5C671D46BC}"/>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der Fragebögen</a:t>
            </a:r>
          </a:p>
        </p:txBody>
      </p:sp>
      <p:sp>
        <p:nvSpPr>
          <p:cNvPr id="3" name="Content Placeholder 2">
            <a:extLst>
              <a:ext uri="{FF2B5EF4-FFF2-40B4-BE49-F238E27FC236}">
                <a16:creationId xmlns:a16="http://schemas.microsoft.com/office/drawing/2014/main" id="{545C500D-77C7-6D28-4E76-56AC0036951A}"/>
              </a:ext>
            </a:extLst>
          </p:cNvPr>
          <p:cNvSpPr>
            <a:spLocks noGrp="1"/>
          </p:cNvSpPr>
          <p:nvPr>
            <p:ph idx="1"/>
          </p:nvPr>
        </p:nvSpPr>
        <p:spPr>
          <a:xfrm>
            <a:off x="329820" y="1631834"/>
            <a:ext cx="8074836" cy="2755015"/>
          </a:xfrm>
        </p:spPr>
        <p:txBody>
          <a:bodyPr>
            <a:normAutofit fontScale="87500" lnSpcReduction="10000"/>
          </a:bodyPr>
          <a:lstStyle/>
          <a:p>
            <a:pPr marL="0" indent="0">
              <a:buNone/>
            </a:pPr>
            <a:r>
              <a:rPr lang="de" sz="1500" b="1" i="0" u="none" strike="noStrike" cap="none" baseline="0">
                <a:solidFill>
                  <a:srgbClr val="000000"/>
                </a:solidFill>
                <a:effectLst/>
                <a:uFill>
                  <a:solidFill>
                    <a:prstClr val="black">
                      <a:alpha val="0"/>
                    </a:prstClr>
                  </a:solidFill>
                </a:uFill>
                <a:latin typeface="Calibri"/>
                <a:ea typeface="Calibri"/>
                <a:cs typeface="Calibri"/>
              </a:rPr>
              <a:t>Ausfüllen des internen Fragebogens (IQ):</a:t>
            </a:r>
          </a:p>
          <a:p>
            <a:pPr marL="0" indent="0">
              <a:buNone/>
            </a:pPr>
            <a:endParaRPr lang="en-GB" sz="1600"/>
          </a:p>
          <a:p>
            <a:r>
              <a:rPr lang="de" sz="1500" b="0" i="0" u="none" strike="noStrike" cap="none" baseline="0">
                <a:solidFill>
                  <a:srgbClr val="000000"/>
                </a:solidFill>
                <a:effectLst/>
                <a:uFill>
                  <a:solidFill>
                    <a:prstClr val="black">
                      <a:alpha val="0"/>
                    </a:prstClr>
                  </a:solidFill>
                </a:uFill>
                <a:latin typeface="Calibri"/>
                <a:ea typeface="Calibri"/>
                <a:cs typeface="Calibri"/>
              </a:rPr>
              <a:t>Die IQ fragt nach dem Warentyp oder dem Drittanbietertyp.</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Auf dieselbe Weise, wie der Risikoanalyser den Drittanbietertyp zur Bestimmung des anfänglichen Risikoscores verwendet, wird der Drittanbietertyp auch in den Gesamtrisikoscore in der IQ einbezogen.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pPr marL="0" indent="0">
              <a:buNone/>
            </a:pPr>
            <a:r>
              <a:rPr lang="de" sz="1500" b="0" i="0" u="none" strike="noStrike" cap="none" baseline="0">
                <a:solidFill>
                  <a:srgbClr val="000000"/>
                </a:solidFill>
                <a:effectLst/>
                <a:uFill>
                  <a:solidFill>
                    <a:prstClr val="black">
                      <a:alpha val="0"/>
                    </a:prstClr>
                  </a:solidFill>
                </a:uFill>
                <a:latin typeface="Calibri"/>
                <a:ea typeface="Calibri"/>
                <a:cs typeface="Calibri"/>
              </a:rPr>
              <a:t>Definitionen von Arten von Drittanbietern finden Sie auf Seite 11 dieses Schulungshandbuchs.</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500" b="0" i="0" u="none" strike="noStrike" cap="none" baseline="0">
                <a:solidFill>
                  <a:srgbClr val="000000"/>
                </a:solidFill>
                <a:effectLst/>
                <a:uFill>
                  <a:solidFill>
                    <a:prstClr val="black">
                      <a:alpha val="0"/>
                    </a:prstClr>
                  </a:solidFill>
                </a:uFill>
                <a:latin typeface="Calibri"/>
                <a:ea typeface="Calibri"/>
                <a:cs typeface="Calibri"/>
              </a:rPr>
              <a:t>Die IQ fragt auch nach Informationen, die möglicherweise in den World-Check-Suchergebnissen vorhanden waren (falls vorhanden).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Es kann mehr als eine Antwort ausgewählt werden. Der folgende Screenshot zeigt alle möglichen Antworten auf die Frage:</a:t>
            </a:r>
          </a:p>
          <a:p>
            <a:pPr marL="685748" lvl="2" indent="0">
              <a:buNone/>
            </a:pPr>
            <a:endParaRPr lang="en-GB" sz="1600"/>
          </a:p>
        </p:txBody>
      </p:sp>
      <p:pic>
        <p:nvPicPr>
          <p:cNvPr id="5" name="Picture 4">
            <a:extLst>
              <a:ext uri="{FF2B5EF4-FFF2-40B4-BE49-F238E27FC236}">
                <a16:creationId xmlns:a16="http://schemas.microsoft.com/office/drawing/2014/main" id="{6AC5E585-0833-3521-4DCA-C63B2CE3B4FE}"/>
              </a:ext>
            </a:extLst>
          </p:cNvPr>
          <p:cNvPicPr>
            <a:picLocks noChangeAspect="1"/>
          </p:cNvPicPr>
          <p:nvPr/>
        </p:nvPicPr>
        <p:blipFill>
          <a:blip r:embed="rId2"/>
          <a:stretch>
            <a:fillRect/>
          </a:stretch>
        </p:blipFill>
        <p:spPr>
          <a:xfrm>
            <a:off x="113016" y="4386849"/>
            <a:ext cx="8928242" cy="1972447"/>
          </a:xfrm>
          <a:prstGeom prst="rect">
            <a:avLst/>
          </a:prstGeom>
        </p:spPr>
      </p:pic>
      <p:sp>
        <p:nvSpPr>
          <p:cNvPr id="4" name="Slide Number Placeholder 3">
            <a:extLst>
              <a:ext uri="{FF2B5EF4-FFF2-40B4-BE49-F238E27FC236}">
                <a16:creationId xmlns:a16="http://schemas.microsoft.com/office/drawing/2014/main" id="{EA4D0913-1035-01E0-2A58-D5524D4AA91E}"/>
              </a:ext>
            </a:extLst>
          </p:cNvPr>
          <p:cNvSpPr>
            <a:spLocks noGrp="1"/>
          </p:cNvSpPr>
          <p:nvPr>
            <p:ph type="sldNum" sz="quarter" idx="4"/>
          </p:nvPr>
        </p:nvSpPr>
        <p:spPr/>
        <p:txBody>
          <a:bodyPr/>
          <a:lstStyle/>
          <a:p>
            <a:fld id="{BB5FC4A1-A2DE-4EB5-9A46-57D39B4235EC}" type="slidenum">
              <a:rPr lang="en-US" smtClean="0"/>
              <a:t>56</a:t>
            </a:fld>
            <a:endParaRPr lang="en-US"/>
          </a:p>
        </p:txBody>
      </p:sp>
    </p:spTree>
    <p:extLst>
      <p:ext uri="{BB962C8B-B14F-4D97-AF65-F5344CB8AC3E}">
        <p14:creationId val="375531700"/>
      </p:ext>
    </p:extLst>
  </p:cSld>
  <p:clrMapOvr>
    <a:masterClrMapping/>
  </p:clrMapOvr>
  <p:transition spd="med">
    <p:fade/>
  </p:transition>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0D202CE-C9F0-1233-F2F5-902129A83573}"/>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6" name="TextBox 5">
            <a:extLst>
              <a:ext uri="{FF2B5EF4-FFF2-40B4-BE49-F238E27FC236}">
                <a16:creationId xmlns:a16="http://schemas.microsoft.com/office/drawing/2014/main" id="{730590F0-BD83-5984-6928-8E9F53AF59BC}"/>
              </a:ext>
            </a:extLst>
          </p:cNvPr>
          <p:cNvSpPr txBox="1"/>
          <p:nvPr/>
        </p:nvSpPr>
        <p:spPr>
          <a:xfrm>
            <a:off x="417274" y="1629384"/>
            <a:ext cx="8170277" cy="1798320"/>
          </a:xfrm>
          <a:prstGeom prst="rect">
            <a:avLst/>
          </a:prstGeom>
          <a:noFill/>
        </p:spPr>
        <p:txBody>
          <a:bodyPr wrap="square" rtlCol="0">
            <a:spAutoFit/>
          </a:bodyPr>
          <a:lstStyle/>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Der IQ stellt dann eine Reihe von Fragen zu wichtigen Themen wie:</a:t>
            </a:r>
          </a:p>
          <a:p>
            <a:pPr marL="285750" indent="-285750">
              <a:buFont typeface="Arial" panose="020b0604020202020204" pitchFamily="34" charset="0"/>
              <a:buChar char="•"/>
            </a:pPr>
            <a:endParaRPr lang="en-GB" sz="1600"/>
          </a:p>
          <a:p>
            <a:pPr marL="742950" lvl="1"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Interessenkonflikte</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742950" lvl="1"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Regierungsverband</a:t>
            </a:r>
          </a:p>
          <a:p>
            <a:pPr marL="742950" lvl="1"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Kommerzielle Überlegungen, einschließlich Zahlungsmethoden</a:t>
            </a:r>
          </a:p>
          <a:p>
            <a:pPr marL="742950" lvl="1"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Spezifische Fragen in Bezug auf mögliche Warnsignale, einschließlich Handel, Korruption und kommerzielle Warnsignale.</a:t>
            </a:r>
          </a:p>
        </p:txBody>
      </p:sp>
      <p:sp>
        <p:nvSpPr>
          <p:cNvPr id="7" name="TextBox 6">
            <a:extLst>
              <a:ext uri="{FF2B5EF4-FFF2-40B4-BE49-F238E27FC236}">
                <a16:creationId xmlns:a16="http://schemas.microsoft.com/office/drawing/2014/main" id="{7AF4141F-41DA-E14C-E5C9-850AD53C8110}"/>
              </a:ext>
            </a:extLst>
          </p:cNvPr>
          <p:cNvSpPr txBox="1"/>
          <p:nvPr/>
        </p:nvSpPr>
        <p:spPr>
          <a:xfrm>
            <a:off x="417274" y="3811712"/>
            <a:ext cx="8243841" cy="3017521"/>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Es wird nicht erwartet, dass die Person, die den Fragebogen ausfüllt, alle Fragen auf einmal beantworten kann.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Daher kann es einfacher sein, als PDF zu exportieren, sodass eine Kopie aller Fragen zur Verfügung steht, während die Informationen gesammelt werden.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Es ist auch möglich, den Fragebogen als Entwurf zu speichern, indem Sie in der IQ zum unteren Bildschirmrand scrollen.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Sobald die IQ abgeschlossen ist, klicken Sie unten auf der Seite auf SENDEN.</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Das Genehmigungsteam erhält eine Benachrichtigung per E-Mail, um es darüber zu informieren, dass eine IQ zur Überprüfung bereit ist.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Ein Beispiel für die E-Mail finden Sie auf der nächsten Seite ...</a:t>
            </a:r>
          </a:p>
        </p:txBody>
      </p:sp>
      <p:sp>
        <p:nvSpPr>
          <p:cNvPr id="3" name="Slide Number Placeholder 2">
            <a:extLst>
              <a:ext uri="{FF2B5EF4-FFF2-40B4-BE49-F238E27FC236}">
                <a16:creationId xmlns:a16="http://schemas.microsoft.com/office/drawing/2014/main" id="{9075D572-A42D-A3B2-42A9-61DFC7F7C0E9}"/>
              </a:ext>
            </a:extLst>
          </p:cNvPr>
          <p:cNvSpPr>
            <a:spLocks noGrp="1"/>
          </p:cNvSpPr>
          <p:nvPr>
            <p:ph type="sldNum" sz="quarter" idx="4"/>
          </p:nvPr>
        </p:nvSpPr>
        <p:spPr/>
        <p:txBody>
          <a:bodyPr/>
          <a:lstStyle/>
          <a:p>
            <a:fld id="{BB5FC4A1-A2DE-4EB5-9A46-57D39B4235EC}" type="slidenum">
              <a:rPr lang="en-US" smtClean="0"/>
              <a:t>57</a:t>
            </a:fld>
            <a:endParaRPr lang="en-US"/>
          </a:p>
        </p:txBody>
      </p:sp>
    </p:spTree>
    <p:extLst>
      <p:ext uri="{BB962C8B-B14F-4D97-AF65-F5344CB8AC3E}">
        <p14:creationId val="908528237"/>
      </p:ext>
    </p:extLst>
  </p:cSld>
  <p:clrMapOvr>
    <a:masterClrMapping/>
  </p:clrMapOvr>
  <p:transition spd="med">
    <p:fade/>
  </p:transition>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12CC49A-86F5-421A-43CF-93FFD22BE408}"/>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descr="Graphical user interface, text, application, email&#10;&#10;Description automatically generated">
            <a:extLst>
              <a:ext uri="{FF2B5EF4-FFF2-40B4-BE49-F238E27FC236}">
                <a16:creationId xmlns:a16="http://schemas.microsoft.com/office/drawing/2014/main" id="{C9A922C2-C6B2-ECB3-C9B1-E832CC4A255E}"/>
              </a:ext>
            </a:extLst>
          </p:cNvPr>
          <p:cNvPicPr>
            <a:picLocks noChangeAspect="1"/>
          </p:cNvPicPr>
          <p:nvPr/>
        </p:nvPicPr>
        <p:blipFill>
          <a:blip r:embed="rId2"/>
          <a:stretch>
            <a:fillRect/>
          </a:stretch>
        </p:blipFill>
        <p:spPr>
          <a:xfrm>
            <a:off x="372527" y="1723191"/>
            <a:ext cx="8074836" cy="3411618"/>
          </a:xfrm>
          <a:prstGeom prst="rect">
            <a:avLst/>
          </a:prstGeom>
          <a:noFill/>
        </p:spPr>
      </p:pic>
      <p:sp>
        <p:nvSpPr>
          <p:cNvPr id="8" name="TextBox 7">
            <a:extLst>
              <a:ext uri="{FF2B5EF4-FFF2-40B4-BE49-F238E27FC236}">
                <a16:creationId xmlns:a16="http://schemas.microsoft.com/office/drawing/2014/main" id="{2A35776B-D21E-1C43-7943-AAF272CC9619}"/>
              </a:ext>
            </a:extLst>
          </p:cNvPr>
          <p:cNvSpPr txBox="1"/>
          <p:nvPr/>
        </p:nvSpPr>
        <p:spPr>
          <a:xfrm>
            <a:off x="493160" y="5291191"/>
            <a:ext cx="8311793" cy="155448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Benutzer des Genehmigungsteams kann auf den Link in der E-Mail klicken oder sich beim System anmelden und auf der Startseite auf die zu überprüfenden Elemente klicken (stellen Sie sicher, dass Sie im Dropdown-Menü auf dem Bildschirm von Aktivität zu Fragebogen wechseln, sonst können Sie nicht sehen, was überprüft werden muss), um auf den internen Fragebogen zuzugreifen.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DEF3196E-D7B3-C84E-8E7C-30B13E81146A}"/>
              </a:ext>
            </a:extLst>
          </p:cNvPr>
          <p:cNvSpPr>
            <a:spLocks noGrp="1"/>
          </p:cNvSpPr>
          <p:nvPr>
            <p:ph type="sldNum" sz="quarter" idx="4"/>
          </p:nvPr>
        </p:nvSpPr>
        <p:spPr/>
        <p:txBody>
          <a:bodyPr/>
          <a:lstStyle/>
          <a:p>
            <a:fld id="{BB5FC4A1-A2DE-4EB5-9A46-57D39B4235EC}" type="slidenum">
              <a:rPr lang="en-US" smtClean="0"/>
              <a:t>58</a:t>
            </a:fld>
            <a:endParaRPr lang="en-US"/>
          </a:p>
        </p:txBody>
      </p:sp>
    </p:spTree>
    <p:extLst>
      <p:ext uri="{BB962C8B-B14F-4D97-AF65-F5344CB8AC3E}">
        <p14:creationId val="1569033808"/>
      </p:ext>
    </p:extLst>
  </p:cSld>
  <p:clrMapOvr>
    <a:masterClrMapping/>
  </p:clrMapOvr>
  <p:transition spd="med">
    <p:fade/>
  </p:transition>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B14CEFA-250E-4D0F-AD7B-349BEFBBE7B6}"/>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90A283AF-2CCC-678C-0AE4-DFB8F5829D4C}"/>
              </a:ext>
            </a:extLst>
          </p:cNvPr>
          <p:cNvSpPr>
            <a:spLocks noGrp="1"/>
          </p:cNvSpPr>
          <p:nvPr>
            <p:ph idx="1"/>
          </p:nvPr>
        </p:nvSpPr>
        <p:spPr/>
        <p:txBody>
          <a:bodyPr>
            <a:normAutofit/>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des internen Fragebogens</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Vom </a:t>
            </a:r>
            <a:r>
              <a:rPr lang="de" sz="1600" b="1" i="0" u="none" strike="noStrike" cap="none" baseline="0">
                <a:solidFill>
                  <a:srgbClr val="FF0000"/>
                </a:solidFill>
                <a:effectLst/>
                <a:uFill>
                  <a:solidFill>
                    <a:prstClr val="black">
                      <a:alpha val="0"/>
                    </a:prstClr>
                  </a:solidFill>
                </a:uFill>
                <a:latin typeface="Calibri"/>
                <a:ea typeface="Calibri"/>
                <a:cs typeface="Calibri"/>
              </a:rPr>
              <a:t>GENEHMIGUNGsteam</a:t>
            </a:r>
            <a:r>
              <a:rPr lang="de" sz="1600" b="0" i="0" u="none" strike="noStrike" cap="none" baseline="0">
                <a:solidFill>
                  <a:srgbClr val="000000"/>
                </a:solidFill>
                <a:effectLst/>
                <a:uFill>
                  <a:solidFill>
                    <a:prstClr val="black">
                      <a:alpha val="0"/>
                    </a:prstClr>
                  </a:solidFill>
                </a:uFill>
                <a:latin typeface="Calibri"/>
                <a:ea typeface="Calibri"/>
                <a:cs typeface="Calibri"/>
              </a:rPr>
              <a:t> ausgefüllt</a:t>
            </a:r>
          </a:p>
        </p:txBody>
      </p:sp>
      <p:pic>
        <p:nvPicPr>
          <p:cNvPr id="7" name="Picture 6">
            <a:extLst>
              <a:ext uri="{FF2B5EF4-FFF2-40B4-BE49-F238E27FC236}">
                <a16:creationId xmlns:a16="http://schemas.microsoft.com/office/drawing/2014/main" id="{07970415-E10C-A233-BC42-8F9B339FF8AA}"/>
              </a:ext>
            </a:extLst>
          </p:cNvPr>
          <p:cNvPicPr>
            <a:picLocks noChangeAspect="1"/>
          </p:cNvPicPr>
          <p:nvPr/>
        </p:nvPicPr>
        <p:blipFill>
          <a:blip r:embed="rId2"/>
          <a:stretch>
            <a:fillRect/>
          </a:stretch>
        </p:blipFill>
        <p:spPr>
          <a:xfrm>
            <a:off x="341893" y="2074906"/>
            <a:ext cx="8321040" cy="3072785"/>
          </a:xfrm>
          <a:prstGeom prst="rect">
            <a:avLst/>
          </a:prstGeom>
        </p:spPr>
      </p:pic>
      <p:sp>
        <p:nvSpPr>
          <p:cNvPr id="8" name="TextBox 7">
            <a:extLst>
              <a:ext uri="{FF2B5EF4-FFF2-40B4-BE49-F238E27FC236}">
                <a16:creationId xmlns:a16="http://schemas.microsoft.com/office/drawing/2014/main" id="{AE8A8184-8087-BDAF-7C14-4ECE946D1155}"/>
              </a:ext>
            </a:extLst>
          </p:cNvPr>
          <p:cNvSpPr txBox="1"/>
          <p:nvPr/>
        </p:nvSpPr>
        <p:spPr>
          <a:xfrm>
            <a:off x="341893" y="5349240"/>
            <a:ext cx="8165505" cy="131064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Wenn der Benutzer des Genehmigungsteams zur Überprüfung auf das Element zugreift, kann er die Gesamtpunktzahl der IQ und der Risikokategorie sehen.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Von hier aus können sie auch auf die Schaltfläche „Überprüfen“ klicken, um zum Fragebogen weitergeleitet zu werden und ihn im Detail zu überprüfen.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7C04A430-24E6-4587-3BD1-FBAB90EF8068}"/>
              </a:ext>
            </a:extLst>
          </p:cNvPr>
          <p:cNvSpPr>
            <a:spLocks noGrp="1"/>
          </p:cNvSpPr>
          <p:nvPr>
            <p:ph type="sldNum" sz="quarter" idx="4"/>
          </p:nvPr>
        </p:nvSpPr>
        <p:spPr/>
        <p:txBody>
          <a:bodyPr/>
          <a:lstStyle/>
          <a:p>
            <a:fld id="{BB5FC4A1-A2DE-4EB5-9A46-57D39B4235EC}" type="slidenum">
              <a:rPr lang="en-US" smtClean="0"/>
              <a:t>59</a:t>
            </a:fld>
            <a:endParaRPr lang="en-US"/>
          </a:p>
        </p:txBody>
      </p:sp>
    </p:spTree>
    <p:extLst>
      <p:ext uri="{BB962C8B-B14F-4D97-AF65-F5344CB8AC3E}">
        <p14:creationId val="3921832973"/>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B2F2F01-FE3B-C3D2-80FD-CDA82E4C7529}"/>
              </a:ext>
            </a:extLst>
          </p:cNvPr>
          <p:cNvSpPr>
            <a:spLocks noGrp="1"/>
          </p:cNvSpPr>
          <p:nvPr>
            <p:ph type="title"/>
          </p:nvPr>
        </p:nvSpPr>
        <p:spPr>
          <a:xfrm>
            <a:off x="892546"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LSEG &amp; Nachhaltige Beschaffung:</a:t>
            </a:r>
            <a:br>
              <a:rPr sz="2000"/>
            </a:b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Eine von einem Zentrum geleitete Initiative</a:t>
            </a:r>
          </a:p>
        </p:txBody>
      </p:sp>
      <p:sp>
        <p:nvSpPr>
          <p:cNvPr id="4" name="Slide Number Placeholder 3">
            <a:extLst>
              <a:ext uri="{FF2B5EF4-FFF2-40B4-BE49-F238E27FC236}">
                <a16:creationId xmlns:a16="http://schemas.microsoft.com/office/drawing/2014/main" id="{B8085BC2-F0EF-E656-53AB-565EE6A1046E}"/>
              </a:ext>
            </a:extLst>
          </p:cNvPr>
          <p:cNvSpPr>
            <a:spLocks noGrp="1"/>
          </p:cNvSpPr>
          <p:nvPr>
            <p:ph type="sldNum" sz="quarter" idx="4"/>
          </p:nvPr>
        </p:nvSpPr>
        <p:spPr/>
        <p:txBody>
          <a:bodyPr/>
          <a:lstStyle/>
          <a:p>
            <a:fld id="{BB5FC4A1-A2DE-4EB5-9A46-57D39B4235EC}" type="slidenum">
              <a:rPr lang="en-US" smtClean="0"/>
              <a:t>6</a:t>
            </a:fld>
            <a:endParaRPr lang="en-US"/>
          </a:p>
        </p:txBody>
      </p:sp>
      <p:graphicFrame>
        <p:nvGraphicFramePr>
          <p:cNvPr id="5" name="Diagram 4">
            <a:extLst>
              <a:ext uri="{FF2B5EF4-FFF2-40B4-BE49-F238E27FC236}">
                <a16:creationId xmlns:a16="http://schemas.microsoft.com/office/drawing/2014/main" id="{B1DEB976-F467-2C11-EA72-15C0C4432AB0}"/>
              </a:ext>
            </a:extLst>
          </p:cNvPr>
          <p:cNvGraphicFramePr/>
          <p:nvPr>
            <p:extLst>
              <p:ext uri="{D42A27DB-BD31-4B8C-83A1-F6EECF244321}">
                <p14:modId val="2540236292"/>
              </p:ext>
            </p:extLst>
          </p:nvPr>
        </p:nvGraphicFramePr>
        <p:xfrm>
          <a:off x="595248" y="1222339"/>
          <a:ext cx="7953502" cy="2032000"/>
        </p:xfrm>
        <a:graphic>
          <a:graphicData uri="http://schemas.openxmlformats.org/drawingml/2006/diagram">
            <dgm:relIds xmlns:dgm="http://schemas.openxmlformats.org/drawingml/2006/diagram" r:dm="rId3" r:lo="rId4" r:qs="rId5" r:cs="rId6"/>
          </a:graphicData>
        </a:graphic>
      </p:graphicFrame>
      <p:sp>
        <p:nvSpPr>
          <p:cNvPr id="6" name="TextBox 5">
            <a:extLst>
              <a:ext uri="{FF2B5EF4-FFF2-40B4-BE49-F238E27FC236}">
                <a16:creationId xmlns:a16="http://schemas.microsoft.com/office/drawing/2014/main" id="{9AABC378-6D6E-F76E-9D57-D22EDAD14485}"/>
              </a:ext>
            </a:extLst>
          </p:cNvPr>
          <p:cNvSpPr txBox="1"/>
          <p:nvPr/>
        </p:nvSpPr>
        <p:spPr>
          <a:xfrm>
            <a:off x="318498" y="3254339"/>
            <a:ext cx="8230252" cy="423672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LSEG wird Teil eines viel breiteren RPM-zentrierten Workflows sein, der sich auf die vollständige Überprüfung aller externen LIEFERANTEN aus einer Compliance-, Nachhaltigkeits- und verantwortungsbewussten Beschaffungsperspektive im Einklang mit den Zielen von RPM zum Aufbau einer besseren Welt konzentriert.</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Daher wird sich das Management von Kunden und Lieferanten bei LSEG geringfügig unterscheiden.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 Kunden werden vollständig auf lokaler Ebene verwaltet, während die Genehmigung von Drittanbietern </a:t>
            </a:r>
            <a:r>
              <a:rPr lang="de" sz="1600" b="0" i="0" u="sng" strike="noStrike" cap="none" baseline="0">
                <a:solidFill>
                  <a:srgbClr val="FF0000"/>
                </a:solidFill>
                <a:effectLst/>
                <a:uFill>
                  <a:solidFill>
                    <a:srgbClr val="FF0000"/>
                  </a:solidFill>
                </a:uFill>
                <a:latin typeface="Calibri"/>
                <a:ea typeface="Calibri"/>
                <a:cs typeface="Calibri"/>
              </a:rPr>
              <a:t>zentral durch das RPM-Compliance-Team</a:t>
            </a:r>
            <a:r>
              <a:rPr lang="de" sz="1600" b="0" i="0" u="none" strike="noStrike" cap="none" baseline="0">
                <a:solidFill>
                  <a:srgbClr val="000000"/>
                </a:solidFill>
                <a:effectLst/>
                <a:uFill>
                  <a:solidFill>
                    <a:prstClr val="black">
                      <a:alpha val="0"/>
                    </a:prstClr>
                  </a:solidFill>
                </a:uFill>
                <a:latin typeface="Calibri"/>
                <a:ea typeface="Calibri"/>
                <a:cs typeface="Calibri"/>
              </a:rPr>
              <a:t> verwaltet wird.</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Dadurch wird sichergestellt, dass große und risikoreiche Drittanbieter zur Bewertung ihrer Nachhaltigkeitsnachweise eingereicht werden.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Bei Fragen zu den Auswirkungen, die dies auf Ihr lokales Geschäft haben wird, wenden Sie sich bitte an das RPM Compliance-Team.</a:t>
            </a:r>
            <a:r>
              <a:rPr lang="de" sz="1600" b="0" i="0" u="none" strike="noStrike" cap="none" baseline="0">
                <a:solidFill>
                  <a:srgbClr val="000000"/>
                </a:solidFill>
                <a:effectLst/>
                <a:uFill>
                  <a:solidFill>
                    <a:prstClr val="black">
                      <a:alpha val="0"/>
                    </a:prstClr>
                  </a:solidFill>
                </a:uFill>
                <a:latin typeface="Calibri"/>
                <a:ea typeface="Calibri"/>
                <a:cs typeface="Calibri"/>
              </a:rPr>
              <a:t> </a:t>
            </a:r>
            <a:endParaRPr lang="en-GB"/>
          </a:p>
        </p:txBody>
      </p:sp>
    </p:spTree>
    <p:extLst>
      <p:ext uri="{BB962C8B-B14F-4D97-AF65-F5344CB8AC3E}">
        <p14:creationId val="1889759054"/>
      </p:ext>
    </p:extLst>
  </p:cSld>
  <p:clrMapOvr>
    <a:masterClrMapping/>
  </p:clrMapOvr>
  <p:transition spd="med">
    <p:fade/>
  </p:transition>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EDAB3448-7FA1-9897-A338-31D7DE3AED9A}"/>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2B13F968-339D-EDCD-22CA-9C273FE1439A}"/>
              </a:ext>
            </a:extLst>
          </p:cNvPr>
          <p:cNvPicPr>
            <a:picLocks noChangeAspect="1"/>
          </p:cNvPicPr>
          <p:nvPr/>
        </p:nvPicPr>
        <p:blipFill>
          <a:blip r:embed="rId2"/>
          <a:stretch>
            <a:fillRect/>
          </a:stretch>
        </p:blipFill>
        <p:spPr>
          <a:xfrm>
            <a:off x="360643" y="1682667"/>
            <a:ext cx="8074836" cy="1473657"/>
          </a:xfrm>
          <a:prstGeom prst="rect">
            <a:avLst/>
          </a:prstGeom>
          <a:noFill/>
        </p:spPr>
      </p:pic>
      <p:sp>
        <p:nvSpPr>
          <p:cNvPr id="8" name="TextBox 7">
            <a:extLst>
              <a:ext uri="{FF2B5EF4-FFF2-40B4-BE49-F238E27FC236}">
                <a16:creationId xmlns:a16="http://schemas.microsoft.com/office/drawing/2014/main" id="{A32C8AB1-3896-239B-38B9-B18DC80CC16F}"/>
              </a:ext>
            </a:extLst>
          </p:cNvPr>
          <p:cNvSpPr txBox="1"/>
          <p:nvPr/>
        </p:nvSpPr>
        <p:spPr>
          <a:xfrm>
            <a:off x="360643" y="3185950"/>
            <a:ext cx="8074836" cy="115824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Für jede in der IQ beantwortete Frage kann der Prüfer die Bewertung sehen, die jeder Antwort zugewiesen wurde, und hat die Möglichkeit, Kommentare hinzuzufügen, Überarbeitungen der Antworten anzufordern oder Bewertungen vorzunehmen.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Wenn Sie auf „Überarbeitung“ klicken, wird das folgende Pop-up-Feld angezeigt, in dem Sie die Version eingeben können, die der Zuständige vornehmen muss.</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FB3C983D-3BCC-0BE2-A868-D241760D3BDD}"/>
              </a:ext>
            </a:extLst>
          </p:cNvPr>
          <p:cNvPicPr>
            <a:picLocks noChangeAspect="1"/>
          </p:cNvPicPr>
          <p:nvPr/>
        </p:nvPicPr>
        <p:blipFill>
          <a:blip r:embed="rId3"/>
          <a:stretch>
            <a:fillRect/>
          </a:stretch>
        </p:blipFill>
        <p:spPr>
          <a:xfrm>
            <a:off x="1976857" y="4078840"/>
            <a:ext cx="5051111" cy="2596280"/>
          </a:xfrm>
          <a:prstGeom prst="rect">
            <a:avLst/>
          </a:prstGeom>
        </p:spPr>
      </p:pic>
      <p:sp>
        <p:nvSpPr>
          <p:cNvPr id="3" name="Slide Number Placeholder 2">
            <a:extLst>
              <a:ext uri="{FF2B5EF4-FFF2-40B4-BE49-F238E27FC236}">
                <a16:creationId xmlns:a16="http://schemas.microsoft.com/office/drawing/2014/main" id="{84DFDF3C-27C3-DF63-249D-8259D0615D2A}"/>
              </a:ext>
            </a:extLst>
          </p:cNvPr>
          <p:cNvSpPr>
            <a:spLocks noGrp="1"/>
          </p:cNvSpPr>
          <p:nvPr>
            <p:ph type="sldNum" sz="quarter" idx="4"/>
          </p:nvPr>
        </p:nvSpPr>
        <p:spPr/>
        <p:txBody>
          <a:bodyPr/>
          <a:lstStyle/>
          <a:p>
            <a:fld id="{BB5FC4A1-A2DE-4EB5-9A46-57D39B4235EC}" type="slidenum">
              <a:rPr lang="en-US" smtClean="0"/>
              <a:t>60</a:t>
            </a:fld>
            <a:endParaRPr lang="en-US"/>
          </a:p>
        </p:txBody>
      </p:sp>
    </p:spTree>
    <p:extLst>
      <p:ext uri="{BB962C8B-B14F-4D97-AF65-F5344CB8AC3E}">
        <p14:creationId val="3269188898"/>
      </p:ext>
    </p:extLst>
  </p:cSld>
  <p:clrMapOvr>
    <a:masterClrMapping/>
  </p:clrMapOvr>
  <p:transition spd="med">
    <p:fade/>
  </p:transition>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EC42C44-8124-4583-9D86-9E805CDC1768}"/>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8" name="TextBox 7">
            <a:extLst>
              <a:ext uri="{FF2B5EF4-FFF2-40B4-BE49-F238E27FC236}">
                <a16:creationId xmlns:a16="http://schemas.microsoft.com/office/drawing/2014/main" id="{01F59DA0-E083-289E-6F8A-8F6C76133120}"/>
              </a:ext>
            </a:extLst>
          </p:cNvPr>
          <p:cNvSpPr txBox="1"/>
          <p:nvPr/>
        </p:nvSpPr>
        <p:spPr>
          <a:xfrm>
            <a:off x="513708" y="1633591"/>
            <a:ext cx="8219326" cy="106680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Auf der Basis der IQ kann der Prüfer versuchen, den Prüfer zu ändern, wenn er möchte, dass die Informationen doppelt überprüft werden, und er kann sie auch an den Beauftragten zurücksenden, sobald alle Revisionsanfragen, Kommentare usw. vom Prüfer gestellt wurden.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8EE4DD20-7231-8A39-13AC-1DAD2C251097}"/>
              </a:ext>
            </a:extLst>
          </p:cNvPr>
          <p:cNvPicPr>
            <a:picLocks noChangeAspect="1"/>
          </p:cNvPicPr>
          <p:nvPr/>
        </p:nvPicPr>
        <p:blipFill>
          <a:blip r:embed="rId2"/>
          <a:stretch>
            <a:fillRect/>
          </a:stretch>
        </p:blipFill>
        <p:spPr>
          <a:xfrm>
            <a:off x="226032" y="2685143"/>
            <a:ext cx="8691936" cy="3104657"/>
          </a:xfrm>
          <a:prstGeom prst="rect">
            <a:avLst/>
          </a:prstGeom>
        </p:spPr>
      </p:pic>
      <p:sp>
        <p:nvSpPr>
          <p:cNvPr id="3" name="Slide Number Placeholder 2">
            <a:extLst>
              <a:ext uri="{FF2B5EF4-FFF2-40B4-BE49-F238E27FC236}">
                <a16:creationId xmlns:a16="http://schemas.microsoft.com/office/drawing/2014/main" id="{21929FC3-066C-2CD2-548A-ED6469C59FED}"/>
              </a:ext>
            </a:extLst>
          </p:cNvPr>
          <p:cNvSpPr>
            <a:spLocks noGrp="1"/>
          </p:cNvSpPr>
          <p:nvPr>
            <p:ph type="sldNum" sz="quarter" idx="4"/>
          </p:nvPr>
        </p:nvSpPr>
        <p:spPr/>
        <p:txBody>
          <a:bodyPr/>
          <a:lstStyle/>
          <a:p>
            <a:fld id="{BB5FC4A1-A2DE-4EB5-9A46-57D39B4235EC}" type="slidenum">
              <a:rPr lang="en-US" smtClean="0"/>
              <a:t>61</a:t>
            </a:fld>
            <a:endParaRPr lang="en-US"/>
          </a:p>
        </p:txBody>
      </p:sp>
    </p:spTree>
    <p:extLst>
      <p:ext uri="{BB962C8B-B14F-4D97-AF65-F5344CB8AC3E}">
        <p14:creationId val="1493833896"/>
      </p:ext>
    </p:extLst>
  </p:cSld>
  <p:clrMapOvr>
    <a:masterClrMapping/>
  </p:clrMapOvr>
  <p:transition spd="med">
    <p:fade/>
  </p:transition>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EB4CDC0D-5E5A-B405-4CB8-4404CF4E0CFC}"/>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86129676-1C1B-7C80-E18A-527E79FB9697}"/>
              </a:ext>
            </a:extLst>
          </p:cNvPr>
          <p:cNvPicPr>
            <a:picLocks noChangeAspect="1"/>
          </p:cNvPicPr>
          <p:nvPr/>
        </p:nvPicPr>
        <p:blipFill>
          <a:blip r:embed="rId2"/>
          <a:stretch>
            <a:fillRect/>
          </a:stretch>
        </p:blipFill>
        <p:spPr>
          <a:xfrm>
            <a:off x="464995" y="1965436"/>
            <a:ext cx="8074836" cy="2927128"/>
          </a:xfrm>
          <a:prstGeom prst="rect">
            <a:avLst/>
          </a:prstGeom>
          <a:noFill/>
        </p:spPr>
      </p:pic>
      <p:sp>
        <p:nvSpPr>
          <p:cNvPr id="8" name="TextBox 7">
            <a:extLst>
              <a:ext uri="{FF2B5EF4-FFF2-40B4-BE49-F238E27FC236}">
                <a16:creationId xmlns:a16="http://schemas.microsoft.com/office/drawing/2014/main" id="{37691D86-333C-0017-474B-7877579F37F6}"/>
              </a:ext>
            </a:extLst>
          </p:cNvPr>
          <p:cNvSpPr txBox="1"/>
          <p:nvPr/>
        </p:nvSpPr>
        <p:spPr>
          <a:xfrm>
            <a:off x="464995" y="1442216"/>
            <a:ext cx="7798085" cy="73152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Der Bevollmächtigte, der den Fragebogen ausgefüllt hat, um ihn über zusätzliche Informationen/Überarbeitungen zu informieren, ist erforderlich.</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Im Folgenden finden Sie ein Beispiel:</a:t>
            </a:r>
          </a:p>
        </p:txBody>
      </p:sp>
      <p:pic>
        <p:nvPicPr>
          <p:cNvPr id="10" name="Picture 9">
            <a:extLst>
              <a:ext uri="{FF2B5EF4-FFF2-40B4-BE49-F238E27FC236}">
                <a16:creationId xmlns:a16="http://schemas.microsoft.com/office/drawing/2014/main" id="{D8F59412-9262-0595-4FF5-6459DE4AF31B}"/>
              </a:ext>
            </a:extLst>
          </p:cNvPr>
          <p:cNvPicPr>
            <a:picLocks noChangeAspect="1"/>
          </p:cNvPicPr>
          <p:nvPr/>
        </p:nvPicPr>
        <p:blipFill>
          <a:blip r:embed="rId3"/>
          <a:stretch>
            <a:fillRect/>
          </a:stretch>
        </p:blipFill>
        <p:spPr>
          <a:xfrm>
            <a:off x="464995" y="5325786"/>
            <a:ext cx="8321040" cy="1124604"/>
          </a:xfrm>
          <a:prstGeom prst="rect">
            <a:avLst/>
          </a:prstGeom>
        </p:spPr>
      </p:pic>
      <p:sp>
        <p:nvSpPr>
          <p:cNvPr id="11" name="TextBox 10">
            <a:extLst>
              <a:ext uri="{FF2B5EF4-FFF2-40B4-BE49-F238E27FC236}">
                <a16:creationId xmlns:a16="http://schemas.microsoft.com/office/drawing/2014/main" id="{0216DD9C-9CC7-019E-FD8F-127DCBFD9A05}"/>
              </a:ext>
            </a:extLst>
          </p:cNvPr>
          <p:cNvSpPr txBox="1"/>
          <p:nvPr/>
        </p:nvSpPr>
        <p:spPr>
          <a:xfrm>
            <a:off x="410966" y="4923529"/>
            <a:ext cx="8322068" cy="51816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Wenn Sie auf den Link klicken, gelangen Sie zum Fragebogen, in dem Sie die Antworten erneut aufrufen können:</a:t>
            </a:r>
          </a:p>
        </p:txBody>
      </p:sp>
      <p:sp>
        <p:nvSpPr>
          <p:cNvPr id="2" name="Slide Number Placeholder 1">
            <a:extLst>
              <a:ext uri="{FF2B5EF4-FFF2-40B4-BE49-F238E27FC236}">
                <a16:creationId xmlns:a16="http://schemas.microsoft.com/office/drawing/2014/main" id="{EE5142F1-E163-763C-8BFC-47B91062F23A}"/>
              </a:ext>
            </a:extLst>
          </p:cNvPr>
          <p:cNvSpPr>
            <a:spLocks noGrp="1"/>
          </p:cNvSpPr>
          <p:nvPr>
            <p:ph type="sldNum" sz="quarter" idx="4"/>
          </p:nvPr>
        </p:nvSpPr>
        <p:spPr/>
        <p:txBody>
          <a:bodyPr/>
          <a:lstStyle/>
          <a:p>
            <a:fld id="{BB5FC4A1-A2DE-4EB5-9A46-57D39B4235EC}" type="slidenum">
              <a:rPr lang="en-US" smtClean="0"/>
              <a:t>62</a:t>
            </a:fld>
            <a:endParaRPr lang="en-US"/>
          </a:p>
        </p:txBody>
      </p:sp>
    </p:spTree>
    <p:extLst>
      <p:ext uri="{BB962C8B-B14F-4D97-AF65-F5344CB8AC3E}">
        <p14:creationId val="3004893639"/>
      </p:ext>
    </p:extLst>
  </p:cSld>
  <p:clrMapOvr>
    <a:masterClrMapping/>
  </p:clrMapOvr>
  <p:transition spd="med">
    <p:fade/>
  </p:transition>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0D3DDBE-4595-03AF-769B-03DB0482AE59}"/>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3397C2DE-87F3-F21F-2AAA-C367196D0BB6}"/>
              </a:ext>
            </a:extLst>
          </p:cNvPr>
          <p:cNvPicPr>
            <a:picLocks noChangeAspect="1"/>
          </p:cNvPicPr>
          <p:nvPr/>
        </p:nvPicPr>
        <p:blipFill>
          <a:blip r:embed="rId2"/>
          <a:stretch>
            <a:fillRect/>
          </a:stretch>
        </p:blipFill>
        <p:spPr>
          <a:xfrm>
            <a:off x="464995" y="2646869"/>
            <a:ext cx="8074836" cy="3451991"/>
          </a:xfrm>
          <a:prstGeom prst="rect">
            <a:avLst/>
          </a:prstGeom>
          <a:noFill/>
        </p:spPr>
      </p:pic>
      <p:sp>
        <p:nvSpPr>
          <p:cNvPr id="9" name="TextBox 8">
            <a:extLst>
              <a:ext uri="{FF2B5EF4-FFF2-40B4-BE49-F238E27FC236}">
                <a16:creationId xmlns:a16="http://schemas.microsoft.com/office/drawing/2014/main" id="{4B9B3C1E-B669-D759-6829-F30D6F025B31}"/>
              </a:ext>
            </a:extLst>
          </p:cNvPr>
          <p:cNvSpPr txBox="1"/>
          <p:nvPr/>
        </p:nvSpPr>
        <p:spPr>
          <a:xfrm>
            <a:off x="410966" y="1654139"/>
            <a:ext cx="8147407" cy="106680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Benutzer, der den Fragebogen ausfüllt, kann dann durch die IQ scrollen und dann sehen, wo der Prüfer ihm eine Anweisung hinterlassen hat, wie der Fragebogen geändert werden muss.</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Sie können die Änderungen vornehmen und erneut zur Überprüfung einreichen.</a:t>
            </a:r>
          </a:p>
        </p:txBody>
      </p:sp>
      <p:sp>
        <p:nvSpPr>
          <p:cNvPr id="3" name="Slide Number Placeholder 2">
            <a:extLst>
              <a:ext uri="{FF2B5EF4-FFF2-40B4-BE49-F238E27FC236}">
                <a16:creationId xmlns:a16="http://schemas.microsoft.com/office/drawing/2014/main" id="{7755FA8A-9CA0-9FD5-76F2-E392EF5094EE}"/>
              </a:ext>
            </a:extLst>
          </p:cNvPr>
          <p:cNvSpPr>
            <a:spLocks noGrp="1"/>
          </p:cNvSpPr>
          <p:nvPr>
            <p:ph type="sldNum" sz="quarter" idx="4"/>
          </p:nvPr>
        </p:nvSpPr>
        <p:spPr/>
        <p:txBody>
          <a:bodyPr/>
          <a:lstStyle/>
          <a:p>
            <a:fld id="{BB5FC4A1-A2DE-4EB5-9A46-57D39B4235EC}" type="slidenum">
              <a:rPr lang="en-US" smtClean="0"/>
              <a:t>63</a:t>
            </a:fld>
            <a:endParaRPr lang="en-US"/>
          </a:p>
        </p:txBody>
      </p:sp>
    </p:spTree>
    <p:extLst>
      <p:ext uri="{BB962C8B-B14F-4D97-AF65-F5344CB8AC3E}">
        <p14:creationId val="1288605509"/>
      </p:ext>
    </p:extLst>
  </p:cSld>
  <p:clrMapOvr>
    <a:masterClrMapping/>
  </p:clrMapOvr>
  <p:transition spd="med">
    <p:fade/>
  </p:transition>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657B126B-6285-B189-1B31-BC9C3839DF7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043B387E-822F-1A96-67B3-6AB28C2F1D77}"/>
              </a:ext>
            </a:extLst>
          </p:cNvPr>
          <p:cNvSpPr>
            <a:spLocks noGrp="1"/>
          </p:cNvSpPr>
          <p:nvPr>
            <p:ph idx="1"/>
          </p:nvPr>
        </p:nvSpPr>
        <p:spPr>
          <a:xfrm>
            <a:off x="432562" y="1508761"/>
            <a:ext cx="8074836" cy="1470746"/>
          </a:xfrm>
        </p:spPr>
        <p:txBody>
          <a:bodyPr>
            <a:normAutofit fontScale="87500" lnSpcReduction="20000"/>
          </a:bodyPr>
          <a:lstStyle/>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Sobald alle Überarbeitungen (falls vorhanden) am internen Fragebogen vorgenommen wurden, kann dieser vom Prüfer genehmigt werden.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Der Prüfer greift auf den eingereichten Fragebogen auf die gleiche Weise zu wie bei der ersten Einreichung, entweder über den Link auf der E-Mail oder über den Abschnitt „Zu prüfende Punkte“ auf der Homepage.</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Im oberen Bereich des Fragebogens ist der Prüfer dann in der Lage, den Fragebogen ABZUWEISEN (d. h. er muss erneut ausgefüllt werden) oder ZU GENEHMIGEN.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(Hinweis: Die Genehmigung dient nur dazu, den Fragebogen als vollständig zu genehmigen – er genehmigt nicht, dass die Drittpartei aufgenommen wird).</a:t>
            </a:r>
          </a:p>
          <a:p>
            <a:pPr marL="0" indent="0">
              <a:buNone/>
            </a:pPr>
            <a:endParaRPr lang="en-GB"/>
          </a:p>
        </p:txBody>
      </p:sp>
      <p:pic>
        <p:nvPicPr>
          <p:cNvPr id="7" name="Picture 6">
            <a:extLst>
              <a:ext uri="{FF2B5EF4-FFF2-40B4-BE49-F238E27FC236}">
                <a16:creationId xmlns:a16="http://schemas.microsoft.com/office/drawing/2014/main" id="{763706B1-A3F4-6835-D1B2-E43B117C099D}"/>
              </a:ext>
            </a:extLst>
          </p:cNvPr>
          <p:cNvPicPr>
            <a:picLocks noChangeAspect="1"/>
          </p:cNvPicPr>
          <p:nvPr/>
        </p:nvPicPr>
        <p:blipFill>
          <a:blip r:embed="rId2"/>
          <a:stretch>
            <a:fillRect/>
          </a:stretch>
        </p:blipFill>
        <p:spPr>
          <a:xfrm>
            <a:off x="432562" y="3006714"/>
            <a:ext cx="8507398" cy="2489468"/>
          </a:xfrm>
          <a:prstGeom prst="rect">
            <a:avLst/>
          </a:prstGeom>
        </p:spPr>
      </p:pic>
      <p:sp>
        <p:nvSpPr>
          <p:cNvPr id="8" name="TextBox 7">
            <a:extLst>
              <a:ext uri="{FF2B5EF4-FFF2-40B4-BE49-F238E27FC236}">
                <a16:creationId xmlns:a16="http://schemas.microsoft.com/office/drawing/2014/main" id="{184ABE0A-A226-EEB7-D382-7D68FAFF1B4E}"/>
              </a:ext>
            </a:extLst>
          </p:cNvPr>
          <p:cNvSpPr txBox="1"/>
          <p:nvPr/>
        </p:nvSpPr>
        <p:spPr>
          <a:xfrm>
            <a:off x="248714" y="5727356"/>
            <a:ext cx="8507398" cy="82296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Sobald dies abgeschlossen ist, kann der Prüfer zur Aktivität im Abschnitt „Interne Datenerfassung“ des Workflows zurückkehren und die Bewertung in der Aktivität für die Ergebnisse des internen Fragebogens aktualisieren.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DCF6BF80-6BE9-CD2A-1C50-A34609CCA69B}"/>
              </a:ext>
            </a:extLst>
          </p:cNvPr>
          <p:cNvSpPr>
            <a:spLocks noGrp="1"/>
          </p:cNvSpPr>
          <p:nvPr>
            <p:ph type="sldNum" sz="quarter" idx="4"/>
          </p:nvPr>
        </p:nvSpPr>
        <p:spPr/>
        <p:txBody>
          <a:bodyPr/>
          <a:lstStyle/>
          <a:p>
            <a:fld id="{BB5FC4A1-A2DE-4EB5-9A46-57D39B4235EC}" type="slidenum">
              <a:rPr lang="en-US" smtClean="0"/>
              <a:t>64</a:t>
            </a:fld>
            <a:endParaRPr lang="en-US"/>
          </a:p>
        </p:txBody>
      </p:sp>
    </p:spTree>
    <p:extLst>
      <p:ext uri="{BB962C8B-B14F-4D97-AF65-F5344CB8AC3E}">
        <p14:creationId val="158987418"/>
      </p:ext>
    </p:extLst>
  </p:cSld>
  <p:clrMapOvr>
    <a:masterClrMapping/>
  </p:clrMapOvr>
  <p:transition spd="med">
    <p:fade/>
  </p:transition>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B3593BE-504A-9391-95EA-6AD51D3305EF}"/>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6" name="TextBox 5">
            <a:extLst>
              <a:ext uri="{FF2B5EF4-FFF2-40B4-BE49-F238E27FC236}">
                <a16:creationId xmlns:a16="http://schemas.microsoft.com/office/drawing/2014/main" id="{44104FAB-265C-0D48-C6D5-2A5ECAD8BE93}"/>
              </a:ext>
            </a:extLst>
          </p:cNvPr>
          <p:cNvSpPr txBox="1"/>
          <p:nvPr/>
        </p:nvSpPr>
        <p:spPr>
          <a:xfrm>
            <a:off x="482885" y="1674688"/>
            <a:ext cx="7921376" cy="2286001"/>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Die Bewertungsoptionen für die internen Fragebögen hängen wie folgt vom Gesamtscore des internen Fragebogens ab:</a:t>
            </a:r>
          </a:p>
          <a:p>
            <a:endParaRPr lang="en-GB" sz="1600"/>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Die IQ bewertete niedriges Risiko – Drittpartei genehmigen</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Die IQ bewertete mittleres Risiko – Drittpartei genehmigen</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Die IQ bewertete mittleres Risiko – Compliance-Prüfung anfordern</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Die IQ bewertete hohes Risiko – Erfordert Compliance-Prüfung</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Dritte ablehnen</a:t>
            </a:r>
          </a:p>
          <a:p>
            <a:pPr marL="285750" indent="-285750">
              <a:buFont typeface="Arial" panose="020b0604020202020204" pitchFamily="34" charset="0"/>
              <a:buChar char="•"/>
            </a:pPr>
            <a:r>
              <a:rPr lang="de" sz="1600" b="0" i="0" u="none" strike="noStrike" cap="none" baseline="0">
                <a:solidFill>
                  <a:srgbClr val="000000"/>
                </a:solidFill>
                <a:effectLst/>
                <a:uFill>
                  <a:solidFill>
                    <a:prstClr val="black">
                      <a:alpha val="0"/>
                    </a:prstClr>
                  </a:solidFill>
                </a:uFill>
                <a:latin typeface="Calibri"/>
                <a:ea typeface="Calibri"/>
                <a:cs typeface="Calibri"/>
              </a:rPr>
              <a:t>Externen Fragebogen zuweisen</a:t>
            </a:r>
          </a:p>
        </p:txBody>
      </p:sp>
      <p:sp>
        <p:nvSpPr>
          <p:cNvPr id="8" name="Right Brace 7">
            <a:extLst>
              <a:ext uri="{FF2B5EF4-FFF2-40B4-BE49-F238E27FC236}">
                <a16:creationId xmlns:a16="http://schemas.microsoft.com/office/drawing/2014/main" id="{3E32FB08-4099-6FD0-AC14-71E409344E62}"/>
              </a:ext>
            </a:extLst>
          </p:cNvPr>
          <p:cNvSpPr/>
          <p:nvPr/>
        </p:nvSpPr>
        <p:spPr>
          <a:xfrm>
            <a:off x="6626831" y="2671281"/>
            <a:ext cx="133565" cy="107878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9" name="TextBox 8">
            <a:extLst>
              <a:ext uri="{FF2B5EF4-FFF2-40B4-BE49-F238E27FC236}">
                <a16:creationId xmlns:a16="http://schemas.microsoft.com/office/drawing/2014/main" id="{E78DE359-4A97-6382-7285-623CD2F113A4}"/>
              </a:ext>
            </a:extLst>
          </p:cNvPr>
          <p:cNvSpPr txBox="1"/>
          <p:nvPr/>
        </p:nvSpPr>
        <p:spPr>
          <a:xfrm>
            <a:off x="6914509" y="2476072"/>
            <a:ext cx="1910993" cy="2651760"/>
          </a:xfrm>
          <a:prstGeom prst="rect">
            <a:avLst/>
          </a:prstGeom>
          <a:noFill/>
        </p:spPr>
        <p:txBody>
          <a:bodyPr wrap="square" rtlCol="0">
            <a:spAutoFi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Für Bewertungen mit mittlerem Risiko kann das lokale Team entscheiden, ob es genehmigt oder an das Compliance-Team gesendet werden soll.</a:t>
            </a:r>
            <a:r>
              <a:rPr lang="de" sz="1200" b="0" i="0" u="none" strike="noStrike" cap="none" baseline="0">
                <a:solidFill>
                  <a:srgbClr val="000000"/>
                </a:solidFill>
                <a:effectLst/>
                <a:uFill>
                  <a:solidFill>
                    <a:prstClr val="black">
                      <a:alpha val="0"/>
                    </a:prstClr>
                  </a:solidFill>
                </a:uFill>
                <a:latin typeface="Calibri"/>
                <a:ea typeface="Calibri"/>
                <a:cs typeface="Calibri"/>
              </a:rPr>
              <a:t> </a:t>
            </a:r>
            <a:r>
              <a:rPr lang="de" sz="1200" b="0" i="0" u="none" strike="noStrike" cap="none" baseline="0">
                <a:solidFill>
                  <a:srgbClr val="000000"/>
                </a:solidFill>
                <a:effectLst/>
                <a:uFill>
                  <a:solidFill>
                    <a:prstClr val="black">
                      <a:alpha val="0"/>
                    </a:prstClr>
                  </a:solidFill>
                </a:uFill>
                <a:latin typeface="Calibri"/>
                <a:ea typeface="Calibri"/>
                <a:cs typeface="Calibri"/>
              </a:rPr>
              <a:t>Bei Bewertungen mit hohem Risiko ist eine Compliance-Prüfung obligatorisch oder sie können einen externen Fragebogen ausstellen</a:t>
            </a:r>
          </a:p>
        </p:txBody>
      </p:sp>
      <p:sp>
        <p:nvSpPr>
          <p:cNvPr id="10" name="TextBox 9">
            <a:extLst>
              <a:ext uri="{FF2B5EF4-FFF2-40B4-BE49-F238E27FC236}">
                <a16:creationId xmlns:a16="http://schemas.microsoft.com/office/drawing/2014/main" id="{EDCD4242-B6F0-F578-7FD1-B8801ACA3E24}"/>
              </a:ext>
            </a:extLst>
          </p:cNvPr>
          <p:cNvSpPr txBox="1"/>
          <p:nvPr/>
        </p:nvSpPr>
        <p:spPr>
          <a:xfrm>
            <a:off x="482885" y="4250029"/>
            <a:ext cx="7921376" cy="3017521"/>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Das Compliance-Team hat nach der Überprüfung die Möglichkeit, die Drittpartei zu genehmigen oder abzulehnen oder das Ausfüllen eines externen Fragebogens zu verlangen.</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Das lokale Genehmigungsteam kann entscheiden, die Drittpartei abzulehnen, wenn es eine hohe Risikobewertung in der IQ erzielt hat und beschließt, keine Transaktionen mit ihr zu tätigen, oder es kann entscheiden, dass es noch weitere Informationen über die Drittpartei sammeln möchte, in welchem Fall es die Bewertung des externen Fragebogens zuweisen auswählen würde.</a:t>
            </a:r>
          </a:p>
          <a:p>
            <a:endParaRPr lang="en-GB" sz="1600"/>
          </a:p>
          <a:p>
            <a:r>
              <a:rPr lang="de" sz="1600" b="0" i="0" u="none" strike="noStrike" cap="none" baseline="0">
                <a:solidFill>
                  <a:srgbClr val="000000"/>
                </a:solidFill>
                <a:effectLst/>
                <a:uFill>
                  <a:solidFill>
                    <a:prstClr val="black">
                      <a:alpha val="0"/>
                    </a:prstClr>
                  </a:solidFill>
                </a:uFill>
                <a:latin typeface="Calibri"/>
                <a:ea typeface="Calibri"/>
                <a:cs typeface="Calibri"/>
              </a:rPr>
              <a:t>Dies wird auf den nächsten Seiten behandelt ...</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9DCB6BF-D6B0-492C-8A7D-6192B23CB4CC}"/>
              </a:ext>
            </a:extLst>
          </p:cNvPr>
          <p:cNvSpPr>
            <a:spLocks noGrp="1"/>
          </p:cNvSpPr>
          <p:nvPr>
            <p:ph type="sldNum" sz="quarter" idx="4"/>
          </p:nvPr>
        </p:nvSpPr>
        <p:spPr/>
        <p:txBody>
          <a:bodyPr/>
          <a:lstStyle/>
          <a:p>
            <a:fld id="{BB5FC4A1-A2DE-4EB5-9A46-57D39B4235EC}" type="slidenum">
              <a:rPr lang="en-US" smtClean="0"/>
              <a:t>65</a:t>
            </a:fld>
            <a:endParaRPr lang="en-US"/>
          </a:p>
        </p:txBody>
      </p:sp>
    </p:spTree>
    <p:extLst>
      <p:ext uri="{BB962C8B-B14F-4D97-AF65-F5344CB8AC3E}">
        <p14:creationId val="4005030428"/>
      </p:ext>
    </p:extLst>
  </p:cSld>
  <p:clrMapOvr>
    <a:masterClrMapping/>
  </p:clrMapOvr>
  <p:transition spd="med">
    <p:fade/>
  </p:transition>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1A46C9B4-65BB-72CD-43B1-B1B61F8230E8}"/>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BA81BC5F-418C-FF9C-A610-025B4736BD26}"/>
              </a:ext>
            </a:extLst>
          </p:cNvPr>
          <p:cNvPicPr>
            <a:picLocks noChangeAspect="1"/>
          </p:cNvPicPr>
          <p:nvPr/>
        </p:nvPicPr>
        <p:blipFill>
          <a:blip r:embed="rId2"/>
          <a:stretch>
            <a:fillRect/>
          </a:stretch>
        </p:blipFill>
        <p:spPr>
          <a:xfrm>
            <a:off x="464995" y="2375271"/>
            <a:ext cx="8074836" cy="4299849"/>
          </a:xfrm>
          <a:prstGeom prst="rect">
            <a:avLst/>
          </a:prstGeom>
          <a:noFill/>
        </p:spPr>
      </p:pic>
      <p:sp>
        <p:nvSpPr>
          <p:cNvPr id="8" name="TextBox 7">
            <a:extLst>
              <a:ext uri="{FF2B5EF4-FFF2-40B4-BE49-F238E27FC236}">
                <a16:creationId xmlns:a16="http://schemas.microsoft.com/office/drawing/2014/main" id="{4D8B26BC-32A1-9D4C-FF10-36E683031F84}"/>
              </a:ext>
            </a:extLst>
          </p:cNvPr>
          <p:cNvSpPr txBox="1"/>
          <p:nvPr/>
        </p:nvSpPr>
        <p:spPr>
          <a:xfrm>
            <a:off x="472611" y="1548516"/>
            <a:ext cx="7962472" cy="57912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Unten sehen Sie einen Screenshot, der die verfügbaren Bewertungen für die Ergebnisse des internen Fragebogens zeigt...</a:t>
            </a:r>
          </a:p>
        </p:txBody>
      </p:sp>
      <p:sp>
        <p:nvSpPr>
          <p:cNvPr id="2" name="Slide Number Placeholder 1">
            <a:extLst>
              <a:ext uri="{FF2B5EF4-FFF2-40B4-BE49-F238E27FC236}">
                <a16:creationId xmlns:a16="http://schemas.microsoft.com/office/drawing/2014/main" id="{E3AA6447-F06F-3038-8B27-7180F456D8AB}"/>
              </a:ext>
            </a:extLst>
          </p:cNvPr>
          <p:cNvSpPr>
            <a:spLocks noGrp="1"/>
          </p:cNvSpPr>
          <p:nvPr>
            <p:ph type="sldNum" sz="quarter" idx="4"/>
          </p:nvPr>
        </p:nvSpPr>
        <p:spPr/>
        <p:txBody>
          <a:bodyPr/>
          <a:lstStyle/>
          <a:p>
            <a:fld id="{BB5FC4A1-A2DE-4EB5-9A46-57D39B4235EC}" type="slidenum">
              <a:rPr lang="en-US" smtClean="0"/>
              <a:t>66</a:t>
            </a:fld>
            <a:endParaRPr lang="en-US"/>
          </a:p>
        </p:txBody>
      </p:sp>
    </p:spTree>
    <p:extLst>
      <p:ext uri="{BB962C8B-B14F-4D97-AF65-F5344CB8AC3E}">
        <p14:creationId val="2734572367"/>
      </p:ext>
    </p:extLst>
  </p:cSld>
  <p:clrMapOvr>
    <a:masterClrMapping/>
  </p:clrMapOvr>
  <p:transition spd="med">
    <p:fade/>
  </p:transition>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A80FD66-A65A-A411-598D-5489FAEA284C}"/>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4758D6CF-6397-79FE-F35D-EA01802CF21A}"/>
              </a:ext>
            </a:extLst>
          </p:cNvPr>
          <p:cNvSpPr>
            <a:spLocks noGrp="1"/>
          </p:cNvSpPr>
          <p:nvPr>
            <p:ph idx="1"/>
          </p:nvPr>
        </p:nvSpPr>
        <p:spPr/>
        <p:txBody>
          <a:bodyPr>
            <a:normAutofit/>
          </a:bodyPr>
          <a:lstStyle/>
          <a:p>
            <a:pPr marL="0" indent="0">
              <a:buNone/>
            </a:pPr>
            <a:r>
              <a:rPr lang="de" sz="1600" b="1" i="0" u="none" strike="noStrike" cap="none" baseline="0">
                <a:solidFill>
                  <a:srgbClr val="0070C0"/>
                </a:solidFill>
                <a:effectLst/>
                <a:uFill>
                  <a:solidFill>
                    <a:prstClr val="black">
                      <a:alpha val="0"/>
                    </a:prstClr>
                  </a:solidFill>
                </a:uFill>
                <a:latin typeface="Calibri"/>
                <a:ea typeface="Calibri"/>
                <a:cs typeface="Calibri"/>
              </a:rPr>
              <a:t>Stufe 5:</a:t>
            </a:r>
            <a:r>
              <a:rPr lang="de" sz="1600" b="1" i="0" u="none" strike="noStrike" cap="none" baseline="0">
                <a:solidFill>
                  <a:srgbClr val="0070C0"/>
                </a:solidFill>
                <a:effectLst/>
                <a:uFill>
                  <a:solidFill>
                    <a:prstClr val="black">
                      <a:alpha val="0"/>
                    </a:prstClr>
                  </a:solidFill>
                </a:uFill>
                <a:latin typeface="Calibri"/>
                <a:ea typeface="Calibri"/>
                <a:cs typeface="Calibri"/>
              </a:rPr>
              <a:t> </a:t>
            </a:r>
            <a:r>
              <a:rPr lang="de" sz="1600" b="1" i="0" u="none" strike="noStrike" cap="none" baseline="0">
                <a:solidFill>
                  <a:srgbClr val="0070C0"/>
                </a:solidFill>
                <a:effectLst/>
                <a:uFill>
                  <a:solidFill>
                    <a:prstClr val="black">
                      <a:alpha val="0"/>
                    </a:prstClr>
                  </a:solidFill>
                </a:uFill>
                <a:latin typeface="Calibri"/>
                <a:ea typeface="Calibri"/>
                <a:cs typeface="Calibri"/>
              </a:rPr>
              <a:t>Externe Datenerfassung</a:t>
            </a:r>
          </a:p>
        </p:txBody>
      </p:sp>
      <p:sp>
        <p:nvSpPr>
          <p:cNvPr id="8" name="TextBox 7">
            <a:extLst>
              <a:ext uri="{FF2B5EF4-FFF2-40B4-BE49-F238E27FC236}">
                <a16:creationId xmlns:a16="http://schemas.microsoft.com/office/drawing/2014/main" id="{9F9D3529-0CE3-8CBD-E3A1-4319537D4152}"/>
              </a:ext>
            </a:extLst>
          </p:cNvPr>
          <p:cNvSpPr txBox="1"/>
          <p:nvPr/>
        </p:nvSpPr>
        <p:spPr>
          <a:xfrm>
            <a:off x="432562" y="1900719"/>
            <a:ext cx="7749305" cy="1691640"/>
          </a:xfrm>
          <a:prstGeom prst="rect">
            <a:avLst/>
          </a:prstGeom>
          <a:noFill/>
        </p:spPr>
        <p:txBody>
          <a:bodyPr wrap="square" rtlCol="0">
            <a:spAutoFit/>
          </a:bodyPr>
          <a:lstStyle/>
          <a:p>
            <a:r>
              <a:rPr lang="de" sz="1500" b="0" i="0" u="none" strike="noStrike" cap="none" baseline="0">
                <a:solidFill>
                  <a:srgbClr val="000000"/>
                </a:solidFill>
                <a:effectLst/>
                <a:uFill>
                  <a:solidFill>
                    <a:prstClr val="black">
                      <a:alpha val="0"/>
                    </a:prstClr>
                  </a:solidFill>
                </a:uFill>
                <a:latin typeface="Calibri"/>
                <a:ea typeface="Calibri"/>
                <a:cs typeface="Calibri"/>
              </a:rPr>
              <a:t>Wenn das Genehmigungsteam in der Bewertung die Option Externen Fragebogen zuweisen auswählt (siehe vorherige Seite), wird die Registerkarte Externe Datenerfassung (Stufe 3) des Workflows aktiviert.</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500"/>
          </a:p>
          <a:p>
            <a:r>
              <a:rPr lang="de" sz="1500" b="0" i="0" u="none" strike="noStrike" cap="none" baseline="0">
                <a:solidFill>
                  <a:srgbClr val="000000"/>
                </a:solidFill>
                <a:effectLst/>
                <a:uFill>
                  <a:solidFill>
                    <a:prstClr val="black">
                      <a:alpha val="0"/>
                    </a:prstClr>
                  </a:solidFill>
                </a:uFill>
                <a:latin typeface="Calibri"/>
                <a:ea typeface="Calibri"/>
                <a:cs typeface="Calibri"/>
              </a:rPr>
              <a:t>Wie Sie sehen können, sind sowohl die Registerkarten World Check Screening als auch Internal Data Gathering grün gefärbt, um anzuzeigen, dass alle Aktivitäten abgeschlossen wurden.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1" name="Picture 10">
            <a:extLst>
              <a:ext uri="{FF2B5EF4-FFF2-40B4-BE49-F238E27FC236}">
                <a16:creationId xmlns:a16="http://schemas.microsoft.com/office/drawing/2014/main" id="{9D3D358D-9F90-8458-9F6E-BD1E9C2B7EDF}"/>
              </a:ext>
            </a:extLst>
          </p:cNvPr>
          <p:cNvPicPr>
            <a:picLocks noChangeAspect="1"/>
          </p:cNvPicPr>
          <p:nvPr/>
        </p:nvPicPr>
        <p:blipFill>
          <a:blip r:embed="rId2"/>
          <a:stretch>
            <a:fillRect/>
          </a:stretch>
        </p:blipFill>
        <p:spPr>
          <a:xfrm>
            <a:off x="340095" y="3147214"/>
            <a:ext cx="7243281" cy="2974209"/>
          </a:xfrm>
          <a:prstGeom prst="rect">
            <a:avLst/>
          </a:prstGeom>
        </p:spPr>
      </p:pic>
      <p:sp>
        <p:nvSpPr>
          <p:cNvPr id="9" name="TextBox 8">
            <a:extLst>
              <a:ext uri="{FF2B5EF4-FFF2-40B4-BE49-F238E27FC236}">
                <a16:creationId xmlns:a16="http://schemas.microsoft.com/office/drawing/2014/main" id="{7936F16E-A256-03D4-A297-28462120F258}"/>
              </a:ext>
            </a:extLst>
          </p:cNvPr>
          <p:cNvSpPr txBox="1"/>
          <p:nvPr/>
        </p:nvSpPr>
        <p:spPr>
          <a:xfrm>
            <a:off x="432562" y="6185758"/>
            <a:ext cx="8618971" cy="548640"/>
          </a:xfrm>
          <a:prstGeom prst="rect">
            <a:avLst/>
          </a:prstGeom>
          <a:noFill/>
        </p:spPr>
        <p:txBody>
          <a:bodyPr wrap="square" rtlCol="0">
            <a:spAutoFit/>
          </a:bodyPr>
          <a:lstStyle/>
          <a:p>
            <a:r>
              <a:rPr lang="de" sz="1500" b="0" i="0" u="none" strike="noStrike" cap="none" baseline="0">
                <a:solidFill>
                  <a:srgbClr val="000000"/>
                </a:solidFill>
                <a:effectLst/>
                <a:uFill>
                  <a:solidFill>
                    <a:prstClr val="black">
                      <a:alpha val="0"/>
                    </a:prstClr>
                  </a:solidFill>
                </a:uFill>
                <a:latin typeface="Calibri"/>
                <a:ea typeface="Calibri"/>
                <a:cs typeface="Calibri"/>
              </a:rPr>
              <a:t>Ähnlich wie beim internen Fragebogen ist die erste Aktivität, die ausgefüllt werden muss, die Zuweisung des externen Fragebogens.</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179B54C5-C0BB-F9C4-E625-D90A673A7584}"/>
              </a:ext>
            </a:extLst>
          </p:cNvPr>
          <p:cNvSpPr>
            <a:spLocks noGrp="1"/>
          </p:cNvSpPr>
          <p:nvPr>
            <p:ph type="sldNum" sz="quarter" idx="4"/>
          </p:nvPr>
        </p:nvSpPr>
        <p:spPr/>
        <p:txBody>
          <a:bodyPr/>
          <a:lstStyle/>
          <a:p>
            <a:fld id="{BB5FC4A1-A2DE-4EB5-9A46-57D39B4235EC}" type="slidenum">
              <a:rPr lang="en-US" smtClean="0"/>
              <a:t>67</a:t>
            </a:fld>
            <a:endParaRPr lang="en-US"/>
          </a:p>
        </p:txBody>
      </p:sp>
      <p:cxnSp>
        <p:nvCxnSpPr>
          <p:cNvPr id="6" name="Straight Arrow Connector 5">
            <a:extLst>
              <a:ext uri="{FF2B5EF4-FFF2-40B4-BE49-F238E27FC236}">
                <a16:creationId xmlns:a16="http://schemas.microsoft.com/office/drawing/2014/main" id="{03B4117E-9EBC-6917-EA21-AB6B009C6408}"/>
              </a:ext>
            </a:extLst>
          </p:cNvPr>
          <p:cNvCxnSpPr/>
          <p:nvPr/>
        </p:nvCxnSpPr>
        <p:spPr>
          <a:xfrm flipH="1">
            <a:off x="3338623" y="2413591"/>
            <a:ext cx="627321" cy="246675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2347082574"/>
      </p:ext>
    </p:extLst>
  </p:cSld>
  <p:clrMapOvr>
    <a:masterClrMapping/>
  </p:clrMapOvr>
  <p:transition spd="med">
    <p:fade/>
  </p:transition>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itle 1">
            <a:extLst>
              <a:ext uri="{FF2B5EF4-FFF2-40B4-BE49-F238E27FC236}">
                <a16:creationId xmlns:a16="http://schemas.microsoft.com/office/drawing/2014/main" id="{B5F3E3E2-0DB4-C32C-EAB2-6E8F5DBDC889}"/>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7DBFF5F8-CA07-C126-CDA7-B7CB00F8B61C}"/>
              </a:ext>
            </a:extLst>
          </p:cNvPr>
          <p:cNvPicPr>
            <a:picLocks noChangeAspect="1"/>
          </p:cNvPicPr>
          <p:nvPr/>
        </p:nvPicPr>
        <p:blipFill>
          <a:blip r:embed="rId3"/>
          <a:stretch>
            <a:fillRect/>
          </a:stretch>
        </p:blipFill>
        <p:spPr>
          <a:xfrm>
            <a:off x="464995" y="2087854"/>
            <a:ext cx="8074836" cy="1897586"/>
          </a:xfrm>
          <a:prstGeom prst="rect">
            <a:avLst/>
          </a:prstGeom>
          <a:noFill/>
        </p:spPr>
      </p:pic>
      <p:sp>
        <p:nvSpPr>
          <p:cNvPr id="8" name="TextBox 7">
            <a:extLst>
              <a:ext uri="{FF2B5EF4-FFF2-40B4-BE49-F238E27FC236}">
                <a16:creationId xmlns:a16="http://schemas.microsoft.com/office/drawing/2014/main" id="{162FA210-4C2F-79D6-3716-38D93510FECC}"/>
              </a:ext>
            </a:extLst>
          </p:cNvPr>
          <p:cNvSpPr txBox="1"/>
          <p:nvPr/>
        </p:nvSpPr>
        <p:spPr>
          <a:xfrm>
            <a:off x="534256" y="1530849"/>
            <a:ext cx="7859731" cy="94488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Klicken Sie wie beim internen Fragebogen auf die Aktivität Externen Fragebogen zuweisen und ändern Sie den Status auf In Bearbeitung und klicken Sie auf SPEICHERN, wobei Sie daran denken, sich selbst als Eigentümer der Aktivität zuzuweisen.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16" name="TextBox 15">
            <a:extLst>
              <a:ext uri="{FF2B5EF4-FFF2-40B4-BE49-F238E27FC236}">
                <a16:creationId xmlns:a16="http://schemas.microsoft.com/office/drawing/2014/main" id="{321E8824-B284-FBA1-7130-589EA23721CA}"/>
              </a:ext>
            </a:extLst>
          </p:cNvPr>
          <p:cNvSpPr txBox="1"/>
          <p:nvPr/>
        </p:nvSpPr>
        <p:spPr>
          <a:xfrm>
            <a:off x="604169" y="3967100"/>
            <a:ext cx="8074836" cy="73152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Bevor Sie einem externen Kontakt einen externen Fragebogen zuweisen/schicken können, müssen Sie sicherstellen, dass der richtige Kontakt/die zugehörige Partei im System gespeichert ist und dass sie „als Benutzer aktiviert“ sind (siehe nächste Seite)</a:t>
            </a:r>
          </a:p>
        </p:txBody>
      </p:sp>
      <p:sp>
        <p:nvSpPr>
          <p:cNvPr id="19" name="TextBox 18">
            <a:extLst>
              <a:ext uri="{FF2B5EF4-FFF2-40B4-BE49-F238E27FC236}">
                <a16:creationId xmlns:a16="http://schemas.microsoft.com/office/drawing/2014/main" id="{E2DB4AD4-8A64-A98E-E985-B7A26DD034FC}"/>
              </a:ext>
            </a:extLst>
          </p:cNvPr>
          <p:cNvSpPr txBox="1"/>
          <p:nvPr/>
        </p:nvSpPr>
        <p:spPr>
          <a:xfrm>
            <a:off x="7078894" y="5619552"/>
            <a:ext cx="1746607" cy="158496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Wählen Sie auf der Registerkarte Kontakt die Option ZUGEHÖRIGE PARTEI HINZUFÜGEN</a:t>
            </a:r>
          </a:p>
        </p:txBody>
      </p:sp>
      <p:sp>
        <p:nvSpPr>
          <p:cNvPr id="2" name="Slide Number Placeholder 1">
            <a:extLst>
              <a:ext uri="{FF2B5EF4-FFF2-40B4-BE49-F238E27FC236}">
                <a16:creationId xmlns:a16="http://schemas.microsoft.com/office/drawing/2014/main" id="{0A169534-B562-E364-04E8-44BDF764AF71}"/>
              </a:ext>
            </a:extLst>
          </p:cNvPr>
          <p:cNvSpPr>
            <a:spLocks noGrp="1"/>
          </p:cNvSpPr>
          <p:nvPr>
            <p:ph type="sldNum" sz="quarter" idx="4"/>
          </p:nvPr>
        </p:nvSpPr>
        <p:spPr/>
        <p:txBody>
          <a:bodyPr/>
          <a:lstStyle/>
          <a:p>
            <a:fld id="{BB5FC4A1-A2DE-4EB5-9A46-57D39B4235EC}" type="slidenum">
              <a:rPr lang="en-US" smtClean="0"/>
              <a:t>68</a:t>
            </a:fld>
            <a:endParaRPr lang="en-US"/>
          </a:p>
        </p:txBody>
      </p:sp>
      <p:pic>
        <p:nvPicPr>
          <p:cNvPr id="6" name="Picture 5">
            <a:extLst>
              <a:ext uri="{FF2B5EF4-FFF2-40B4-BE49-F238E27FC236}">
                <a16:creationId xmlns:a16="http://schemas.microsoft.com/office/drawing/2014/main" id="{FA915576-7914-83E8-9FBE-51196FF7E1C5}"/>
              </a:ext>
            </a:extLst>
          </p:cNvPr>
          <p:cNvPicPr>
            <a:picLocks noChangeAspect="1"/>
          </p:cNvPicPr>
          <p:nvPr/>
        </p:nvPicPr>
        <p:blipFill>
          <a:blip r:embed="rId4"/>
          <a:stretch>
            <a:fillRect/>
          </a:stretch>
        </p:blipFill>
        <p:spPr>
          <a:xfrm>
            <a:off x="534256" y="4708135"/>
            <a:ext cx="6133672" cy="1865524"/>
          </a:xfrm>
          <a:prstGeom prst="rect">
            <a:avLst/>
          </a:prstGeom>
        </p:spPr>
      </p:pic>
    </p:spTree>
    <p:extLst>
      <p:ext uri="{BB962C8B-B14F-4D97-AF65-F5344CB8AC3E}">
        <p14:creationId val="753324614"/>
      </p:ext>
    </p:extLst>
  </p:cSld>
  <p:clrMapOvr>
    <a:masterClrMapping/>
  </p:clrMapOvr>
  <p:transition spd="med">
    <p:fade/>
  </p:transition>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F49E2A5-C405-6E74-0459-23A75204BA28}"/>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12" name="Picture 11">
            <a:extLst>
              <a:ext uri="{FF2B5EF4-FFF2-40B4-BE49-F238E27FC236}">
                <a16:creationId xmlns:a16="http://schemas.microsoft.com/office/drawing/2014/main" id="{135CC1F0-4705-7D49-6E1C-28CDB0832AEB}"/>
              </a:ext>
            </a:extLst>
          </p:cNvPr>
          <p:cNvPicPr>
            <a:picLocks noChangeAspect="1"/>
          </p:cNvPicPr>
          <p:nvPr/>
        </p:nvPicPr>
        <p:blipFill>
          <a:blip r:embed="rId2"/>
          <a:stretch>
            <a:fillRect/>
          </a:stretch>
        </p:blipFill>
        <p:spPr>
          <a:xfrm>
            <a:off x="606175" y="1810764"/>
            <a:ext cx="6914507" cy="1986442"/>
          </a:xfrm>
          <a:prstGeom prst="rect">
            <a:avLst/>
          </a:prstGeom>
        </p:spPr>
      </p:pic>
      <p:sp>
        <p:nvSpPr>
          <p:cNvPr id="15" name="TextBox 14">
            <a:extLst>
              <a:ext uri="{FF2B5EF4-FFF2-40B4-BE49-F238E27FC236}">
                <a16:creationId xmlns:a16="http://schemas.microsoft.com/office/drawing/2014/main" id="{01B79478-9384-F20D-1BEC-25F2B2338DD5}"/>
              </a:ext>
            </a:extLst>
          </p:cNvPr>
          <p:cNvSpPr txBox="1"/>
          <p:nvPr/>
        </p:nvSpPr>
        <p:spPr>
          <a:xfrm>
            <a:off x="4956119" y="979767"/>
            <a:ext cx="3916776" cy="131064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Füllen Sie die Kontaktinformationen aus, um sicherzustellen, dass eine korrekte E-Mail-Adresse enthalten ist und dass das Kästchen für „Aktiviert als Benutzer“ markiert ist.</a:t>
            </a:r>
          </a:p>
        </p:txBody>
      </p:sp>
      <p:cxnSp>
        <p:nvCxnSpPr>
          <p:cNvPr id="17" name="Straight Arrow Connector 16">
            <a:extLst>
              <a:ext uri="{FF2B5EF4-FFF2-40B4-BE49-F238E27FC236}">
                <a16:creationId xmlns:a16="http://schemas.microsoft.com/office/drawing/2014/main" id="{B69FE363-11EB-D7B8-ABE7-55D56EB861A9}"/>
              </a:ext>
            </a:extLst>
          </p:cNvPr>
          <p:cNvCxnSpPr/>
          <p:nvPr/>
        </p:nvCxnSpPr>
        <p:spPr>
          <a:xfrm flipH="1">
            <a:off x="6400800" y="1810764"/>
            <a:ext cx="708917" cy="12509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9" name="Picture 18">
            <a:extLst>
              <a:ext uri="{FF2B5EF4-FFF2-40B4-BE49-F238E27FC236}">
                <a16:creationId xmlns:a16="http://schemas.microsoft.com/office/drawing/2014/main" id="{D5833684-D7B1-DAB2-D0E8-32C150F163FC}"/>
              </a:ext>
            </a:extLst>
          </p:cNvPr>
          <p:cNvPicPr>
            <a:picLocks noChangeAspect="1"/>
          </p:cNvPicPr>
          <p:nvPr/>
        </p:nvPicPr>
        <p:blipFill>
          <a:blip r:embed="rId3"/>
          <a:stretch>
            <a:fillRect/>
          </a:stretch>
        </p:blipFill>
        <p:spPr>
          <a:xfrm>
            <a:off x="667819" y="4511292"/>
            <a:ext cx="6791218" cy="2163828"/>
          </a:xfrm>
          <a:prstGeom prst="rect">
            <a:avLst/>
          </a:prstGeom>
        </p:spPr>
      </p:pic>
      <p:sp>
        <p:nvSpPr>
          <p:cNvPr id="20" name="TextBox 19">
            <a:extLst>
              <a:ext uri="{FF2B5EF4-FFF2-40B4-BE49-F238E27FC236}">
                <a16:creationId xmlns:a16="http://schemas.microsoft.com/office/drawing/2014/main" id="{1643AB61-6F9D-3890-4872-10128F8B8FF6}"/>
              </a:ext>
            </a:extLst>
          </p:cNvPr>
          <p:cNvSpPr txBox="1"/>
          <p:nvPr/>
        </p:nvSpPr>
        <p:spPr>
          <a:xfrm>
            <a:off x="297951" y="3934730"/>
            <a:ext cx="8126858" cy="57912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Scrollen Sie im Bereich Externen Fragebogen zuweisen nach unten und wählen Sie Fragebogen zuweisen.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7B6B9376-C862-7C09-D396-19BB546527D5}"/>
              </a:ext>
            </a:extLst>
          </p:cNvPr>
          <p:cNvSpPr>
            <a:spLocks noGrp="1"/>
          </p:cNvSpPr>
          <p:nvPr>
            <p:ph type="sldNum" sz="quarter" idx="4"/>
          </p:nvPr>
        </p:nvSpPr>
        <p:spPr/>
        <p:txBody>
          <a:bodyPr/>
          <a:lstStyle/>
          <a:p>
            <a:fld id="{BB5FC4A1-A2DE-4EB5-9A46-57D39B4235EC}" type="slidenum">
              <a:rPr lang="en-US" smtClean="0"/>
              <a:t>69</a:t>
            </a:fld>
            <a:endParaRPr lang="en-US"/>
          </a:p>
        </p:txBody>
      </p:sp>
    </p:spTree>
    <p:extLst>
      <p:ext uri="{BB962C8B-B14F-4D97-AF65-F5344CB8AC3E}">
        <p14:creationId val="3948323762"/>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8648A43-5974-A2CE-FA41-42E7E6A3A8F5}"/>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Die LSEG-Plattform:</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 </a:t>
            </a:r>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Eine Einführung</a:t>
            </a:r>
          </a:p>
        </p:txBody>
      </p:sp>
      <p:pic>
        <p:nvPicPr>
          <p:cNvPr id="6" name="Picture 5" descr="Graphical user interface, application&#10;&#10;Description automatically generated">
            <a:extLst>
              <a:ext uri="{FF2B5EF4-FFF2-40B4-BE49-F238E27FC236}">
                <a16:creationId xmlns:a16="http://schemas.microsoft.com/office/drawing/2014/main" id="{CE9143DF-D213-3ECF-AF3A-3BBD810C2C28}"/>
              </a:ext>
            </a:extLst>
          </p:cNvPr>
          <p:cNvPicPr>
            <a:picLocks noChangeAspect="1"/>
          </p:cNvPicPr>
          <p:nvPr/>
        </p:nvPicPr>
        <p:blipFill>
          <a:blip r:embed="rId2"/>
          <a:stretch>
            <a:fillRect/>
          </a:stretch>
        </p:blipFill>
        <p:spPr>
          <a:xfrm>
            <a:off x="464995" y="1561002"/>
            <a:ext cx="8074836" cy="1655341"/>
          </a:xfrm>
          <a:prstGeom prst="rect">
            <a:avLst/>
          </a:prstGeom>
          <a:noFill/>
        </p:spPr>
      </p:pic>
      <p:sp>
        <p:nvSpPr>
          <p:cNvPr id="4" name="Slide Number Placeholder 3">
            <a:extLst>
              <a:ext uri="{FF2B5EF4-FFF2-40B4-BE49-F238E27FC236}">
                <a16:creationId xmlns:a16="http://schemas.microsoft.com/office/drawing/2014/main" id="{B8D0F9F0-57EC-B3CB-B723-7D380F848587}"/>
              </a:ext>
            </a:extLst>
          </p:cNvPr>
          <p:cNvSpPr>
            <a:spLocks noGrp="1"/>
          </p:cNvSpPr>
          <p:nvPr>
            <p:ph type="sldNum" sz="quarter" idx="4"/>
          </p:nvPr>
        </p:nvSpPr>
        <p:spPr>
          <a:xfrm>
            <a:off x="8663437" y="6558353"/>
            <a:ext cx="480561" cy="365125"/>
          </a:xfrm>
        </p:spPr>
        <p:txBody>
          <a:bodyPr anchor="ctr">
            <a:normAutofit/>
          </a:bodyPr>
          <a:lstStyle/>
          <a:p>
            <a:pPr>
              <a:spcAft>
                <a:spcPts val="600"/>
              </a:spcAft>
            </a:pPr>
            <a:fld id="{BB5FC4A1-A2DE-4EB5-9A46-57D39B4235EC}" type="slidenum">
              <a:rPr lang="en-US" smtClean="0"/>
              <a:pPr>
                <a:spcAft>
                  <a:spcPts val="600"/>
                </a:spcAft>
              </a:pPr>
              <a:t>7</a:t>
            </a:fld>
            <a:endParaRPr lang="en-US"/>
          </a:p>
        </p:txBody>
      </p:sp>
      <p:sp>
        <p:nvSpPr>
          <p:cNvPr id="7" name="TextBox 6">
            <a:extLst>
              <a:ext uri="{FF2B5EF4-FFF2-40B4-BE49-F238E27FC236}">
                <a16:creationId xmlns:a16="http://schemas.microsoft.com/office/drawing/2014/main" id="{16B734ED-B220-95DB-679B-2792B9CA183C}"/>
              </a:ext>
            </a:extLst>
          </p:cNvPr>
          <p:cNvSpPr txBox="1"/>
          <p:nvPr/>
        </p:nvSpPr>
        <p:spPr>
          <a:xfrm>
            <a:off x="184934" y="3318552"/>
            <a:ext cx="8825501" cy="3718560"/>
          </a:xfrm>
          <a:prstGeom prst="rect">
            <a:avLst/>
          </a:prstGeom>
          <a:noFill/>
        </p:spPr>
        <p:txBody>
          <a:bodyPr wrap="square" rtlCol="0">
            <a:spAutoFit/>
          </a:bodyPr>
          <a:lstStyle/>
          <a:p>
            <a:r>
              <a:rPr lang="de" sz="1400" b="0" i="0" u="none" strike="noStrike" cap="none" baseline="0">
                <a:solidFill>
                  <a:srgbClr val="000000"/>
                </a:solidFill>
                <a:effectLst/>
                <a:uFill>
                  <a:solidFill>
                    <a:prstClr val="black">
                      <a:alpha val="0"/>
                    </a:prstClr>
                  </a:solidFill>
                </a:uFill>
                <a:latin typeface="Calibri"/>
                <a:ea typeface="Calibri"/>
                <a:cs typeface="Calibri"/>
              </a:rPr>
              <a:t>Der erste Startbildschirm der LSEG-Plattform bietet dem Benutzer ein Dashboard, um seine aktuelle Aktivität/den zugewiesenen Aufgabenstatus einfach anzuzeigen.</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Jedem Benutzer in LSEG wird eine Rolle zugewiesen, entweder Onboarding (verantwortlich für die Eingabe von Daten Dritter) oder Genehmigung (verantwortlich für die Genehmigung Dritter im System).</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Benutzern werden auch Abteilungen zugewiesen und sie haben nur Einblick in ihre spezifischen Abteilungen, die ihnen zugewiesen sind.</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Im Allgemeinen sind die beiden Bereiche, die auf Ebene der Betriebseinheit verwendet werden,:</a:t>
            </a:r>
          </a:p>
          <a:p>
            <a:endParaRPr lang="en-GB" sz="1400"/>
          </a:p>
          <a:p>
            <a:pPr marL="342900" indent="-342900">
              <a:buAutoNum type="arabicPeriod"/>
            </a:pPr>
            <a:r>
              <a:rPr lang="de" sz="1400" b="0" i="0" u="none" strike="noStrike" cap="none" baseline="0">
                <a:solidFill>
                  <a:srgbClr val="000000"/>
                </a:solidFill>
                <a:effectLst/>
                <a:uFill>
                  <a:solidFill>
                    <a:prstClr val="black">
                      <a:alpha val="0"/>
                    </a:prstClr>
                  </a:solidFill>
                </a:uFill>
                <a:latin typeface="Calibri"/>
                <a:ea typeface="Calibri"/>
                <a:cs typeface="Calibri"/>
              </a:rPr>
              <a:t>Die unternehmensspezifische Abteilung (z. B. Carboline Inc, Stoncor South Africa)</a:t>
            </a:r>
          </a:p>
          <a:p>
            <a:pPr marL="342900" indent="-342900">
              <a:buAutoNum type="arabicPeriod"/>
            </a:pPr>
            <a:r>
              <a:rPr lang="de" sz="1400" b="0" i="0" u="none" strike="noStrike" cap="none" baseline="0">
                <a:solidFill>
                  <a:srgbClr val="000000"/>
                </a:solidFill>
                <a:effectLst/>
                <a:uFill>
                  <a:solidFill>
                    <a:prstClr val="black">
                      <a:alpha val="0"/>
                    </a:prstClr>
                  </a:solidFill>
                </a:uFill>
                <a:latin typeface="Calibri"/>
                <a:ea typeface="Calibri"/>
                <a:cs typeface="Calibri"/>
              </a:rPr>
              <a:t>RPM-Lieferanten – Carboline Inc. usw.</a:t>
            </a:r>
          </a:p>
          <a:p>
            <a:endParaRPr lang="en-GB" sz="1400"/>
          </a:p>
          <a:p>
            <a:r>
              <a:rPr lang="de" sz="1400" b="0" i="0" u="none" strike="noStrike" cap="none" baseline="0">
                <a:solidFill>
                  <a:srgbClr val="000000"/>
                </a:solidFill>
                <a:effectLst/>
                <a:uFill>
                  <a:solidFill>
                    <a:prstClr val="black">
                      <a:alpha val="0"/>
                    </a:prstClr>
                  </a:solidFill>
                </a:uFill>
                <a:latin typeface="Calibri"/>
                <a:ea typeface="Calibri"/>
                <a:cs typeface="Calibri"/>
              </a:rPr>
              <a:t>Dies schützt die Sichtbarkeit von Daten Dritter in allen Unternehmen und ermöglicht auch die Zentralisierung von Lieferantendaten als Teil des zentrierten Workflows von RPM (siehe Folie 6).</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115973735"/>
      </p:ext>
    </p:extLst>
  </p:cSld>
  <p:clrMapOvr>
    <a:masterClrMapping/>
  </p:clrMapOvr>
  <p:transition spd="med">
    <p:fade/>
  </p:transition>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54F1C79C-3909-3975-1EB4-8469B9C028C0}"/>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4D09D85F-7AB2-0D22-2C3E-AD6BE5930E88}"/>
              </a:ext>
            </a:extLst>
          </p:cNvPr>
          <p:cNvSpPr>
            <a:spLocks noGrp="1"/>
          </p:cNvSpPr>
          <p:nvPr>
            <p:ph idx="1"/>
          </p:nvPr>
        </p:nvSpPr>
        <p:spPr/>
        <p:txBody>
          <a:bodyPr/>
          <a:lstStyle/>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Führen Sie die Schritte im Pop-up-Feld aus, und für Schritt 3, wie unten hervorgehoben, sollte Ihr hinzugefügter Kontakt durchsuchbar sein.</a:t>
            </a:r>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Sobald Sie die Schritte abgeschlossen haben, erhält der Empfänger eine E-Mail, in der er aufgefordert wird, den externen Fragebogen auszufüllen</a:t>
            </a:r>
          </a:p>
          <a:p>
            <a:pPr marL="0" indent="0">
              <a:buNone/>
            </a:pPr>
            <a:endParaRPr lang="en-GB"/>
          </a:p>
          <a:p>
            <a:pPr marL="0" indent="0">
              <a:buNone/>
            </a:pPr>
            <a:endParaRPr lang="en-GB"/>
          </a:p>
        </p:txBody>
      </p:sp>
      <p:pic>
        <p:nvPicPr>
          <p:cNvPr id="7" name="Picture 6">
            <a:extLst>
              <a:ext uri="{FF2B5EF4-FFF2-40B4-BE49-F238E27FC236}">
                <a16:creationId xmlns:a16="http://schemas.microsoft.com/office/drawing/2014/main" id="{FFE9B4DF-3BEA-8803-1B55-AE974221FA12}"/>
              </a:ext>
            </a:extLst>
          </p:cNvPr>
          <p:cNvPicPr>
            <a:picLocks noChangeAspect="1"/>
          </p:cNvPicPr>
          <p:nvPr/>
        </p:nvPicPr>
        <p:blipFill>
          <a:blip r:embed="rId2"/>
          <a:stretch>
            <a:fillRect/>
          </a:stretch>
        </p:blipFill>
        <p:spPr>
          <a:xfrm>
            <a:off x="1428107" y="3929797"/>
            <a:ext cx="5934047" cy="2435042"/>
          </a:xfrm>
          <a:prstGeom prst="rect">
            <a:avLst/>
          </a:prstGeom>
        </p:spPr>
      </p:pic>
      <p:sp>
        <p:nvSpPr>
          <p:cNvPr id="4" name="Slide Number Placeholder 3">
            <a:extLst>
              <a:ext uri="{FF2B5EF4-FFF2-40B4-BE49-F238E27FC236}">
                <a16:creationId xmlns:a16="http://schemas.microsoft.com/office/drawing/2014/main" id="{0F9AD905-0C6C-0BA2-183C-4DC9CE7221E3}"/>
              </a:ext>
            </a:extLst>
          </p:cNvPr>
          <p:cNvSpPr>
            <a:spLocks noGrp="1"/>
          </p:cNvSpPr>
          <p:nvPr>
            <p:ph type="sldNum" sz="quarter" idx="4"/>
          </p:nvPr>
        </p:nvSpPr>
        <p:spPr/>
        <p:txBody>
          <a:bodyPr/>
          <a:lstStyle/>
          <a:p>
            <a:fld id="{BB5FC4A1-A2DE-4EB5-9A46-57D39B4235EC}" type="slidenum">
              <a:rPr lang="en-US" smtClean="0"/>
              <a:t>70</a:t>
            </a:fld>
            <a:endParaRPr lang="en-US"/>
          </a:p>
        </p:txBody>
      </p:sp>
      <p:sp>
        <p:nvSpPr>
          <p:cNvPr id="5" name="Oval 4">
            <a:extLst>
              <a:ext uri="{FF2B5EF4-FFF2-40B4-BE49-F238E27FC236}">
                <a16:creationId xmlns:a16="http://schemas.microsoft.com/office/drawing/2014/main" id="{6EB3620D-2E61-592B-EC43-96A37714C723}"/>
              </a:ext>
            </a:extLst>
          </p:cNvPr>
          <p:cNvSpPr/>
          <p:nvPr/>
        </p:nvSpPr>
        <p:spPr>
          <a:xfrm>
            <a:off x="1637414" y="4678326"/>
            <a:ext cx="861237" cy="233916"/>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val="124287130"/>
      </p:ext>
    </p:extLst>
  </p:cSld>
  <p:clrMapOvr>
    <a:masterClrMapping/>
  </p:clrMapOvr>
  <p:transition spd="med">
    <p:fade/>
  </p:transition>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0F3B3EF-B4AB-7791-06C5-DC78DABF000A}"/>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00C503A1-423D-8C2B-4F31-018BD5EE75D6}"/>
              </a:ext>
            </a:extLst>
          </p:cNvPr>
          <p:cNvSpPr>
            <a:spLocks noGrp="1"/>
          </p:cNvSpPr>
          <p:nvPr>
            <p:ph idx="1"/>
          </p:nvPr>
        </p:nvSpPr>
        <p:spPr>
          <a:xfrm>
            <a:off x="534582" y="1467664"/>
            <a:ext cx="8074836" cy="787032"/>
          </a:xfrm>
        </p:spPr>
        <p:txBody>
          <a:bodyPr>
            <a:normAutofit/>
          </a:bodyPr>
          <a:lstStyle/>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Der externe Dritte erhält eine Anfrage von RDDC, ein Passwort und eine E-Mail einzurichten, in der er aufgefordert wird, den externen Fragebogen auszufüllen. Eine Kopie dieser E-Mail ist unten enthalten:</a:t>
            </a:r>
          </a:p>
        </p:txBody>
      </p:sp>
      <p:pic>
        <p:nvPicPr>
          <p:cNvPr id="7" name="Picture 6">
            <a:extLst>
              <a:ext uri="{FF2B5EF4-FFF2-40B4-BE49-F238E27FC236}">
                <a16:creationId xmlns:a16="http://schemas.microsoft.com/office/drawing/2014/main" id="{D1DF82E0-AD3B-5D32-BE43-C1A140B02F6E}"/>
              </a:ext>
            </a:extLst>
          </p:cNvPr>
          <p:cNvPicPr>
            <a:picLocks noChangeAspect="1"/>
          </p:cNvPicPr>
          <p:nvPr/>
        </p:nvPicPr>
        <p:blipFill>
          <a:blip r:embed="rId2"/>
          <a:stretch>
            <a:fillRect/>
          </a:stretch>
        </p:blipFill>
        <p:spPr>
          <a:xfrm>
            <a:off x="258498" y="2056856"/>
            <a:ext cx="8350920" cy="4374579"/>
          </a:xfrm>
          <a:prstGeom prst="rect">
            <a:avLst/>
          </a:prstGeom>
        </p:spPr>
      </p:pic>
      <p:sp>
        <p:nvSpPr>
          <p:cNvPr id="4" name="Slide Number Placeholder 3">
            <a:extLst>
              <a:ext uri="{FF2B5EF4-FFF2-40B4-BE49-F238E27FC236}">
                <a16:creationId xmlns:a16="http://schemas.microsoft.com/office/drawing/2014/main" id="{D2888E9D-26AA-DAF8-7CA8-A059877D171A}"/>
              </a:ext>
            </a:extLst>
          </p:cNvPr>
          <p:cNvSpPr>
            <a:spLocks noGrp="1"/>
          </p:cNvSpPr>
          <p:nvPr>
            <p:ph type="sldNum" sz="quarter" idx="4"/>
          </p:nvPr>
        </p:nvSpPr>
        <p:spPr/>
        <p:txBody>
          <a:bodyPr/>
          <a:lstStyle/>
          <a:p>
            <a:fld id="{BB5FC4A1-A2DE-4EB5-9A46-57D39B4235EC}" type="slidenum">
              <a:rPr lang="en-US" smtClean="0"/>
              <a:t>71</a:t>
            </a:fld>
            <a:endParaRPr lang="en-US"/>
          </a:p>
        </p:txBody>
      </p:sp>
      <p:sp>
        <p:nvSpPr>
          <p:cNvPr id="5" name="TextBox 4">
            <a:extLst>
              <a:ext uri="{FF2B5EF4-FFF2-40B4-BE49-F238E27FC236}">
                <a16:creationId xmlns:a16="http://schemas.microsoft.com/office/drawing/2014/main" id="{012EC8CD-537A-6CDA-2F30-0E1DA10373B4}"/>
              </a:ext>
            </a:extLst>
          </p:cNvPr>
          <p:cNvSpPr txBox="1"/>
          <p:nvPr/>
        </p:nvSpPr>
        <p:spPr>
          <a:xfrm>
            <a:off x="4559271" y="5197792"/>
            <a:ext cx="4091437" cy="1737360"/>
          </a:xfrm>
          <a:prstGeom prst="rect">
            <a:avLst/>
          </a:prstGeom>
          <a:noFill/>
        </p:spPr>
        <p:txBody>
          <a:bodyPr wrap="square" rtlCol="0">
            <a:spAutoFit/>
          </a:bodyPr>
          <a:lstStyle/>
          <a:p>
            <a:r>
              <a:rPr lang="de" sz="1800" b="0" i="0" u="none" strike="noStrike" cap="none" baseline="0">
                <a:solidFill>
                  <a:srgbClr val="FF0000"/>
                </a:solidFill>
                <a:effectLst/>
                <a:uFill>
                  <a:solidFill>
                    <a:prstClr val="black">
                      <a:alpha val="0"/>
                    </a:prstClr>
                  </a:solidFill>
                </a:uFill>
                <a:latin typeface="Calibri"/>
                <a:ea typeface="Calibri"/>
                <a:cs typeface="Calibri"/>
              </a:rPr>
              <a:t>Da diese E-Mail eine festgelegte Vorlage für RPM ist, empfehlen wir Ihnen, mit Ihren Dritten zu kommunizieren, um sie darüber zu informieren, dass sie die Einladung erhalten werden.</a:t>
            </a:r>
          </a:p>
        </p:txBody>
      </p:sp>
    </p:spTree>
    <p:extLst>
      <p:ext uri="{BB962C8B-B14F-4D97-AF65-F5344CB8AC3E}">
        <p14:creationId val="1802991318"/>
      </p:ext>
    </p:extLst>
  </p:cSld>
  <p:clrMapOvr>
    <a:masterClrMapping/>
  </p:clrMapOvr>
  <p:transition spd="med">
    <p:fade/>
  </p:transition>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75D3CAD-7AF4-3D22-8DBC-71D60588DE9E}"/>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D9E0BB40-3FD2-6A87-AAA3-ADC5ADCF45DE}"/>
              </a:ext>
            </a:extLst>
          </p:cNvPr>
          <p:cNvSpPr>
            <a:spLocks noGrp="1"/>
          </p:cNvSpPr>
          <p:nvPr>
            <p:ph idx="1"/>
          </p:nvPr>
        </p:nvSpPr>
        <p:spPr/>
        <p:txBody>
          <a:bodyPr>
            <a:normAutofit/>
          </a:bodyPr>
          <a:lstStyle/>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Wenn sich die Drittpartei anmeldet, hat sie einen Startbildschirm ähnlich der Einrichtung des internen Benutzers:</a:t>
            </a:r>
          </a:p>
        </p:txBody>
      </p:sp>
      <p:pic>
        <p:nvPicPr>
          <p:cNvPr id="7" name="Picture 6">
            <a:extLst>
              <a:ext uri="{FF2B5EF4-FFF2-40B4-BE49-F238E27FC236}">
                <a16:creationId xmlns:a16="http://schemas.microsoft.com/office/drawing/2014/main" id="{5EA030EB-EA8D-1B49-AD41-C7B49E7C22D0}"/>
              </a:ext>
            </a:extLst>
          </p:cNvPr>
          <p:cNvPicPr>
            <a:picLocks noChangeAspect="1"/>
          </p:cNvPicPr>
          <p:nvPr/>
        </p:nvPicPr>
        <p:blipFill>
          <a:blip r:embed="rId2"/>
          <a:stretch>
            <a:fillRect/>
          </a:stretch>
        </p:blipFill>
        <p:spPr>
          <a:xfrm>
            <a:off x="432562" y="2190016"/>
            <a:ext cx="8424809" cy="2776642"/>
          </a:xfrm>
          <a:prstGeom prst="rect">
            <a:avLst/>
          </a:prstGeom>
        </p:spPr>
      </p:pic>
      <p:sp>
        <p:nvSpPr>
          <p:cNvPr id="8" name="TextBox 7">
            <a:extLst>
              <a:ext uri="{FF2B5EF4-FFF2-40B4-BE49-F238E27FC236}">
                <a16:creationId xmlns:a16="http://schemas.microsoft.com/office/drawing/2014/main" id="{F934092A-EB35-C225-0A8B-3736050172C4}"/>
              </a:ext>
            </a:extLst>
          </p:cNvPr>
          <p:cNvSpPr txBox="1"/>
          <p:nvPr/>
        </p:nvSpPr>
        <p:spPr>
          <a:xfrm>
            <a:off x="525029" y="5232415"/>
            <a:ext cx="7499087" cy="106680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Sobald der Dritte den externen Fragebogen ausgefüllt hat, erhält der Benutzer des Genehmigungsteams, der den Fragebogen zugewiesen hat, eine E-Mail-Benachrichtigung, um ihn darüber zu informieren, dass er ausgefüllt wurde. Eine Kopie ist auf der nächsten Seite enthalten...</a:t>
            </a:r>
          </a:p>
        </p:txBody>
      </p:sp>
      <p:sp>
        <p:nvSpPr>
          <p:cNvPr id="4" name="Slide Number Placeholder 3">
            <a:extLst>
              <a:ext uri="{FF2B5EF4-FFF2-40B4-BE49-F238E27FC236}">
                <a16:creationId xmlns:a16="http://schemas.microsoft.com/office/drawing/2014/main" id="{0258D6EB-0D40-3BC9-F225-DAE9E1A69982}"/>
              </a:ext>
            </a:extLst>
          </p:cNvPr>
          <p:cNvSpPr>
            <a:spLocks noGrp="1"/>
          </p:cNvSpPr>
          <p:nvPr>
            <p:ph type="sldNum" sz="quarter" idx="4"/>
          </p:nvPr>
        </p:nvSpPr>
        <p:spPr/>
        <p:txBody>
          <a:bodyPr/>
          <a:lstStyle/>
          <a:p>
            <a:fld id="{BB5FC4A1-A2DE-4EB5-9A46-57D39B4235EC}" type="slidenum">
              <a:rPr lang="en-US" smtClean="0"/>
              <a:t>72</a:t>
            </a:fld>
            <a:endParaRPr lang="en-US"/>
          </a:p>
        </p:txBody>
      </p:sp>
    </p:spTree>
    <p:extLst>
      <p:ext uri="{BB962C8B-B14F-4D97-AF65-F5344CB8AC3E}">
        <p14:creationId val="3066262165"/>
      </p:ext>
    </p:extLst>
  </p:cSld>
  <p:clrMapOvr>
    <a:masterClrMapping/>
  </p:clrMapOvr>
  <p:transition spd="med">
    <p:fade/>
  </p:transition>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9928495-1704-9542-55DC-77444CD52C39}"/>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7" name="Picture 6">
            <a:extLst>
              <a:ext uri="{FF2B5EF4-FFF2-40B4-BE49-F238E27FC236}">
                <a16:creationId xmlns:a16="http://schemas.microsoft.com/office/drawing/2014/main" id="{0655DD8A-C473-6604-544D-43085E87E2E5}"/>
              </a:ext>
            </a:extLst>
          </p:cNvPr>
          <p:cNvPicPr>
            <a:picLocks noChangeAspect="1"/>
          </p:cNvPicPr>
          <p:nvPr/>
        </p:nvPicPr>
        <p:blipFill>
          <a:blip r:embed="rId2"/>
          <a:stretch>
            <a:fillRect/>
          </a:stretch>
        </p:blipFill>
        <p:spPr>
          <a:xfrm>
            <a:off x="179798" y="1591168"/>
            <a:ext cx="8784404" cy="3853975"/>
          </a:xfrm>
          <a:prstGeom prst="rect">
            <a:avLst/>
          </a:prstGeom>
        </p:spPr>
      </p:pic>
      <p:sp>
        <p:nvSpPr>
          <p:cNvPr id="8" name="TextBox 7">
            <a:extLst>
              <a:ext uri="{FF2B5EF4-FFF2-40B4-BE49-F238E27FC236}">
                <a16:creationId xmlns:a16="http://schemas.microsoft.com/office/drawing/2014/main" id="{5ACAA329-24EE-DC4C-2395-985982630D12}"/>
              </a:ext>
            </a:extLst>
          </p:cNvPr>
          <p:cNvSpPr txBox="1"/>
          <p:nvPr/>
        </p:nvSpPr>
        <p:spPr>
          <a:xfrm>
            <a:off x="441789" y="5521869"/>
            <a:ext cx="7952198" cy="82296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Überprüfungsprozess für externe Fragebögen ist genau derselbe wie für interne Fragebögen.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Auf den vorherigen Seiten finden Sie Informationen dazu, wie Sie die Überprüfung externer Fragebögen durchführen.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242B5119-EAC0-37AD-1DB8-AD73A2FEB24A}"/>
              </a:ext>
            </a:extLst>
          </p:cNvPr>
          <p:cNvSpPr>
            <a:spLocks noGrp="1"/>
          </p:cNvSpPr>
          <p:nvPr>
            <p:ph type="sldNum" sz="quarter" idx="4"/>
          </p:nvPr>
        </p:nvSpPr>
        <p:spPr/>
        <p:txBody>
          <a:bodyPr/>
          <a:lstStyle/>
          <a:p>
            <a:fld id="{BB5FC4A1-A2DE-4EB5-9A46-57D39B4235EC}" type="slidenum">
              <a:rPr lang="en-US" smtClean="0"/>
              <a:t>73</a:t>
            </a:fld>
            <a:endParaRPr lang="en-US"/>
          </a:p>
        </p:txBody>
      </p:sp>
    </p:spTree>
    <p:extLst>
      <p:ext uri="{BB962C8B-B14F-4D97-AF65-F5344CB8AC3E}">
        <p14:creationId val="2786071620"/>
      </p:ext>
    </p:extLst>
  </p:cSld>
  <p:clrMapOvr>
    <a:masterClrMapping/>
  </p:clrMapOvr>
  <p:transition spd="med">
    <p:fade/>
  </p:transition>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F81BA81-3530-F3CE-DB8C-E02CB2B47785}"/>
              </a:ext>
            </a:extLst>
          </p:cNvPr>
          <p:cNvSpPr>
            <a:spLocks noGrp="1"/>
          </p:cNvSpPr>
          <p:nvPr>
            <p:ph type="title"/>
          </p:nvPr>
        </p:nvSpPr>
        <p:spPr>
          <a:xfrm>
            <a:off x="892546" y="213702"/>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Fragebögen zuweisen</a:t>
            </a:r>
          </a:p>
        </p:txBody>
      </p:sp>
      <p:pic>
        <p:nvPicPr>
          <p:cNvPr id="7" name="Content Placeholder 6">
            <a:extLst>
              <a:ext uri="{FF2B5EF4-FFF2-40B4-BE49-F238E27FC236}">
                <a16:creationId xmlns:a16="http://schemas.microsoft.com/office/drawing/2014/main" id="{CA2A30E7-70E2-C941-D382-2F1F2DDE6C34}"/>
              </a:ext>
            </a:extLst>
          </p:cNvPr>
          <p:cNvPicPr>
            <a:picLocks noGrp="1" noChangeAspect="1"/>
          </p:cNvPicPr>
          <p:nvPr>
            <p:ph idx="1"/>
          </p:nvPr>
        </p:nvPicPr>
        <p:blipFill>
          <a:blip r:embed="rId2"/>
          <a:stretch>
            <a:fillRect/>
          </a:stretch>
        </p:blipFill>
        <p:spPr>
          <a:xfrm>
            <a:off x="442074" y="1778536"/>
            <a:ext cx="7921090" cy="2489621"/>
          </a:xfrm>
        </p:spPr>
      </p:pic>
      <p:sp>
        <p:nvSpPr>
          <p:cNvPr id="8" name="TextBox 7">
            <a:extLst>
              <a:ext uri="{FF2B5EF4-FFF2-40B4-BE49-F238E27FC236}">
                <a16:creationId xmlns:a16="http://schemas.microsoft.com/office/drawing/2014/main" id="{FB0E7683-29F5-B600-8882-EECD6AA99BC9}"/>
              </a:ext>
            </a:extLst>
          </p:cNvPr>
          <p:cNvSpPr txBox="1"/>
          <p:nvPr/>
        </p:nvSpPr>
        <p:spPr>
          <a:xfrm>
            <a:off x="5982931" y="856278"/>
            <a:ext cx="2938123" cy="1005840"/>
          </a:xfrm>
          <a:prstGeom prst="rect">
            <a:avLst/>
          </a:prstGeom>
          <a:noFill/>
        </p:spPr>
        <p:txBody>
          <a:bodyPr wrap="square" rtlCol="0">
            <a:spAutoFi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Wenn der Prüfer auf den Link in der E-Mail klickt oder sich im System anmeldet und zur Aktivität geht, kann er die Ergebnisse des externen Fragebogens überprüfen.</a:t>
            </a:r>
          </a:p>
        </p:txBody>
      </p:sp>
      <p:sp>
        <p:nvSpPr>
          <p:cNvPr id="9" name="TextBox 8">
            <a:extLst>
              <a:ext uri="{FF2B5EF4-FFF2-40B4-BE49-F238E27FC236}">
                <a16:creationId xmlns:a16="http://schemas.microsoft.com/office/drawing/2014/main" id="{EDC85CFF-31FA-F842-B3CF-7C3FA584EF7D}"/>
              </a:ext>
            </a:extLst>
          </p:cNvPr>
          <p:cNvSpPr txBox="1"/>
          <p:nvPr/>
        </p:nvSpPr>
        <p:spPr>
          <a:xfrm>
            <a:off x="442074" y="4122460"/>
            <a:ext cx="7253556" cy="640080"/>
          </a:xfrm>
          <a:prstGeom prst="rect">
            <a:avLst/>
          </a:prstGeom>
          <a:noFill/>
        </p:spPr>
        <p:txBody>
          <a:bodyPr wrap="square" rtlCol="0">
            <a:spAutoFit/>
          </a:bodyPr>
          <a:lstStyle/>
          <a:p>
            <a:r>
              <a:rPr lang="de" sz="1200" b="0" i="0" u="none" strike="noStrike" cap="none" baseline="0">
                <a:solidFill>
                  <a:srgbClr val="000000"/>
                </a:solidFill>
                <a:effectLst/>
                <a:uFill>
                  <a:solidFill>
                    <a:prstClr val="black">
                      <a:alpha val="0"/>
                    </a:prstClr>
                  </a:solidFill>
                </a:uFill>
                <a:latin typeface="Calibri"/>
                <a:ea typeface="Calibri"/>
                <a:cs typeface="Calibri"/>
              </a:rPr>
              <a:t>Sobald der Fragebogen überprüft und Kommentare oder Überarbeitungen vorgenommen wurden (siehe Interner Fragebogen für Anweisungen), kann der Fragebogen genehmigt oder abgelehnt werden.</a:t>
            </a:r>
            <a:r>
              <a:rPr lang="de" sz="1200" b="0" i="0" u="none" strike="noStrike" cap="none" baseline="0">
                <a:solidFill>
                  <a:srgbClr val="000000"/>
                </a:solidFill>
                <a:effectLst/>
                <a:uFill>
                  <a:solidFill>
                    <a:prstClr val="black">
                      <a:alpha val="0"/>
                    </a:prstClr>
                  </a:solidFill>
                </a:uFill>
                <a:latin typeface="Calibri"/>
                <a:ea typeface="Calibri"/>
                <a:cs typeface="Calibri"/>
              </a:rPr>
              <a:t> </a:t>
            </a:r>
          </a:p>
        </p:txBody>
      </p:sp>
      <p:pic>
        <p:nvPicPr>
          <p:cNvPr id="10" name="Picture 9">
            <a:extLst>
              <a:ext uri="{FF2B5EF4-FFF2-40B4-BE49-F238E27FC236}">
                <a16:creationId xmlns:a16="http://schemas.microsoft.com/office/drawing/2014/main" id="{27351E9E-6334-9949-FA76-9202E6F8B6F9}"/>
              </a:ext>
            </a:extLst>
          </p:cNvPr>
          <p:cNvPicPr>
            <a:picLocks noChangeAspect="1"/>
          </p:cNvPicPr>
          <p:nvPr/>
        </p:nvPicPr>
        <p:blipFill>
          <a:blip r:embed="rId3"/>
          <a:stretch>
            <a:fillRect/>
          </a:stretch>
        </p:blipFill>
        <p:spPr>
          <a:xfrm>
            <a:off x="1571339" y="4584125"/>
            <a:ext cx="6458058" cy="2166756"/>
          </a:xfrm>
          <a:prstGeom prst="rect">
            <a:avLst/>
          </a:prstGeom>
        </p:spPr>
      </p:pic>
      <p:sp>
        <p:nvSpPr>
          <p:cNvPr id="3" name="Slide Number Placeholder 2">
            <a:extLst>
              <a:ext uri="{FF2B5EF4-FFF2-40B4-BE49-F238E27FC236}">
                <a16:creationId xmlns:a16="http://schemas.microsoft.com/office/drawing/2014/main" id="{5947BC90-2583-EFA4-DE3B-36CCF877DA26}"/>
              </a:ext>
            </a:extLst>
          </p:cNvPr>
          <p:cNvSpPr>
            <a:spLocks noGrp="1"/>
          </p:cNvSpPr>
          <p:nvPr>
            <p:ph type="sldNum" sz="quarter" idx="4"/>
          </p:nvPr>
        </p:nvSpPr>
        <p:spPr/>
        <p:txBody>
          <a:bodyPr/>
          <a:lstStyle/>
          <a:p>
            <a:fld id="{BB5FC4A1-A2DE-4EB5-9A46-57D39B4235EC}" type="slidenum">
              <a:rPr lang="en-US" smtClean="0"/>
              <a:t>74</a:t>
            </a:fld>
            <a:endParaRPr lang="en-US"/>
          </a:p>
        </p:txBody>
      </p:sp>
    </p:spTree>
    <p:extLst>
      <p:ext uri="{BB962C8B-B14F-4D97-AF65-F5344CB8AC3E}">
        <p14:creationId val="805248516"/>
      </p:ext>
    </p:extLst>
  </p:cSld>
  <p:clrMapOvr>
    <a:masterClrMapping/>
  </p:clrMapOvr>
  <p:transition spd="med">
    <p:fade/>
  </p:transition>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F8DE0FBE-F69C-F262-F806-59B61603FB98}"/>
              </a:ext>
            </a:extLst>
          </p:cNvPr>
          <p:cNvSpPr>
            <a:spLocks noGrp="1"/>
          </p:cNvSpPr>
          <p:nvPr>
            <p:ph type="title"/>
          </p:nvPr>
        </p:nvSpPr>
        <p:spPr>
          <a:xfrm>
            <a:off x="822960" y="182880"/>
            <a:ext cx="7358907" cy="787032"/>
          </a:xfrm>
        </p:spPr>
        <p:txBody>
          <a:bodyPr anchor="ctr">
            <a:normAutofit/>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pic>
        <p:nvPicPr>
          <p:cNvPr id="11" name="Picture 10">
            <a:extLst>
              <a:ext uri="{FF2B5EF4-FFF2-40B4-BE49-F238E27FC236}">
                <a16:creationId xmlns:a16="http://schemas.microsoft.com/office/drawing/2014/main" id="{AB5B327B-4CE5-55D1-B486-CB544F3BDC49}"/>
              </a:ext>
            </a:extLst>
          </p:cNvPr>
          <p:cNvPicPr>
            <a:picLocks noChangeAspect="1"/>
          </p:cNvPicPr>
          <p:nvPr/>
        </p:nvPicPr>
        <p:blipFill>
          <a:blip r:embed="rId2"/>
          <a:stretch>
            <a:fillRect/>
          </a:stretch>
        </p:blipFill>
        <p:spPr>
          <a:xfrm>
            <a:off x="534582" y="2180564"/>
            <a:ext cx="8074836" cy="4299849"/>
          </a:xfrm>
          <a:prstGeom prst="rect">
            <a:avLst/>
          </a:prstGeom>
          <a:noFill/>
        </p:spPr>
      </p:pic>
      <p:sp>
        <p:nvSpPr>
          <p:cNvPr id="18" name="Slide Number Placeholder 4">
            <a:extLst>
              <a:ext uri="{FF2B5EF4-FFF2-40B4-BE49-F238E27FC236}">
                <a16:creationId xmlns:a16="http://schemas.microsoft.com/office/drawing/2014/main" id="{99FB5A80-F3E7-2590-374B-F8E3C475A863}"/>
              </a:ext>
            </a:extLst>
          </p:cNvPr>
          <p:cNvSpPr>
            <a:spLocks noGrp="1"/>
          </p:cNvSpPr>
          <p:nvPr>
            <p:ph type="sldNum" sz="quarter" idx="4"/>
          </p:nvPr>
        </p:nvSpPr>
        <p:spPr>
          <a:xfrm>
            <a:off x="8663437" y="6558353"/>
            <a:ext cx="480561" cy="365125"/>
          </a:xfrm>
        </p:spPr>
        <p:txBody>
          <a:bodyPr/>
          <a:lstStyle/>
          <a:p>
            <a:pPr>
              <a:spcAft>
                <a:spcPts val="600"/>
              </a:spcAft>
            </a:pPr>
            <a:fld id="{BB5FC4A1-A2DE-4EB5-9A46-57D39B4235EC}" type="slidenum">
              <a:rPr lang="en-US" smtClean="0"/>
              <a:pPr>
                <a:spcAft>
                  <a:spcPts val="600"/>
                </a:spcAft>
              </a:pPr>
              <a:t>75</a:t>
            </a:fld>
            <a:endParaRPr lang="en-US"/>
          </a:p>
        </p:txBody>
      </p:sp>
      <p:sp>
        <p:nvSpPr>
          <p:cNvPr id="12" name="TextBox 11">
            <a:extLst>
              <a:ext uri="{FF2B5EF4-FFF2-40B4-BE49-F238E27FC236}">
                <a16:creationId xmlns:a16="http://schemas.microsoft.com/office/drawing/2014/main" id="{1C05502D-4D57-6A41-92DC-B8DB7FCCF0AE}"/>
              </a:ext>
            </a:extLst>
          </p:cNvPr>
          <p:cNvSpPr txBox="1"/>
          <p:nvPr/>
        </p:nvSpPr>
        <p:spPr>
          <a:xfrm>
            <a:off x="410966" y="1456293"/>
            <a:ext cx="7870005" cy="822960"/>
          </a:xfrm>
          <a:prstGeom prst="rect">
            <a:avLst/>
          </a:prstGeom>
          <a:noFill/>
        </p:spPr>
        <p:txBody>
          <a:bodyPr wrap="square" rtlCol="0">
            <a:spAutoFit/>
          </a:bodyPr>
          <a:lstStyle/>
          <a:p>
            <a:r>
              <a:rPr lang="de" sz="1600" b="0" i="0" u="none" strike="noStrike" cap="none" baseline="0">
                <a:solidFill>
                  <a:srgbClr val="000000"/>
                </a:solidFill>
                <a:effectLst/>
                <a:uFill>
                  <a:solidFill>
                    <a:prstClr val="black">
                      <a:alpha val="0"/>
                    </a:prstClr>
                  </a:solidFill>
                </a:uFill>
                <a:latin typeface="Calibri"/>
                <a:ea typeface="Calibri"/>
                <a:cs typeface="Calibri"/>
              </a:rPr>
              <a:t>Der Prüfer kann dann zur Aktivität zurückkehren und den Status auf Fertig ändern und die relevante Bewertung für den externen Fragebogen auswählen.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193106413"/>
      </p:ext>
    </p:extLst>
  </p:cSld>
  <p:clrMapOvr>
    <a:masterClrMapping/>
  </p:clrMapOvr>
  <p:transition spd="med">
    <p:fade/>
  </p:transition>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Zuweisen von Fragebögen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externer Fragebögen Fortsetzung:</a:t>
            </a:r>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Wie bei den internen Fragebögen werden die Bewertungen in der Aktivität vom Risikoscore des externen Fragebogens bestimmt.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Im Beispiel-Screenshot auf der vorherigen Seite war das Risiko mit einer Punktzahl von 80 hoch.</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In sehr extremen Fällen, in denen der Dritte als risikoreich eingestuft wird, können gegen eine zusätzliche Gebühr </a:t>
            </a:r>
            <a:r>
              <a:rPr lang="de" sz="1600" b="1" i="0" u="none" strike="noStrike" cap="none" baseline="0">
                <a:solidFill>
                  <a:srgbClr val="FF0000"/>
                </a:solidFill>
                <a:effectLst/>
                <a:uFill>
                  <a:solidFill>
                    <a:prstClr val="black">
                      <a:alpha val="0"/>
                    </a:prstClr>
                  </a:solidFill>
                </a:uFill>
                <a:latin typeface="Calibri"/>
                <a:ea typeface="Calibri"/>
                <a:cs typeface="Calibri"/>
              </a:rPr>
              <a:t>erweiterte Due-Diligence-Berichte</a:t>
            </a:r>
            <a:r>
              <a:rPr lang="de" sz="1600" b="0" i="0" u="none" strike="noStrike" cap="none" baseline="0">
                <a:solidFill>
                  <a:srgbClr val="000000"/>
                </a:solidFill>
                <a:effectLst/>
                <a:uFill>
                  <a:solidFill>
                    <a:prstClr val="black">
                      <a:alpha val="0"/>
                    </a:prstClr>
                  </a:solidFill>
                </a:uFill>
                <a:latin typeface="Calibri"/>
                <a:ea typeface="Calibri"/>
                <a:cs typeface="Calibri"/>
              </a:rPr>
              <a:t> angefordert werden.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 muss über das RPM Compliance Team erfolgen.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76</a:t>
            </a:fld>
            <a:endParaRPr lang="en-US"/>
          </a:p>
        </p:txBody>
      </p:sp>
    </p:spTree>
    <p:extLst>
      <p:ext uri="{BB962C8B-B14F-4D97-AF65-F5344CB8AC3E}">
        <p14:creationId val="3027877311"/>
      </p:ext>
    </p:extLst>
  </p:cSld>
  <p:clrMapOvr>
    <a:masterClrMapping/>
  </p:clrMapOvr>
  <p:transition spd="med">
    <p:fade/>
  </p:transition>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C6FB23A5-D71B-AEA7-EE7C-60A9B51253D5}"/>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Überprüfungsprozess für World Check-Updates</a:t>
            </a:r>
          </a:p>
        </p:txBody>
      </p:sp>
      <p:sp>
        <p:nvSpPr>
          <p:cNvPr id="3" name="Content Placeholder 2">
            <a:extLst>
              <a:ext uri="{FF2B5EF4-FFF2-40B4-BE49-F238E27FC236}">
                <a16:creationId xmlns:a16="http://schemas.microsoft.com/office/drawing/2014/main" id="{5F728539-9024-2601-AB40-05F63F802320}"/>
              </a:ext>
            </a:extLst>
          </p:cNvPr>
          <p:cNvSpPr>
            <a:spLocks noGrp="1"/>
          </p:cNvSpPr>
          <p:nvPr>
            <p:ph idx="1"/>
          </p:nvPr>
        </p:nvSpPr>
        <p:spPr/>
        <p:txBody>
          <a:bodyPr/>
          <a:lstStyle/>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eine Drittpartei eine Aktualisierung einer bestehenden World Check-Übereinstimmung hat oder eine mögliche neue Übereinstimmung vorliegt, benachrichtigt LSEG die als </a:t>
            </a:r>
            <a:r>
              <a:rPr lang="de" sz="2100" b="0" i="0" u="none" strike="noStrike" cap="none" baseline="0">
                <a:solidFill>
                  <a:srgbClr val="FF0000"/>
                </a:solidFill>
                <a:effectLst/>
                <a:uFill>
                  <a:solidFill>
                    <a:prstClr val="black">
                      <a:alpha val="0"/>
                    </a:prstClr>
                  </a:solidFill>
                </a:uFill>
                <a:latin typeface="Calibri"/>
                <a:ea typeface="Calibri"/>
                <a:cs typeface="Calibri"/>
              </a:rPr>
              <a:t>verantwortliche Partei</a:t>
            </a:r>
            <a:r>
              <a:rPr lang="de" sz="2100" b="0" i="0" u="none" strike="noStrike" cap="none" baseline="0">
                <a:solidFill>
                  <a:srgbClr val="000000"/>
                </a:solidFill>
                <a:effectLst/>
                <a:uFill>
                  <a:solidFill>
                    <a:prstClr val="black">
                      <a:alpha val="0"/>
                    </a:prstClr>
                  </a:solidFill>
                </a:uFill>
                <a:latin typeface="Calibri"/>
                <a:ea typeface="Calibri"/>
                <a:cs typeface="Calibri"/>
              </a:rPr>
              <a:t> gekennzeichnete Person über diese Aktualisierungen.</a:t>
            </a:r>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diese Aktualisierungen vorgenommen werden, können Sie sie auf der Registerkarte „Zu überprüfende Elemente“ und dann im Dropdown-Menü unter „Screening“ finden, wie unten dargestellt.</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C3225046-FC6E-F03E-190F-5FCE3A1BF198}"/>
              </a:ext>
            </a:extLst>
          </p:cNvPr>
          <p:cNvSpPr>
            <a:spLocks noGrp="1"/>
          </p:cNvSpPr>
          <p:nvPr>
            <p:ph type="sldNum" sz="quarter" idx="4"/>
          </p:nvPr>
        </p:nvSpPr>
        <p:spPr/>
        <p:txBody>
          <a:bodyPr/>
          <a:lstStyle/>
          <a:p>
            <a:fld id="{BB5FC4A1-A2DE-4EB5-9A46-57D39B4235EC}" type="slidenum">
              <a:rPr lang="en-US" smtClean="0"/>
              <a:t>77</a:t>
            </a:fld>
            <a:endParaRPr lang="en-US"/>
          </a:p>
        </p:txBody>
      </p:sp>
      <p:pic>
        <p:nvPicPr>
          <p:cNvPr id="6" name="Picture 5">
            <a:extLst>
              <a:ext uri="{FF2B5EF4-FFF2-40B4-BE49-F238E27FC236}">
                <a16:creationId xmlns:a16="http://schemas.microsoft.com/office/drawing/2014/main" id="{D274F377-B423-F3DF-3846-09226E830546}"/>
              </a:ext>
            </a:extLst>
          </p:cNvPr>
          <p:cNvPicPr>
            <a:picLocks noChangeAspect="1"/>
          </p:cNvPicPr>
          <p:nvPr/>
        </p:nvPicPr>
        <p:blipFill>
          <a:blip r:embed="rId2"/>
          <a:stretch>
            <a:fillRect/>
          </a:stretch>
        </p:blipFill>
        <p:spPr>
          <a:xfrm>
            <a:off x="310323" y="3548123"/>
            <a:ext cx="8593394" cy="3010230"/>
          </a:xfrm>
          <a:prstGeom prst="rect">
            <a:avLst/>
          </a:prstGeom>
        </p:spPr>
      </p:pic>
      <p:contentPart p14:bwMode="auto" r:id="rId3">
        <p14:nvContentPartPr>
          <p14:cNvPr id="7" name="Ink 6">
            <a:extLst>
              <a:ext uri="{FF2B5EF4-FFF2-40B4-BE49-F238E27FC236}">
                <a16:creationId xmlns:a16="http://schemas.microsoft.com/office/drawing/2014/main" id="{4E68529A-7BCA-E5CA-B8FF-D12F5A84E924}"/>
              </a:ext>
            </a:extLst>
          </p14:cNvPr>
          <p14:cNvContentPartPr/>
          <p14:nvPr/>
        </p14:nvContentPartPr>
        <p14:xfrm>
          <a:off x="470532" y="5328035"/>
          <a:ext cx="1409760" cy="317520"/>
        </p14:xfrm>
      </p:contentPart>
      <p:contentPart p14:bwMode="auto" r:id="rId4">
        <p14:nvContentPartPr>
          <p14:cNvPr id="8" name="Ink 7">
            <a:extLst>
              <a:ext uri="{FF2B5EF4-FFF2-40B4-BE49-F238E27FC236}">
                <a16:creationId xmlns:a16="http://schemas.microsoft.com/office/drawing/2014/main" id="{D56CF7B1-C612-F6A7-9182-F235A36B93BE}"/>
              </a:ext>
            </a:extLst>
          </p14:cNvPr>
          <p14:cNvContentPartPr/>
          <p14:nvPr/>
        </p14:nvContentPartPr>
        <p14:xfrm>
          <a:off x="5997612" y="4275035"/>
          <a:ext cx="2616480" cy="484920"/>
        </p14:xfrm>
      </p:contentPart>
    </p:spTree>
    <p:extLst>
      <p:ext uri="{BB962C8B-B14F-4D97-AF65-F5344CB8AC3E}">
        <p14:creationId val="3769950404"/>
      </p:ext>
    </p:extLst>
  </p:cSld>
  <p:clrMapOvr>
    <a:masterClrMapping/>
  </p:clrMapOvr>
  <p:transition spd="med">
    <p:fade/>
  </p:transition>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E6A0BF-117E-CF6C-3B23-618766058A86}"/>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Überprüfungsprozess für World Check-Updates</a:t>
            </a:r>
          </a:p>
        </p:txBody>
      </p:sp>
      <p:sp>
        <p:nvSpPr>
          <p:cNvPr id="3" name="Content Placeholder 2">
            <a:extLst>
              <a:ext uri="{FF2B5EF4-FFF2-40B4-BE49-F238E27FC236}">
                <a16:creationId xmlns:a16="http://schemas.microsoft.com/office/drawing/2014/main" id="{EF25202F-B507-28A5-3F39-FFC088209D04}"/>
              </a:ext>
            </a:extLst>
          </p:cNvPr>
          <p:cNvSpPr>
            <a:spLocks noGrp="1"/>
          </p:cNvSpPr>
          <p:nvPr>
            <p:ph idx="1"/>
          </p:nvPr>
        </p:nvSpPr>
        <p:spPr/>
        <p:txBody>
          <a:bodyPr/>
          <a:lstStyle/>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Sie auf die </a:t>
            </a:r>
            <a:r>
              <a:rPr lang="de" sz="2100" b="0" i="0" u="none" strike="noStrike" cap="none" baseline="0">
                <a:solidFill>
                  <a:srgbClr val="FF0000"/>
                </a:solidFill>
                <a:effectLst/>
                <a:uFill>
                  <a:solidFill>
                    <a:prstClr val="black">
                      <a:alpha val="0"/>
                    </a:prstClr>
                  </a:solidFill>
                </a:uFill>
                <a:latin typeface="Calibri"/>
                <a:ea typeface="Calibri"/>
                <a:cs typeface="Calibri"/>
              </a:rPr>
              <a:t>Drittpartei</a:t>
            </a:r>
            <a:r>
              <a:rPr lang="de" sz="2100" b="0" i="0" u="none" strike="noStrike" cap="none" baseline="0">
                <a:solidFill>
                  <a:srgbClr val="000000"/>
                </a:solidFill>
                <a:effectLst/>
                <a:uFill>
                  <a:solidFill>
                    <a:prstClr val="black">
                      <a:alpha val="0"/>
                    </a:prstClr>
                  </a:solidFill>
                </a:uFill>
                <a:latin typeface="Calibri"/>
                <a:ea typeface="Calibri"/>
                <a:cs typeface="Calibri"/>
              </a:rPr>
              <a:t> klicken, gelangen Sie direkt zum World Check-Datensatz, den Sie überprüfen können.</a:t>
            </a:r>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die Aktualisierung eine mögliche neue Übereinstimmung ist, müssen Sie bestimmen, ob es sich um das gleiche Unternehmen wie Ihre Drittpartei handelt, und den Lösungstyp entsprechend markieren.</a:t>
            </a:r>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Sobald dies abgeschlossen ist, markieren Sie die blaue Schaltfläche „Überprüfen“, wie unten gezeigt.</a:t>
            </a:r>
          </a:p>
          <a:p>
            <a:endParaRPr lang="en-US"/>
          </a:p>
          <a:p>
            <a:endParaRPr lang="en-US"/>
          </a:p>
        </p:txBody>
      </p:sp>
      <p:sp>
        <p:nvSpPr>
          <p:cNvPr id="4" name="Slide Number Placeholder 3">
            <a:extLst>
              <a:ext uri="{FF2B5EF4-FFF2-40B4-BE49-F238E27FC236}">
                <a16:creationId xmlns:a16="http://schemas.microsoft.com/office/drawing/2014/main" id="{CC006558-5970-7A80-EE6B-B248447EC4E0}"/>
              </a:ext>
            </a:extLst>
          </p:cNvPr>
          <p:cNvSpPr>
            <a:spLocks noGrp="1"/>
          </p:cNvSpPr>
          <p:nvPr>
            <p:ph type="sldNum" sz="quarter" idx="4"/>
          </p:nvPr>
        </p:nvSpPr>
        <p:spPr/>
        <p:txBody>
          <a:bodyPr/>
          <a:lstStyle/>
          <a:p>
            <a:fld id="{BB5FC4A1-A2DE-4EB5-9A46-57D39B4235EC}" type="slidenum">
              <a:rPr lang="en-US" smtClean="0"/>
              <a:t>78</a:t>
            </a:fld>
            <a:endParaRPr lang="en-US"/>
          </a:p>
        </p:txBody>
      </p:sp>
      <p:pic>
        <p:nvPicPr>
          <p:cNvPr id="6" name="Picture 5">
            <a:extLst>
              <a:ext uri="{FF2B5EF4-FFF2-40B4-BE49-F238E27FC236}">
                <a16:creationId xmlns:a16="http://schemas.microsoft.com/office/drawing/2014/main" id="{660FB19C-0D9C-96F1-A75B-B81088171CAD}"/>
              </a:ext>
            </a:extLst>
          </p:cNvPr>
          <p:cNvPicPr>
            <a:picLocks noChangeAspect="1"/>
          </p:cNvPicPr>
          <p:nvPr/>
        </p:nvPicPr>
        <p:blipFill>
          <a:blip r:embed="rId2"/>
          <a:stretch>
            <a:fillRect/>
          </a:stretch>
        </p:blipFill>
        <p:spPr>
          <a:xfrm>
            <a:off x="525451" y="4070928"/>
            <a:ext cx="7889057" cy="2556624"/>
          </a:xfrm>
          <a:prstGeom prst="rect">
            <a:avLst/>
          </a:prstGeom>
        </p:spPr>
      </p:pic>
      <p:contentPart p14:bwMode="auto" r:id="rId3">
        <p14:nvContentPartPr>
          <p14:cNvPr id="7" name="Ink 6">
            <a:extLst>
              <a:ext uri="{FF2B5EF4-FFF2-40B4-BE49-F238E27FC236}">
                <a16:creationId xmlns:a16="http://schemas.microsoft.com/office/drawing/2014/main" id="{41207410-614C-DEA5-B38D-AEA7586EB46C}"/>
              </a:ext>
            </a:extLst>
          </p14:cNvPr>
          <p14:cNvContentPartPr/>
          <p14:nvPr/>
        </p14:nvContentPartPr>
        <p14:xfrm>
          <a:off x="4365561" y="5820515"/>
          <a:ext cx="727200" cy="10440"/>
        </p14:xfrm>
      </p:contentPart>
      <p:cxnSp>
        <p:nvCxnSpPr>
          <p:cNvPr id="8" name="Straight Arrow Connector 7">
            <a:extLst>
              <a:ext uri="{FF2B5EF4-FFF2-40B4-BE49-F238E27FC236}">
                <a16:creationId xmlns:a16="http://schemas.microsoft.com/office/drawing/2014/main" id="{0A9D2BDD-C1FB-0D0B-404C-28EF943D6DE8}"/>
              </a:ext>
            </a:extLst>
          </p:cNvPr>
          <p:cNvCxnSpPr/>
          <p:nvPr/>
        </p:nvCxnSpPr>
        <p:spPr>
          <a:xfrm>
            <a:off x="6204155" y="3519948"/>
            <a:ext cx="1632155" cy="2566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325720284"/>
      </p:ext>
    </p:extLst>
  </p:cSld>
  <p:clrMapOvr>
    <a:masterClrMapping/>
  </p:clrMapOvr>
  <p:transition spd="med">
    <p:fade/>
  </p:transition>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44389-97E9-656C-B2A7-77C2D2FD3CFC}"/>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Überprüfungsprozess für World Check-Updates</a:t>
            </a:r>
          </a:p>
        </p:txBody>
      </p:sp>
      <p:sp>
        <p:nvSpPr>
          <p:cNvPr id="3" name="Content Placeholder 2">
            <a:extLst>
              <a:ext uri="{FF2B5EF4-FFF2-40B4-BE49-F238E27FC236}">
                <a16:creationId xmlns:a16="http://schemas.microsoft.com/office/drawing/2014/main" id="{BC4507BE-E383-0DAE-35B9-36B0EC8CCE45}"/>
              </a:ext>
            </a:extLst>
          </p:cNvPr>
          <p:cNvSpPr>
            <a:spLocks noGrp="1"/>
          </p:cNvSpPr>
          <p:nvPr>
            <p:ph idx="1"/>
          </p:nvPr>
        </p:nvSpPr>
        <p:spPr/>
        <p:txBody>
          <a:bodyPr/>
          <a:lstStyle/>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der neue World Check-Artikel positiv ist, </a:t>
            </a:r>
            <a:r>
              <a:rPr lang="de" sz="2100" b="1" i="0" u="none" strike="noStrike" cap="none" baseline="0">
                <a:solidFill>
                  <a:srgbClr val="000000"/>
                </a:solidFill>
                <a:effectLst/>
                <a:uFill>
                  <a:solidFill>
                    <a:prstClr val="black">
                      <a:alpha val="0"/>
                    </a:prstClr>
                  </a:solidFill>
                </a:uFill>
                <a:latin typeface="Calibri"/>
                <a:ea typeface="Calibri"/>
                <a:cs typeface="Calibri"/>
              </a:rPr>
              <a:t>muss</a:t>
            </a:r>
            <a:r>
              <a:rPr lang="de" sz="2100" b="0" i="0" u="none" strike="noStrike" cap="none" baseline="0">
                <a:solidFill>
                  <a:srgbClr val="000000"/>
                </a:solidFill>
                <a:effectLst/>
                <a:uFill>
                  <a:solidFill>
                    <a:prstClr val="black">
                      <a:alpha val="0"/>
                    </a:prstClr>
                  </a:solidFill>
                </a:uFill>
                <a:latin typeface="Calibri"/>
                <a:ea typeface="Calibri"/>
                <a:cs typeface="Calibri"/>
              </a:rPr>
              <a:t> er zur Überprüfung an das Genehmigungsteam weitergeleitet werden, um festzustellen, ob es Warnsignale gibt, die uns daran hindern würden, Geschäfte mit dieser Drittpartei zu tätigen.</a:t>
            </a:r>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Um dies zur Überprüfung an das Genehmigungsteam zu senden, klicken Sie auf die blaue Schaltfläche Prüfer hinzufügen, die unten hervorgehoben ist.</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155F387D-A6A3-C251-4DD7-6BBDF9954707}"/>
              </a:ext>
            </a:extLst>
          </p:cNvPr>
          <p:cNvSpPr>
            <a:spLocks noGrp="1"/>
          </p:cNvSpPr>
          <p:nvPr>
            <p:ph type="sldNum" sz="quarter" idx="4"/>
          </p:nvPr>
        </p:nvSpPr>
        <p:spPr/>
        <p:txBody>
          <a:bodyPr/>
          <a:lstStyle/>
          <a:p>
            <a:fld id="{BB5FC4A1-A2DE-4EB5-9A46-57D39B4235EC}" type="slidenum">
              <a:rPr lang="en-US" smtClean="0"/>
              <a:t>79</a:t>
            </a:fld>
            <a:endParaRPr lang="en-US"/>
          </a:p>
        </p:txBody>
      </p:sp>
      <p:pic>
        <p:nvPicPr>
          <p:cNvPr id="6" name="Picture 5">
            <a:extLst>
              <a:ext uri="{FF2B5EF4-FFF2-40B4-BE49-F238E27FC236}">
                <a16:creationId xmlns:a16="http://schemas.microsoft.com/office/drawing/2014/main" id="{0AEAB053-39D5-18C9-D7E3-24B166C08D33}"/>
              </a:ext>
            </a:extLst>
          </p:cNvPr>
          <p:cNvPicPr>
            <a:picLocks noChangeAspect="1"/>
          </p:cNvPicPr>
          <p:nvPr/>
        </p:nvPicPr>
        <p:blipFill>
          <a:blip r:embed="rId2"/>
          <a:stretch>
            <a:fillRect/>
          </a:stretch>
        </p:blipFill>
        <p:spPr>
          <a:xfrm>
            <a:off x="432562" y="3661960"/>
            <a:ext cx="7803579" cy="2688874"/>
          </a:xfrm>
          <a:prstGeom prst="rect">
            <a:avLst/>
          </a:prstGeom>
        </p:spPr>
      </p:pic>
      <p:contentPart p14:bwMode="auto" r:id="rId3">
        <p14:nvContentPartPr>
          <p14:cNvPr id="7" name="Ink 6">
            <a:extLst>
              <a:ext uri="{FF2B5EF4-FFF2-40B4-BE49-F238E27FC236}">
                <a16:creationId xmlns:a16="http://schemas.microsoft.com/office/drawing/2014/main" id="{888EBA61-2757-66C4-3F58-55919EFADF4F}"/>
              </a:ext>
            </a:extLst>
          </p14:cNvPr>
          <p14:cNvContentPartPr/>
          <p14:nvPr/>
        </p14:nvContentPartPr>
        <p14:xfrm>
          <a:off x="7433292" y="5965955"/>
          <a:ext cx="726480" cy="200520"/>
        </p14:xfrm>
      </p:contentPart>
      <p:contentPart p14:bwMode="auto" r:id="rId4">
        <p14:nvContentPartPr>
          <p14:cNvPr id="9" name="Ink 8">
            <a:extLst>
              <a:ext uri="{FF2B5EF4-FFF2-40B4-BE49-F238E27FC236}">
                <a16:creationId xmlns:a16="http://schemas.microsoft.com/office/drawing/2014/main" id="{B677E595-8F3B-09AD-6A68-B56A158F60A2}"/>
              </a:ext>
            </a:extLst>
          </p14:cNvPr>
          <p14:cNvContentPartPr/>
          <p14:nvPr/>
        </p14:nvContentPartPr>
        <p14:xfrm>
          <a:off x="4355292" y="5663195"/>
          <a:ext cx="344880" cy="49680"/>
        </p14:xfrm>
      </p:contentPart>
      <p:cxnSp>
        <p:nvCxnSpPr>
          <p:cNvPr id="8" name="Straight Arrow Connector 7">
            <a:extLst>
              <a:ext uri="{FF2B5EF4-FFF2-40B4-BE49-F238E27FC236}">
                <a16:creationId xmlns:a16="http://schemas.microsoft.com/office/drawing/2014/main" id="{79B8F354-70BF-C2D1-82E0-616116ADF288}"/>
              </a:ext>
            </a:extLst>
          </p:cNvPr>
          <p:cNvCxnSpPr/>
          <p:nvPr/>
        </p:nvCxnSpPr>
        <p:spPr>
          <a:xfrm>
            <a:off x="4788310" y="3429000"/>
            <a:ext cx="2644982" cy="245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val="760091019"/>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A8157A81-FD22-04F6-AF9B-91065CCD6ACD}"/>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Hinzufügen einer neuen Drittpartei zu LSEG</a:t>
            </a:r>
          </a:p>
        </p:txBody>
      </p:sp>
      <p:cxnSp>
        <p:nvCxnSpPr>
          <p:cNvPr id="4" name="Straight Arrow Connector 3">
            <a:extLst>
              <a:ext uri="{FF2B5EF4-FFF2-40B4-BE49-F238E27FC236}">
                <a16:creationId xmlns:a16="http://schemas.microsoft.com/office/drawing/2014/main" id="{C290A64A-B1F9-2F60-C03B-EEF2DB0C4F3E}"/>
              </a:ext>
            </a:extLst>
          </p:cNvPr>
          <p:cNvCxnSpPr/>
          <p:nvPr/>
        </p:nvCxnSpPr>
        <p:spPr>
          <a:xfrm flipH="1">
            <a:off x="2178120" y="1952090"/>
            <a:ext cx="1353515" cy="1790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5F6D98F-FF91-DC6B-B387-9514562B6197}"/>
              </a:ext>
            </a:extLst>
          </p:cNvPr>
          <p:cNvPicPr>
            <a:picLocks noChangeAspect="1"/>
          </p:cNvPicPr>
          <p:nvPr/>
        </p:nvPicPr>
        <p:blipFill>
          <a:blip r:embed="rId2"/>
          <a:srcRect b="16812"/>
          <a:stretch>
            <a:fillRect/>
          </a:stretch>
        </p:blipFill>
        <p:spPr>
          <a:xfrm>
            <a:off x="335513" y="3742174"/>
            <a:ext cx="8472974" cy="2801456"/>
          </a:xfrm>
          <a:prstGeom prst="rect">
            <a:avLst/>
          </a:prstGeom>
        </p:spPr>
      </p:pic>
      <p:sp>
        <p:nvSpPr>
          <p:cNvPr id="10" name="TextBox 9">
            <a:extLst>
              <a:ext uri="{FF2B5EF4-FFF2-40B4-BE49-F238E27FC236}">
                <a16:creationId xmlns:a16="http://schemas.microsoft.com/office/drawing/2014/main" id="{8CB1070C-32ED-3EFB-34CB-4C4B60671849}"/>
              </a:ext>
            </a:extLst>
          </p:cNvPr>
          <p:cNvSpPr txBox="1"/>
          <p:nvPr/>
        </p:nvSpPr>
        <p:spPr>
          <a:xfrm>
            <a:off x="338786" y="1439225"/>
            <a:ext cx="8327254" cy="2834639"/>
          </a:xfrm>
          <a:prstGeom prst="rect">
            <a:avLst/>
          </a:prstGeom>
          <a:noFill/>
        </p:spPr>
        <p:txBody>
          <a:bodyPr wrap="square" rtlCol="0">
            <a:spAutoFit/>
          </a:bodyPr>
          <a:lstStyle/>
          <a:p>
            <a:pPr marL="285750" indent="-285750">
              <a:buFont typeface="Arial" panose="020b0604020202020204" pitchFamily="34" charset="0"/>
              <a:buChar char="•"/>
            </a:pPr>
            <a:r>
              <a:rPr lang="de" sz="1500" b="0" i="0" u="none" strike="noStrike" cap="none" baseline="0">
                <a:solidFill>
                  <a:srgbClr val="000000"/>
                </a:solidFill>
                <a:effectLst/>
                <a:uFill>
                  <a:solidFill>
                    <a:prstClr val="black">
                      <a:alpha val="0"/>
                    </a:prstClr>
                  </a:solidFill>
                </a:uFill>
                <a:latin typeface="Calibri"/>
                <a:ea typeface="Calibri"/>
                <a:cs typeface="Calibri"/>
              </a:rPr>
              <a:t>Vom </a:t>
            </a:r>
            <a:r>
              <a:rPr lang="de" sz="1500" b="1" i="0" u="none" strike="noStrike" cap="none" baseline="0">
                <a:solidFill>
                  <a:srgbClr val="FF0000"/>
                </a:solidFill>
                <a:effectLst/>
                <a:uFill>
                  <a:solidFill>
                    <a:prstClr val="black">
                      <a:alpha val="0"/>
                    </a:prstClr>
                  </a:solidFill>
                </a:uFill>
                <a:latin typeface="Calibri"/>
                <a:ea typeface="Calibri"/>
                <a:cs typeface="Calibri"/>
              </a:rPr>
              <a:t>Onboarding-Team </a:t>
            </a:r>
            <a:r>
              <a:rPr lang="de" sz="1500" b="0" i="0" u="none" strike="noStrike" cap="none" baseline="0">
                <a:solidFill>
                  <a:srgbClr val="000000"/>
                </a:solidFill>
                <a:effectLst/>
                <a:uFill>
                  <a:solidFill>
                    <a:prstClr val="black">
                      <a:alpha val="0"/>
                    </a:prstClr>
                  </a:solidFill>
                </a:uFill>
                <a:latin typeface="Calibri"/>
                <a:ea typeface="Calibri"/>
                <a:cs typeface="Calibri"/>
              </a:rPr>
              <a:t>ausgefüllt</a:t>
            </a:r>
          </a:p>
          <a:p>
            <a:pPr marL="285750" indent="-285750">
              <a:buFont typeface="Arial" panose="020b0604020202020204" pitchFamily="34" charset="0"/>
              <a:buChar char="•"/>
            </a:pPr>
            <a:r>
              <a:rPr lang="de" sz="1500" b="0" i="0" u="none" strike="noStrike" cap="none" baseline="0">
                <a:solidFill>
                  <a:srgbClr val="000000"/>
                </a:solidFill>
                <a:effectLst/>
                <a:uFill>
                  <a:solidFill>
                    <a:prstClr val="black">
                      <a:alpha val="0"/>
                    </a:prstClr>
                  </a:solidFill>
                </a:uFill>
                <a:latin typeface="Calibri"/>
                <a:ea typeface="Calibri"/>
                <a:cs typeface="Calibri"/>
              </a:rPr>
              <a:t>Wählen Sie auf dem Startbildschirm </a:t>
            </a:r>
            <a:r>
              <a:rPr lang="de" sz="1500" b="1" i="0" u="none" strike="noStrike" cap="none" baseline="0">
                <a:solidFill>
                  <a:srgbClr val="0070C0"/>
                </a:solidFill>
                <a:effectLst/>
                <a:uFill>
                  <a:solidFill>
                    <a:prstClr val="black">
                      <a:alpha val="0"/>
                    </a:prstClr>
                  </a:solidFill>
                </a:uFill>
                <a:latin typeface="Calibri"/>
                <a:ea typeface="Calibri"/>
                <a:cs typeface="Calibri"/>
              </a:rPr>
              <a:t>DRITTE TEILE</a:t>
            </a:r>
            <a:r>
              <a:rPr lang="de" sz="1500" b="0" i="0" u="none" strike="noStrike" cap="none" baseline="0">
                <a:solidFill>
                  <a:srgbClr val="000000"/>
                </a:solidFill>
                <a:effectLst/>
                <a:uFill>
                  <a:solidFill>
                    <a:prstClr val="black">
                      <a:alpha val="0"/>
                    </a:prstClr>
                  </a:solidFill>
                </a:uFill>
                <a:latin typeface="Calibri"/>
                <a:ea typeface="Calibri"/>
                <a:cs typeface="Calibri"/>
              </a:rPr>
              <a:t> aus dem oberen Menü aus, um zur Drittanbieter-Übersicht für Ihr Unternehmen zu gelangen.</a:t>
            </a:r>
          </a:p>
          <a:p>
            <a:pPr marL="285750" indent="-285750">
              <a:buFont typeface="Arial" panose="020b0604020202020204" pitchFamily="34" charset="0"/>
              <a:buChar char="•"/>
            </a:pPr>
            <a:r>
              <a:rPr lang="de" sz="1500" b="0" i="0" u="none" strike="noStrike" cap="none" baseline="0">
                <a:solidFill>
                  <a:srgbClr val="000000"/>
                </a:solidFill>
                <a:effectLst/>
                <a:uFill>
                  <a:solidFill>
                    <a:prstClr val="black">
                      <a:alpha val="0"/>
                    </a:prstClr>
                  </a:solidFill>
                </a:uFill>
                <a:latin typeface="Calibri"/>
                <a:ea typeface="Calibri"/>
                <a:cs typeface="Calibri"/>
              </a:rPr>
              <a:t>Um Duplikationen zu vermeiden, müssen Sie zunächst überprüfen, ob ein Drittanbieter bereits vorhanden ist, bevor Sie ihn dem System hinzufügen.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Verwenden Sie die </a:t>
            </a:r>
            <a:r>
              <a:rPr lang="de" sz="1500" b="1" i="0" u="none" strike="noStrike" cap="none" baseline="0">
                <a:solidFill>
                  <a:srgbClr val="0070C0"/>
                </a:solidFill>
                <a:effectLst/>
                <a:uFill>
                  <a:solidFill>
                    <a:prstClr val="black">
                      <a:alpha val="0"/>
                    </a:prstClr>
                  </a:solidFill>
                </a:uFill>
                <a:latin typeface="Calibri"/>
                <a:ea typeface="Calibri"/>
                <a:cs typeface="Calibri"/>
              </a:rPr>
              <a:t>FORTGESCHRITTENE SUCHE</a:t>
            </a:r>
            <a:r>
              <a:rPr lang="de" sz="1500" b="0" i="0" u="none" strike="noStrike" cap="none" baseline="0">
                <a:solidFill>
                  <a:srgbClr val="000000"/>
                </a:solidFill>
                <a:effectLst/>
                <a:uFill>
                  <a:solidFill>
                    <a:prstClr val="black">
                      <a:alpha val="0"/>
                    </a:prstClr>
                  </a:solidFill>
                </a:uFill>
                <a:latin typeface="Calibri"/>
                <a:ea typeface="Calibri"/>
                <a:cs typeface="Calibri"/>
              </a:rPr>
              <a:t> (Funktionalität ist viel besser als das allgemeine Suchfeld), um zu prüfen, ob Dritte bereits vorhanden sind.</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a:p>
            <a:pPr marL="285750" indent="-285750">
              <a:buFont typeface="Arial" panose="020b0604020202020204" pitchFamily="34" charset="0"/>
              <a:buChar char="•"/>
            </a:pPr>
            <a:r>
              <a:rPr lang="de" sz="1500" b="0" i="0" u="none" strike="noStrike" cap="none" baseline="0">
                <a:solidFill>
                  <a:srgbClr val="000000"/>
                </a:solidFill>
                <a:effectLst/>
                <a:uFill>
                  <a:solidFill>
                    <a:prstClr val="black">
                      <a:alpha val="0"/>
                    </a:prstClr>
                  </a:solidFill>
                </a:uFill>
                <a:latin typeface="Calibri"/>
                <a:ea typeface="Calibri"/>
                <a:cs typeface="Calibri"/>
              </a:rPr>
              <a:t>Wenn die Drittpartei existiert und im System genehmigt ist, können Sie mit der Transaktion mit der Drittpartei fortfahren.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r>
              <a:rPr lang="de" sz="1500" b="0" i="0" u="none" strike="noStrike" cap="none" baseline="0">
                <a:solidFill>
                  <a:srgbClr val="000000"/>
                </a:solidFill>
                <a:effectLst/>
                <a:uFill>
                  <a:solidFill>
                    <a:prstClr val="black">
                      <a:alpha val="0"/>
                    </a:prstClr>
                  </a:solidFill>
                </a:uFill>
                <a:latin typeface="Calibri"/>
                <a:ea typeface="Calibri"/>
                <a:cs typeface="Calibri"/>
              </a:rPr>
              <a:t>Wenn die Drittpartei existiert und im System abgelehnt wird, wenden Sie sich an das RPM Compliance Team</a:t>
            </a:r>
          </a:p>
          <a:p>
            <a:pPr marL="285750" indent="-285750">
              <a:buFont typeface="Arial" panose="020b0604020202020204" pitchFamily="34" charset="0"/>
              <a:buChar char="•"/>
            </a:pPr>
            <a:r>
              <a:rPr lang="de" sz="1500" b="0" i="0" u="none" strike="noStrike" cap="none" baseline="0">
                <a:solidFill>
                  <a:srgbClr val="000000"/>
                </a:solidFill>
                <a:effectLst/>
                <a:uFill>
                  <a:solidFill>
                    <a:prstClr val="black">
                      <a:alpha val="0"/>
                    </a:prstClr>
                  </a:solidFill>
                </a:uFill>
                <a:latin typeface="Calibri"/>
                <a:ea typeface="Calibri"/>
                <a:cs typeface="Calibri"/>
              </a:rPr>
              <a:t>Wenn die Drittpartei nicht existiert, klicken Sie auf </a:t>
            </a:r>
            <a:r>
              <a:rPr lang="de" sz="1500" b="1" i="0" u="none" strike="noStrike" cap="none" baseline="0">
                <a:solidFill>
                  <a:srgbClr val="0070C0"/>
                </a:solidFill>
                <a:effectLst/>
                <a:uFill>
                  <a:solidFill>
                    <a:prstClr val="black">
                      <a:alpha val="0"/>
                    </a:prstClr>
                  </a:solidFill>
                </a:uFill>
                <a:latin typeface="Calibri"/>
                <a:ea typeface="Calibri"/>
                <a:cs typeface="Calibri"/>
              </a:rPr>
              <a:t>DRITTE HINZUFÜGEN</a:t>
            </a:r>
            <a:r>
              <a:rPr lang="de" sz="1500" b="0" i="0" u="none" strike="noStrike" cap="none" baseline="0">
                <a:solidFill>
                  <a:srgbClr val="000000"/>
                </a:solidFill>
                <a:effectLst/>
                <a:uFill>
                  <a:solidFill>
                    <a:prstClr val="black">
                      <a:alpha val="0"/>
                    </a:prstClr>
                  </a:solidFill>
                </a:uFill>
                <a:latin typeface="Calibri"/>
                <a:ea typeface="Calibri"/>
                <a:cs typeface="Calibri"/>
              </a:rPr>
              <a:t>, um einen neuen Datensatz der Drittpartei zu erstellen.</a:t>
            </a:r>
            <a:r>
              <a:rPr lang="de" sz="1500" b="0" i="0" u="none" strike="noStrike" cap="none" baseline="0">
                <a:solidFill>
                  <a:srgbClr val="000000"/>
                </a:solidFill>
                <a:effectLst/>
                <a:uFill>
                  <a:solidFill>
                    <a:prstClr val="black">
                      <a:alpha val="0"/>
                    </a:prstClr>
                  </a:solidFill>
                </a:uFill>
                <a:latin typeface="Calibri"/>
                <a:ea typeface="Calibri"/>
                <a:cs typeface="Calibri"/>
              </a:rPr>
              <a:t> </a:t>
            </a:r>
          </a:p>
        </p:txBody>
      </p:sp>
      <p:sp>
        <p:nvSpPr>
          <p:cNvPr id="3" name="Slide Number Placeholder 2">
            <a:extLst>
              <a:ext uri="{FF2B5EF4-FFF2-40B4-BE49-F238E27FC236}">
                <a16:creationId xmlns:a16="http://schemas.microsoft.com/office/drawing/2014/main" id="{612C91D1-70C9-463E-8318-27FC003F691C}"/>
              </a:ext>
            </a:extLst>
          </p:cNvPr>
          <p:cNvSpPr>
            <a:spLocks noGrp="1"/>
          </p:cNvSpPr>
          <p:nvPr>
            <p:ph type="sldNum" sz="quarter" idx="4"/>
          </p:nvPr>
        </p:nvSpPr>
        <p:spPr/>
        <p:txBody>
          <a:bodyPr/>
          <a:lstStyle/>
          <a:p>
            <a:fld id="{BB5FC4A1-A2DE-4EB5-9A46-57D39B4235EC}" type="slidenum">
              <a:rPr lang="en-US" smtClean="0"/>
              <a:t>8</a:t>
            </a:fld>
            <a:endParaRPr lang="en-US"/>
          </a:p>
        </p:txBody>
      </p:sp>
      <p:cxnSp>
        <p:nvCxnSpPr>
          <p:cNvPr id="6" name="Straight Arrow Connector 5">
            <a:extLst>
              <a:ext uri="{FF2B5EF4-FFF2-40B4-BE49-F238E27FC236}">
                <a16:creationId xmlns:a16="http://schemas.microsoft.com/office/drawing/2014/main" id="{C1286967-E9F1-3D50-F515-171B6463FFEA}"/>
              </a:ext>
            </a:extLst>
          </p:cNvPr>
          <p:cNvCxnSpPr/>
          <p:nvPr/>
        </p:nvCxnSpPr>
        <p:spPr>
          <a:xfrm flipH="1">
            <a:off x="2506894" y="2619910"/>
            <a:ext cx="1150706" cy="17466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074DCE56-528B-D842-FDA0-5BEE6FEEDAE4}"/>
              </a:ext>
            </a:extLst>
          </p:cNvPr>
          <p:cNvCxnSpPr/>
          <p:nvPr/>
        </p:nvCxnSpPr>
        <p:spPr>
          <a:xfrm>
            <a:off x="4756935" y="3609050"/>
            <a:ext cx="3256908" cy="8704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val="840913225"/>
      </p:ext>
    </p:extLst>
  </p:cSld>
  <p:clrMapOvr>
    <a:masterClrMapping/>
  </p:clrMapOvr>
  <p:transition spd="med">
    <p:fade/>
  </p:transition>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C237016-C1A7-984B-20C3-C973C22907C0}"/>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Überprüfungsprozess für World Check-Updates</a:t>
            </a:r>
          </a:p>
        </p:txBody>
      </p:sp>
      <p:sp>
        <p:nvSpPr>
          <p:cNvPr id="4" name="Slide Number Placeholder 3">
            <a:extLst>
              <a:ext uri="{FF2B5EF4-FFF2-40B4-BE49-F238E27FC236}">
                <a16:creationId xmlns:a16="http://schemas.microsoft.com/office/drawing/2014/main" id="{C5F53879-9E8C-B82A-51CC-9CBA5051087D}"/>
              </a:ext>
            </a:extLst>
          </p:cNvPr>
          <p:cNvSpPr>
            <a:spLocks noGrp="1"/>
          </p:cNvSpPr>
          <p:nvPr>
            <p:ph type="sldNum" sz="quarter" idx="4"/>
          </p:nvPr>
        </p:nvSpPr>
        <p:spPr/>
        <p:txBody>
          <a:bodyPr/>
          <a:lstStyle/>
          <a:p>
            <a:fld id="{BB5FC4A1-A2DE-4EB5-9A46-57D39B4235EC}" type="slidenum">
              <a:rPr lang="en-US" smtClean="0"/>
              <a:t>80</a:t>
            </a:fld>
            <a:endParaRPr lang="en-US"/>
          </a:p>
        </p:txBody>
      </p:sp>
      <p:pic>
        <p:nvPicPr>
          <p:cNvPr id="8" name="Picture 7">
            <a:extLst>
              <a:ext uri="{FF2B5EF4-FFF2-40B4-BE49-F238E27FC236}">
                <a16:creationId xmlns:a16="http://schemas.microsoft.com/office/drawing/2014/main" id="{F8FC6287-2289-2EE7-CD94-E76D0D34E0B7}"/>
              </a:ext>
            </a:extLst>
          </p:cNvPr>
          <p:cNvPicPr>
            <a:picLocks noChangeAspect="1"/>
          </p:cNvPicPr>
          <p:nvPr/>
        </p:nvPicPr>
        <p:blipFill>
          <a:blip r:embed="rId2"/>
          <a:stretch>
            <a:fillRect/>
          </a:stretch>
        </p:blipFill>
        <p:spPr>
          <a:xfrm>
            <a:off x="408994" y="3929797"/>
            <a:ext cx="8186838" cy="1815878"/>
          </a:xfrm>
          <a:prstGeom prst="rect">
            <a:avLst/>
          </a:prstGeom>
        </p:spPr>
      </p:pic>
      <p:sp>
        <p:nvSpPr>
          <p:cNvPr id="14" name="Content Placeholder 13">
            <a:extLst>
              <a:ext uri="{FF2B5EF4-FFF2-40B4-BE49-F238E27FC236}">
                <a16:creationId xmlns:a16="http://schemas.microsoft.com/office/drawing/2014/main" id="{F34984BA-E40C-1E55-08F6-E7E24E90BF37}"/>
              </a:ext>
            </a:extLst>
          </p:cNvPr>
          <p:cNvSpPr>
            <a:spLocks noGrp="1"/>
          </p:cNvSpPr>
          <p:nvPr>
            <p:ph idx="1"/>
          </p:nvPr>
        </p:nvSpPr>
        <p:spPr/>
        <p:txBody>
          <a:bodyPr/>
          <a:lstStyle/>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LSEG öffnet dann das untere Feld für die Weiterleitung.</a:t>
            </a:r>
            <a:r>
              <a:rPr lang="de" sz="2100" b="0" i="0" u="none" strike="noStrike" cap="none" baseline="0">
                <a:solidFill>
                  <a:srgbClr val="000000"/>
                </a:solidFill>
                <a:effectLst/>
                <a:uFill>
                  <a:solidFill>
                    <a:prstClr val="black">
                      <a:alpha val="0"/>
                    </a:prstClr>
                  </a:solidFill>
                </a:uFill>
                <a:latin typeface="Calibri"/>
                <a:ea typeface="Calibri"/>
                <a:cs typeface="Calibri"/>
              </a:rPr>
              <a:t>  </a:t>
            </a:r>
            <a:r>
              <a:rPr lang="de" sz="2100" b="0" i="0" u="none" strike="noStrike" cap="none" baseline="0">
                <a:solidFill>
                  <a:srgbClr val="000000"/>
                </a:solidFill>
                <a:effectLst/>
                <a:uFill>
                  <a:solidFill>
                    <a:prstClr val="black">
                      <a:alpha val="0"/>
                    </a:prstClr>
                  </a:solidFill>
                </a:uFill>
                <a:latin typeface="Calibri"/>
                <a:ea typeface="Calibri"/>
                <a:cs typeface="Calibri"/>
              </a:rPr>
              <a:t>Wählen Sie Benutzergruppe, wählen Sie Genehmigungsteam im Feld Prüfer, wählen Sie ein Fälligkeitsdatum aus und klicken Sie auf Ad-hoc-Aktivität erstellen.</a:t>
            </a:r>
            <a:r>
              <a:rPr lang="de" sz="21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Die Drittpartei wird dann zur Überprüfung an die Mitglieder des Genehmigungsteams weitergeleitet.</a:t>
            </a:r>
          </a:p>
        </p:txBody>
      </p:sp>
      <p:contentPart p14:bwMode="auto" r:id="rId3">
        <p14:nvContentPartPr>
          <p14:cNvPr id="15" name="Ink 14">
            <a:extLst>
              <a:ext uri="{FF2B5EF4-FFF2-40B4-BE49-F238E27FC236}">
                <a16:creationId xmlns:a16="http://schemas.microsoft.com/office/drawing/2014/main" id="{309640FE-85BC-5271-50C8-F80D8BC17130}"/>
              </a:ext>
            </a:extLst>
          </p14:cNvPr>
          <p14:cNvContentPartPr/>
          <p14:nvPr/>
        </p14:nvContentPartPr>
        <p14:xfrm>
          <a:off x="462252" y="4374755"/>
          <a:ext cx="650160" cy="11160"/>
        </p14:xfrm>
      </p:contentPart>
      <p:contentPart p14:bwMode="auto" r:id="rId4">
        <p14:nvContentPartPr>
          <p14:cNvPr id="16" name="Ink 15">
            <a:extLst>
              <a:ext uri="{FF2B5EF4-FFF2-40B4-BE49-F238E27FC236}">
                <a16:creationId xmlns:a16="http://schemas.microsoft.com/office/drawing/2014/main" id="{648B62B7-D9AC-6C8C-DD56-2ABACECE8A02}"/>
              </a:ext>
            </a:extLst>
          </p14:cNvPr>
          <p14:cNvContentPartPr/>
          <p14:nvPr/>
        </p14:nvContentPartPr>
        <p14:xfrm>
          <a:off x="511212" y="4670315"/>
          <a:ext cx="1723680" cy="49680"/>
        </p14:xfrm>
      </p:contentPart>
      <p:contentPart p14:bwMode="auto" r:id="rId5">
        <p14:nvContentPartPr>
          <p14:cNvPr id="17" name="Ink 16">
            <a:extLst>
              <a:ext uri="{FF2B5EF4-FFF2-40B4-BE49-F238E27FC236}">
                <a16:creationId xmlns:a16="http://schemas.microsoft.com/office/drawing/2014/main" id="{FF40517A-DFF8-13CA-1160-34A254549774}"/>
              </a:ext>
            </a:extLst>
          </p14:cNvPr>
          <p14:cNvContentPartPr/>
          <p14:nvPr/>
        </p14:nvContentPartPr>
        <p14:xfrm>
          <a:off x="2566092" y="4709555"/>
          <a:ext cx="1336320" cy="10080"/>
        </p14:xfrm>
      </p:contentPart>
      <p:contentPart p14:bwMode="auto" r:id="rId6">
        <p14:nvContentPartPr>
          <p14:cNvPr id="18" name="Ink 17">
            <a:extLst>
              <a:ext uri="{FF2B5EF4-FFF2-40B4-BE49-F238E27FC236}">
                <a16:creationId xmlns:a16="http://schemas.microsoft.com/office/drawing/2014/main" id="{156ECD92-59DA-3580-3CF8-27EAD8174101}"/>
              </a:ext>
            </a:extLst>
          </p14:cNvPr>
          <p14:cNvContentPartPr/>
          <p14:nvPr/>
        </p14:nvContentPartPr>
        <p14:xfrm>
          <a:off x="7423212" y="5594435"/>
          <a:ext cx="930960" cy="19800"/>
        </p14:xfrm>
      </p:contentPart>
    </p:spTree>
    <p:extLst>
      <p:ext uri="{BB962C8B-B14F-4D97-AF65-F5344CB8AC3E}">
        <p14:creationId val="1612522934"/>
      </p:ext>
    </p:extLst>
  </p:cSld>
  <p:clrMapOvr>
    <a:masterClrMapping/>
  </p:clrMapOvr>
  <p:transition spd="med">
    <p:fade/>
  </p:transition>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23FB6F9E-BC4F-FE39-6C71-05C33E54417B}"/>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Überprüfungsprozess für World Check-Updates</a:t>
            </a:r>
          </a:p>
        </p:txBody>
      </p:sp>
      <p:sp>
        <p:nvSpPr>
          <p:cNvPr id="3" name="Content Placeholder 2">
            <a:extLst>
              <a:ext uri="{FF2B5EF4-FFF2-40B4-BE49-F238E27FC236}">
                <a16:creationId xmlns:a16="http://schemas.microsoft.com/office/drawing/2014/main" id="{8794279C-C391-4B84-9AEE-A92A07CAFE7B}"/>
              </a:ext>
            </a:extLst>
          </p:cNvPr>
          <p:cNvSpPr>
            <a:spLocks noGrp="1"/>
          </p:cNvSpPr>
          <p:nvPr>
            <p:ph idx="1"/>
          </p:nvPr>
        </p:nvSpPr>
        <p:spPr/>
        <p:txBody>
          <a:bodyPr/>
          <a:lstStyle/>
          <a:p>
            <a:endParaRPr lang="en-US"/>
          </a:p>
          <a:p>
            <a:endParaRPr lang="en-US"/>
          </a:p>
          <a:p>
            <a:endParaRPr lang="en-US"/>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sie genehmigt werden, klicken Sie einfach auf die Schaltfläche „Überprüfung“, während Sie sich im World Check-Screening befinden, und fahren Sie wie immer fort.</a:t>
            </a:r>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Probleme mit Warnsignalen entdeckt werden, die dazu führen, dass wir unsere Geschäftsaktivitäten einstellen, sollten sie die Drittpartei aussteigen und dann die Drittpartei ablehnen.</a:t>
            </a:r>
          </a:p>
        </p:txBody>
      </p:sp>
      <p:sp>
        <p:nvSpPr>
          <p:cNvPr id="4" name="Slide Number Placeholder 3">
            <a:extLst>
              <a:ext uri="{FF2B5EF4-FFF2-40B4-BE49-F238E27FC236}">
                <a16:creationId xmlns:a16="http://schemas.microsoft.com/office/drawing/2014/main" id="{BA44A8BA-5317-E93B-0E1F-BBB7B68F6AAB}"/>
              </a:ext>
            </a:extLst>
          </p:cNvPr>
          <p:cNvSpPr>
            <a:spLocks noGrp="1"/>
          </p:cNvSpPr>
          <p:nvPr>
            <p:ph type="sldNum" sz="quarter" idx="4"/>
          </p:nvPr>
        </p:nvSpPr>
        <p:spPr/>
        <p:txBody>
          <a:bodyPr/>
          <a:lstStyle/>
          <a:p>
            <a:fld id="{BB5FC4A1-A2DE-4EB5-9A46-57D39B4235EC}" type="slidenum">
              <a:rPr lang="en-US" smtClean="0"/>
              <a:t>81</a:t>
            </a:fld>
            <a:endParaRPr lang="en-US"/>
          </a:p>
        </p:txBody>
      </p:sp>
      <p:pic>
        <p:nvPicPr>
          <p:cNvPr id="5" name="Content Placeholder 5">
            <a:extLst>
              <a:ext uri="{FF2B5EF4-FFF2-40B4-BE49-F238E27FC236}">
                <a16:creationId xmlns:a16="http://schemas.microsoft.com/office/drawing/2014/main" id="{5E576CCA-83F9-8093-852B-A0357AC892D8}"/>
              </a:ext>
            </a:extLst>
          </p:cNvPr>
          <p:cNvPicPr>
            <a:picLocks noChangeAspect="1"/>
          </p:cNvPicPr>
          <p:nvPr/>
        </p:nvPicPr>
        <p:blipFill>
          <a:blip r:embed="rId2"/>
          <a:stretch>
            <a:fillRect/>
          </a:stretch>
        </p:blipFill>
        <p:spPr>
          <a:xfrm>
            <a:off x="431023" y="4113213"/>
            <a:ext cx="8075613" cy="2627702"/>
          </a:xfrm>
          <a:prstGeom prst="rect">
            <a:avLst/>
          </a:prstGeom>
        </p:spPr>
      </p:pic>
      <p:sp>
        <p:nvSpPr>
          <p:cNvPr id="6" name="TextBox 5">
            <a:extLst>
              <a:ext uri="{FF2B5EF4-FFF2-40B4-BE49-F238E27FC236}">
                <a16:creationId xmlns:a16="http://schemas.microsoft.com/office/drawing/2014/main" id="{38D7CAEC-FBC9-57B9-B876-DFC86070CF49}"/>
              </a:ext>
            </a:extLst>
          </p:cNvPr>
          <p:cNvSpPr txBox="1"/>
          <p:nvPr/>
        </p:nvSpPr>
        <p:spPr>
          <a:xfrm>
            <a:off x="431023" y="1508760"/>
            <a:ext cx="8074836" cy="1371600"/>
          </a:xfrm>
          <a:prstGeom prst="rect">
            <a:avLst/>
          </a:prstGeom>
          <a:noFill/>
        </p:spPr>
        <p:txBody>
          <a:bodyPr wrap="square" rtlCol="0">
            <a:spAutoFit/>
          </a:bodyPr>
          <a:lstStyle/>
          <a:p>
            <a:r>
              <a:rPr lang="de" sz="2100" b="0" i="0" u="none" strike="noStrike" cap="none" baseline="0">
                <a:solidFill>
                  <a:srgbClr val="000000"/>
                </a:solidFill>
                <a:effectLst/>
                <a:uFill>
                  <a:solidFill>
                    <a:prstClr val="black">
                      <a:alpha val="0"/>
                    </a:prstClr>
                  </a:solidFill>
                </a:uFill>
                <a:latin typeface="Calibri"/>
                <a:ea typeface="Calibri"/>
                <a:cs typeface="Calibri"/>
              </a:rPr>
              <a:t>Das Genehmigungsteam wird dann den Dritten auf seiner Registerkarte „Artikel zur Überprüfung“ haben, damit er diese überprüfen und sicherstellen kann, dass er weiterhin Geschäfte mit dem Dritten tätigen möchte.</a:t>
            </a:r>
            <a:r>
              <a:rPr lang="de" sz="2100" b="0" i="0" u="none" strike="noStrike" cap="none" baseline="0">
                <a:solidFill>
                  <a:srgbClr val="000000"/>
                </a:solidFill>
                <a:effectLst/>
                <a:uFill>
                  <a:solidFill>
                    <a:prstClr val="black">
                      <a:alpha val="0"/>
                    </a:prstClr>
                  </a:solidFill>
                </a:uFill>
                <a:latin typeface="Calibri"/>
                <a:ea typeface="Calibri"/>
                <a:cs typeface="Calibri"/>
              </a:rPr>
              <a:t>  </a:t>
            </a:r>
          </a:p>
        </p:txBody>
      </p:sp>
    </p:spTree>
    <p:extLst>
      <p:ext uri="{BB962C8B-B14F-4D97-AF65-F5344CB8AC3E}">
        <p14:creationId val="2976394140"/>
      </p:ext>
    </p:extLst>
  </p:cSld>
  <p:clrMapOvr>
    <a:masterClrMapping/>
  </p:clrMapOvr>
  <p:transition spd="med">
    <p:fade/>
  </p:transition>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9EF63675-DB99-CD86-87BB-4A4FBA7F1F5D}"/>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Überprüfungsprozess für World Check-Updates</a:t>
            </a:r>
          </a:p>
        </p:txBody>
      </p:sp>
      <p:sp>
        <p:nvSpPr>
          <p:cNvPr id="3" name="Content Placeholder 2">
            <a:extLst>
              <a:ext uri="{FF2B5EF4-FFF2-40B4-BE49-F238E27FC236}">
                <a16:creationId xmlns:a16="http://schemas.microsoft.com/office/drawing/2014/main" id="{85013548-3C01-E033-0795-857DE1E47A62}"/>
              </a:ext>
            </a:extLst>
          </p:cNvPr>
          <p:cNvSpPr>
            <a:spLocks noGrp="1"/>
          </p:cNvSpPr>
          <p:nvPr>
            <p:ph idx="1"/>
          </p:nvPr>
        </p:nvSpPr>
        <p:spPr/>
        <p:txBody>
          <a:bodyPr/>
          <a:lstStyle/>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der World Check-Treffer zuvor als positiv markiert wurde und neue Daten auf der Registerkarte „Weitere Informationen zu World Check“ vorhanden sind, sollte dies auch an das Genehmigungsteam zur Überprüfung wie oben beschrieben weitergeleitet werden.</a:t>
            </a:r>
          </a:p>
          <a:p>
            <a:pPr marL="0" indent="0">
              <a:buNone/>
            </a:pPr>
            <a:endParaRPr lang="en-US"/>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57ECA56A-EFCA-B030-184F-56E1910FAA91}"/>
              </a:ext>
            </a:extLst>
          </p:cNvPr>
          <p:cNvSpPr>
            <a:spLocks noGrp="1"/>
          </p:cNvSpPr>
          <p:nvPr>
            <p:ph type="sldNum" sz="quarter" idx="4"/>
          </p:nvPr>
        </p:nvSpPr>
        <p:spPr/>
        <p:txBody>
          <a:bodyPr/>
          <a:lstStyle/>
          <a:p>
            <a:fld id="{BB5FC4A1-A2DE-4EB5-9A46-57D39B4235EC}" type="slidenum">
              <a:rPr lang="en-US" smtClean="0"/>
              <a:t>82</a:t>
            </a:fld>
            <a:endParaRPr lang="en-US"/>
          </a:p>
        </p:txBody>
      </p:sp>
      <p:pic>
        <p:nvPicPr>
          <p:cNvPr id="6" name="Picture 5">
            <a:extLst>
              <a:ext uri="{FF2B5EF4-FFF2-40B4-BE49-F238E27FC236}">
                <a16:creationId xmlns:a16="http://schemas.microsoft.com/office/drawing/2014/main" id="{7BB49BD0-ADD4-3E13-0ED7-0B2366F2010A}"/>
              </a:ext>
            </a:extLst>
          </p:cNvPr>
          <p:cNvPicPr>
            <a:picLocks noChangeAspect="1"/>
          </p:cNvPicPr>
          <p:nvPr/>
        </p:nvPicPr>
        <p:blipFill>
          <a:blip r:embed="rId2"/>
          <a:stretch>
            <a:fillRect/>
          </a:stretch>
        </p:blipFill>
        <p:spPr>
          <a:xfrm>
            <a:off x="66462" y="2710025"/>
            <a:ext cx="8871901" cy="3965095"/>
          </a:xfrm>
          <a:prstGeom prst="rect">
            <a:avLst/>
          </a:prstGeom>
        </p:spPr>
      </p:pic>
      <p:contentPart p14:bwMode="auto" r:id="rId3">
        <p14:nvContentPartPr>
          <p14:cNvPr id="8" name="Ink 7">
            <a:extLst>
              <a:ext uri="{FF2B5EF4-FFF2-40B4-BE49-F238E27FC236}">
                <a16:creationId xmlns:a16="http://schemas.microsoft.com/office/drawing/2014/main" id="{390E1550-AEDA-E2BF-4300-6DA0EA754CE6}"/>
              </a:ext>
            </a:extLst>
          </p14:cNvPr>
          <p14:cNvContentPartPr/>
          <p14:nvPr/>
        </p14:nvContentPartPr>
        <p14:xfrm>
          <a:off x="117921" y="6499115"/>
          <a:ext cx="7040520" cy="720"/>
        </p14:xfrm>
      </p:contentPart>
    </p:spTree>
    <p:extLst>
      <p:ext uri="{BB962C8B-B14F-4D97-AF65-F5344CB8AC3E}">
        <p14:creationId val="2712981582"/>
      </p:ext>
    </p:extLst>
  </p:cSld>
  <p:clrMapOvr>
    <a:masterClrMapping/>
  </p:clrMapOvr>
  <p:transition spd="med">
    <p:fade/>
  </p:transition>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82EC42F8-0DD7-0A62-0A88-278D8F83CB68}"/>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Überprüfungsprozess für World Check-Updates</a:t>
            </a:r>
          </a:p>
        </p:txBody>
      </p:sp>
      <p:sp>
        <p:nvSpPr>
          <p:cNvPr id="3" name="Content Placeholder 2">
            <a:extLst>
              <a:ext uri="{FF2B5EF4-FFF2-40B4-BE49-F238E27FC236}">
                <a16:creationId xmlns:a16="http://schemas.microsoft.com/office/drawing/2014/main" id="{ED54DF17-AF07-75F9-2335-826340D7C844}"/>
              </a:ext>
            </a:extLst>
          </p:cNvPr>
          <p:cNvSpPr>
            <a:spLocks noGrp="1"/>
          </p:cNvSpPr>
          <p:nvPr>
            <p:ph idx="1"/>
          </p:nvPr>
        </p:nvSpPr>
        <p:spPr/>
        <p:txBody>
          <a:bodyPr/>
          <a:lstStyle/>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Wenn die neuen World Check-Treffer nicht übereinstimmen oder es keine neuen relevanten Daten auf der Registerkarte Weitere Informationen gibt, kann die verantwortliche Partei einfach auf die Schaltfläche Überprüfen klicken, um die Aufgabe ohne weitere Überprüfung abzuschließen.</a:t>
            </a:r>
          </a:p>
          <a:p>
            <a:pPr marL="0" indent="0">
              <a:buNone/>
            </a:pPr>
            <a:r>
              <a:rPr lang="de" sz="2100" b="0" i="0" u="none" strike="noStrike" cap="none" baseline="0">
                <a:solidFill>
                  <a:srgbClr val="000000"/>
                </a:solidFill>
                <a:effectLst/>
                <a:uFill>
                  <a:solidFill>
                    <a:prstClr val="black">
                      <a:alpha val="0"/>
                    </a:prstClr>
                  </a:solidFill>
                </a:uFill>
                <a:latin typeface="Calibri"/>
                <a:ea typeface="Calibri"/>
                <a:cs typeface="Calibri"/>
              </a:rPr>
              <a:t>*Bitte beachten Sie, dass die Mitglieder des Genehmigungsteams jederzeit eine weitere Ad-hoc-Aktivität erstellen und eine weitere Überprüfungsstufe hinzufügen können und an die Compliance- und Rechtsabteilung unter RPM zur Unterstützung senden können.</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D07283C0-DE9A-BE5B-F909-D8776967C6C3}"/>
              </a:ext>
            </a:extLst>
          </p:cNvPr>
          <p:cNvSpPr>
            <a:spLocks noGrp="1"/>
          </p:cNvSpPr>
          <p:nvPr>
            <p:ph type="sldNum" sz="quarter" idx="4"/>
          </p:nvPr>
        </p:nvSpPr>
        <p:spPr/>
        <p:txBody>
          <a:bodyPr/>
          <a:lstStyle/>
          <a:p>
            <a:fld id="{BB5FC4A1-A2DE-4EB5-9A46-57D39B4235EC}" type="slidenum">
              <a:rPr lang="en-US" smtClean="0"/>
              <a:t>83</a:t>
            </a:fld>
            <a:endParaRPr lang="en-US"/>
          </a:p>
        </p:txBody>
      </p:sp>
      <p:pic>
        <p:nvPicPr>
          <p:cNvPr id="6" name="Picture 5">
            <a:extLst>
              <a:ext uri="{FF2B5EF4-FFF2-40B4-BE49-F238E27FC236}">
                <a16:creationId xmlns:a16="http://schemas.microsoft.com/office/drawing/2014/main" id="{570CEB2A-7D7D-E61A-5252-F53D4771D6F3}"/>
              </a:ext>
            </a:extLst>
          </p:cNvPr>
          <p:cNvPicPr>
            <a:picLocks noChangeAspect="1"/>
          </p:cNvPicPr>
          <p:nvPr/>
        </p:nvPicPr>
        <p:blipFill>
          <a:blip r:embed="rId2"/>
          <a:stretch>
            <a:fillRect/>
          </a:stretch>
        </p:blipFill>
        <p:spPr>
          <a:xfrm>
            <a:off x="471612" y="4108150"/>
            <a:ext cx="8074837" cy="1938926"/>
          </a:xfrm>
          <a:prstGeom prst="rect">
            <a:avLst/>
          </a:prstGeom>
        </p:spPr>
      </p:pic>
      <p:contentPart p14:bwMode="auto" r:id="rId3">
        <p14:nvContentPartPr>
          <p14:cNvPr id="7" name="Ink 6">
            <a:extLst>
              <a:ext uri="{FF2B5EF4-FFF2-40B4-BE49-F238E27FC236}">
                <a16:creationId xmlns:a16="http://schemas.microsoft.com/office/drawing/2014/main" id="{E115C564-5F87-FECC-3D7F-4A5A31B632C2}"/>
              </a:ext>
            </a:extLst>
          </p14:cNvPr>
          <p14:cNvContentPartPr/>
          <p14:nvPr/>
        </p14:nvContentPartPr>
        <p14:xfrm>
          <a:off x="471612" y="5426958"/>
          <a:ext cx="1857240" cy="21240"/>
        </p14:xfrm>
      </p:contentPart>
    </p:spTree>
    <p:extLst>
      <p:ext uri="{BB962C8B-B14F-4D97-AF65-F5344CB8AC3E}">
        <p14:creationId val="3888870378"/>
      </p:ext>
    </p:extLst>
  </p:cSld>
  <p:clrMapOvr>
    <a:masterClrMapping/>
  </p:clrMapOvr>
  <p:transition spd="med">
    <p:fade/>
  </p:transition>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Basierend auf der Risikostufe erhalten alle Drittparteien bei der Aufnahme ein Verlängerungsdatum.</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Wenn dieses Verlängerungsdatum erreicht ist, erhalten alle Onboarding-Teammitglieder für die Abteilung dieses Dritten eine Aufgabe, die sie auf ihrem Startbildschirm in LSEG abschließen müssen.</a:t>
            </a: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84</a:t>
            </a:fld>
            <a:endParaRPr lang="en-US"/>
          </a:p>
        </p:txBody>
      </p:sp>
      <p:pic>
        <p:nvPicPr>
          <p:cNvPr id="6" name="Picture 5">
            <a:extLst>
              <a:ext uri="{FF2B5EF4-FFF2-40B4-BE49-F238E27FC236}">
                <a16:creationId xmlns:a16="http://schemas.microsoft.com/office/drawing/2014/main" id="{13E6A723-23B7-AAF9-C9CE-5487D7923AF9}"/>
              </a:ext>
            </a:extLst>
          </p:cNvPr>
          <p:cNvPicPr>
            <a:picLocks noChangeAspect="1"/>
          </p:cNvPicPr>
          <p:nvPr/>
        </p:nvPicPr>
        <p:blipFill>
          <a:blip r:embed="rId2"/>
          <a:stretch>
            <a:fillRect/>
          </a:stretch>
        </p:blipFill>
        <p:spPr>
          <a:xfrm>
            <a:off x="534582" y="3109460"/>
            <a:ext cx="8074836" cy="2431823"/>
          </a:xfrm>
          <a:prstGeom prst="rect">
            <a:avLst/>
          </a:prstGeom>
        </p:spPr>
      </p:pic>
    </p:spTree>
    <p:extLst>
      <p:ext uri="{BB962C8B-B14F-4D97-AF65-F5344CB8AC3E}">
        <p14:creationId val="2960366691"/>
      </p:ext>
    </p:extLst>
  </p:cSld>
  <p:clrMapOvr>
    <a:masterClrMapping/>
  </p:clrMapOvr>
  <p:transition spd="med">
    <p:fade/>
  </p:transition>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Um den Erneuerungsprozess abzuschließen, klickt das Onboarding-Team auf den angegebenen Namen der Drittpartei, wodurch die Drittpartei geöffnet wird.</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Zu diesem Zeitpunkt sollten sie den Inhalt der Drittpartei überprüfen, einschließlich der Adresse und des Umsatzbetrags, um zu bestätigen, dass diese noch korrekt sind, zusammen mit einer Überprüfung der World Check/Media Check-Daten.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Um World Check/Media Check zu überprüfen, sollten sie oben auf die Registerkarte Screening klicken.</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Wenn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de" sz="1600" b="0" i="0" u="none" strike="noStrike" cap="none" baseline="0">
                <a:solidFill>
                  <a:srgbClr val="FF0000"/>
                </a:solidFill>
                <a:effectLst/>
                <a:uFill>
                  <a:solidFill>
                    <a:prstClr val="black">
                      <a:alpha val="0"/>
                    </a:prstClr>
                  </a:solidFill>
                </a:uFill>
                <a:latin typeface="Calibri"/>
                <a:ea typeface="Calibri"/>
                <a:cs typeface="Calibri"/>
              </a:rPr>
              <a:t>Sie suchen entweder nach einer völlig neuen Übereinstimmung oder nach neuen Informationen in einer zuvor markierten Übereinstimmung.</a:t>
            </a:r>
            <a:r>
              <a:rPr lang="de" sz="1600" b="0" i="0" u="none" strike="noStrike" cap="none" baseline="0">
                <a:solidFill>
                  <a:srgbClr val="FF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85</a:t>
            </a:fld>
            <a:endParaRPr lang="en-US"/>
          </a:p>
        </p:txBody>
      </p:sp>
      <p:pic>
        <p:nvPicPr>
          <p:cNvPr id="6" name="Picture 5">
            <a:extLst>
              <a:ext uri="{FF2B5EF4-FFF2-40B4-BE49-F238E27FC236}">
                <a16:creationId xmlns:a16="http://schemas.microsoft.com/office/drawing/2014/main" id="{7440C6FF-4E60-6C86-B636-15CDC01C3DCC}"/>
              </a:ext>
            </a:extLst>
          </p:cNvPr>
          <p:cNvPicPr>
            <a:picLocks noChangeAspect="1"/>
          </p:cNvPicPr>
          <p:nvPr/>
        </p:nvPicPr>
        <p:blipFill>
          <a:blip r:embed="rId2"/>
          <a:stretch>
            <a:fillRect/>
          </a:stretch>
        </p:blipFill>
        <p:spPr>
          <a:xfrm>
            <a:off x="539094" y="3429000"/>
            <a:ext cx="6314614" cy="2279342"/>
          </a:xfrm>
          <a:prstGeom prst="rect">
            <a:avLst/>
          </a:prstGeom>
        </p:spPr>
      </p:pic>
      <p:contentPart p14:bwMode="auto" r:id="rId3">
        <p14:nvContentPartPr>
          <p14:cNvPr id="8" name="Ink 7">
            <a:extLst>
              <a:ext uri="{FF2B5EF4-FFF2-40B4-BE49-F238E27FC236}">
                <a16:creationId xmlns:a16="http://schemas.microsoft.com/office/drawing/2014/main" id="{CAA2FCE2-7505-940D-6607-012F2A1C4C47}"/>
              </a:ext>
            </a:extLst>
          </p14:cNvPr>
          <p14:cNvContentPartPr/>
          <p14:nvPr/>
        </p14:nvContentPartPr>
        <p14:xfrm>
          <a:off x="1979325" y="4074543"/>
          <a:ext cx="363240" cy="28800"/>
        </p14:xfrm>
      </p:contentPart>
    </p:spTree>
    <p:extLst>
      <p:ext uri="{BB962C8B-B14F-4D97-AF65-F5344CB8AC3E}">
        <p14:creationId val="2137276695"/>
      </p:ext>
    </p:extLst>
  </p:cSld>
  <p:clrMapOvr>
    <a:masterClrMapping/>
  </p:clrMapOvr>
  <p:transition spd="med">
    <p:fade/>
  </p:transition>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535393"/>
            <a:ext cx="8074836" cy="4842074"/>
          </a:xfrm>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Sobald sie die Überprüfung des Abschnitts Details und World Check/Media Check abgeschlossen haben, können sie den Verlängerungsworkflow starten, indem sie auf „Erneuern“ klicken.</a:t>
            </a:r>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86</a:t>
            </a:fld>
            <a:endParaRPr lang="en-US"/>
          </a:p>
        </p:txBody>
      </p:sp>
      <p:pic>
        <p:nvPicPr>
          <p:cNvPr id="7" name="Picture 6">
            <a:extLst>
              <a:ext uri="{FF2B5EF4-FFF2-40B4-BE49-F238E27FC236}">
                <a16:creationId xmlns:a16="http://schemas.microsoft.com/office/drawing/2014/main" id="{D8DDD8D6-46AC-B487-000C-52876DB25469}"/>
              </a:ext>
            </a:extLst>
          </p:cNvPr>
          <p:cNvPicPr>
            <a:picLocks noChangeAspect="1"/>
          </p:cNvPicPr>
          <p:nvPr/>
        </p:nvPicPr>
        <p:blipFill>
          <a:blip r:embed="rId2"/>
          <a:stretch>
            <a:fillRect/>
          </a:stretch>
        </p:blipFill>
        <p:spPr>
          <a:xfrm>
            <a:off x="464995" y="2810492"/>
            <a:ext cx="8074835" cy="3128670"/>
          </a:xfrm>
          <a:prstGeom prst="rect">
            <a:avLst/>
          </a:prstGeom>
        </p:spPr>
      </p:pic>
      <p:contentPart p14:bwMode="auto" r:id="rId3">
        <p14:nvContentPartPr>
          <p14:cNvPr id="8" name="Ink 7">
            <a:extLst>
              <a:ext uri="{FF2B5EF4-FFF2-40B4-BE49-F238E27FC236}">
                <a16:creationId xmlns:a16="http://schemas.microsoft.com/office/drawing/2014/main" id="{E45047BF-9BDC-97B6-5929-6CC41D130627}"/>
              </a:ext>
            </a:extLst>
          </p14:cNvPr>
          <p14:cNvContentPartPr/>
          <p14:nvPr/>
        </p14:nvContentPartPr>
        <p14:xfrm>
          <a:off x="6959205" y="4018383"/>
          <a:ext cx="1084320" cy="1042560"/>
        </p14:xfrm>
      </p:contentPart>
    </p:spTree>
    <p:extLst>
      <p:ext uri="{BB962C8B-B14F-4D97-AF65-F5344CB8AC3E}">
        <p14:creationId val="215823353"/>
      </p:ext>
    </p:extLst>
  </p:cSld>
  <p:clrMapOvr>
    <a:masterClrMapping/>
  </p:clrMapOvr>
  <p:transition spd="med">
    <p:fade/>
  </p:transition>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Sobald Sie auf die Schaltfläche „Erneuern“ klicken, öffnet sich der Workflow „Erneuern“, wie unten dargestellt.</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Dies ist dem Onboarding-Workflow sehr ähnlich.</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87</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3096355"/>
            <a:ext cx="7348267" cy="3108168"/>
          </a:xfrm>
          <a:prstGeom prst="rect">
            <a:avLst/>
          </a:prstGeom>
        </p:spPr>
      </p:pic>
    </p:spTree>
    <p:extLst>
      <p:ext uri="{BB962C8B-B14F-4D97-AF65-F5344CB8AC3E}">
        <p14:creationId val="338515577"/>
      </p:ext>
    </p:extLst>
  </p:cSld>
  <p:clrMapOvr>
    <a:masterClrMapping/>
  </p:clrMapOvr>
  <p:transition spd="med">
    <p:fade/>
  </p:transition>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Von hier aus klicken sie auf das Bleistift-Symbol, um den ersten Schritt des Workflows abzuschließen.</a:t>
            </a:r>
          </a:p>
          <a:p>
            <a:pPr marL="0" indent="0">
              <a:buNone/>
            </a:pPr>
            <a:endParaRPr lang="en-GB" sz="1600"/>
          </a:p>
          <a:p>
            <a:pPr marL="0" indent="0">
              <a:buNone/>
            </a:pPr>
            <a:endParaRPr lang="en-GB" sz="1600"/>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88</a:t>
            </a:fld>
            <a:endParaRPr lang="en-US"/>
          </a:p>
        </p:txBody>
      </p:sp>
      <p:pic>
        <p:nvPicPr>
          <p:cNvPr id="6" name="Picture 5">
            <a:extLst>
              <a:ext uri="{FF2B5EF4-FFF2-40B4-BE49-F238E27FC236}">
                <a16:creationId xmlns:a16="http://schemas.microsoft.com/office/drawing/2014/main" id="{38AC9B8E-B93B-6EAE-BA76-F23A9F787C13}"/>
              </a:ext>
            </a:extLst>
          </p:cNvPr>
          <p:cNvPicPr>
            <a:picLocks noChangeAspect="1"/>
          </p:cNvPicPr>
          <p:nvPr/>
        </p:nvPicPr>
        <p:blipFill>
          <a:blip r:embed="rId2"/>
          <a:stretch>
            <a:fillRect/>
          </a:stretch>
        </p:blipFill>
        <p:spPr>
          <a:xfrm>
            <a:off x="432562" y="2812270"/>
            <a:ext cx="8074836" cy="3108168"/>
          </a:xfrm>
          <a:prstGeom prst="rect">
            <a:avLst/>
          </a:prstGeom>
        </p:spPr>
      </p:pic>
      <p:contentPart p14:bwMode="auto" r:id="rId3">
        <p14:nvContentPartPr>
          <p14:cNvPr id="5" name="Ink 4">
            <a:extLst>
              <a:ext uri="{FF2B5EF4-FFF2-40B4-BE49-F238E27FC236}">
                <a16:creationId xmlns:a16="http://schemas.microsoft.com/office/drawing/2014/main" id="{4661065C-BBAD-E009-B4CE-0264845BB8F7}"/>
              </a:ext>
            </a:extLst>
          </p14:cNvPr>
          <p14:cNvContentPartPr/>
          <p14:nvPr/>
        </p14:nvContentPartPr>
        <p14:xfrm>
          <a:off x="8069445" y="5263480"/>
          <a:ext cx="221400" cy="9720"/>
        </p14:xfrm>
      </p:contentPart>
      <p:contentPart p14:bwMode="auto" r:id="rId4">
        <p14:nvContentPartPr>
          <p14:cNvPr id="7" name="Ink 6">
            <a:extLst>
              <a:ext uri="{FF2B5EF4-FFF2-40B4-BE49-F238E27FC236}">
                <a16:creationId xmlns:a16="http://schemas.microsoft.com/office/drawing/2014/main" id="{81F8D136-5215-F739-FE84-A6522B27E997}"/>
              </a:ext>
            </a:extLst>
          </p14:cNvPr>
          <p14:cNvContentPartPr/>
          <p14:nvPr/>
        </p14:nvContentPartPr>
        <p14:xfrm>
          <a:off x="4145445" y="5264200"/>
          <a:ext cx="1517760" cy="360"/>
        </p14:xfrm>
      </p:contentPart>
    </p:spTree>
    <p:extLst>
      <p:ext uri="{BB962C8B-B14F-4D97-AF65-F5344CB8AC3E}">
        <p14:creationId val="1728937898"/>
      </p:ext>
    </p:extLst>
  </p:cSld>
  <p:clrMapOvr>
    <a:masterClrMapping/>
  </p:clrMapOvr>
  <p:transition spd="med">
    <p:fade/>
  </p:transition>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p:txBody>
          <a:bodyPr>
            <a:normAutofit lnSpcReduction="20000"/>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Der erste Schritt besteht darin, die Beurteilung abzuschließen.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Für den Verlängerungsprozess sind die Bewertungsoptionen wie folgt:</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Geringes Risiko ohne Treffer</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Mittleres Risiko ohne Treffer</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Hohes Risiko ohne Treffer</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Mögliche Statusänderung durch </a:t>
            </a:r>
            <a:r>
              <a:rPr lang="de" sz="1600" b="0" i="0" u="none" strike="noStrike" cap="none" baseline="30000">
                <a:solidFill>
                  <a:srgbClr val="000000"/>
                </a:solidFill>
                <a:effectLst/>
                <a:uFill>
                  <a:solidFill>
                    <a:prstClr val="black">
                      <a:alpha val="0"/>
                    </a:prstClr>
                  </a:solidFill>
                </a:uFill>
                <a:latin typeface="Calibri"/>
                <a:ea typeface="Calibri"/>
                <a:cs typeface="Calibri"/>
              </a:rPr>
              <a:t>Dritte</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Dritte ablehnen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Dies unterscheidet sich leicht vom Onboarding-Prozess.</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Wenn es keine </a:t>
            </a:r>
            <a:r>
              <a:rPr lang="de" sz="1600" b="1" i="0" u="none" strike="noStrike" cap="none" baseline="0">
                <a:solidFill>
                  <a:srgbClr val="000000"/>
                </a:solidFill>
                <a:effectLst/>
                <a:uFill>
                  <a:solidFill>
                    <a:prstClr val="black">
                      <a:alpha val="0"/>
                    </a:prstClr>
                  </a:solidFill>
                </a:uFill>
                <a:latin typeface="Calibri"/>
                <a:ea typeface="Calibri"/>
                <a:cs typeface="Calibri"/>
              </a:rPr>
              <a:t>NEUEN</a:t>
            </a:r>
            <a:r>
              <a:rPr lang="de" sz="1600" b="0" i="0" u="none" strike="noStrike" cap="none" baseline="0">
                <a:solidFill>
                  <a:srgbClr val="000000"/>
                </a:solidFill>
                <a:effectLst/>
                <a:uFill>
                  <a:solidFill>
                    <a:prstClr val="black">
                      <a:alpha val="0"/>
                    </a:prstClr>
                  </a:solidFill>
                </a:uFill>
                <a:latin typeface="Calibri"/>
                <a:ea typeface="Calibri"/>
                <a:cs typeface="Calibri"/>
              </a:rPr>
              <a:t> Daten in World Check/Media Check oder eine wesentliche Statusänderung gibt, die an das Genehmigungsteam gehen müsste, wählt das Onboarding-Team eine der ersten drei Optionen aus, die der Risikostufe des Dritten entsprechen.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Wenn es einen neuen World Check/Media Check oder eine Statusänderung gibt, würde er/sie eine mögliche Statusänderung durch einen </a:t>
            </a:r>
            <a:r>
              <a:rPr lang="de" sz="1600" b="0" i="0" u="none" strike="noStrike" cap="none" baseline="30000">
                <a:solidFill>
                  <a:srgbClr val="000000"/>
                </a:solidFill>
                <a:effectLst/>
                <a:uFill>
                  <a:solidFill>
                    <a:prstClr val="black">
                      <a:alpha val="0"/>
                    </a:prstClr>
                  </a:solidFill>
                </a:uFill>
                <a:latin typeface="Calibri"/>
                <a:ea typeface="Calibri"/>
                <a:cs typeface="Calibri"/>
              </a:rPr>
              <a:t>Dritten</a:t>
            </a:r>
            <a:r>
              <a:rPr lang="de" sz="1600" b="0" i="0" u="none" strike="noStrike" cap="none" baseline="0">
                <a:solidFill>
                  <a:srgbClr val="000000"/>
                </a:solidFill>
                <a:effectLst/>
                <a:uFill>
                  <a:solidFill>
                    <a:prstClr val="black">
                      <a:alpha val="0"/>
                    </a:prstClr>
                  </a:solidFill>
                </a:uFill>
                <a:latin typeface="Calibri"/>
                <a:ea typeface="Calibri"/>
                <a:cs typeface="Calibri"/>
              </a:rPr>
              <a:t> auswählen – was ihn dann an das Mitglied des Genehmigungsteams eskalieren würde, um den Verlängerungsprozess zu überprüfen und abzuschließen.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Und wenn wir keine Geschäfte mehr mit der Drittpartei tätigen, haben wir immer die Möglichkeit, die Drittpartei abzulehnen, um sie außer Betrieb zu nehmen.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a:p>
          <a:p>
            <a:pPr marL="0" indent="0">
              <a:buNone/>
            </a:pPr>
            <a:endParaRPr lang="en-GB" sz="1600"/>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89</a:t>
            </a:fld>
            <a:endParaRPr lang="en-US"/>
          </a:p>
        </p:txBody>
      </p:sp>
    </p:spTree>
    <p:extLst>
      <p:ext uri="{BB962C8B-B14F-4D97-AF65-F5344CB8AC3E}">
        <p14:creationId val="29377811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B0952209-5B6C-8144-B789-C0B37062D998}"/>
              </a:ext>
            </a:extLst>
          </p:cNvPr>
          <p:cNvSpPr>
            <a:spLocks noGrp="1"/>
          </p:cNvSpPr>
          <p:nvPr>
            <p:ph idx="1"/>
          </p:nvPr>
        </p:nvSpPr>
        <p:spPr>
          <a:xfrm>
            <a:off x="534582" y="1646983"/>
            <a:ext cx="8074836" cy="3366926"/>
          </a:xfrm>
        </p:spPr>
        <p:txBody>
          <a:bodyPr>
            <a:normAutofit/>
          </a:bodyPr>
          <a:lstStyle/>
          <a:p>
            <a:pPr>
              <a:lnSpc>
                <a:spcPct val="170000"/>
              </a:lnSpc>
            </a:pPr>
            <a:r>
              <a:rPr lang="de" sz="1400" b="0" i="0" u="none" strike="noStrike" cap="none" baseline="0">
                <a:solidFill>
                  <a:srgbClr val="000000"/>
                </a:solidFill>
                <a:effectLst/>
                <a:uFill>
                  <a:solidFill>
                    <a:prstClr val="black">
                      <a:alpha val="0"/>
                    </a:prstClr>
                  </a:solidFill>
                </a:uFill>
                <a:latin typeface="Calibri"/>
                <a:ea typeface="Calibri"/>
                <a:cs typeface="Calibri"/>
              </a:rPr>
              <a:t>Sobald Sie auf DRITTE TEILNEHMEN geklickt haben, werden Sie zu einem neuen Bildschirm weitergeleitet, auf dem Sie aufgefordert werden, eine Reihe von Informationen über die Drittpartei auszufüllen.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r>
              <a:rPr lang="de" sz="1400" b="0" i="0" u="none" strike="noStrike" cap="none" baseline="0">
                <a:solidFill>
                  <a:srgbClr val="000000"/>
                </a:solidFill>
                <a:effectLst/>
                <a:uFill>
                  <a:solidFill>
                    <a:prstClr val="black">
                      <a:alpha val="0"/>
                    </a:prstClr>
                  </a:solidFill>
                </a:uFill>
                <a:latin typeface="Calibri"/>
                <a:ea typeface="Calibri"/>
                <a:cs typeface="Calibri"/>
              </a:rPr>
              <a:t>Diese sind in folgende Kategorien unterteilt:</a:t>
            </a:r>
          </a:p>
          <a:p>
            <a:pPr marL="0" indent="0">
              <a:buNone/>
            </a:pPr>
            <a:endParaRPr lang="en-GB" sz="1500"/>
          </a:p>
          <a:p>
            <a:pPr lvl="1">
              <a:lnSpc>
                <a:spcPct val="150000"/>
              </a:lnSpc>
            </a:pPr>
            <a:r>
              <a:rPr lang="de" sz="1400" b="0" i="0" u="none" strike="noStrike" cap="none" baseline="0">
                <a:solidFill>
                  <a:srgbClr val="000000"/>
                </a:solidFill>
                <a:effectLst/>
                <a:uFill>
                  <a:solidFill>
                    <a:prstClr val="black">
                      <a:alpha val="0"/>
                    </a:prstClr>
                  </a:solidFill>
                </a:uFill>
                <a:latin typeface="Calibri"/>
                <a:ea typeface="Calibri"/>
                <a:cs typeface="Calibri"/>
              </a:rPr>
              <a:t>Allgemeine Informationen</a:t>
            </a:r>
          </a:p>
          <a:p>
            <a:pPr lvl="1">
              <a:lnSpc>
                <a:spcPct val="150000"/>
              </a:lnSpc>
            </a:pPr>
            <a:r>
              <a:rPr lang="de" sz="1400" b="0" i="0" u="none" strike="noStrike" cap="none" baseline="0">
                <a:solidFill>
                  <a:srgbClr val="000000"/>
                </a:solidFill>
                <a:effectLst/>
                <a:uFill>
                  <a:solidFill>
                    <a:prstClr val="black">
                      <a:alpha val="0"/>
                    </a:prstClr>
                  </a:solidFill>
                </a:uFill>
                <a:latin typeface="Calibri"/>
                <a:ea typeface="Calibri"/>
                <a:cs typeface="Calibri"/>
              </a:rPr>
              <a:t>Segmentierung durch Dritte</a:t>
            </a:r>
          </a:p>
          <a:p>
            <a:pPr lvl="1">
              <a:lnSpc>
                <a:spcPct val="150000"/>
              </a:lnSpc>
            </a:pPr>
            <a:r>
              <a:rPr lang="de" sz="1400" b="0" i="0" u="none" strike="noStrike" cap="none" baseline="0">
                <a:solidFill>
                  <a:srgbClr val="000000"/>
                </a:solidFill>
                <a:effectLst/>
                <a:uFill>
                  <a:solidFill>
                    <a:prstClr val="black">
                      <a:alpha val="0"/>
                    </a:prstClr>
                  </a:solidFill>
                </a:uFill>
                <a:latin typeface="Calibri"/>
                <a:ea typeface="Calibri"/>
                <a:cs typeface="Calibri"/>
              </a:rPr>
              <a:t>Adresse</a:t>
            </a:r>
          </a:p>
          <a:p>
            <a:pPr lvl="1">
              <a:lnSpc>
                <a:spcPct val="150000"/>
              </a:lnSpc>
            </a:pPr>
            <a:r>
              <a:rPr lang="de" sz="1400" b="0" i="0" u="none" strike="noStrike" cap="none" baseline="0">
                <a:solidFill>
                  <a:srgbClr val="000000"/>
                </a:solidFill>
                <a:effectLst/>
                <a:uFill>
                  <a:solidFill>
                    <a:prstClr val="black">
                      <a:alpha val="0"/>
                    </a:prstClr>
                  </a:solidFill>
                </a:uFill>
                <a:latin typeface="Calibri"/>
                <a:ea typeface="Calibri"/>
                <a:cs typeface="Calibri"/>
              </a:rPr>
              <a:t>Kontakt</a:t>
            </a:r>
          </a:p>
          <a:p>
            <a:pPr lvl="1">
              <a:lnSpc>
                <a:spcPct val="150000"/>
              </a:lnSpc>
            </a:pPr>
            <a:r>
              <a:rPr lang="de" sz="1400" b="0" i="0" u="none" strike="noStrike" cap="none" baseline="0">
                <a:solidFill>
                  <a:srgbClr val="000000"/>
                </a:solidFill>
                <a:effectLst/>
                <a:uFill>
                  <a:solidFill>
                    <a:prstClr val="black">
                      <a:alpha val="0"/>
                    </a:prstClr>
                  </a:solidFill>
                </a:uFill>
                <a:latin typeface="Calibri"/>
                <a:ea typeface="Calibri"/>
                <a:cs typeface="Calibri"/>
              </a:rPr>
              <a:t>Screening-Kriterien</a:t>
            </a:r>
          </a:p>
          <a:p>
            <a:pPr lvl="1">
              <a:lnSpc>
                <a:spcPct val="150000"/>
              </a:lnSpc>
            </a:pPr>
            <a:r>
              <a:rPr lang="de" sz="1400" b="0" i="0" u="none" strike="noStrike" cap="none" baseline="0">
                <a:solidFill>
                  <a:srgbClr val="000000"/>
                </a:solidFill>
                <a:effectLst/>
                <a:uFill>
                  <a:solidFill>
                    <a:prstClr val="black">
                      <a:alpha val="0"/>
                    </a:prstClr>
                  </a:solidFill>
                </a:uFill>
                <a:latin typeface="Calibri"/>
                <a:ea typeface="Calibri"/>
                <a:cs typeface="Calibri"/>
              </a:rPr>
              <a:t>Beschreibung</a:t>
            </a:r>
          </a:p>
          <a:p>
            <a:pPr marL="342875" lvl="1" indent="0">
              <a:lnSpc>
                <a:spcPct val="150000"/>
              </a:lnSpc>
              <a:buNone/>
            </a:pPr>
            <a:endParaRPr lang="en-GB" sz="1100"/>
          </a:p>
          <a:p>
            <a:pPr marL="342875" lvl="1" indent="0">
              <a:lnSpc>
                <a:spcPct val="150000"/>
              </a:lnSpc>
              <a:buNone/>
            </a:pPr>
            <a:endParaRPr lang="en-GB" sz="1400"/>
          </a:p>
        </p:txBody>
      </p:sp>
      <p:sp>
        <p:nvSpPr>
          <p:cNvPr id="7" name="Title 1">
            <a:extLst>
              <a:ext uri="{FF2B5EF4-FFF2-40B4-BE49-F238E27FC236}">
                <a16:creationId xmlns:a16="http://schemas.microsoft.com/office/drawing/2014/main" id="{F4A4AF17-214E-199A-AB11-F3956E0988E5}"/>
              </a:ext>
            </a:extLst>
          </p:cNvPr>
          <p:cNvSpPr>
            <a:spLocks noGrp="1"/>
          </p:cNvSpPr>
          <p:nvPr>
            <p:ph type="title"/>
          </p:nvPr>
        </p:nvSpPr>
        <p:spPr>
          <a:xfrm>
            <a:off x="822960" y="182880"/>
            <a:ext cx="7358907" cy="787032"/>
          </a:xfrm>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Hinzufügen einer neuen Drittpartei zu LSEG</a:t>
            </a:r>
          </a:p>
        </p:txBody>
      </p:sp>
      <p:sp>
        <p:nvSpPr>
          <p:cNvPr id="10" name="TextBox 9">
            <a:extLst>
              <a:ext uri="{FF2B5EF4-FFF2-40B4-BE49-F238E27FC236}">
                <a16:creationId xmlns:a16="http://schemas.microsoft.com/office/drawing/2014/main" id="{225F7C93-04B2-453A-0BCE-D1D19AD1FF9B}"/>
              </a:ext>
            </a:extLst>
          </p:cNvPr>
          <p:cNvSpPr txBox="1"/>
          <p:nvPr/>
        </p:nvSpPr>
        <p:spPr>
          <a:xfrm>
            <a:off x="534582" y="5013909"/>
            <a:ext cx="8438605" cy="944880"/>
          </a:xfrm>
          <a:prstGeom prst="rect">
            <a:avLst/>
          </a:prstGeom>
          <a:noFill/>
        </p:spPr>
        <p:txBody>
          <a:bodyPr wrap="square" rtlCol="0">
            <a:spAutoFit/>
          </a:bodyPr>
          <a:lstStyle/>
          <a:p>
            <a:pPr marL="285750" indent="-285750">
              <a:buFont typeface="Arial" panose="020b0604020202020204" pitchFamily="34" charset="0"/>
              <a:buChar char="•"/>
            </a:pPr>
            <a:r>
              <a:rPr lang="de" sz="1400" b="0" i="0" u="none" strike="noStrike" cap="none" baseline="0">
                <a:solidFill>
                  <a:srgbClr val="000000"/>
                </a:solidFill>
                <a:effectLst/>
                <a:uFill>
                  <a:solidFill>
                    <a:prstClr val="black">
                      <a:alpha val="0"/>
                    </a:prstClr>
                  </a:solidFill>
                </a:uFill>
                <a:latin typeface="Calibri"/>
                <a:ea typeface="Calibri"/>
                <a:cs typeface="Calibri"/>
              </a:rPr>
              <a:t>Nur bestimmte Felder müssen im Rahmen der Due Diligence-Verfahren für Drittparteien von RPM ausgefüllt werden.</a:t>
            </a:r>
            <a:r>
              <a:rPr lang="de" sz="1400" b="0" i="0" u="none" strike="noStrike" cap="none" baseline="0">
                <a:solidFill>
                  <a:srgbClr val="000000"/>
                </a:solidFill>
                <a:effectLst/>
                <a:uFill>
                  <a:solidFill>
                    <a:prstClr val="black">
                      <a:alpha val="0"/>
                    </a:prstClr>
                  </a:solidFill>
                </a:uFill>
                <a:latin typeface="Calibri"/>
                <a:ea typeface="Calibri"/>
                <a:cs typeface="Calibri"/>
              </a:rPr>
              <a:t> </a:t>
            </a:r>
          </a:p>
          <a:p>
            <a:endParaRPr lang="en-GB" sz="1400"/>
          </a:p>
          <a:p>
            <a:pPr marL="285750" indent="-285750">
              <a:buFont typeface="Arial" panose="020b0604020202020204" pitchFamily="34" charset="0"/>
              <a:buChar char="•"/>
            </a:pPr>
            <a:r>
              <a:rPr lang="de" sz="1400" b="1" i="0" u="none" strike="noStrike" cap="none" baseline="0">
                <a:solidFill>
                  <a:srgbClr val="FF0000"/>
                </a:solidFill>
                <a:effectLst/>
                <a:uFill>
                  <a:solidFill>
                    <a:prstClr val="black">
                      <a:alpha val="0"/>
                    </a:prstClr>
                  </a:solidFill>
                </a:uFill>
                <a:latin typeface="Calibri"/>
                <a:ea typeface="Calibri"/>
                <a:cs typeface="Calibri"/>
              </a:rPr>
              <a:t>Die Felder, die ausgefüllt werden müssen, sind umseitig enthalten:</a:t>
            </a:r>
          </a:p>
        </p:txBody>
      </p:sp>
      <p:sp>
        <p:nvSpPr>
          <p:cNvPr id="2" name="Slide Number Placeholder 1">
            <a:extLst>
              <a:ext uri="{FF2B5EF4-FFF2-40B4-BE49-F238E27FC236}">
                <a16:creationId xmlns:a16="http://schemas.microsoft.com/office/drawing/2014/main" id="{201467E5-BB7E-29DB-96BB-5F859727FD0B}"/>
              </a:ext>
            </a:extLst>
          </p:cNvPr>
          <p:cNvSpPr>
            <a:spLocks noGrp="1"/>
          </p:cNvSpPr>
          <p:nvPr>
            <p:ph type="sldNum" sz="quarter" idx="4"/>
          </p:nvPr>
        </p:nvSpPr>
        <p:spPr/>
        <p:txBody>
          <a:bodyPr/>
          <a:lstStyle/>
          <a:p>
            <a:fld id="{BB5FC4A1-A2DE-4EB5-9A46-57D39B4235EC}" type="slidenum">
              <a:rPr lang="en-US" smtClean="0"/>
              <a:t>9</a:t>
            </a:fld>
            <a:endParaRPr lang="en-US"/>
          </a:p>
        </p:txBody>
      </p:sp>
    </p:spTree>
    <p:extLst>
      <p:ext uri="{BB962C8B-B14F-4D97-AF65-F5344CB8AC3E}">
        <p14:creationId val="129005575"/>
      </p:ext>
    </p:extLst>
  </p:cSld>
  <p:clrMapOvr>
    <a:masterClrMapping/>
  </p:clrMapOvr>
  <p:transition spd="med">
    <p:fade/>
  </p:transition>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Sobald sie ihre Bewertung unten ausgewählt haben:</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90</a:t>
            </a:fld>
            <a:endParaRPr lang="en-US"/>
          </a:p>
        </p:txBody>
      </p:sp>
      <p:pic>
        <p:nvPicPr>
          <p:cNvPr id="9" name="Picture 8">
            <a:extLst>
              <a:ext uri="{FF2B5EF4-FFF2-40B4-BE49-F238E27FC236}">
                <a16:creationId xmlns:a16="http://schemas.microsoft.com/office/drawing/2014/main" id="{621DAFF2-6333-BF88-8A7B-FE452DB0B7AE}"/>
              </a:ext>
            </a:extLst>
          </p:cNvPr>
          <p:cNvPicPr>
            <a:picLocks noChangeAspect="1"/>
          </p:cNvPicPr>
          <p:nvPr/>
        </p:nvPicPr>
        <p:blipFill>
          <a:blip r:embed="rId2"/>
          <a:stretch>
            <a:fillRect/>
          </a:stretch>
        </p:blipFill>
        <p:spPr>
          <a:xfrm>
            <a:off x="432562" y="2088075"/>
            <a:ext cx="7641084" cy="2760068"/>
          </a:xfrm>
          <a:prstGeom prst="rect">
            <a:avLst/>
          </a:prstGeom>
        </p:spPr>
      </p:pic>
      <p:sp>
        <p:nvSpPr>
          <p:cNvPr id="5" name="TextBox 4">
            <a:extLst>
              <a:ext uri="{FF2B5EF4-FFF2-40B4-BE49-F238E27FC236}">
                <a16:creationId xmlns:a16="http://schemas.microsoft.com/office/drawing/2014/main" id="{8175374B-7C21-9253-253E-39E9E126567A}"/>
              </a:ext>
            </a:extLst>
          </p:cNvPr>
          <p:cNvSpPr txBox="1"/>
          <p:nvPr/>
        </p:nvSpPr>
        <p:spPr>
          <a:xfrm>
            <a:off x="355107" y="4942660"/>
            <a:ext cx="7631451" cy="1463040"/>
          </a:xfrm>
          <a:prstGeom prst="rect">
            <a:avLst/>
          </a:prstGeom>
          <a:noFill/>
        </p:spPr>
        <p:txBody>
          <a:bodyPr wrap="square" rtlCol="0">
            <a:spAutoFit/>
          </a:bodyPr>
          <a:lstStyle/>
          <a:p>
            <a:r>
              <a:rPr lang="de" sz="1800" b="0" i="0" u="none" strike="noStrike" cap="none" baseline="0">
                <a:solidFill>
                  <a:srgbClr val="000000"/>
                </a:solidFill>
                <a:effectLst/>
                <a:uFill>
                  <a:solidFill>
                    <a:prstClr val="black">
                      <a:alpha val="0"/>
                    </a:prstClr>
                  </a:solidFill>
                </a:uFill>
                <a:latin typeface="Calibri"/>
                <a:ea typeface="Calibri"/>
                <a:cs typeface="Calibri"/>
              </a:rPr>
              <a:t>Sie markieren den Status Fertig und klicken unten auf der Seite auf Speichern</a:t>
            </a:r>
          </a:p>
          <a:p>
            <a:endParaRPr lang="en-US"/>
          </a:p>
          <a:p>
            <a:endParaRPr lang="en-US"/>
          </a:p>
          <a:p>
            <a:endParaRPr lang="en-US"/>
          </a:p>
        </p:txBody>
      </p:sp>
      <p:pic>
        <p:nvPicPr>
          <p:cNvPr id="7" name="Picture 6">
            <a:extLst>
              <a:ext uri="{FF2B5EF4-FFF2-40B4-BE49-F238E27FC236}">
                <a16:creationId xmlns:a16="http://schemas.microsoft.com/office/drawing/2014/main" id="{891993FD-A8B3-73B4-454D-E52245A8C9D8}"/>
              </a:ext>
            </a:extLst>
          </p:cNvPr>
          <p:cNvPicPr>
            <a:picLocks noChangeAspect="1"/>
          </p:cNvPicPr>
          <p:nvPr/>
        </p:nvPicPr>
        <p:blipFill>
          <a:blip r:embed="rId3"/>
          <a:stretch>
            <a:fillRect/>
          </a:stretch>
        </p:blipFill>
        <p:spPr>
          <a:xfrm>
            <a:off x="432562" y="5366483"/>
            <a:ext cx="8288399" cy="1374432"/>
          </a:xfrm>
          <a:prstGeom prst="rect">
            <a:avLst/>
          </a:prstGeom>
        </p:spPr>
      </p:pic>
      <p:contentPart p14:bwMode="auto" r:id="rId4">
        <p14:nvContentPartPr>
          <p14:cNvPr id="8" name="Ink 7">
            <a:extLst>
              <a:ext uri="{FF2B5EF4-FFF2-40B4-BE49-F238E27FC236}">
                <a16:creationId xmlns:a16="http://schemas.microsoft.com/office/drawing/2014/main" id="{A5CC3F51-ED73-FA03-E3C4-90B950199FCD}"/>
              </a:ext>
            </a:extLst>
          </p14:cNvPr>
          <p14:cNvContentPartPr/>
          <p14:nvPr/>
        </p14:nvContentPartPr>
        <p14:xfrm>
          <a:off x="6178725" y="3932560"/>
          <a:ext cx="647640" cy="36720"/>
        </p14:xfrm>
      </p:contentPart>
      <p:contentPart p14:bwMode="auto" r:id="rId5">
        <p14:nvContentPartPr>
          <p14:cNvPr id="15" name="Ink 14">
            <a:extLst>
              <a:ext uri="{FF2B5EF4-FFF2-40B4-BE49-F238E27FC236}">
                <a16:creationId xmlns:a16="http://schemas.microsoft.com/office/drawing/2014/main" id="{470849B7-0938-319C-6BEF-AF7A570E25D3}"/>
              </a:ext>
            </a:extLst>
          </p14:cNvPr>
          <p14:cNvContentPartPr/>
          <p14:nvPr/>
        </p14:nvContentPartPr>
        <p14:xfrm>
          <a:off x="6187365" y="4065760"/>
          <a:ext cx="797760" cy="30600"/>
        </p14:xfrm>
      </p:contentPart>
      <p:contentPart p14:bwMode="auto" r:id="rId6">
        <p14:nvContentPartPr>
          <p14:cNvPr id="16" name="Ink 15">
            <a:extLst>
              <a:ext uri="{FF2B5EF4-FFF2-40B4-BE49-F238E27FC236}">
                <a16:creationId xmlns:a16="http://schemas.microsoft.com/office/drawing/2014/main" id="{66F50B25-9B41-D9A4-B9F1-92D236080207}"/>
              </a:ext>
            </a:extLst>
          </p14:cNvPr>
          <p14:cNvContentPartPr/>
          <p14:nvPr/>
        </p14:nvContentPartPr>
        <p14:xfrm>
          <a:off x="6223005" y="4233520"/>
          <a:ext cx="642240" cy="10440"/>
        </p14:xfrm>
      </p:contentPart>
      <p:contentPart p14:bwMode="auto" r:id="rId7">
        <p14:nvContentPartPr>
          <p14:cNvPr id="17" name="Ink 16">
            <a:extLst>
              <a:ext uri="{FF2B5EF4-FFF2-40B4-BE49-F238E27FC236}">
                <a16:creationId xmlns:a16="http://schemas.microsoft.com/office/drawing/2014/main" id="{F813A62B-F30E-5855-8848-8068627CFD6B}"/>
              </a:ext>
            </a:extLst>
          </p14:cNvPr>
          <p14:cNvContentPartPr/>
          <p14:nvPr/>
        </p14:nvContentPartPr>
        <p14:xfrm>
          <a:off x="6196366" y="4367440"/>
          <a:ext cx="1132200" cy="56880"/>
        </p14:xfrm>
      </p:contentPart>
      <p:contentPart p14:bwMode="auto" r:id="rId8">
        <p14:nvContentPartPr>
          <p14:cNvPr id="18" name="Ink 17">
            <a:extLst>
              <a:ext uri="{FF2B5EF4-FFF2-40B4-BE49-F238E27FC236}">
                <a16:creationId xmlns:a16="http://schemas.microsoft.com/office/drawing/2014/main" id="{59EDA3C2-8B3C-40D4-20CF-364508CDAACC}"/>
              </a:ext>
            </a:extLst>
          </p14:cNvPr>
          <p14:cNvContentPartPr/>
          <p14:nvPr/>
        </p14:nvContentPartPr>
        <p14:xfrm>
          <a:off x="6231645" y="4527280"/>
          <a:ext cx="594360" cy="9360"/>
        </p14:xfrm>
      </p:contentPart>
      <p:contentPart p14:bwMode="auto" r:id="rId9">
        <p14:nvContentPartPr>
          <p14:cNvPr id="19" name="Ink 18">
            <a:extLst>
              <a:ext uri="{FF2B5EF4-FFF2-40B4-BE49-F238E27FC236}">
                <a16:creationId xmlns:a16="http://schemas.microsoft.com/office/drawing/2014/main" id="{DA88849D-0E11-592F-1D2D-B52F38D75BA0}"/>
              </a:ext>
            </a:extLst>
          </p14:cNvPr>
          <p14:cNvContentPartPr/>
          <p14:nvPr/>
        </p14:nvContentPartPr>
        <p14:xfrm>
          <a:off x="4598325" y="5964400"/>
          <a:ext cx="674280" cy="10440"/>
        </p14:xfrm>
      </p:contentPart>
    </p:spTree>
    <p:extLst>
      <p:ext uri="{BB962C8B-B14F-4D97-AF65-F5344CB8AC3E}">
        <p14:creationId val="43637190"/>
      </p:ext>
    </p:extLst>
  </p:cSld>
  <p:clrMapOvr>
    <a:masterClrMapping/>
  </p:clrMapOvr>
  <p:transition spd="med">
    <p:fade/>
  </p:transition>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32562" y="1366717"/>
            <a:ext cx="8074836" cy="3339383"/>
          </a:xfrm>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Dadurch wird der zweite Schritt des Arbeitsablaufs geöffnet, in dem sie zum Öffnen auf das Bleistiftsymbol klicken müssen.</a:t>
            </a:r>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91</a:t>
            </a:fld>
            <a:endParaRPr lang="en-US"/>
          </a:p>
        </p:txBody>
      </p:sp>
      <p:pic>
        <p:nvPicPr>
          <p:cNvPr id="10" name="Picture 9">
            <a:extLst>
              <a:ext uri="{FF2B5EF4-FFF2-40B4-BE49-F238E27FC236}">
                <a16:creationId xmlns:a16="http://schemas.microsoft.com/office/drawing/2014/main" id="{096002BF-BCD0-D441-8C64-8CD52D93A584}"/>
              </a:ext>
            </a:extLst>
          </p:cNvPr>
          <p:cNvPicPr>
            <a:picLocks noChangeAspect="1"/>
          </p:cNvPicPr>
          <p:nvPr/>
        </p:nvPicPr>
        <p:blipFill>
          <a:blip r:embed="rId2"/>
          <a:stretch>
            <a:fillRect/>
          </a:stretch>
        </p:blipFill>
        <p:spPr>
          <a:xfrm>
            <a:off x="514597" y="2266007"/>
            <a:ext cx="8167456" cy="1721112"/>
          </a:xfrm>
          <a:prstGeom prst="rect">
            <a:avLst/>
          </a:prstGeom>
        </p:spPr>
      </p:pic>
      <p:contentPart p14:bwMode="auto" r:id="rId3">
        <p14:nvContentPartPr>
          <p14:cNvPr id="11" name="Ink 10">
            <a:extLst>
              <a:ext uri="{FF2B5EF4-FFF2-40B4-BE49-F238E27FC236}">
                <a16:creationId xmlns:a16="http://schemas.microsoft.com/office/drawing/2014/main" id="{E480B11B-33E8-CC11-1784-6BED558FDF4D}"/>
              </a:ext>
            </a:extLst>
          </p14:cNvPr>
          <p14:cNvContentPartPr/>
          <p14:nvPr/>
        </p14:nvContentPartPr>
        <p14:xfrm>
          <a:off x="6515685" y="3496960"/>
          <a:ext cx="1996920" cy="72000"/>
        </p14:xfrm>
      </p:contentPart>
      <p:pic>
        <p:nvPicPr>
          <p:cNvPr id="13" name="Picture 12">
            <a:extLst>
              <a:ext uri="{FF2B5EF4-FFF2-40B4-BE49-F238E27FC236}">
                <a16:creationId xmlns:a16="http://schemas.microsoft.com/office/drawing/2014/main" id="{E2FA7DA6-E8D3-900E-0223-FA361EB253AA}"/>
              </a:ext>
            </a:extLst>
          </p:cNvPr>
          <p:cNvPicPr>
            <a:picLocks noChangeAspect="1"/>
          </p:cNvPicPr>
          <p:nvPr/>
        </p:nvPicPr>
        <p:blipFill>
          <a:blip r:embed="rId4"/>
          <a:stretch>
            <a:fillRect/>
          </a:stretch>
        </p:blipFill>
        <p:spPr>
          <a:xfrm>
            <a:off x="514597" y="4856131"/>
            <a:ext cx="7758776" cy="1498518"/>
          </a:xfrm>
          <a:prstGeom prst="rect">
            <a:avLst/>
          </a:prstGeom>
        </p:spPr>
      </p:pic>
      <p:contentPart p14:bwMode="auto" r:id="rId5">
        <p14:nvContentPartPr>
          <p14:cNvPr id="14" name="Ink 13">
            <a:extLst>
              <a:ext uri="{FF2B5EF4-FFF2-40B4-BE49-F238E27FC236}">
                <a16:creationId xmlns:a16="http://schemas.microsoft.com/office/drawing/2014/main" id="{49D02D14-C28E-1C28-916A-78E358A2FE56}"/>
              </a:ext>
            </a:extLst>
          </p14:cNvPr>
          <p14:cNvContentPartPr/>
          <p14:nvPr/>
        </p14:nvContentPartPr>
        <p14:xfrm>
          <a:off x="4502413" y="6327429"/>
          <a:ext cx="336960" cy="36000"/>
        </p14:xfrm>
      </p:contentPart>
      <p:sp>
        <p:nvSpPr>
          <p:cNvPr id="21" name="TextBox 20">
            <a:extLst>
              <a:ext uri="{FF2B5EF4-FFF2-40B4-BE49-F238E27FC236}">
                <a16:creationId xmlns:a16="http://schemas.microsoft.com/office/drawing/2014/main" id="{4D3EBC00-8AD8-8A85-936D-204D21AFB248}"/>
              </a:ext>
            </a:extLst>
          </p:cNvPr>
          <p:cNvSpPr txBox="1"/>
          <p:nvPr/>
        </p:nvSpPr>
        <p:spPr>
          <a:xfrm>
            <a:off x="432562" y="4163627"/>
            <a:ext cx="8196841" cy="640080"/>
          </a:xfrm>
          <a:prstGeom prst="rect">
            <a:avLst/>
          </a:prstGeom>
          <a:noFill/>
        </p:spPr>
        <p:txBody>
          <a:bodyPr wrap="square" rtlCol="0">
            <a:spAutoFit/>
          </a:bodyPr>
          <a:lstStyle/>
          <a:p>
            <a:r>
              <a:rPr lang="de" sz="1800" b="0" i="0" u="none" strike="noStrike" cap="none" baseline="0">
                <a:solidFill>
                  <a:srgbClr val="000000"/>
                </a:solidFill>
                <a:effectLst/>
                <a:uFill>
                  <a:solidFill>
                    <a:prstClr val="black">
                      <a:alpha val="0"/>
                    </a:prstClr>
                  </a:solidFill>
                </a:uFill>
                <a:latin typeface="Calibri"/>
                <a:ea typeface="Calibri"/>
                <a:cs typeface="Calibri"/>
              </a:rPr>
              <a:t>Sie markieren den Status als Fertig, wodurch die Drittpartei für das Onboarding genehmigt wird.</a:t>
            </a:r>
          </a:p>
        </p:txBody>
      </p:sp>
    </p:spTree>
    <p:extLst>
      <p:ext uri="{BB962C8B-B14F-4D97-AF65-F5344CB8AC3E}">
        <p14:creationId val="121009240"/>
      </p:ext>
    </p:extLst>
  </p:cSld>
  <p:clrMapOvr>
    <a:masterClrMapping/>
  </p:clrMapOvr>
  <p:transition spd="med">
    <p:fade/>
  </p:transition>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Damit ist der Workflow abgeschlossen.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Wie Sie unten sehen können, ist der Status wieder auf Onboarded gesetzt und das Verlängerungsdatum wurde auf die nächste Verlängerungszeit zurückgesetzt.</a:t>
            </a:r>
            <a:r>
              <a:rPr lang="de" sz="1600" b="0" i="0" u="none" strike="noStrike" cap="none" baseline="0">
                <a:solidFill>
                  <a:srgbClr val="000000"/>
                </a:solidFill>
                <a:effectLst/>
                <a:uFill>
                  <a:solidFill>
                    <a:prstClr val="black">
                      <a:alpha val="0"/>
                    </a:prstClr>
                  </a:solidFill>
                </a:uFill>
                <a:latin typeface="Calibri"/>
                <a:ea typeface="Calibri"/>
                <a:cs typeface="Calibri"/>
              </a:rPr>
              <a:t> </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92</a:t>
            </a:fld>
            <a:endParaRPr lang="en-US"/>
          </a:p>
        </p:txBody>
      </p:sp>
      <p:pic>
        <p:nvPicPr>
          <p:cNvPr id="7" name="Picture 6">
            <a:extLst>
              <a:ext uri="{FF2B5EF4-FFF2-40B4-BE49-F238E27FC236}">
                <a16:creationId xmlns:a16="http://schemas.microsoft.com/office/drawing/2014/main" id="{DB774340-30B5-1EB2-1D32-B2FE970B695A}"/>
              </a:ext>
            </a:extLst>
          </p:cNvPr>
          <p:cNvPicPr>
            <a:picLocks noChangeAspect="1"/>
          </p:cNvPicPr>
          <p:nvPr/>
        </p:nvPicPr>
        <p:blipFill>
          <a:blip r:embed="rId2"/>
          <a:stretch>
            <a:fillRect/>
          </a:stretch>
        </p:blipFill>
        <p:spPr>
          <a:xfrm>
            <a:off x="351600" y="2546735"/>
            <a:ext cx="8552117" cy="2460271"/>
          </a:xfrm>
          <a:prstGeom prst="rect">
            <a:avLst/>
          </a:prstGeom>
        </p:spPr>
      </p:pic>
      <p:contentPart p14:bwMode="auto" r:id="rId3">
        <p14:nvContentPartPr>
          <p14:cNvPr id="8" name="Ink 7">
            <a:extLst>
              <a:ext uri="{FF2B5EF4-FFF2-40B4-BE49-F238E27FC236}">
                <a16:creationId xmlns:a16="http://schemas.microsoft.com/office/drawing/2014/main" id="{C48C07A9-E255-8AE7-7CB8-5EC9E87B93A2}"/>
              </a:ext>
            </a:extLst>
          </p14:cNvPr>
          <p14:cNvContentPartPr/>
          <p14:nvPr/>
        </p14:nvContentPartPr>
        <p14:xfrm>
          <a:off x="1091565" y="2769400"/>
          <a:ext cx="425520" cy="360"/>
        </p14:xfrm>
      </p:contentPart>
      <p:contentPart p14:bwMode="auto" r:id="rId4">
        <p14:nvContentPartPr>
          <p14:cNvPr id="9" name="Ink 8">
            <a:extLst>
              <a:ext uri="{FF2B5EF4-FFF2-40B4-BE49-F238E27FC236}">
                <a16:creationId xmlns:a16="http://schemas.microsoft.com/office/drawing/2014/main" id="{BB9E6B2D-380A-DC73-AE6B-CD92459B0271}"/>
              </a:ext>
            </a:extLst>
          </p14:cNvPr>
          <p14:cNvContentPartPr/>
          <p14:nvPr/>
        </p14:nvContentPartPr>
        <p14:xfrm>
          <a:off x="6897644" y="4606840"/>
          <a:ext cx="1632960" cy="19440"/>
        </p14:xfrm>
      </p:contentPart>
    </p:spTree>
    <p:extLst>
      <p:ext uri="{BB962C8B-B14F-4D97-AF65-F5344CB8AC3E}">
        <p14:creationId val="414315898"/>
      </p:ext>
    </p:extLst>
  </p:cSld>
  <p:clrMapOvr>
    <a:masterClrMapping/>
  </p:clrMapOvr>
  <p:transition spd="med">
    <p:fade/>
  </p:transition>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fontScale="95000" lnSpcReduction="20000"/>
          </a:bodyPr>
          <a:lstStyle/>
          <a:p>
            <a:pPr marL="0" indent="0">
              <a:buNone/>
            </a:pPr>
            <a:r>
              <a:rPr lang="de" sz="15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500" b="0" i="0" u="none" strike="noStrike" cap="none" baseline="0">
                <a:solidFill>
                  <a:srgbClr val="000000"/>
                </a:solidFill>
                <a:effectLst/>
                <a:uFill>
                  <a:solidFill>
                    <a:prstClr val="black">
                      <a:alpha val="0"/>
                    </a:prstClr>
                  </a:solidFill>
                </a:uFill>
                <a:latin typeface="Calibri"/>
                <a:ea typeface="Calibri"/>
                <a:cs typeface="Calibri"/>
              </a:rPr>
              <a:t>Wenn es einen NEUEN World Check/Media Check oder eine Statusänderung gab und sie die Bewertung mit einer möglichen Statusänderung durch </a:t>
            </a:r>
            <a:r>
              <a:rPr lang="de" sz="1500" b="0" i="0" u="none" strike="noStrike" cap="none" baseline="30000">
                <a:solidFill>
                  <a:srgbClr val="000000"/>
                </a:solidFill>
                <a:effectLst/>
                <a:uFill>
                  <a:solidFill>
                    <a:prstClr val="black">
                      <a:alpha val="0"/>
                    </a:prstClr>
                  </a:solidFill>
                </a:uFill>
                <a:latin typeface="Calibri"/>
                <a:ea typeface="Calibri"/>
                <a:cs typeface="Calibri"/>
              </a:rPr>
              <a:t>Dritte</a:t>
            </a:r>
            <a:r>
              <a:rPr lang="de" sz="1500" b="0" i="0" u="none" strike="noStrike" cap="none" baseline="0">
                <a:solidFill>
                  <a:srgbClr val="000000"/>
                </a:solidFill>
                <a:effectLst/>
                <a:uFill>
                  <a:solidFill>
                    <a:prstClr val="black">
                      <a:alpha val="0"/>
                    </a:prstClr>
                  </a:solidFill>
                </a:uFill>
                <a:latin typeface="Calibri"/>
                <a:ea typeface="Calibri"/>
                <a:cs typeface="Calibri"/>
              </a:rPr>
              <a:t> abgeschlossen haben, wurde sie dann zum Genehmigungsteam verschoben, um Folgendes zu überprüfen:</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r>
              <a:rPr lang="de" sz="1500" b="0" i="0" u="none" strike="noStrike" cap="none" baseline="0">
                <a:solidFill>
                  <a:srgbClr val="000000"/>
                </a:solidFill>
                <a:effectLst/>
                <a:uFill>
                  <a:solidFill>
                    <a:prstClr val="black">
                      <a:alpha val="0"/>
                    </a:prstClr>
                  </a:solidFill>
                </a:uFill>
                <a:latin typeface="Calibri"/>
                <a:ea typeface="Calibri"/>
                <a:cs typeface="Calibri"/>
              </a:rPr>
              <a:t>Dies wird dann in ihren zugewiesenen Aktivitäten auf der Startseite des Genehmigungsteams angezeigt.</a:t>
            </a:r>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93</a:t>
            </a:fld>
            <a:endParaRPr lang="en-US"/>
          </a:p>
        </p:txBody>
      </p:sp>
      <p:pic>
        <p:nvPicPr>
          <p:cNvPr id="6" name="Picture 5">
            <a:extLst>
              <a:ext uri="{FF2B5EF4-FFF2-40B4-BE49-F238E27FC236}">
                <a16:creationId xmlns:a16="http://schemas.microsoft.com/office/drawing/2014/main" id="{0E9A4D27-0C39-702A-9A6B-ECFE4D9682B2}"/>
              </a:ext>
            </a:extLst>
          </p:cNvPr>
          <p:cNvPicPr>
            <a:picLocks noChangeAspect="1"/>
          </p:cNvPicPr>
          <p:nvPr/>
        </p:nvPicPr>
        <p:blipFill>
          <a:blip r:embed="rId2"/>
          <a:stretch>
            <a:fillRect/>
          </a:stretch>
        </p:blipFill>
        <p:spPr>
          <a:xfrm>
            <a:off x="512485" y="2465342"/>
            <a:ext cx="7979856" cy="1492241"/>
          </a:xfrm>
          <a:prstGeom prst="rect">
            <a:avLst/>
          </a:prstGeom>
        </p:spPr>
      </p:pic>
      <p:pic>
        <p:nvPicPr>
          <p:cNvPr id="11" name="Picture 10">
            <a:extLst>
              <a:ext uri="{FF2B5EF4-FFF2-40B4-BE49-F238E27FC236}">
                <a16:creationId xmlns:a16="http://schemas.microsoft.com/office/drawing/2014/main" id="{2A65E007-4523-043B-B448-1DBB3373C716}"/>
              </a:ext>
            </a:extLst>
          </p:cNvPr>
          <p:cNvPicPr>
            <a:picLocks noChangeAspect="1"/>
          </p:cNvPicPr>
          <p:nvPr/>
        </p:nvPicPr>
        <p:blipFill>
          <a:blip r:embed="rId3"/>
          <a:stretch>
            <a:fillRect/>
          </a:stretch>
        </p:blipFill>
        <p:spPr>
          <a:xfrm>
            <a:off x="464995" y="5098409"/>
            <a:ext cx="8539831" cy="494523"/>
          </a:xfrm>
          <a:prstGeom prst="rect">
            <a:avLst/>
          </a:prstGeom>
        </p:spPr>
      </p:pic>
      <p:contentPart p14:bwMode="auto" r:id="rId4">
        <p14:nvContentPartPr>
          <p14:cNvPr id="12" name="Ink 11">
            <a:extLst>
              <a:ext uri="{FF2B5EF4-FFF2-40B4-BE49-F238E27FC236}">
                <a16:creationId xmlns:a16="http://schemas.microsoft.com/office/drawing/2014/main" id="{667F2C4C-B870-FEA0-BB6C-D4AC3B1246CE}"/>
              </a:ext>
            </a:extLst>
          </p14:cNvPr>
          <p14:cNvContentPartPr/>
          <p14:nvPr/>
        </p14:nvContentPartPr>
        <p14:xfrm>
          <a:off x="6533685" y="2698263"/>
          <a:ext cx="1436760" cy="80280"/>
        </p14:xfrm>
      </p:contentPart>
      <p:contentPart p14:bwMode="auto" r:id="rId5">
        <p14:nvContentPartPr>
          <p14:cNvPr id="13" name="Ink 12">
            <a:extLst>
              <a:ext uri="{FF2B5EF4-FFF2-40B4-BE49-F238E27FC236}">
                <a16:creationId xmlns:a16="http://schemas.microsoft.com/office/drawing/2014/main" id="{D26D15E4-812F-3ED6-76BD-B4F66B25FBFB}"/>
              </a:ext>
            </a:extLst>
          </p14:cNvPr>
          <p14:cNvContentPartPr/>
          <p14:nvPr/>
        </p14:nvContentPartPr>
        <p14:xfrm>
          <a:off x="6595605" y="5289903"/>
          <a:ext cx="851760" cy="46080"/>
        </p14:xfrm>
      </p:contentPart>
    </p:spTree>
    <p:extLst>
      <p:ext uri="{BB962C8B-B14F-4D97-AF65-F5344CB8AC3E}">
        <p14:creationId val="2683611366"/>
      </p:ext>
    </p:extLst>
  </p:cSld>
  <p:clrMapOvr>
    <a:masterClrMapping/>
  </p:clrMapOvr>
  <p:transition spd="med">
    <p:fade/>
  </p:transition>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Das Mitglied des Genehmigungsteams überprüft den Abschnitt Screening und Details, um eine Entscheidung zu treffen, damit es die Beurteilung abschließen kann.</a:t>
            </a:r>
            <a:r>
              <a:rPr lang="de" sz="1600" b="0" i="0" u="none" strike="noStrike" cap="none" baseline="0">
                <a:solidFill>
                  <a:srgbClr val="000000"/>
                </a:solidFill>
                <a:effectLst/>
                <a:uFill>
                  <a:solidFill>
                    <a:prstClr val="black">
                      <a:alpha val="0"/>
                    </a:prstClr>
                  </a:solidFill>
                </a:uFill>
                <a:latin typeface="Calibri"/>
                <a:ea typeface="Calibri"/>
                <a:cs typeface="Calibri"/>
              </a:rPr>
              <a:t>  </a:t>
            </a:r>
            <a:r>
              <a:rPr lang="de" sz="1600" b="0" i="0" u="none" strike="noStrike" cap="none" baseline="0">
                <a:solidFill>
                  <a:srgbClr val="000000"/>
                </a:solidFill>
                <a:effectLst/>
                <a:uFill>
                  <a:solidFill>
                    <a:prstClr val="black">
                      <a:alpha val="0"/>
                    </a:prstClr>
                  </a:solidFill>
                </a:uFill>
                <a:latin typeface="Calibri"/>
                <a:ea typeface="Calibri"/>
                <a:cs typeface="Calibri"/>
              </a:rPr>
              <a:t>Um die Beurteilung abzuschließen, klicken sie auf das Bleistiftsymbol, wie unten hervorgehoben:</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94</a:t>
            </a:fld>
            <a:endParaRPr lang="en-US"/>
          </a:p>
        </p:txBody>
      </p:sp>
      <p:pic>
        <p:nvPicPr>
          <p:cNvPr id="7" name="Picture 6">
            <a:extLst>
              <a:ext uri="{FF2B5EF4-FFF2-40B4-BE49-F238E27FC236}">
                <a16:creationId xmlns:a16="http://schemas.microsoft.com/office/drawing/2014/main" id="{D1645AB6-90C1-F5B7-4F24-A605311AA61C}"/>
              </a:ext>
            </a:extLst>
          </p:cNvPr>
          <p:cNvPicPr>
            <a:picLocks noChangeAspect="1"/>
          </p:cNvPicPr>
          <p:nvPr/>
        </p:nvPicPr>
        <p:blipFill>
          <a:blip r:embed="rId2"/>
          <a:stretch>
            <a:fillRect/>
          </a:stretch>
        </p:blipFill>
        <p:spPr>
          <a:xfrm>
            <a:off x="511549" y="2724792"/>
            <a:ext cx="8167456" cy="3116662"/>
          </a:xfrm>
          <a:prstGeom prst="rect">
            <a:avLst/>
          </a:prstGeom>
        </p:spPr>
      </p:pic>
      <p:contentPart p14:bwMode="auto" r:id="rId3">
        <p14:nvContentPartPr>
          <p14:cNvPr id="8" name="Ink 7">
            <a:extLst>
              <a:ext uri="{FF2B5EF4-FFF2-40B4-BE49-F238E27FC236}">
                <a16:creationId xmlns:a16="http://schemas.microsoft.com/office/drawing/2014/main" id="{C1FF5BF8-268B-280D-B92D-41EBB6458CD4}"/>
              </a:ext>
            </a:extLst>
          </p14:cNvPr>
          <p14:cNvContentPartPr/>
          <p14:nvPr/>
        </p14:nvContentPartPr>
        <p14:xfrm>
          <a:off x="6498044" y="5334760"/>
          <a:ext cx="2035080" cy="45360"/>
        </p14:xfrm>
      </p:contentPart>
    </p:spTree>
    <p:extLst>
      <p:ext uri="{BB962C8B-B14F-4D97-AF65-F5344CB8AC3E}">
        <p14:creationId val="538363436"/>
      </p:ext>
    </p:extLst>
  </p:cSld>
  <p:clrMapOvr>
    <a:masterClrMapping/>
  </p:clrMapOvr>
  <p:transition spd="med">
    <p:fade/>
  </p:transition>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3339383"/>
          </a:xfrm>
        </p:spPr>
        <p:txBody>
          <a:bodyPr>
            <a:normAutofit/>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Das Genehmigungsteam hat 4 Optionen: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Genehmigen Sie die Drittpartei – die den Onboarding-Verlängerungsprozess abschließt.</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Fahren Sie mit dem Onboarding fort – dies öffnet die Fragebogen-Workflows</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Compliance-Prüfung Dritter – wird an das Compliance-Team gesendet</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Dritte ablehnen</a:t>
            </a:r>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95</a:t>
            </a:fld>
            <a:endParaRPr lang="en-US"/>
          </a:p>
        </p:txBody>
      </p:sp>
      <p:pic>
        <p:nvPicPr>
          <p:cNvPr id="6" name="Picture 5">
            <a:extLst>
              <a:ext uri="{FF2B5EF4-FFF2-40B4-BE49-F238E27FC236}">
                <a16:creationId xmlns:a16="http://schemas.microsoft.com/office/drawing/2014/main" id="{6F6FC98D-9C49-78D2-C249-5F13CA77C9FF}"/>
              </a:ext>
            </a:extLst>
          </p:cNvPr>
          <p:cNvPicPr>
            <a:picLocks noChangeAspect="1"/>
          </p:cNvPicPr>
          <p:nvPr/>
        </p:nvPicPr>
        <p:blipFill>
          <a:blip r:embed="rId2"/>
          <a:stretch>
            <a:fillRect/>
          </a:stretch>
        </p:blipFill>
        <p:spPr>
          <a:xfrm>
            <a:off x="464995" y="3284724"/>
            <a:ext cx="7998781" cy="2539027"/>
          </a:xfrm>
          <a:prstGeom prst="rect">
            <a:avLst/>
          </a:prstGeom>
        </p:spPr>
      </p:pic>
      <p:sp>
        <p:nvSpPr>
          <p:cNvPr id="9" name="TextBox 8">
            <a:extLst>
              <a:ext uri="{FF2B5EF4-FFF2-40B4-BE49-F238E27FC236}">
                <a16:creationId xmlns:a16="http://schemas.microsoft.com/office/drawing/2014/main" id="{3FE11E1F-EDD3-561C-0F36-8DF79D540C5C}"/>
              </a:ext>
            </a:extLst>
          </p:cNvPr>
          <p:cNvSpPr txBox="1"/>
          <p:nvPr/>
        </p:nvSpPr>
        <p:spPr>
          <a:xfrm>
            <a:off x="464995" y="5885895"/>
            <a:ext cx="8110834" cy="640080"/>
          </a:xfrm>
          <a:prstGeom prst="rect">
            <a:avLst/>
          </a:prstGeom>
          <a:noFill/>
        </p:spPr>
        <p:txBody>
          <a:bodyPr wrap="square" rtlCol="0">
            <a:spAutoFit/>
          </a:bodyPr>
          <a:lstStyle/>
          <a:p>
            <a:r>
              <a:rPr lang="de" sz="1800" b="0" i="0" u="none" strike="noStrike" cap="none" baseline="0">
                <a:solidFill>
                  <a:srgbClr val="FF0000"/>
                </a:solidFill>
                <a:effectLst/>
                <a:uFill>
                  <a:solidFill>
                    <a:prstClr val="black">
                      <a:alpha val="0"/>
                    </a:prstClr>
                  </a:solidFill>
                </a:uFill>
                <a:latin typeface="Calibri"/>
                <a:ea typeface="Calibri"/>
                <a:cs typeface="Calibri"/>
              </a:rPr>
              <a:t>Diese Schritte sind identisch mit dem Onboarding-Prozess, wie auf Seite 40 dieses Handbuchs beschrieben.</a:t>
            </a:r>
            <a:r>
              <a:rPr lang="de" sz="1800" b="0" i="0" u="none" strike="noStrike" cap="none" baseline="0">
                <a:solidFill>
                  <a:srgbClr val="FF0000"/>
                </a:solidFill>
                <a:effectLst/>
                <a:uFill>
                  <a:solidFill>
                    <a:prstClr val="black">
                      <a:alpha val="0"/>
                    </a:prstClr>
                  </a:solidFill>
                </a:uFill>
                <a:latin typeface="Calibri"/>
                <a:ea typeface="Calibri"/>
                <a:cs typeface="Calibri"/>
              </a:rPr>
              <a:t>  </a:t>
            </a:r>
          </a:p>
        </p:txBody>
      </p:sp>
    </p:spTree>
    <p:extLst>
      <p:ext uri="{BB962C8B-B14F-4D97-AF65-F5344CB8AC3E}">
        <p14:creationId val="1177768444"/>
      </p:ext>
    </p:extLst>
  </p:cSld>
  <p:clrMapOvr>
    <a:masterClrMapping/>
  </p:clrMapOvr>
  <p:transition spd="med">
    <p:fade/>
  </p:transition>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464995" y="1364469"/>
            <a:ext cx="8074836" cy="5193884"/>
          </a:xfrm>
        </p:spPr>
        <p:txBody>
          <a:bodyPr>
            <a:normAutofit/>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In den meisten Fällen genehmigt das Genehmigungsteam die Drittpartei, wodurch der letzte Schritt des Workflows geöffnet wird:</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Sie markieren den Status als Fertig, um die Drittpartei für das Onboarding zu genehmigen, und klicken unten auf der Seite auf Speichern:</a:t>
            </a:r>
          </a:p>
          <a:p>
            <a:pPr marL="0" indent="0">
              <a:buNone/>
            </a:pPr>
            <a:endParaRPr lang="en-GB" sz="1600" b="1"/>
          </a:p>
          <a:p>
            <a:pPr marL="0" indent="0">
              <a:buNone/>
            </a:pPr>
            <a:endParaRPr lang="en-GB" sz="1600" b="1"/>
          </a:p>
          <a:p>
            <a:pPr marL="0" indent="0">
              <a:buNone/>
            </a:pPr>
            <a:endParaRPr lang="en-GB" sz="1600"/>
          </a:p>
          <a:p>
            <a:pPr marL="0" indent="0">
              <a:buNone/>
            </a:pPr>
            <a:endParaRPr lang="en-GB" sz="1600"/>
          </a:p>
          <a:p>
            <a:pPr marL="0" indent="0">
              <a:buNone/>
            </a:pPr>
            <a:endParaRPr lang="en-GB" sz="1600"/>
          </a:p>
          <a:p>
            <a:pPr marL="0" indent="0">
              <a:buNone/>
            </a:pPr>
            <a:endParaRPr lang="en-GB" sz="1600" b="1"/>
          </a:p>
          <a:p>
            <a:pPr marL="0" indent="0">
              <a:buNone/>
            </a:pPr>
            <a:endParaRPr lang="en-GB" sz="1600" b="1"/>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96</a:t>
            </a:fld>
            <a:endParaRPr lang="en-US"/>
          </a:p>
        </p:txBody>
      </p:sp>
      <p:pic>
        <p:nvPicPr>
          <p:cNvPr id="7" name="Picture 6">
            <a:extLst>
              <a:ext uri="{FF2B5EF4-FFF2-40B4-BE49-F238E27FC236}">
                <a16:creationId xmlns:a16="http://schemas.microsoft.com/office/drawing/2014/main" id="{CE560F89-CF95-7C80-C37C-251B85663A28}"/>
              </a:ext>
            </a:extLst>
          </p:cNvPr>
          <p:cNvPicPr>
            <a:picLocks noChangeAspect="1"/>
          </p:cNvPicPr>
          <p:nvPr/>
        </p:nvPicPr>
        <p:blipFill>
          <a:blip r:embed="rId2"/>
          <a:stretch>
            <a:fillRect/>
          </a:stretch>
        </p:blipFill>
        <p:spPr>
          <a:xfrm>
            <a:off x="464995" y="2293098"/>
            <a:ext cx="7767962" cy="1595074"/>
          </a:xfrm>
          <a:prstGeom prst="rect">
            <a:avLst/>
          </a:prstGeom>
        </p:spPr>
      </p:pic>
      <p:pic>
        <p:nvPicPr>
          <p:cNvPr id="10" name="Picture 9">
            <a:extLst>
              <a:ext uri="{FF2B5EF4-FFF2-40B4-BE49-F238E27FC236}">
                <a16:creationId xmlns:a16="http://schemas.microsoft.com/office/drawing/2014/main" id="{5AF357EF-A3BE-4DFE-1725-43DC8C98B95A}"/>
              </a:ext>
            </a:extLst>
          </p:cNvPr>
          <p:cNvPicPr>
            <a:picLocks noChangeAspect="1"/>
          </p:cNvPicPr>
          <p:nvPr/>
        </p:nvPicPr>
        <p:blipFill>
          <a:blip r:embed="rId3"/>
          <a:stretch>
            <a:fillRect/>
          </a:stretch>
        </p:blipFill>
        <p:spPr>
          <a:xfrm>
            <a:off x="464995" y="4816801"/>
            <a:ext cx="8232957" cy="1091864"/>
          </a:xfrm>
          <a:prstGeom prst="rect">
            <a:avLst/>
          </a:prstGeom>
        </p:spPr>
      </p:pic>
      <p:contentPart p14:bwMode="auto" r:id="rId4">
        <p14:nvContentPartPr>
          <p14:cNvPr id="11" name="Ink 10">
            <a:extLst>
              <a:ext uri="{FF2B5EF4-FFF2-40B4-BE49-F238E27FC236}">
                <a16:creationId xmlns:a16="http://schemas.microsoft.com/office/drawing/2014/main" id="{566F56D4-D0A7-FE4A-0249-DC85A75A0B5F}"/>
              </a:ext>
            </a:extLst>
          </p14:cNvPr>
          <p14:cNvContentPartPr/>
          <p14:nvPr/>
        </p14:nvContentPartPr>
        <p14:xfrm>
          <a:off x="6151725" y="3515320"/>
          <a:ext cx="1847160" cy="124920"/>
        </p14:xfrm>
      </p:contentPart>
      <p:contentPart p14:bwMode="auto" r:id="rId5">
        <p14:nvContentPartPr>
          <p14:cNvPr id="12" name="Ink 11">
            <a:extLst>
              <a:ext uri="{FF2B5EF4-FFF2-40B4-BE49-F238E27FC236}">
                <a16:creationId xmlns:a16="http://schemas.microsoft.com/office/drawing/2014/main" id="{51F52232-DABF-3463-1463-210242DF70DE}"/>
              </a:ext>
            </a:extLst>
          </p14:cNvPr>
          <p14:cNvContentPartPr/>
          <p14:nvPr/>
        </p14:nvContentPartPr>
        <p14:xfrm>
          <a:off x="4580325" y="5326120"/>
          <a:ext cx="719280" cy="9720"/>
        </p14:xfrm>
      </p:contentPart>
    </p:spTree>
    <p:extLst>
      <p:ext uri="{BB962C8B-B14F-4D97-AF65-F5344CB8AC3E}">
        <p14:creationId val="3379982976"/>
      </p:ext>
    </p:extLst>
  </p:cSld>
  <p:clrMapOvr>
    <a:masterClrMapping/>
  </p:clrMapOvr>
  <p:transition spd="med">
    <p:fade/>
  </p:transition>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B9DFA5D3-579B-358F-0EA1-E622A1EF4DE7}"/>
              </a:ext>
            </a:extLst>
          </p:cNvPr>
          <p:cNvSpPr>
            <a:spLocks noGrp="1"/>
          </p:cNvSpPr>
          <p:nvPr>
            <p:ph type="title"/>
          </p:nvPr>
        </p:nvSpPr>
        <p:spPr/>
        <p:txBody>
          <a:bodyPr/>
          <a:lstStyle/>
          <a:p>
            <a:r>
              <a:rPr lang="de" sz="2000" b="0" i="0" u="none" strike="noStrike" cap="none" baseline="0">
                <a:solidFill>
                  <a:srgbClr val="FFFFFF"/>
                </a:solidFill>
                <a:effectLst/>
                <a:uFill>
                  <a:solidFill>
                    <a:prstClr val="black">
                      <a:alpha val="0"/>
                    </a:prstClr>
                  </a:solidFill>
                </a:uFill>
                <a:latin typeface="Calibri Light"/>
                <a:ea typeface="Calibri Light"/>
                <a:cs typeface="Calibri Light"/>
              </a:rPr>
              <a:t>Verlängerungen</a:t>
            </a:r>
          </a:p>
        </p:txBody>
      </p:sp>
      <p:sp>
        <p:nvSpPr>
          <p:cNvPr id="3" name="Content Placeholder 2">
            <a:extLst>
              <a:ext uri="{FF2B5EF4-FFF2-40B4-BE49-F238E27FC236}">
                <a16:creationId xmlns:a16="http://schemas.microsoft.com/office/drawing/2014/main" id="{C190C506-C591-5199-769A-03DF4E5C7362}"/>
              </a:ext>
            </a:extLst>
          </p:cNvPr>
          <p:cNvSpPr>
            <a:spLocks noGrp="1"/>
          </p:cNvSpPr>
          <p:nvPr>
            <p:ph idx="1"/>
          </p:nvPr>
        </p:nvSpPr>
        <p:spPr>
          <a:xfrm>
            <a:off x="623116" y="1547031"/>
            <a:ext cx="8074836" cy="5193884"/>
          </a:xfrm>
        </p:spPr>
        <p:txBody>
          <a:bodyPr>
            <a:normAutofit/>
          </a:bodyPr>
          <a:lstStyle/>
          <a:p>
            <a:pPr marL="0" indent="0">
              <a:buNone/>
            </a:pPr>
            <a:r>
              <a:rPr lang="de" sz="1600" b="1" i="0" u="none" strike="noStrike" cap="none" baseline="0">
                <a:solidFill>
                  <a:srgbClr val="000000"/>
                </a:solidFill>
                <a:effectLst/>
                <a:uFill>
                  <a:solidFill>
                    <a:prstClr val="black">
                      <a:alpha val="0"/>
                    </a:prstClr>
                  </a:solidFill>
                </a:uFill>
                <a:latin typeface="Calibri"/>
                <a:ea typeface="Calibri"/>
                <a:cs typeface="Calibri"/>
              </a:rPr>
              <a:t>Überprüfung von Verlängerungen:</a:t>
            </a:r>
          </a:p>
          <a:p>
            <a:pPr marL="0" indent="0">
              <a:buNone/>
            </a:pPr>
            <a:r>
              <a:rPr lang="de" sz="1600" b="0" i="0" u="none" strike="noStrike" cap="none" baseline="0">
                <a:solidFill>
                  <a:srgbClr val="000000"/>
                </a:solidFill>
                <a:effectLst/>
                <a:uFill>
                  <a:solidFill>
                    <a:prstClr val="black">
                      <a:alpha val="0"/>
                    </a:prstClr>
                  </a:solidFill>
                </a:uFill>
                <a:latin typeface="Calibri"/>
                <a:ea typeface="Calibri"/>
                <a:cs typeface="Calibri"/>
              </a:rPr>
              <a:t>Zu diesem Zeitpunkt wurde die Drittpartei erfolgreich erneuert und der Status wird mit dem aktualisierten Verlängerungsdatum wieder auf Onboarded gesetzt.</a:t>
            </a:r>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a:p>
          <a:p>
            <a:pPr marL="0" indent="0">
              <a:buNone/>
            </a:pPr>
            <a:endParaRPr lang="en-GB" sz="1600" b="1"/>
          </a:p>
        </p:txBody>
      </p:sp>
      <p:sp>
        <p:nvSpPr>
          <p:cNvPr id="4" name="Slide Number Placeholder 3">
            <a:extLst>
              <a:ext uri="{FF2B5EF4-FFF2-40B4-BE49-F238E27FC236}">
                <a16:creationId xmlns:a16="http://schemas.microsoft.com/office/drawing/2014/main" id="{69BFBF9B-EC46-2F2F-21DB-D34DA6D81419}"/>
              </a:ext>
            </a:extLst>
          </p:cNvPr>
          <p:cNvSpPr>
            <a:spLocks noGrp="1"/>
          </p:cNvSpPr>
          <p:nvPr>
            <p:ph type="sldNum" sz="quarter" idx="4"/>
          </p:nvPr>
        </p:nvSpPr>
        <p:spPr/>
        <p:txBody>
          <a:bodyPr/>
          <a:lstStyle/>
          <a:p>
            <a:fld id="{BB5FC4A1-A2DE-4EB5-9A46-57D39B4235EC}" type="slidenum">
              <a:rPr lang="en-US" smtClean="0"/>
              <a:t>97</a:t>
            </a:fld>
            <a:endParaRPr lang="en-US"/>
          </a:p>
        </p:txBody>
      </p:sp>
      <p:pic>
        <p:nvPicPr>
          <p:cNvPr id="6" name="Picture 5">
            <a:extLst>
              <a:ext uri="{FF2B5EF4-FFF2-40B4-BE49-F238E27FC236}">
                <a16:creationId xmlns:a16="http://schemas.microsoft.com/office/drawing/2014/main" id="{89D68941-05CD-C995-0906-DB3DB37A28A9}"/>
              </a:ext>
            </a:extLst>
          </p:cNvPr>
          <p:cNvPicPr>
            <a:picLocks noChangeAspect="1"/>
          </p:cNvPicPr>
          <p:nvPr/>
        </p:nvPicPr>
        <p:blipFill>
          <a:blip r:embed="rId2"/>
          <a:stretch>
            <a:fillRect/>
          </a:stretch>
        </p:blipFill>
        <p:spPr>
          <a:xfrm>
            <a:off x="623116" y="2681056"/>
            <a:ext cx="8074837" cy="2629913"/>
          </a:xfrm>
          <a:prstGeom prst="rect">
            <a:avLst/>
          </a:prstGeom>
        </p:spPr>
      </p:pic>
      <p:contentPart p14:bwMode="auto" r:id="rId3">
        <p14:nvContentPartPr>
          <p14:cNvPr id="8" name="Ink 7">
            <a:extLst>
              <a:ext uri="{FF2B5EF4-FFF2-40B4-BE49-F238E27FC236}">
                <a16:creationId xmlns:a16="http://schemas.microsoft.com/office/drawing/2014/main" id="{45BF56F1-AFFC-7296-0553-9CEB2342C5AC}"/>
              </a:ext>
            </a:extLst>
          </p14:cNvPr>
          <p14:cNvContentPartPr/>
          <p14:nvPr/>
        </p14:nvContentPartPr>
        <p14:xfrm>
          <a:off x="1269045" y="2920240"/>
          <a:ext cx="358200" cy="9360"/>
        </p14:xfrm>
      </p:contentPart>
      <p:contentPart p14:bwMode="auto" r:id="rId4">
        <p14:nvContentPartPr>
          <p14:cNvPr id="9" name="Ink 8">
            <a:extLst>
              <a:ext uri="{FF2B5EF4-FFF2-40B4-BE49-F238E27FC236}">
                <a16:creationId xmlns:a16="http://schemas.microsoft.com/office/drawing/2014/main" id="{D1503BA6-4F2E-37E4-1212-C81618BF6346}"/>
              </a:ext>
            </a:extLst>
          </p14:cNvPr>
          <p14:cNvContentPartPr/>
          <p14:nvPr/>
        </p14:nvContentPartPr>
        <p14:xfrm>
          <a:off x="4757805" y="4793680"/>
          <a:ext cx="3660840" cy="97920"/>
        </p14:xfrm>
      </p:contentPart>
    </p:spTree>
    <p:extLst>
      <p:ext uri="{BB962C8B-B14F-4D97-AF65-F5344CB8AC3E}">
        <p14:creationId val="2123959723"/>
      </p:ext>
    </p:extLst>
  </p:cSld>
  <p:clrMapOvr>
    <a:masterClrMapping/>
  </p:clrMapOvr>
  <p:transition spd="med">
    <p:fade/>
  </p:transition>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itle 5">
            <a:extLst>
              <a:ext uri="{FF2B5EF4-FFF2-40B4-BE49-F238E27FC236}">
                <a16:creationId xmlns:a16="http://schemas.microsoft.com/office/drawing/2014/main" id="{CCDC8861-A403-0AD4-496D-E9F70BC046EE}"/>
              </a:ext>
            </a:extLst>
          </p:cNvPr>
          <p:cNvSpPr>
            <a:spLocks noGrp="1"/>
          </p:cNvSpPr>
          <p:nvPr>
            <p:ph type="title"/>
          </p:nvPr>
        </p:nvSpPr>
        <p:spPr/>
        <p:txBody>
          <a:bodyPr/>
          <a:lstStyle/>
          <a:p>
            <a:r>
              <a:rPr lang="de" sz="2100" b="0" i="0" u="none" strike="noStrike" cap="none" baseline="0">
                <a:solidFill>
                  <a:srgbClr val="FFFFFF"/>
                </a:solidFill>
                <a:effectLst/>
                <a:uFill>
                  <a:solidFill>
                    <a:prstClr val="black">
                      <a:alpha val="0"/>
                    </a:prstClr>
                  </a:solidFill>
                </a:uFill>
                <a:latin typeface="Calibri Light"/>
                <a:ea typeface="Calibri Light"/>
                <a:cs typeface="Calibri Light"/>
              </a:rPr>
              <a:t>Ende der Schulung</a:t>
            </a:r>
          </a:p>
        </p:txBody>
      </p:sp>
      <p:sp>
        <p:nvSpPr>
          <p:cNvPr id="5" name="Slide Number Placeholder 4">
            <a:extLst>
              <a:ext uri="{FF2B5EF4-FFF2-40B4-BE49-F238E27FC236}">
                <a16:creationId xmlns:a16="http://schemas.microsoft.com/office/drawing/2014/main" id="{4721C454-5813-A54F-430C-FF7503CFE150}"/>
              </a:ext>
            </a:extLst>
          </p:cNvPr>
          <p:cNvSpPr>
            <a:spLocks noGrp="1"/>
          </p:cNvSpPr>
          <p:nvPr>
            <p:ph type="sldNum" sz="quarter" idx="4"/>
          </p:nvPr>
        </p:nvSpPr>
        <p:spPr/>
        <p:txBody>
          <a:bodyPr/>
          <a:lstStyle/>
          <a:p>
            <a:fld id="{BB5FC4A1-A2DE-4EB5-9A46-57D39B4235EC}" type="slidenum">
              <a:rPr lang="en-US" smtClean="0"/>
              <a:t>98</a:t>
            </a:fld>
            <a:endParaRPr lang="en-US"/>
          </a:p>
        </p:txBody>
      </p:sp>
    </p:spTree>
    <p:extLst>
      <p:ext uri="{BB962C8B-B14F-4D97-AF65-F5344CB8AC3E}">
        <p14:creationId val="3789168476"/>
      </p:ext>
    </p:extLst>
  </p:cSld>
  <p:clrMapOvr>
    <a:masterClrMapping/>
  </p:clrMapOvr>
  <p:transition spd="med">
    <p:fade/>
  </p:transition>
  <p:timing/>
</p:sld>
</file>

<file path=ppt/tags/tag1.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_mcjQMEtRZ.C8u5DBhCDUA"/>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6LIik6J0SZG7_0mBG8XgJQ"/>
</p:tagLst>
</file>

<file path=ppt/tags/tag6.xml><?xml version="1.0" encoding="utf-8"?>
<p:tagLst xmlns:p="http://schemas.openxmlformats.org/presentationml/2006/main">
  <p:tag name="AS_OS" val="Unix 5.14.0.503"/>
  <p:tag name="AS_RELEASE_DATE" val="2024.03.31"/>
  <p:tag name="AS_TITLE" val="Aspose.Slides for Java"/>
  <p:tag name="AS_VERSION" val="24.3"/>
  <p:tag name="THINKCELLPRESENTATIONDONOTDELETE" val="&lt;?xml version=&quot;1.0&quot; encoding=&quot;UTF-16&quot; standalone=&quot;yes&quot;?&gt;&lt;root reqver=&quot;24162&quot;&gt;&lt;version val=&quot;27028&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Year&gt;&lt;m_bNumberIsYear val=&quot;0&quot;/&gt;&lt;m_strFormatTime&gt;%Y&lt;/m_strFormatTime&gt;&lt;m_yearfmt&gt;&lt;begin val=&quot;0&quot;/&gt;&lt;end val=&quot;0&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3&quot;&gt;&lt;elem m_fUsage=&quot;5.94189690230814804295E+00&quot;&gt;&lt;m_msothmcolidx val=&quot;0&quot;/&gt;&lt;m_rgb r=&quot;20&quot; g=&quot;38&quot; b=&quot;64&quot;/&gt;&lt;m_nBrightness tagver0=&quot;26206&quot; tagname0=&quot;m_nBrightnessUNRECOGNIZED&quot; val=&quot;0&quot;/&gt;&lt;/elem&gt;&lt;elem m_fUsage=&quot;1.90876410999999990281E+00&quot;&gt;&lt;m_msothmcolidx val=&quot;0&quot;/&gt;&lt;m_rgb r=&quot;F6&quot; g=&quot;F3&quot; b=&quot;EB&quot;/&gt;&lt;m_nBrightness tagver0=&quot;26206&quot; tagname0=&quot;m_nBrightnessUNRECOGNIZED&quot; val=&quot;0&quot;/&gt;&lt;/elem&gt;&lt;elem m_fUsage=&quot;1.56784161766145224703E+00&quot;&gt;&lt;m_msothmcolidx val=&quot;0&quot;/&gt;&lt;m_rgb r=&quot;EB&quot; g=&quot;EE&quot; b=&quot;E6&quot;/&gt;&lt;m_nBrightness tagver0=&quot;26206&quot; tagname0=&quot;m_nBrightnessUNRECOGNIZED&quot; val=&quot;0&quot;/&gt;&lt;/elem&gt;&lt;/m_vecMRU&gt;&lt;/m_mruColor&gt;&lt;/CPresentation&gt;&lt;/root&gt;"/>
  <p:tag name="THINKCELLUNDODONOTDELETE" val="0"/>
</p:tagLst>
</file>

<file path=ppt/theme/theme1.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RPM IR PPT Standard - DRAFT - 12.14.18" id="{9CE6E63C-E94D-FB46-91E7-6AA3D17BB118}" vid="{90DFF340-5132-1E4A-9E8E-B23BC845A75D}"/>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_rels/item2.xml.rels>&#65279;<?xml version="1.0" encoding="utf-8" standalone="yes"?><Relationships xmlns="http://schemas.openxmlformats.org/package/2006/relationships"><Relationship Id="rId1" Type="http://schemas.openxmlformats.org/officeDocument/2006/relationships/customXmlProps" Target="itemProps2.xml" /></Relationships>
</file>

<file path=customXml/_rels/item3.xml.rels>&#65279;<?xml version="1.0" encoding="utf-8" standalone="yes"?><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90C2D6ED61D4479406C8DA89CF0878" ma:contentTypeVersion="19" ma:contentTypeDescription="Create a new document." ma:contentTypeScope="" ma:versionID="3356f854cefd6e5c022291f3556cb126">
  <xsd:schema xmlns:xsd="http://www.w3.org/2001/XMLSchema" xmlns:xs="http://www.w3.org/2001/XMLSchema" xmlns:p="http://schemas.microsoft.com/office/2006/metadata/properties" xmlns:ns2="d7a05af7-d3ec-4963-864c-209504fa34de" xmlns:ns3="2ed82cd1-6b84-4a0b-9746-0d197a81b83d" targetNamespace="http://schemas.microsoft.com/office/2006/metadata/properties" ma:root="true" ma:fieldsID="c38e55e5a774d03a351d6963d02ce9b3" ns2:_="" ns3:_="">
    <xsd:import namespace="d7a05af7-d3ec-4963-864c-209504fa34de"/>
    <xsd:import namespace="2ed82cd1-6b84-4a0b-9746-0d197a81b8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a05af7-d3ec-4963-864c-209504fa34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3bc27-0046-4300-b48a-2db9dc89119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ed82cd1-6b84-4a0b-9746-0d197a81b83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7600404-635a-4f52-8c6e-abf865231489}" ma:internalName="TaxCatchAll" ma:showField="CatchAllData" ma:web="2ed82cd1-6b84-4a0b-9746-0d197a81b8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a05af7-d3ec-4963-864c-209504fa34de">
      <Terms xmlns="http://schemas.microsoft.com/office/infopath/2007/PartnerControls"/>
    </lcf76f155ced4ddcb4097134ff3c332f>
    <TaxCatchAll xmlns="2ed82cd1-6b84-4a0b-9746-0d197a81b8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D45A66-9481-4B6F-B094-835AEA0547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a05af7-d3ec-4963-864c-209504fa34de"/>
    <ds:schemaRef ds:uri="2ed82cd1-6b84-4a0b-9746-0d197a81b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6CADE9-4D3D-4C64-A002-EFFA1FA05E14}">
  <ds:schemaRefs>
    <ds:schemaRef ds:uri="http://schemas.microsoft.com/office/2006/metadata/properties"/>
    <ds:schemaRef ds:uri="f8d36d2f-c42f-4f1f-9b2f-abc69cc7a5ad"/>
    <ds:schemaRef ds:uri="2f06a283-6e2a-4468-871b-e6c63acdb121"/>
    <ds:schemaRef ds:uri="http://purl.org/dc/terms/"/>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d7a05af7-d3ec-4963-864c-209504fa34de"/>
    <ds:schemaRef ds:uri="2ed82cd1-6b84-4a0b-9746-0d197a81b83d"/>
  </ds:schemaRefs>
</ds:datastoreItem>
</file>

<file path=customXml/itemProps3.xml><?xml version="1.0" encoding="utf-8"?>
<ds:datastoreItem xmlns:ds="http://schemas.openxmlformats.org/officeDocument/2006/customXml" ds:itemID="{FC480F10-BE65-4D28-A54D-405435C8ED72}">
  <ds:schemaRefs>
    <ds:schemaRef ds:uri="http://schemas.microsoft.com/sharepoint/v3/contenttype/forms"/>
  </ds:schemaRefs>
</ds:datastoreItem>
</file>

<file path=docProps/app.xml><?xml version="1.0" encoding="utf-8"?>
<Properties xmlns:vt="http://schemas.openxmlformats.org/officeDocument/2006/docPropsVTypes" xmlns="http://schemas.openxmlformats.org/officeDocument/2006/extended-properties">
  <Template>RPM IR PPT Standard - DRAFT - 12.14.18</Template>
  <Company/>
  <PresentationFormat>On-screen Show (4:3)</PresentationFormat>
  <Paragraphs>577</Paragraphs>
  <Slides>98</Slides>
  <Notes>5</Notes>
  <TotalTime>8141</TotalTime>
  <HiddenSlides>0</HiddenSlides>
  <MMClips>0</MMClips>
  <ScaleCrop>0</ScaleCrop>
  <HeadingPairs>
    <vt:vector baseType="variant" size="6">
      <vt:variant>
        <vt:lpstr>Fonts used</vt:lpstr>
      </vt:variant>
      <vt:variant>
        <vt:i4>4</vt:i4>
      </vt:variant>
      <vt:variant>
        <vt:lpstr>Theme</vt:lpstr>
      </vt:variant>
      <vt:variant>
        <vt:i4>1</vt:i4>
      </vt:variant>
      <vt:variant>
        <vt:lpstr>Slide Titles</vt:lpstr>
      </vt:variant>
      <vt:variant>
        <vt:i4>98</vt:i4>
      </vt:variant>
    </vt:vector>
  </HeadingPairs>
  <TitlesOfParts>
    <vt:vector baseType="lpstr" size="103">
      <vt:lpstr>Arial</vt:lpstr>
      <vt:lpstr>Calibri Light</vt:lpstr>
      <vt:lpstr>Calibri</vt:lpstr>
      <vt:lpstr>Segoe UI</vt:lpstr>
      <vt:lpstr>Office Theme</vt:lpstr>
      <vt:lpstr>PowerPoint Presentation</vt:lpstr>
      <vt:lpstr>Inhalte</vt:lpstr>
      <vt:lpstr>Wichtige Kontakte</vt:lpstr>
      <vt:lpstr>Was ist das LSEG Due Diligence Centre?</vt:lpstr>
      <vt:lpstr>LSEG-Workflow</vt:lpstr>
      <vt:lpstr>LSEG &amp; Nachhaltige Beschaffung:Eine von einem Zentrum geleitete Initiative</vt:lpstr>
      <vt:lpstr>Die LSEG-Plattform: Eine Einführung</vt:lpstr>
      <vt:lpstr>Hinzufügen einer neuen Drittpartei zu LSEG</vt:lpstr>
      <vt:lpstr>Hinzufügen einer neuen Drittpartei zu LSEG</vt:lpstr>
      <vt:lpstr>Hinzufügen einer neuen Drittpartei zu LSEG</vt:lpstr>
      <vt:lpstr>PowerPoint Presentation</vt:lpstr>
      <vt:lpstr>Der Risikoanalyser</vt:lpstr>
      <vt:lpstr>Der Risikoanalyser</vt:lpstr>
      <vt:lpstr>World-Check-Screening</vt:lpstr>
      <vt:lpstr>World Check Screening fortgesetzt...</vt:lpstr>
      <vt:lpstr>World-Check-Screening</vt:lpstr>
      <vt:lpstr>World-Check-Screening</vt:lpstr>
      <vt:lpstr>World-Check-Screening</vt:lpstr>
      <vt:lpstr>World-Check-Screening</vt:lpstr>
      <vt:lpstr>World-Check-Screening</vt:lpstr>
      <vt:lpstr>World-Check-Screening</vt:lpstr>
      <vt:lpstr>World-Check-Screening</vt:lpstr>
      <vt:lpstr>World-Check-Screening</vt:lpstr>
      <vt:lpstr>World-Check-Screening</vt:lpstr>
      <vt:lpstr>World-Check-Screening</vt:lpstr>
      <vt:lpstr>World-Check-Screening</vt:lpstr>
      <vt:lpstr>Überprüfung unerwünschter Medien </vt:lpstr>
      <vt:lpstr>Überprüfung unerwünschter Medien </vt:lpstr>
      <vt:lpstr>Überprüfung unerwünschter Medien </vt:lpstr>
      <vt:lpstr>Überprüfung unerwünschter Medien </vt:lpstr>
      <vt:lpstr>Onboarding eines Dritten</vt:lpstr>
      <vt:lpstr>Onboarding eines Dritten</vt:lpstr>
      <vt:lpstr>Onboarding eines Dritten</vt:lpstr>
      <vt:lpstr>Onboarding eines Dritten </vt:lpstr>
      <vt:lpstr>Onboarding eines Dritten </vt:lpstr>
      <vt:lpstr>Onboarding eines Dritten</vt:lpstr>
      <vt:lpstr>Onboarding eines Dritten</vt:lpstr>
      <vt:lpstr>Onboarding eines Dritten</vt:lpstr>
      <vt:lpstr>Onboarding eines Dritten</vt:lpstr>
      <vt:lpstr>Onboarding eines Dritten </vt:lpstr>
      <vt:lpstr>Onboarding eines Dritten</vt:lpstr>
      <vt:lpstr>Onboarding eines Dritten</vt:lpstr>
      <vt:lpstr>Onboarding eines Dritten</vt:lpstr>
      <vt:lpstr>Onboarding eines Dritten</vt:lpstr>
      <vt:lpstr>Onboarding eines Dritten</vt:lpstr>
      <vt:lpstr>Onboarding eines Dritten </vt:lpstr>
      <vt:lpstr>Zuweisen von Fragebögen</vt:lpstr>
      <vt:lpstr>Zuweisen von Fragebögen</vt:lpstr>
      <vt:lpstr>Zuweisen von Fragebögen </vt:lpstr>
      <vt:lpstr>Zuweisen von Fragebögen</vt:lpstr>
      <vt:lpstr>Zuweisen von Fragebögen</vt:lpstr>
      <vt:lpstr>Zuweisen von Fragebögen</vt:lpstr>
      <vt:lpstr>Zuweisen von Fragebögen</vt:lpstr>
      <vt:lpstr>Zuweisen von Fragebögen</vt:lpstr>
      <vt:lpstr>Zuweisen der Fragebögen</vt:lpstr>
      <vt:lpstr>Zuweisen der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Zuweisen von Fragebögen</vt:lpstr>
      <vt:lpstr>Fragebögen zuweisen</vt:lpstr>
      <vt:lpstr>Zuweisen von Fragebögen</vt:lpstr>
      <vt:lpstr>Zuweisen von Fragebögen</vt:lpstr>
      <vt:lpstr>Überprüfungsprozess für World Check-Updates</vt:lpstr>
      <vt:lpstr>Überprüfungsprozess für World Check-Updates</vt:lpstr>
      <vt:lpstr>Überprüfungsprozess für World Check-Updates</vt:lpstr>
      <vt:lpstr>Überprüfungsprozess für World Check-Updates</vt:lpstr>
      <vt:lpstr>Überprüfungsprozess für World Check-Updates</vt:lpstr>
      <vt:lpstr>Überprüfungsprozess für World Check-Updates</vt:lpstr>
      <vt:lpstr>Überprüfungsprozess für World Check-Updates</vt:lpstr>
      <vt:lpstr>Verlängerungen</vt:lpstr>
      <vt:lpstr>Verlängerungen</vt:lpstr>
      <vt:lpstr>Verlängerungen</vt:lpstr>
      <vt:lpstr>Verlängerungen</vt:lpstr>
      <vt:lpstr>Verlängerungen</vt:lpstr>
      <vt:lpstr>Verlängerungen</vt:lpstr>
      <vt:lpstr>Verlängerungen</vt:lpstr>
      <vt:lpstr>Verlängerungen</vt:lpstr>
      <vt:lpstr>Verlängerungen</vt:lpstr>
      <vt:lpstr>Verlängerungen</vt:lpstr>
      <vt:lpstr>Verlängerungen</vt:lpstr>
      <vt:lpstr>Verlängerungen</vt:lpstr>
      <vt:lpstr>Verlängerungen</vt:lpstr>
      <vt:lpstr>Verlängerungen</vt:lpstr>
      <vt:lpstr>Ende der Schulung</vt:lpstr>
    </vt:vector>
  </TitlesOfParts>
  <LinksUpToDate>0</LinksUpToDate>
  <SharedDoc>0</SharedDoc>
  <HyperlinksChanged>0</HyperlinksChanged>
  <Application>Aspose.Slides for Java</Application>
  <AppVersion>24.0300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Lynn DeChant</dc:creator>
  <cp:lastModifiedBy>Shelley Earl</cp:lastModifiedBy>
  <cp:revision>41</cp:revision>
  <cp:lastPrinted>2022-09-13T14:14:49.000</cp:lastPrinted>
  <dcterms:created xsi:type="dcterms:W3CDTF">2018-12-18T18:53:57Z</dcterms:created>
  <dcterms:modified xsi:type="dcterms:W3CDTF">2026-03-10T14:30:15Z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ContentTypeId">
    <vt:lpwstr>0x010100D590C2D6ED61D4479406C8DA89CF0878</vt:lpwstr>
  </property>
  <property fmtid="{D5CDD505-2E9C-101B-9397-08002B2CF9AE}" pid="3" name="MediaServiceImageTags">
    <vt:lpwstr/>
  </property>
  <property fmtid="{D5CDD505-2E9C-101B-9397-08002B2CF9AE}" pid="4" name="MSIP_Label_5b909f2a-7c0a-4bfd-92f7-60aba1331dab_ActionId">
    <vt:lpwstr>f2d739e7-11df-48e5-8c66-9e4087b291ff</vt:lpwstr>
  </property>
  <property fmtid="{D5CDD505-2E9C-101B-9397-08002B2CF9AE}" pid="5" name="MSIP_Label_5b909f2a-7c0a-4bfd-92f7-60aba1331dab_ContentBits">
    <vt:lpwstr>0</vt:lpwstr>
  </property>
  <property fmtid="{D5CDD505-2E9C-101B-9397-08002B2CF9AE}" pid="6" name="MSIP_Label_5b909f2a-7c0a-4bfd-92f7-60aba1331dab_Enabled">
    <vt:lpwstr>true</vt:lpwstr>
  </property>
  <property fmtid="{D5CDD505-2E9C-101B-9397-08002B2CF9AE}" pid="7" name="MSIP_Label_5b909f2a-7c0a-4bfd-92f7-60aba1331dab_Method">
    <vt:lpwstr>Privileged</vt:lpwstr>
  </property>
  <property fmtid="{D5CDD505-2E9C-101B-9397-08002B2CF9AE}" pid="8" name="MSIP_Label_5b909f2a-7c0a-4bfd-92f7-60aba1331dab_Name">
    <vt:lpwstr>Confidential - Business</vt:lpwstr>
  </property>
  <property fmtid="{D5CDD505-2E9C-101B-9397-08002B2CF9AE}" pid="9" name="MSIP_Label_5b909f2a-7c0a-4bfd-92f7-60aba1331dab_SetDate">
    <vt:lpwstr>2022-09-09T13:28:31Z</vt:lpwstr>
  </property>
  <property fmtid="{D5CDD505-2E9C-101B-9397-08002B2CF9AE}" pid="10" name="MSIP_Label_5b909f2a-7c0a-4bfd-92f7-60aba1331dab_SiteId">
    <vt:lpwstr>d35f1660-aa64-4c3d-9852-eb0873f81a5d</vt:lpwstr>
  </property>
</Properties>
</file>