
<file path=[Content_Types].xml><?xml version="1.0" encoding="utf-8"?>
<Types xmlns="http://schemas.openxmlformats.org/package/2006/content-types">
  <Default Extension="rels" ContentType="application/vnd.openxmlformats-package.relationships+xml"/>
  <Default Extension="xml" ContentType="application/xml"/>
  <Default Extension="jpeg" ContentType="image/jpeg"/>
  <Default Extension="vml" ContentType="application/vnd.openxmlformats-officedocument.vmlDrawing"/>
  <Default Extension="bin" ContentType="application/vnd.openxmlformats-officedocument.oleObject"/>
  <Default Extension="emf" ContentType="image/x-emf"/>
  <Default Extension="png" ContentType="image/png"/>
  <Default Extension="svg" ContentType="image/svg"/>
  <Override PartName="/customXml/item1.xml" ContentType="application/xml"/>
  <Override PartName="/customXml/item2.xml" ContentType="application/xml"/>
  <Override PartName="/customXml/item3.xml" ContentType="applicatio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ngesInfos/changesInfo1.xml" ContentType="application/vnd.ms-powerpoint.changesinfo+xml"/>
  <Override PartName="/ppt/commentAuthors.xml" ContentType="application/vnd.openxmlformats-officedocument.presentationml.commentAuthors+xml"/>
  <Override PartName="/ppt/diagrams/colors1.xml" ContentType="application/vnd.openxmlformats-officedocument.drawingml.diagramColors+xml"/>
  <Override PartName="/ppt/diagrams/colors2.xml" ContentType="application/vnd.openxmlformats-officedocument.drawingml.diagramColors+xml"/>
  <Override PartName="/ppt/diagrams/colors3.xml" ContentType="application/vnd.openxmlformats-officedocument.drawingml.diagramColors+xml"/>
  <Override PartName="/ppt/diagrams/data1.xml" ContentType="application/vnd.openxmlformats-officedocument.drawingml.diagramData+xml"/>
  <Override PartName="/ppt/diagrams/data2.xml" ContentType="application/vnd.openxmlformats-officedocument.drawingml.diagramData+xml"/>
  <Override PartName="/ppt/diagrams/data3.xml" ContentType="application/vnd.openxmlformats-officedocument.drawingml.diagramData+xml"/>
  <Override PartName="/ppt/diagrams/drawing1.xml" ContentType="application/vnd.ms-office.drawingml.diagramDrawing+xml"/>
  <Override PartName="/ppt/diagrams/drawing2.xml" ContentType="application/vnd.ms-office.drawingml.diagramDrawing+xml"/>
  <Override PartName="/ppt/diagrams/drawing3.xml" ContentType="application/vnd.ms-office.drawingml.diagramDrawing+xml"/>
  <Override PartName="/ppt/diagrams/layout1.xml" ContentType="application/vnd.openxmlformats-officedocument.drawingml.diagramLayout+xml"/>
  <Override PartName="/ppt/diagrams/layout2.xml" ContentType="application/vnd.openxmlformats-officedocument.drawingml.diagramLayout+xml"/>
  <Override PartName="/ppt/diagrams/layout3.xml" ContentType="application/vnd.openxmlformats-officedocument.drawingml.diagramLayout+xml"/>
  <Override PartName="/ppt/diagrams/quickStyle1.xml" ContentType="application/vnd.openxmlformats-officedocument.drawingml.diagramStyle+xml"/>
  <Override PartName="/ppt/diagrams/quickStyle2.xml" ContentType="application/vnd.openxmlformats-officedocument.drawingml.diagramStyle+xml"/>
  <Override PartName="/ppt/diagrams/quickStyle3.xml" ContentType="application/vnd.openxmlformats-officedocument.drawingml.diagramStyle+xml"/>
  <Override PartName="/ppt/ink/ink1.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xml" ContentType="application/inkml+xml"/>
  <Override PartName="/ppt/ink/ink30.xml" ContentType="application/inkml+xml"/>
  <Override PartName="/ppt/ink/ink31.xml" ContentType="application/inkml+xml"/>
  <Override PartName="/ppt/ink/ink32.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presentation.xml" ContentType="application/vnd.openxmlformats-officedocument.presentationml.presentation.main+xml"/>
  <Override PartName="/ppt/presProps.xml" ContentType="application/vnd.openxmlformats-officedocument.presentationml.presProp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&#65279;<?xml version="1.0" encoding="utf-8" standalone="yes"?><Relationships xmlns="http://schemas.openxmlformats.org/package/2006/relationships"><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package/2006/relationships/metadata/thumbnail" Target="docProps/thumbnail.jpeg" /><Relationship Id="rId5" Type="http://schemas.openxmlformats.org/officeDocument/2006/relationships/custom-properties" Target="docProps/custom.xml" /></Relationships>
</file>

<file path=ppt/presentation.xml><?xml version="1.0" encoding="utf-8"?>
<!--Generated by Aspose.Slides for Java 24.3-->
<p:presentation xmlns:r="http://schemas.openxmlformats.org/officeDocument/2006/relationships" xmlns:a="http://schemas.openxmlformats.org/drawingml/2006/main" xmlns:p="http://schemas.openxmlformats.org/presentationml/2006/main" saveSubsetFonts="1" autoCompressPictures="0">
  <p:sldMasterIdLst>
    <p:sldMasterId id="2147483648" r:id="rId5"/>
  </p:sldMasterIdLst>
  <p:notesMasterIdLst>
    <p:notesMasterId r:id="rId6"/>
  </p:notesMasterIdLst>
  <p:sldIdLst>
    <p:sldId id="256" r:id="rId7"/>
    <p:sldId id="263" r:id="rId8"/>
    <p:sldId id="3153" r:id="rId9"/>
    <p:sldId id="3151" r:id="rId10"/>
    <p:sldId id="3150" r:id="rId11"/>
    <p:sldId id="3152" r:id="rId12"/>
    <p:sldId id="3154" r:id="rId13"/>
    <p:sldId id="264" r:id="rId14"/>
    <p:sldId id="265" r:id="rId15"/>
    <p:sldId id="266" r:id="rId16"/>
    <p:sldId id="269" r:id="rId17"/>
    <p:sldId id="267" r:id="rId18"/>
    <p:sldId id="268" r:id="rId19"/>
    <p:sldId id="270" r:id="rId20"/>
    <p:sldId id="3156" r:id="rId21"/>
    <p:sldId id="271" r:id="rId22"/>
    <p:sldId id="272" r:id="rId23"/>
    <p:sldId id="273" r:id="rId24"/>
    <p:sldId id="274" r:id="rId25"/>
    <p:sldId id="275" r:id="rId26"/>
    <p:sldId id="276" r:id="rId27"/>
    <p:sldId id="277" r:id="rId28"/>
    <p:sldId id="278" r:id="rId29"/>
    <p:sldId id="279" r:id="rId30"/>
    <p:sldId id="280" r:id="rId31"/>
    <p:sldId id="281" r:id="rId32"/>
    <p:sldId id="3157" r:id="rId33"/>
    <p:sldId id="3158" r:id="rId34"/>
    <p:sldId id="3159" r:id="rId35"/>
    <p:sldId id="3160" r:id="rId36"/>
    <p:sldId id="282" r:id="rId37"/>
    <p:sldId id="283" r:id="rId38"/>
    <p:sldId id="284" r:id="rId39"/>
    <p:sldId id="285" r:id="rId40"/>
    <p:sldId id="288" r:id="rId41"/>
    <p:sldId id="286" r:id="rId42"/>
    <p:sldId id="287" r:id="rId43"/>
    <p:sldId id="289" r:id="rId44"/>
    <p:sldId id="290" r:id="rId45"/>
    <p:sldId id="291" r:id="rId46"/>
    <p:sldId id="292" r:id="rId47"/>
    <p:sldId id="296" r:id="rId48"/>
    <p:sldId id="293" r:id="rId49"/>
    <p:sldId id="294" r:id="rId50"/>
    <p:sldId id="298" r:id="rId51"/>
    <p:sldId id="295" r:id="rId52"/>
    <p:sldId id="297" r:id="rId53"/>
    <p:sldId id="299" r:id="rId54"/>
    <p:sldId id="300" r:id="rId55"/>
    <p:sldId id="301" r:id="rId56"/>
    <p:sldId id="302" r:id="rId57"/>
    <p:sldId id="303" r:id="rId58"/>
    <p:sldId id="304" r:id="rId59"/>
    <p:sldId id="305" r:id="rId60"/>
    <p:sldId id="306" r:id="rId61"/>
    <p:sldId id="307" r:id="rId62"/>
    <p:sldId id="308" r:id="rId63"/>
    <p:sldId id="309" r:id="rId64"/>
    <p:sldId id="310" r:id="rId65"/>
    <p:sldId id="311" r:id="rId66"/>
    <p:sldId id="312" r:id="rId67"/>
    <p:sldId id="313" r:id="rId68"/>
    <p:sldId id="314" r:id="rId69"/>
    <p:sldId id="315" r:id="rId70"/>
    <p:sldId id="316" r:id="rId71"/>
    <p:sldId id="317" r:id="rId72"/>
    <p:sldId id="318" r:id="rId73"/>
    <p:sldId id="319" r:id="rId74"/>
    <p:sldId id="320" r:id="rId75"/>
    <p:sldId id="321" r:id="rId76"/>
    <p:sldId id="322" r:id="rId77"/>
    <p:sldId id="323" r:id="rId78"/>
    <p:sldId id="324" r:id="rId79"/>
    <p:sldId id="326" r:id="rId80"/>
    <p:sldId id="325" r:id="rId81"/>
    <p:sldId id="327" r:id="rId82"/>
    <p:sldId id="3175" r:id="rId83"/>
    <p:sldId id="3176" r:id="rId84"/>
    <p:sldId id="3177" r:id="rId85"/>
    <p:sldId id="3178" r:id="rId86"/>
    <p:sldId id="3180" r:id="rId87"/>
    <p:sldId id="3181" r:id="rId88"/>
    <p:sldId id="3182" r:id="rId89"/>
    <p:sldId id="3161" r:id="rId90"/>
    <p:sldId id="3164" r:id="rId91"/>
    <p:sldId id="3162" r:id="rId92"/>
    <p:sldId id="3163" r:id="rId93"/>
    <p:sldId id="3165" r:id="rId94"/>
    <p:sldId id="3166" r:id="rId95"/>
    <p:sldId id="3167" r:id="rId96"/>
    <p:sldId id="3168" r:id="rId97"/>
    <p:sldId id="3169" r:id="rId98"/>
    <p:sldId id="3170" r:id="rId99"/>
    <p:sldId id="3171" r:id="rId100"/>
    <p:sldId id="3172" r:id="rId101"/>
    <p:sldId id="3173" r:id="rId102"/>
    <p:sldId id="3174" r:id="rId103"/>
    <p:sldId id="329" r:id="rId104"/>
  </p:sldIdLst>
  <p:sldSz cx="9144000" cy="6858000" type="screen4x3"/>
  <p:notesSz cx="6950075" cy="9236075"/>
  <p:custDataLst>
    <p:tags r:id="rId10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2880" userDrawn="1">
          <p15:clr>
            <a:srgbClr val="A4A3A4"/>
          </p15:clr>
        </p15:guide>
        <p15:guide id="3" orient="horz" pos="4320" userDrawn="1">
          <p15:clr>
            <a:srgbClr val="A4A3A4"/>
          </p15:clr>
        </p15:guide>
        <p15:guide id="4" orient="horz" userDrawn="1">
          <p15:clr>
            <a:srgbClr val="A4A3A4"/>
          </p15:clr>
        </p15:guide>
        <p15:guide id="6" pos="576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p="http://schemas.openxmlformats.org/presentationml/2006/main">
  <p:cmAuthor id="1" name="Brad Kostka" initials="BK" lastIdx="0" clrIdx="0">
    <p:extLst>
      <p:ext uri="{19B8F6BF-5375-455C-9EA6-DF929625EA0E}">
        <p15:presenceInfo xmlns:p15="http://schemas.microsoft.com/office/powerpoint/2012/main" userId="S::bkostka@roopco.com::5bf04b9e-3f2b-4203-8d7a-b84b746d51c3" providerId="AD"/>
      </p:ext>
    </p:extLst>
  </p:cmAuthor>
  <p:cmAuthor id="2" name="Joe Toula" initials="JT" lastIdx="0" clrIdx="1">
    <p:extLst>
      <p:ext uri="{19B8F6BF-5375-455C-9EA6-DF929625EA0E}">
        <p15:presenceInfo xmlns:p15="http://schemas.microsoft.com/office/powerpoint/2012/main" userId="S::jtoula@rpminc.com::2df48d24-f262-454e-ad9c-9a6f9fc72b19" providerId="AD"/>
      </p:ext>
    </p:extLst>
  </p:cmAuthor>
  <p:cmAuthor id="3" name="Cain, Caroline" initials="CC" lastIdx="0" clrIdx="2"/>
</p:cmAuthorLst>
</file>

<file path=ppt/presProps.xml><?xml version="1.0" encoding="utf-8"?>
<p:presentationPr xmlns:r="http://schemas.openxmlformats.org/officeDocument/2006/relationships" xmlns:a="http://schemas.openxmlformats.org/drawingml/2006/main"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 uri="{1BD7E111-0CB8-44D6-8891-C1BB2F81B7CC}">
      <p1710:readonlyRecommended xmlns:p1710="http://schemas.microsoft.com/office/powerpoint/2017/10/main" val="0"/>
    </p:ext>
  </p:extLst>
</p:presentationPr>
</file>

<file path=ppt/tableStyles.xml><?xml version="1.0" encoding="utf-8"?>
<a:tblStyleLst xmlns:r="http://schemas.openxmlformats.org/officeDocument/2006/relationships"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fill>
          <a:solidFill>
            <a:schemeClr val="accent1">
              <a:tint val="40000"/>
            </a:schemeClr>
          </a:solidFill>
        </a:fill>
      </a:tcStyle>
    </a:band1H>
    <a:band1V>
      <a:tcStyle>
        <a:fill>
          <a:solidFill>
            <a:schemeClr val="accent1">
              <a:tint val="40000"/>
            </a:schemeClr>
          </a:solidFill>
        </a:fill>
      </a:tcStyle>
    </a:band1V>
    <a:lastCol>
      <a:tcTxStyle b="on">
        <a:fontRef idx="minor">
          <a:prstClr val="black"/>
        </a:fontRef>
        <a:schemeClr val="lt1"/>
      </a:tcTxStyle>
      <a:tcStyle>
        <a:fill>
          <a:solidFill>
            <a:schemeClr val="accent1"/>
          </a:solidFill>
        </a:fill>
      </a:tcStyle>
    </a:lastCol>
    <a:firstCol>
      <a:tcTxStyle b="on">
        <a:fontRef idx="minor">
          <a:prstClr val="black"/>
        </a:fontRef>
        <a:schemeClr val="lt1"/>
      </a:tcTxStyle>
      <a:tcStyle>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fill>
          <a:solidFill>
            <a:schemeClr val="accent6">
              <a:tint val="40000"/>
            </a:schemeClr>
          </a:solidFill>
        </a:fill>
      </a:tcStyle>
    </a:band1H>
    <a:band1V>
      <a:tcStyle>
        <a:fill>
          <a:solidFill>
            <a:schemeClr val="accent6">
              <a:tint val="40000"/>
            </a:schemeClr>
          </a:solidFill>
        </a:fill>
      </a:tcStyle>
    </a:band1V>
    <a:lastCol>
      <a:tcTxStyle b="on">
        <a:fontRef idx="minor">
          <a:prstClr val="black"/>
        </a:fontRef>
        <a:schemeClr val="lt1"/>
      </a:tcTxStyle>
      <a:tcStyle>
        <a:fill>
          <a:solidFill>
            <a:schemeClr val="accent6"/>
          </a:solidFill>
        </a:fill>
      </a:tcStyle>
    </a:lastCol>
    <a:firstCol>
      <a:tcTxStyle b="on">
        <a:fontRef idx="minor">
          <a:prstClr val="black"/>
        </a:fontRef>
        <a:schemeClr val="lt1"/>
      </a:tcTxStyle>
      <a:tcStyle>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fill>
          <a:solidFill>
            <a:schemeClr val="accent5">
              <a:tint val="40000"/>
            </a:schemeClr>
          </a:solidFill>
        </a:fill>
      </a:tcStyle>
    </a:band1H>
    <a:band1V>
      <a:tcStyle>
        <a:fill>
          <a:solidFill>
            <a:schemeClr val="accent5">
              <a:tint val="40000"/>
            </a:schemeClr>
          </a:solidFill>
        </a:fill>
      </a:tcStyle>
    </a:band1V>
    <a:lastCol>
      <a:tcTxStyle b="on">
        <a:fontRef idx="minor">
          <a:prstClr val="black"/>
        </a:fontRef>
        <a:schemeClr val="lt1"/>
      </a:tcTxStyle>
      <a:tcStyle>
        <a:fill>
          <a:solidFill>
            <a:schemeClr val="accent5"/>
          </a:solidFill>
        </a:fill>
      </a:tcStyle>
    </a:lastCol>
    <a:firstCol>
      <a:tcTxStyle b="on">
        <a:fontRef idx="minor">
          <a:prstClr val="black"/>
        </a:fontRef>
        <a:schemeClr val="lt1"/>
      </a:tcTxStyle>
      <a:tcStyle>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fill>
          <a:solidFill>
            <a:schemeClr val="dk1">
              <a:tint val="40000"/>
            </a:schemeClr>
          </a:solidFill>
        </a:fill>
      </a:tcStyle>
    </a:band1H>
    <a:band1V>
      <a:tcStyle>
        <a:fill>
          <a:solidFill>
            <a:schemeClr val="dk1">
              <a:tint val="40000"/>
            </a:schemeClr>
          </a:solidFill>
        </a:fill>
      </a:tcStyle>
    </a:band1V>
    <a:lastCol>
      <a:tcTxStyle b="on">
        <a:fontRef idx="minor">
          <a:prstClr val="black"/>
        </a:fontRef>
        <a:schemeClr val="lt1"/>
      </a:tcTxStyle>
      <a:tcStyle>
        <a:fill>
          <a:solidFill>
            <a:schemeClr val="dk1"/>
          </a:solidFill>
        </a:fill>
      </a:tcStyle>
    </a:lastCol>
    <a:firstCol>
      <a:tcTxStyle b="on">
        <a:fontRef idx="minor">
          <a:prstClr val="black"/>
        </a:fontRef>
        <a:schemeClr val="lt1"/>
      </a:tcTxStyle>
      <a:tcStyle>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fill>
          <a:solidFill>
            <a:schemeClr val="accent3">
              <a:tint val="40000"/>
            </a:schemeClr>
          </a:solidFill>
        </a:fill>
      </a:tcStyle>
    </a:band1H>
    <a:band1V>
      <a:tcStyle>
        <a:fill>
          <a:solidFill>
            <a:schemeClr val="accent3">
              <a:tint val="40000"/>
            </a:schemeClr>
          </a:solidFill>
        </a:fill>
      </a:tcStyle>
    </a:band1V>
    <a:lastCol>
      <a:tcTxStyle b="on">
        <a:fontRef idx="minor">
          <a:prstClr val="black"/>
        </a:fontRef>
        <a:schemeClr val="lt1"/>
      </a:tcTxStyle>
      <a:tcStyle>
        <a:fill>
          <a:solidFill>
            <a:schemeClr val="accent3"/>
          </a:solidFill>
        </a:fill>
      </a:tcStyle>
    </a:lastCol>
    <a:firstCol>
      <a:tcTxStyle b="on">
        <a:fontRef idx="minor">
          <a:prstClr val="black"/>
        </a:fontRef>
        <a:schemeClr val="lt1"/>
      </a:tcTxStyle>
      <a:tcStyle>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fill>
          <a:solidFill>
            <a:schemeClr val="dk1">
              <a:tint val="20000"/>
            </a:schemeClr>
          </a:solidFill>
        </a:fill>
      </a:tcStyle>
    </a:band1H>
    <a:band1V>
      <a:tcStyle>
        <a:fill>
          <a:solidFill>
            <a:schemeClr val="dk1">
              <a:tint val="20000"/>
            </a:schemeClr>
          </a:solidFill>
        </a:fill>
      </a:tcStyle>
    </a:band1V>
    <a:lastCol>
      <a:tcTxStyle b="on">
        <a:fontRef idx="minor">
          <a:scrgbClr r="0" g="0" b="0"/>
        </a:fontRef>
        <a:schemeClr val="lt1"/>
      </a:tcTxStyle>
      <a:tcStyle>
        <a:fill>
          <a:solidFill>
            <a:schemeClr val="accent3"/>
          </a:solidFill>
        </a:fill>
      </a:tcStyle>
    </a:lastCol>
    <a:firstCol>
      <a:tcTxStyle b="on">
        <a:fontRef idx="minor">
          <a:scrgbClr r="0" g="0" b="0"/>
        </a:fontRef>
        <a:schemeClr val="lt1"/>
      </a:tcTxStyle>
      <a:tcStyle>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seCell>
    <a:swCell>
      <a:tcTxStyle b="on">
        <a:fontRef idx="minor">
          <a:scrgbClr r="0" g="0" b="0"/>
        </a:fontRef>
        <a:schemeClr val="dk1"/>
      </a:tcTx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lastCol>
    <a:firstCol>
      <a:tcTxStyle b="on"/>
    </a:firstCol>
    <a:lastRow>
      <a:tcTxStyle b="on"/>
      <a:tcStyle>
        <a:tcBdr>
          <a:top>
            <a:ln w="50800" cmpd="dbl">
              <a:solidFill>
                <a:schemeClr val="accent1"/>
              </a:solidFill>
            </a:ln>
          </a:top>
        </a:tcBdr>
      </a:tcStyle>
    </a:lastRow>
    <a:firstRow>
      <a:tcTxStyle b="on">
        <a:fontRef idx="minor">
          <a:scrgbClr r="0" g="0" b="0"/>
        </a:fontRef>
        <a:schemeClr val="bg1"/>
      </a:tcTxStyle>
      <a:tcStyle>
        <a:fillRef idx="1">
          <a:schemeClr val="accent1"/>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lastCol>
    <a:firstCol>
      <a:tcTxStyle b="on"/>
    </a:firstCol>
    <a:lastRow>
      <a:tcTxStyle b="on"/>
      <a:tcStyle>
        <a:tcBdr>
          <a:top>
            <a:ln w="50800" cmpd="dbl">
              <a:solidFill>
                <a:schemeClr val="accent3"/>
              </a:solidFill>
            </a:ln>
          </a:top>
        </a:tcBdr>
      </a:tcStyle>
    </a:lastRow>
    <a:firstRow>
      <a:tcTxStyle b="on">
        <a:fontRef idx="minor">
          <a:scrgbClr r="0" g="0" b="0"/>
        </a:fontRef>
        <a:schemeClr val="bg1"/>
      </a:tcTxStyle>
      <a:tcStyle>
        <a:fillRef idx="1">
          <a:schemeClr val="accent3"/>
        </a:fillRef>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fill>
          <a:solidFill>
            <a:schemeClr val="accent3">
              <a:alpha val="20000"/>
            </a:schemeClr>
          </a:solidFill>
        </a:fill>
      </a:tcStyle>
    </a:band1H>
    <a:band1V>
      <a:tcStyle>
        <a:fill>
          <a:solidFill>
            <a:schemeClr val="accent3">
              <a:alpha val="20000"/>
            </a:schemeClr>
          </a:solidFill>
        </a:fill>
      </a:tcStyle>
    </a:band1V>
    <a:lastCol>
      <a:tcTxStyle b="on"/>
    </a:lastCol>
    <a:firstCol>
      <a:tcTxStyle b="on"/>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fill>
          <a:solidFill>
            <a:schemeClr val="dk1">
              <a:tint val="20000"/>
            </a:schemeClr>
          </a:solidFill>
        </a:fill>
      </a:tcStyle>
    </a:band1H>
    <a:band1V>
      <a:tcStyle>
        <a:fill>
          <a:solidFill>
            <a:schemeClr val="dk1">
              <a:tint val="20000"/>
            </a:schemeClr>
          </a:solidFill>
        </a:fill>
      </a:tcStyle>
    </a:band1V>
    <a:lastCol>
      <a:tcTxStyle b="on">
        <a:fontRef idx="minor">
          <a:scrgbClr r="0" g="0" b="0"/>
        </a:fontRef>
        <a:schemeClr val="lt1"/>
      </a:tcTxStyle>
      <a:tcStyle>
        <a:fill>
          <a:solidFill>
            <a:schemeClr val="accent1"/>
          </a:solidFill>
        </a:fill>
      </a:tcStyle>
    </a:lastCol>
    <a:firstCol>
      <a:tcTxStyle b="on">
        <a:fontRef idx="minor">
          <a:scrgbClr r="0" g="0" b="0"/>
        </a:fontRef>
        <a:schemeClr val="lt1"/>
      </a:tcTxStyle>
      <a:tcStyle>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seCell>
    <a:swCell>
      <a:tcTxStyle b="on">
        <a:fontRef idx="minor">
          <a:scrgbClr r="0" g="0" b="0"/>
        </a:fontRef>
        <a:schemeClr val="dk1"/>
      </a:tcTx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fill>
          <a:solidFill>
            <a:schemeClr val="dk1">
              <a:tint val="40000"/>
            </a:schemeClr>
          </a:solidFill>
        </a:fill>
      </a:tcStyle>
    </a:band1H>
    <a:band1V>
      <a:tcStyle>
        <a:fill>
          <a:solidFill>
            <a:schemeClr val="dk1">
              <a:tint val="40000"/>
            </a:schemeClr>
          </a:solidFill>
        </a:fill>
      </a:tcStyle>
    </a:band1V>
    <a:lastCol>
      <a:tcTxStyle b="on"/>
    </a:lastCol>
    <a:firstCol>
      <a:tcTxStyle b="on"/>
    </a:firstCol>
    <a:lastRow>
      <a:tcTxStyle b="on"/>
      <a:tcStyle>
        <a:tcBdr>
          <a:top>
            <a:ln w="25400" cmpd="sng">
              <a:solidFill>
                <a:schemeClr val="dk1"/>
              </a:solidFill>
            </a:ln>
          </a:top>
        </a:tcBdr>
        <a:fill>
          <a:solidFill>
            <a:schemeClr val="dk1">
              <a:tint val="20000"/>
            </a:schemeClr>
          </a:solidFill>
        </a:fill>
      </a:tcStyle>
    </a:lastRow>
    <a:firstRow>
      <a:tcTxStyle b="on"/>
      <a:tcStyle>
        <a:fill>
          <a:solidFill>
            <a:schemeClr val="dk1">
              <a:tint val="20000"/>
            </a:schemeClr>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fill>
          <a:solidFill>
            <a:schemeClr val="dk1">
              <a:tint val="20000"/>
            </a:schemeClr>
          </a:solidFill>
        </a:fill>
      </a:tcStyle>
    </a:band1H>
    <a:band1V>
      <a:tcStyle>
        <a:fill>
          <a:solidFill>
            <a:schemeClr val="dk1">
              <a:tint val="20000"/>
            </a:schemeClr>
          </a:solidFill>
        </a:fill>
      </a:tcStyle>
    </a:band1V>
    <a:lastCol>
      <a:tcTxStyle b="on"/>
    </a:lastCol>
    <a:firstCol>
      <a:tcTxStyle b="on"/>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fill>
          <a:solidFill>
            <a:schemeClr val="dk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fill>
          <a:solidFill>
            <a:schemeClr val="accent3">
              <a:tint val="20000"/>
            </a:schemeClr>
          </a:solidFill>
        </a:fill>
      </a:tcStyle>
    </a:band1H>
    <a:band1V>
      <a:tcStyle>
        <a:fill>
          <a:solidFill>
            <a:schemeClr val="accent3">
              <a:tint val="20000"/>
            </a:schemeClr>
          </a:solidFill>
        </a:fill>
      </a:tcStyle>
    </a:band1V>
    <a:lastCol>
      <a:tcTxStyle b="on"/>
    </a:lastCol>
    <a:firstCol>
      <a:tcTxStyle b="on"/>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fill>
          <a:solidFill>
            <a:schemeClr val="accent3"/>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fill>
          <a:solidFill>
            <a:schemeClr val="tx1">
              <a:alpha val="20000"/>
            </a:schemeClr>
          </a:solidFill>
        </a:fill>
      </a:tcStyle>
    </a:band1H>
    <a:band1V>
      <a:tcStyle>
        <a:fill>
          <a:solidFill>
            <a:schemeClr val="tx1">
              <a:alpha val="20000"/>
            </a:schemeClr>
          </a:solidFill>
        </a:fill>
      </a:tcStyle>
    </a:band1V>
    <a:lastCol>
      <a:tcTxStyle b="on"/>
    </a:lastCol>
    <a:firstCol>
      <a:tcTxStyle b="on"/>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fill>
          <a:solidFill>
            <a:schemeClr val="tx1">
              <a:alpha val="20000"/>
            </a:schemeClr>
          </a:solidFill>
        </a:fill>
      </a:tcStyle>
    </a:band1H>
    <a:band1V>
      <a:tcStyle>
        <a:fill>
          <a:solidFill>
            <a:schemeClr val="tx1">
              <a:alpha val="20000"/>
            </a:schemeClr>
          </a:solidFill>
        </a:fill>
      </a:tcStyle>
    </a:band1V>
    <a:lastCol>
      <a:tcTxStyle b="on"/>
    </a:lastCol>
    <a:firstCol>
      <a:tcTxStyle b="on"/>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fill>
          <a:solidFill>
            <a:schemeClr val="accent1">
              <a:tint val="40000"/>
            </a:schemeClr>
          </a:solidFill>
        </a:fill>
      </a:tcStyle>
    </a:band1H>
    <a:band1V>
      <a:tcStyle>
        <a:fill>
          <a:solidFill>
            <a:schemeClr val="accent1">
              <a:tint val="40000"/>
            </a:schemeClr>
          </a:solidFill>
        </a:fill>
      </a:tcStyle>
    </a:band1V>
    <a:lastCol>
      <a:tcTxStyle b="on"/>
    </a:lastCol>
    <a:firstCol>
      <a:tcTxStyle b="on"/>
    </a:firstCol>
    <a:lastRow>
      <a:tcTxStyle b="on"/>
      <a:tcStyle>
        <a:tcBdr>
          <a:top>
            <a:ln w="25400" cmpd="sng">
              <a:solidFill>
                <a:schemeClr val="accent1"/>
              </a:solidFill>
            </a:ln>
          </a:top>
        </a:tcBdr>
        <a:fill>
          <a:solidFill>
            <a:schemeClr val="accent1">
              <a:tint val="20000"/>
            </a:schemeClr>
          </a:solidFill>
        </a:fill>
      </a:tcStyle>
    </a:lastRow>
    <a:firstRow>
      <a:tcTxStyle b="on"/>
      <a:tcStyle>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787" autoAdjust="0"/>
    <p:restoredTop sz="95187" autoAdjust="0"/>
  </p:normalViewPr>
  <p:slideViewPr>
    <p:cSldViewPr snapToGrid="0">
      <p:cViewPr varScale="1">
        <p:scale>
          <a:sx n="139" d="100"/>
          <a:sy n="139" d="100"/>
        </p:scale>
        <p:origin x="2322" y="342"/>
      </p:cViewPr>
      <p:guideLst>
        <p:guide orient="horz" pos="2184"/>
        <p:guide pos="2880"/>
        <p:guide orient="horz" pos="4320"/>
        <p:guide orient="horz"/>
        <p:guide pos="5760"/>
      </p:guideLst>
    </p:cSldViewPr>
  </p:slideViewPr>
  <p:outlineViewPr>
    <p:cViewPr>
      <p:scale>
        <a:sx n="33" d="100"/>
        <a:sy n="33" d="100"/>
      </p:scale>
      <p:origin x="0" y="-9446"/>
    </p:cViewPr>
  </p:outlineViewPr>
  <p:notesTextViewPr>
    <p:cViewPr>
      <p:scale>
        <a:sx n="1" d="1"/>
        <a:sy n="1" d="1"/>
      </p:scale>
      <p:origin x="0" y="0"/>
    </p:cViewPr>
  </p:notesTextViewPr>
  <p:sorterViewPr>
    <p:cViewPr>
      <p:scale>
        <a:sx n="66" d="100"/>
        <a:sy n="66" d="100"/>
      </p:scale>
      <p:origin x="0" y="0"/>
    </p:cViewPr>
  </p:sorterViewPr>
  <p:notesViewPr>
    <p:cSldViewPr snapToGrid="0">
      <p:cViewPr>
        <p:scale>
          <a:sx n="1" d="100"/>
          <a:sy n="1" d="100"/>
        </p:scale>
        <p:origin x="0" y="0"/>
      </p:cViewPr>
      <p:guideLst/>
    </p:cSldViewPr>
  </p:notesViewPr>
  <p:gridSpacing cx="76200" cy="76200"/>
</p:viewPr>
</file>

<file path=ppt/_rels/presentation.xml.rels>&#65279;<?xml version="1.0" encoding="utf-8" standalone="yes"?><Relationships xmlns="http://schemas.openxmlformats.org/package/2006/relationships"><Relationship Id="rId1" Type="http://schemas.openxmlformats.org/officeDocument/2006/relationships/customXml" Target="../customXml/item1.xml" /><Relationship Id="rId10" Type="http://schemas.openxmlformats.org/officeDocument/2006/relationships/slide" Target="slides/slide4.xml" /><Relationship Id="rId100" Type="http://schemas.openxmlformats.org/officeDocument/2006/relationships/slide" Target="slides/slide94.xml" /><Relationship Id="rId101" Type="http://schemas.openxmlformats.org/officeDocument/2006/relationships/slide" Target="slides/slide95.xml" /><Relationship Id="rId102" Type="http://schemas.openxmlformats.org/officeDocument/2006/relationships/slide" Target="slides/slide96.xml" /><Relationship Id="rId103" Type="http://schemas.openxmlformats.org/officeDocument/2006/relationships/slide" Target="slides/slide97.xml" /><Relationship Id="rId104" Type="http://schemas.openxmlformats.org/officeDocument/2006/relationships/slide" Target="slides/slide98.xml" /><Relationship Id="rId105" Type="http://schemas.openxmlformats.org/officeDocument/2006/relationships/tags" Target="tags/tag6.xml" /><Relationship Id="rId106" Type="http://schemas.openxmlformats.org/officeDocument/2006/relationships/presProps" Target="presProps.xml" /><Relationship Id="rId107" Type="http://schemas.openxmlformats.org/officeDocument/2006/relationships/viewProps" Target="viewProps.xml" /><Relationship Id="rId108" Type="http://schemas.openxmlformats.org/officeDocument/2006/relationships/theme" Target="theme/theme1.xml" /><Relationship Id="rId109" Type="http://schemas.openxmlformats.org/officeDocument/2006/relationships/tableStyles" Target="tableStyles.xml" /><Relationship Id="rId11" Type="http://schemas.openxmlformats.org/officeDocument/2006/relationships/slide" Target="slides/slide5.xml" /><Relationship Id="rId110" Type="http://schemas.microsoft.com/office/2016/11/relationships/changesInfo" Target="changesInfos/changesInfo1.xml" /><Relationship Id="rId12" Type="http://schemas.openxmlformats.org/officeDocument/2006/relationships/slide" Target="slides/slide6.xml" /><Relationship Id="rId13" Type="http://schemas.openxmlformats.org/officeDocument/2006/relationships/slide" Target="slides/slide7.xml" /><Relationship Id="rId14" Type="http://schemas.openxmlformats.org/officeDocument/2006/relationships/slide" Target="slides/slide8.xml" /><Relationship Id="rId15" Type="http://schemas.openxmlformats.org/officeDocument/2006/relationships/slide" Target="slides/slide9.xml" /><Relationship Id="rId16" Type="http://schemas.openxmlformats.org/officeDocument/2006/relationships/slide" Target="slides/slide10.xml" /><Relationship Id="rId17" Type="http://schemas.openxmlformats.org/officeDocument/2006/relationships/slide" Target="slides/slide11.xml" /><Relationship Id="rId18" Type="http://schemas.openxmlformats.org/officeDocument/2006/relationships/slide" Target="slides/slide12.xml" /><Relationship Id="rId19" Type="http://schemas.openxmlformats.org/officeDocument/2006/relationships/slide" Target="slides/slide13.xml" /><Relationship Id="rId2" Type="http://schemas.openxmlformats.org/officeDocument/2006/relationships/customXml" Target="../customXml/item2.xml" /><Relationship Id="rId20" Type="http://schemas.openxmlformats.org/officeDocument/2006/relationships/slide" Target="slides/slide14.xml" /><Relationship Id="rId21" Type="http://schemas.openxmlformats.org/officeDocument/2006/relationships/slide" Target="slides/slide15.xml" /><Relationship Id="rId22" Type="http://schemas.openxmlformats.org/officeDocument/2006/relationships/slide" Target="slides/slide16.xml" /><Relationship Id="rId23" Type="http://schemas.openxmlformats.org/officeDocument/2006/relationships/slide" Target="slides/slide17.xml" /><Relationship Id="rId24" Type="http://schemas.openxmlformats.org/officeDocument/2006/relationships/slide" Target="slides/slide18.xml" /><Relationship Id="rId25" Type="http://schemas.openxmlformats.org/officeDocument/2006/relationships/slide" Target="slides/slide19.xml" /><Relationship Id="rId26" Type="http://schemas.openxmlformats.org/officeDocument/2006/relationships/slide" Target="slides/slide20.xml" /><Relationship Id="rId27" Type="http://schemas.openxmlformats.org/officeDocument/2006/relationships/slide" Target="slides/slide21.xml" /><Relationship Id="rId28" Type="http://schemas.openxmlformats.org/officeDocument/2006/relationships/slide" Target="slides/slide22.xml" /><Relationship Id="rId29" Type="http://schemas.openxmlformats.org/officeDocument/2006/relationships/slide" Target="slides/slide23.xml" /><Relationship Id="rId3" Type="http://schemas.openxmlformats.org/officeDocument/2006/relationships/customXml" Target="../customXml/item3.xml" /><Relationship Id="rId30" Type="http://schemas.openxmlformats.org/officeDocument/2006/relationships/slide" Target="slides/slide24.xml" /><Relationship Id="rId31" Type="http://schemas.openxmlformats.org/officeDocument/2006/relationships/slide" Target="slides/slide25.xml" /><Relationship Id="rId32" Type="http://schemas.openxmlformats.org/officeDocument/2006/relationships/slide" Target="slides/slide26.xml" /><Relationship Id="rId33" Type="http://schemas.openxmlformats.org/officeDocument/2006/relationships/slide" Target="slides/slide27.xml" /><Relationship Id="rId34" Type="http://schemas.openxmlformats.org/officeDocument/2006/relationships/slide" Target="slides/slide28.xml" /><Relationship Id="rId35" Type="http://schemas.openxmlformats.org/officeDocument/2006/relationships/slide" Target="slides/slide29.xml" /><Relationship Id="rId36" Type="http://schemas.openxmlformats.org/officeDocument/2006/relationships/slide" Target="slides/slide30.xml" /><Relationship Id="rId37" Type="http://schemas.openxmlformats.org/officeDocument/2006/relationships/slide" Target="slides/slide31.xml" /><Relationship Id="rId38" Type="http://schemas.openxmlformats.org/officeDocument/2006/relationships/slide" Target="slides/slide32.xml" /><Relationship Id="rId39" Type="http://schemas.openxmlformats.org/officeDocument/2006/relationships/slide" Target="slides/slide33.xml" /><Relationship Id="rId4" Type="http://schemas.openxmlformats.org/officeDocument/2006/relationships/commentAuthors" Target="commentAuthors.xml" /><Relationship Id="rId40" Type="http://schemas.openxmlformats.org/officeDocument/2006/relationships/slide" Target="slides/slide34.xml" /><Relationship Id="rId41" Type="http://schemas.openxmlformats.org/officeDocument/2006/relationships/slide" Target="slides/slide35.xml" /><Relationship Id="rId42" Type="http://schemas.openxmlformats.org/officeDocument/2006/relationships/slide" Target="slides/slide36.xml" /><Relationship Id="rId43" Type="http://schemas.openxmlformats.org/officeDocument/2006/relationships/slide" Target="slides/slide37.xml" /><Relationship Id="rId44" Type="http://schemas.openxmlformats.org/officeDocument/2006/relationships/slide" Target="slides/slide38.xml" /><Relationship Id="rId45" Type="http://schemas.openxmlformats.org/officeDocument/2006/relationships/slide" Target="slides/slide39.xml" /><Relationship Id="rId46" Type="http://schemas.openxmlformats.org/officeDocument/2006/relationships/slide" Target="slides/slide40.xml" /><Relationship Id="rId47" Type="http://schemas.openxmlformats.org/officeDocument/2006/relationships/slide" Target="slides/slide41.xml" /><Relationship Id="rId48" Type="http://schemas.openxmlformats.org/officeDocument/2006/relationships/slide" Target="slides/slide42.xml" /><Relationship Id="rId49" Type="http://schemas.openxmlformats.org/officeDocument/2006/relationships/slide" Target="slides/slide43.xml" /><Relationship Id="rId5" Type="http://schemas.openxmlformats.org/officeDocument/2006/relationships/slideMaster" Target="slideMasters/slideMaster1.xml" /><Relationship Id="rId50" Type="http://schemas.openxmlformats.org/officeDocument/2006/relationships/slide" Target="slides/slide44.xml" /><Relationship Id="rId51" Type="http://schemas.openxmlformats.org/officeDocument/2006/relationships/slide" Target="slides/slide45.xml" /><Relationship Id="rId52" Type="http://schemas.openxmlformats.org/officeDocument/2006/relationships/slide" Target="slides/slide46.xml" /><Relationship Id="rId53" Type="http://schemas.openxmlformats.org/officeDocument/2006/relationships/slide" Target="slides/slide47.xml" /><Relationship Id="rId54" Type="http://schemas.openxmlformats.org/officeDocument/2006/relationships/slide" Target="slides/slide48.xml" /><Relationship Id="rId55" Type="http://schemas.openxmlformats.org/officeDocument/2006/relationships/slide" Target="slides/slide49.xml" /><Relationship Id="rId56" Type="http://schemas.openxmlformats.org/officeDocument/2006/relationships/slide" Target="slides/slide50.xml" /><Relationship Id="rId57" Type="http://schemas.openxmlformats.org/officeDocument/2006/relationships/slide" Target="slides/slide51.xml" /><Relationship Id="rId58" Type="http://schemas.openxmlformats.org/officeDocument/2006/relationships/slide" Target="slides/slide52.xml" /><Relationship Id="rId59" Type="http://schemas.openxmlformats.org/officeDocument/2006/relationships/slide" Target="slides/slide53.xml" /><Relationship Id="rId6" Type="http://schemas.openxmlformats.org/officeDocument/2006/relationships/notesMaster" Target="notesMasters/notesMaster1.xml" /><Relationship Id="rId60" Type="http://schemas.openxmlformats.org/officeDocument/2006/relationships/slide" Target="slides/slide54.xml" /><Relationship Id="rId61" Type="http://schemas.openxmlformats.org/officeDocument/2006/relationships/slide" Target="slides/slide55.xml" /><Relationship Id="rId62" Type="http://schemas.openxmlformats.org/officeDocument/2006/relationships/slide" Target="slides/slide56.xml" /><Relationship Id="rId63" Type="http://schemas.openxmlformats.org/officeDocument/2006/relationships/slide" Target="slides/slide57.xml" /><Relationship Id="rId64" Type="http://schemas.openxmlformats.org/officeDocument/2006/relationships/slide" Target="slides/slide58.xml" /><Relationship Id="rId65" Type="http://schemas.openxmlformats.org/officeDocument/2006/relationships/slide" Target="slides/slide59.xml" /><Relationship Id="rId66" Type="http://schemas.openxmlformats.org/officeDocument/2006/relationships/slide" Target="slides/slide60.xml" /><Relationship Id="rId67" Type="http://schemas.openxmlformats.org/officeDocument/2006/relationships/slide" Target="slides/slide61.xml" /><Relationship Id="rId68" Type="http://schemas.openxmlformats.org/officeDocument/2006/relationships/slide" Target="slides/slide62.xml" /><Relationship Id="rId69" Type="http://schemas.openxmlformats.org/officeDocument/2006/relationships/slide" Target="slides/slide63.xml" /><Relationship Id="rId7" Type="http://schemas.openxmlformats.org/officeDocument/2006/relationships/slide" Target="slides/slide1.xml" /><Relationship Id="rId70" Type="http://schemas.openxmlformats.org/officeDocument/2006/relationships/slide" Target="slides/slide64.xml" /><Relationship Id="rId71" Type="http://schemas.openxmlformats.org/officeDocument/2006/relationships/slide" Target="slides/slide65.xml" /><Relationship Id="rId72" Type="http://schemas.openxmlformats.org/officeDocument/2006/relationships/slide" Target="slides/slide66.xml" /><Relationship Id="rId73" Type="http://schemas.openxmlformats.org/officeDocument/2006/relationships/slide" Target="slides/slide67.xml" /><Relationship Id="rId74" Type="http://schemas.openxmlformats.org/officeDocument/2006/relationships/slide" Target="slides/slide68.xml" /><Relationship Id="rId75" Type="http://schemas.openxmlformats.org/officeDocument/2006/relationships/slide" Target="slides/slide69.xml" /><Relationship Id="rId76" Type="http://schemas.openxmlformats.org/officeDocument/2006/relationships/slide" Target="slides/slide70.xml" /><Relationship Id="rId77" Type="http://schemas.openxmlformats.org/officeDocument/2006/relationships/slide" Target="slides/slide71.xml" /><Relationship Id="rId78" Type="http://schemas.openxmlformats.org/officeDocument/2006/relationships/slide" Target="slides/slide72.xml" /><Relationship Id="rId79" Type="http://schemas.openxmlformats.org/officeDocument/2006/relationships/slide" Target="slides/slide73.xml" /><Relationship Id="rId8" Type="http://schemas.openxmlformats.org/officeDocument/2006/relationships/slide" Target="slides/slide2.xml" /><Relationship Id="rId80" Type="http://schemas.openxmlformats.org/officeDocument/2006/relationships/slide" Target="slides/slide74.xml" /><Relationship Id="rId81" Type="http://schemas.openxmlformats.org/officeDocument/2006/relationships/slide" Target="slides/slide75.xml" /><Relationship Id="rId82" Type="http://schemas.openxmlformats.org/officeDocument/2006/relationships/slide" Target="slides/slide76.xml" /><Relationship Id="rId83" Type="http://schemas.openxmlformats.org/officeDocument/2006/relationships/slide" Target="slides/slide77.xml" /><Relationship Id="rId84" Type="http://schemas.openxmlformats.org/officeDocument/2006/relationships/slide" Target="slides/slide78.xml" /><Relationship Id="rId85" Type="http://schemas.openxmlformats.org/officeDocument/2006/relationships/slide" Target="slides/slide79.xml" /><Relationship Id="rId86" Type="http://schemas.openxmlformats.org/officeDocument/2006/relationships/slide" Target="slides/slide80.xml" /><Relationship Id="rId87" Type="http://schemas.openxmlformats.org/officeDocument/2006/relationships/slide" Target="slides/slide81.xml" /><Relationship Id="rId88" Type="http://schemas.openxmlformats.org/officeDocument/2006/relationships/slide" Target="slides/slide82.xml" /><Relationship Id="rId89" Type="http://schemas.openxmlformats.org/officeDocument/2006/relationships/slide" Target="slides/slide83.xml" /><Relationship Id="rId9" Type="http://schemas.openxmlformats.org/officeDocument/2006/relationships/slide" Target="slides/slide3.xml" /><Relationship Id="rId90" Type="http://schemas.openxmlformats.org/officeDocument/2006/relationships/slide" Target="slides/slide84.xml" /><Relationship Id="rId91" Type="http://schemas.openxmlformats.org/officeDocument/2006/relationships/slide" Target="slides/slide85.xml" /><Relationship Id="rId92" Type="http://schemas.openxmlformats.org/officeDocument/2006/relationships/slide" Target="slides/slide86.xml" /><Relationship Id="rId93" Type="http://schemas.openxmlformats.org/officeDocument/2006/relationships/slide" Target="slides/slide87.xml" /><Relationship Id="rId94" Type="http://schemas.openxmlformats.org/officeDocument/2006/relationships/slide" Target="slides/slide88.xml" /><Relationship Id="rId95" Type="http://schemas.openxmlformats.org/officeDocument/2006/relationships/slide" Target="slides/slide89.xml" /><Relationship Id="rId96" Type="http://schemas.openxmlformats.org/officeDocument/2006/relationships/slide" Target="slides/slide90.xml" /><Relationship Id="rId97" Type="http://schemas.openxmlformats.org/officeDocument/2006/relationships/slide" Target="slides/slide91.xml" /><Relationship Id="rId98" Type="http://schemas.openxmlformats.org/officeDocument/2006/relationships/slide" Target="slides/slide92.xml" /><Relationship Id="rId99" Type="http://schemas.openxmlformats.org/officeDocument/2006/relationships/slide" Target="slides/slide93.xml" /></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helley Earl" userId="4951d46f-b647-4b3c-b822-5808962dcca8" providerId="ADAL" clId="{C599F5F2-8DAF-453A-AE68-646301051AD8}"/>
    <pc:docChg chg="modSld">
      <pc:chgData name="Shelley Earl" userId="4951d46f-b647-4b3c-b822-5808962dcca8" providerId="ADAL" clId="{C599F5F2-8DAF-453A-AE68-646301051AD8}" dt="2026-03-10T14:26:21.444" v="0" actId="2165"/>
      <pc:docMkLst>
        <pc:docMk/>
      </pc:docMkLst>
      <pc:sldChg chg="modSp mod">
        <pc:chgData name="Shelley Earl" userId="4951d46f-b647-4b3c-b822-5808962dcca8" providerId="ADAL" clId="{C599F5F2-8DAF-453A-AE68-646301051AD8}" dt="2026-03-10T14:26:21.444" v="0" actId="2165"/>
        <pc:sldMkLst>
          <pc:docMk/>
          <pc:sldMk cId="1650885007" sldId="3153"/>
        </pc:sldMkLst>
        <pc:graphicFrameChg chg="modGraphic">
          <ac:chgData name="Shelley Earl" userId="4951d46f-b647-4b3c-b822-5808962dcca8" providerId="ADAL" clId="{C599F5F2-8DAF-453A-AE68-646301051AD8}" dt="2026-03-10T14:26:21.444" v="0" actId="2165"/>
          <ac:graphicFrameMkLst>
            <pc:docMk/>
            <pc:sldMk cId="1650885007" sldId="3153"/>
            <ac:graphicFrameMk id="6" creationId="{667958D8-2E65-2428-DC53-CE6454B89377}"/>
          </ac:graphicFrameMkLst>
        </pc:graphicFrameChg>
      </pc:sldChg>
    </pc:docChg>
  </pc:docChgLst>
</pc:chgInfo>
</file>

<file path=ppt/diagrams/colors1.xml><?xml version="1.0" encoding="utf-8"?>
<dgm:colorsDef xmlns:a="http://schemas.openxmlformats.org/drawingml/2006/main" xmlns:dgm="http://schemas.openxmlformats.org/drawingml/2006/diagram"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a="http://schemas.openxmlformats.org/drawingml/2006/main" xmlns:dgm="http://schemas.openxmlformats.org/drawingml/2006/diagram"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a="http://schemas.openxmlformats.org/drawingml/2006/main" xmlns:dgm="http://schemas.openxmlformats.org/drawingml/2006/diagram"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dgm="http://schemas.openxmlformats.org/drawingml/2006/diagram">
  <dgm:ptLst>
    <dgm:pt modelId="{957D6808-13DA-4A50-B3B0-EC10C36F08E9}"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n-US"/>
        </a:p>
      </dgm:t>
    </dgm:pt>
    <dgm:pt modelId="{C21EB97F-3443-4A23-B4BC-CFF015FDE8DF}" type="parTrans" cxnId="{076E8197-950F-4F04-AC38-3390851C930A}">
      <dgm:prSet/>
      <dgm:spPr/>
      <dgm:t>
        <a:bodyPr/>
        <a:lstStyle/>
        <a:p>
          <a:endParaRPr lang="en-US"/>
        </a:p>
      </dgm:t>
    </dgm:pt>
    <dgm:pt modelId="{3897A796-8C04-483B-8CF9-EE3D24EC7177}">
      <dgm:prSet phldrT="[Text]" custT="1"/>
      <dgm:spPr>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dgm:spPr>
      <dgm:t>
        <a:bodyPr/>
        <a:lstStyle/>
        <a:p>
          <a:r>
            <a:rPr lang="nl-BE" sz="910" b="0" i="0" u="none" strike="noStrike" cap="none" baseline="0">
              <a:solidFill>
                <a:srgbClr val="FFFFFF"/>
              </a:solidFill>
              <a:effectLst/>
              <a:uFill>
                <a:solidFill>
                  <a:prstClr val="black">
                    <a:alpha val="0"/>
                  </a:prstClr>
                </a:solidFill>
              </a:uFill>
              <a:latin typeface="Calibri"/>
              <a:ea typeface="Calibri"/>
              <a:cs typeface="Calibri"/>
            </a:rPr>
            <a:t>Nieuwe </a:t>
          </a:r>
          <a:r>
            <a:rPr lang="nl-BE" sz="1800" b="0" i="0" u="none" strike="noStrike" cap="none" baseline="30000">
              <a:solidFill>
                <a:srgbClr val="000000"/>
              </a:solidFill>
              <a:effectLst/>
              <a:uFill>
                <a:solidFill>
                  <a:prstClr val="black">
                    <a:alpha val="0"/>
                  </a:prstClr>
                </a:solidFill>
              </a:uFill>
              <a:latin typeface="Calibri"/>
              <a:ea typeface="Calibri"/>
              <a:cs typeface="Calibri"/>
            </a:rPr>
            <a:t>derde</a:t>
          </a:r>
          <a:r>
            <a:rPr lang="nl-BE" sz="1800" b="0" i="0" u="none" strike="noStrike" cap="none" baseline="0">
              <a:solidFill>
                <a:srgbClr val="000000"/>
              </a:solidFill>
              <a:effectLst/>
              <a:uFill>
                <a:solidFill>
                  <a:prstClr val="black">
                    <a:alpha val="0"/>
                  </a:prstClr>
                </a:solidFill>
              </a:uFill>
              <a:latin typeface="Calibri"/>
              <a:ea typeface="Calibri"/>
              <a:cs typeface="Calibri"/>
            </a:rPr>
            <a:t> partij - onboarding</a:t>
          </a:r>
        </a:p>
      </dgm:t>
    </dgm:pt>
    <dgm:pt modelId="{439F34C2-E10B-44F8-95F8-49525A292A4E}" type="sibTrans" cxnId="{076E8197-950F-4F04-AC38-3390851C930A}">
      <dgm:prSet custT="1"/>
      <dgm:spPr>
        <a:solidFill>
          <a:schemeClr val="accent1">
            <a:tint val="60000"/>
            <a:hueOff val="0"/>
            <a:satOff val="0"/>
            <a:lumOff val="0"/>
            <a:alphaOff val="0"/>
          </a:schemeClr>
        </a:solidFill>
        <a:ln>
          <a:noFill/>
        </a:ln>
      </dgm:spPr>
      <dgm:t>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gm:t>
    </dgm:pt>
    <dgm:pt modelId="{81E60E94-C4EB-4357-B5A1-A74A9E69DCA6}" type="parTrans" cxnId="{6A1057CB-0F3B-4D22-9F58-8ED729219CCE}">
      <dgm:prSet/>
      <dgm:spPr/>
      <dgm:t>
        <a:bodyPr/>
        <a:lstStyle/>
        <a:p>
          <a:endParaRPr lang="en-US"/>
        </a:p>
      </dgm:t>
    </dgm:pt>
    <dgm:pt modelId="{39F497D7-D86A-4CAD-8EA1-603654ACB951}">
      <dgm:prSet phldrT="[Text]" custT="1"/>
      <dgm:spPr>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dgm:spPr>
      <dgm:t>
        <a:bodyPr/>
        <a:lstStyle/>
        <a:p>
          <a:r>
            <a:rPr lang="nl-BE" sz="910" b="0" i="0" u="none" strike="noStrike" cap="none" baseline="0">
              <a:solidFill>
                <a:srgbClr val="FFFFFF"/>
              </a:solidFill>
              <a:effectLst/>
              <a:uFill>
                <a:solidFill>
                  <a:prstClr val="black">
                    <a:alpha val="0"/>
                  </a:prstClr>
                </a:solidFill>
              </a:uFill>
              <a:latin typeface="Calibri"/>
              <a:ea typeface="Calibri"/>
              <a:cs typeface="Calibri"/>
            </a:rPr>
            <a:t>Risicoanalyzer en World Check-rapport</a:t>
          </a:r>
        </a:p>
      </dgm:t>
    </dgm:pt>
    <dgm:pt modelId="{55B92F1F-5CF9-41EB-AEBA-A9C27D8C237D}" type="sibTrans" cxnId="{6A1057CB-0F3B-4D22-9F58-8ED729219CCE}">
      <dgm:prSet custT="1"/>
      <dgm:spPr>
        <a:solidFill>
          <a:schemeClr val="accent1">
            <a:tint val="60000"/>
            <a:hueOff val="0"/>
            <a:satOff val="0"/>
            <a:lumOff val="0"/>
            <a:alphaOff val="0"/>
          </a:schemeClr>
        </a:solidFill>
        <a:ln>
          <a:noFill/>
        </a:ln>
      </dgm:spPr>
      <dgm:t>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gm:t>
    </dgm:pt>
    <dgm:pt modelId="{96DE2A80-DE87-4BE3-B5C6-7950F36B1BF3}" type="parTrans" cxnId="{13A15B2E-EB89-4A95-8562-440BC102B9AC}">
      <dgm:prSet/>
      <dgm:spPr/>
      <dgm:t>
        <a:bodyPr/>
        <a:lstStyle/>
        <a:p>
          <a:endParaRPr lang="en-US"/>
        </a:p>
      </dgm:t>
    </dgm:pt>
    <dgm:pt modelId="{BAB30F7A-BC5F-4224-9DFA-F29794D5077B}">
      <dgm:prSet phldrT="[Text]" custT="1"/>
      <dgm:spPr>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dgm:spPr>
      <dgm:t>
        <a:bodyPr/>
        <a:lstStyle/>
        <a:p>
          <a:r>
            <a:rPr lang="nl-BE" sz="910" b="0" i="0" u="none" strike="noStrike" cap="none" baseline="0">
              <a:solidFill>
                <a:srgbClr val="FFFFFF"/>
              </a:solidFill>
              <a:effectLst/>
              <a:uFill>
                <a:solidFill>
                  <a:prstClr val="black">
                    <a:alpha val="0"/>
                  </a:prstClr>
                </a:solidFill>
              </a:uFill>
              <a:latin typeface="Calibri"/>
              <a:ea typeface="Calibri"/>
              <a:cs typeface="Calibri"/>
            </a:rPr>
            <a:t>Beoordeling van World Check Hits en partijen met een gemiddeld/hoog risico</a:t>
          </a:r>
        </a:p>
      </dgm:t>
    </dgm:pt>
    <dgm:pt modelId="{6B05AE22-B9F0-48F3-A297-2DD75290262B}" type="sibTrans" cxnId="{13A15B2E-EB89-4A95-8562-440BC102B9AC}">
      <dgm:prSet custT="1"/>
      <dgm:spPr>
        <a:solidFill>
          <a:schemeClr val="accent1">
            <a:tint val="60000"/>
            <a:hueOff val="0"/>
            <a:satOff val="0"/>
            <a:lumOff val="0"/>
            <a:alphaOff val="0"/>
          </a:schemeClr>
        </a:solidFill>
        <a:ln>
          <a:noFill/>
        </a:ln>
      </dgm:spPr>
      <dgm:t>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gm:t>
    </dgm:pt>
    <dgm:pt modelId="{F7A908A9-BDEE-4B62-A2D6-5E62626971A2}" type="parTrans" cxnId="{1A1E8569-7520-4F53-A30F-BE3EA68130F2}">
      <dgm:prSet/>
      <dgm:spPr/>
      <dgm:t>
        <a:bodyPr/>
        <a:lstStyle/>
        <a:p>
          <a:endParaRPr lang="en-US"/>
        </a:p>
      </dgm:t>
    </dgm:pt>
    <dgm:pt modelId="{EEBA1749-5892-4D14-B3AB-0D1BAF56EEDF}">
      <dgm:prSet phldrT="[Text]" custT="1"/>
      <dgm:spPr>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dgm:spPr>
      <dgm:t>
        <a:bodyPr/>
        <a:lstStyle/>
        <a:p>
          <a:r>
            <a:rPr lang="nl-BE" sz="910" b="0" i="0" u="none" strike="noStrike" cap="none" baseline="0">
              <a:solidFill>
                <a:srgbClr val="FFFFFF"/>
              </a:solidFill>
              <a:effectLst/>
              <a:uFill>
                <a:solidFill>
                  <a:prstClr val="black">
                    <a:alpha val="0"/>
                  </a:prstClr>
                </a:solidFill>
              </a:uFill>
              <a:latin typeface="Calibri"/>
              <a:ea typeface="Calibri"/>
              <a:cs typeface="Calibri"/>
            </a:rPr>
            <a:t>Interne vragenlijst – verbeterde DD</a:t>
          </a:r>
        </a:p>
      </dgm:t>
    </dgm:pt>
    <dgm:pt modelId="{8E99ED09-1027-480F-9449-A8463F13E915}" type="sibTrans" cxnId="{1A1E8569-7520-4F53-A30F-BE3EA68130F2}">
      <dgm:prSet custT="1"/>
      <dgm:spPr>
        <a:solidFill>
          <a:schemeClr val="accent1">
            <a:tint val="60000"/>
            <a:hueOff val="0"/>
            <a:satOff val="0"/>
            <a:lumOff val="0"/>
            <a:alphaOff val="0"/>
          </a:schemeClr>
        </a:solidFill>
        <a:ln>
          <a:noFill/>
        </a:ln>
      </dgm:spPr>
      <dgm:t>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gm:t>
    </dgm:pt>
    <dgm:pt modelId="{AD3798D0-0AC8-410C-B63C-87227AEEE333}" type="parTrans" cxnId="{59478B33-1C93-4D93-9772-54210C23E649}">
      <dgm:prSet/>
      <dgm:spPr/>
      <dgm:t>
        <a:bodyPr/>
        <a:lstStyle/>
        <a:p>
          <a:endParaRPr lang="en-US"/>
        </a:p>
      </dgm:t>
    </dgm:pt>
    <dgm:pt modelId="{0171B2EA-CD73-4D91-B5B4-0BE424FD11CC}">
      <dgm:prSet phldrT="[Text]" custT="1"/>
      <dgm:spPr>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dgm:spPr>
      <dgm:t>
        <a:bodyPr/>
        <a:lstStyle/>
        <a:p>
          <a:r>
            <a:rPr lang="nl-BE" sz="910" b="0" i="0" u="none" strike="noStrike" cap="none" baseline="0">
              <a:solidFill>
                <a:srgbClr val="FFFFFF"/>
              </a:solidFill>
              <a:effectLst/>
              <a:uFill>
                <a:solidFill>
                  <a:prstClr val="black">
                    <a:alpha val="0"/>
                  </a:prstClr>
                </a:solidFill>
              </a:uFill>
              <a:latin typeface="Calibri"/>
              <a:ea typeface="Calibri"/>
              <a:cs typeface="Calibri"/>
            </a:rPr>
            <a:t>Externe vragenlijst aan </a:t>
          </a:r>
          <a:r>
            <a:rPr lang="nl-BE" sz="1800" b="0" i="0" u="none" strike="noStrike" cap="none" baseline="30000">
              <a:solidFill>
                <a:srgbClr val="000000"/>
              </a:solidFill>
              <a:effectLst/>
              <a:uFill>
                <a:solidFill>
                  <a:prstClr val="black">
                    <a:alpha val="0"/>
                  </a:prstClr>
                </a:solidFill>
              </a:uFill>
              <a:latin typeface="Calibri"/>
              <a:ea typeface="Calibri"/>
              <a:cs typeface="Calibri"/>
            </a:rPr>
            <a:t>derde</a:t>
          </a:r>
          <a:r>
            <a:rPr lang="nl-BE" sz="1800" b="0" i="0" u="none" strike="noStrike" cap="none" baseline="0">
              <a:solidFill>
                <a:srgbClr val="000000"/>
              </a:solidFill>
              <a:effectLst/>
              <a:uFill>
                <a:solidFill>
                  <a:prstClr val="black">
                    <a:alpha val="0"/>
                  </a:prstClr>
                </a:solidFill>
              </a:uFill>
              <a:latin typeface="Calibri"/>
              <a:ea typeface="Calibri"/>
              <a:cs typeface="Calibri"/>
            </a:rPr>
            <a:t> partij – verbeterde DD</a:t>
          </a:r>
        </a:p>
      </dgm:t>
    </dgm:pt>
    <dgm:pt modelId="{E16439FE-02EB-4A80-979E-706BBA0B8819}" type="sibTrans" cxnId="{59478B33-1C93-4D93-9772-54210C23E649}">
      <dgm:prSet custT="1"/>
      <dgm:spPr>
        <a:solidFill>
          <a:schemeClr val="accent1">
            <a:tint val="60000"/>
            <a:hueOff val="0"/>
            <a:satOff val="0"/>
            <a:lumOff val="0"/>
            <a:alphaOff val="0"/>
          </a:schemeClr>
        </a:solidFill>
        <a:ln>
          <a:noFill/>
        </a:ln>
      </dgm:spPr>
      <dgm:t>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gm:t>
    </dgm:pt>
    <dgm:pt modelId="{9BE5027B-1545-4D1F-B800-D09ECCC92D75}" type="parTrans" cxnId="{5FCADDE8-80E3-4F9A-AAF1-7A1D074E52FF}">
      <dgm:prSet/>
      <dgm:spPr/>
      <dgm:t>
        <a:bodyPr/>
        <a:lstStyle/>
        <a:p>
          <a:endParaRPr lang="en-US"/>
        </a:p>
      </dgm:t>
    </dgm:pt>
    <dgm:pt modelId="{B3F907A1-3467-46CC-B2DF-F376CB3C0D75}">
      <dgm:prSet custT="1"/>
      <dgm:spPr>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dgm:spPr>
      <dgm:t>
        <a:bodyPr/>
        <a:lstStyle/>
        <a:p>
          <a:r>
            <a:rPr lang="nl-BE" sz="910" b="0" i="0" u="none" strike="noStrike" cap="none" baseline="0">
              <a:solidFill>
                <a:srgbClr val="FFFFFF"/>
              </a:solidFill>
              <a:effectLst/>
              <a:uFill>
                <a:solidFill>
                  <a:prstClr val="black">
                    <a:alpha val="0"/>
                  </a:prstClr>
                </a:solidFill>
              </a:uFill>
              <a:latin typeface="Calibri"/>
              <a:ea typeface="Calibri"/>
              <a:cs typeface="Calibri"/>
            </a:rPr>
            <a:t>LSEG-rapporten – verbeterde DD (ADDITIONELE KOSTEN)</a:t>
          </a:r>
        </a:p>
      </dgm:t>
    </dgm:pt>
    <dgm:pt modelId="{C9395636-225C-41FC-A60B-CA7441567215}" type="sibTrans" cxnId="{5FCADDE8-80E3-4F9A-AAF1-7A1D074E52FF}">
      <dgm:prSet custT="1"/>
      <dgm:spPr>
        <a:solidFill>
          <a:srgbClr val="3CA48E"/>
        </a:solidFill>
        <a:ln>
          <a:noFill/>
        </a:ln>
      </dgm:spPr>
      <dgm:t>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gm:t>
    </dgm:pt>
    <dgm:pt modelId="{D0FB0BCA-AED8-478D-A980-B02EC3F5A905}" type="parTrans" cxnId="{6F0DD121-9337-4769-91AF-638FD4AB5486}">
      <dgm:prSet/>
      <dgm:spPr/>
      <dgm:t>
        <a:bodyPr/>
        <a:lstStyle/>
        <a:p>
          <a:endParaRPr lang="en-US"/>
        </a:p>
      </dgm:t>
    </dgm:pt>
    <dgm:pt modelId="{63905643-975D-498D-9D7D-868AB898E73A}">
      <dgm:prSet custT="1"/>
      <dgm:spPr>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dgm:spPr>
      <dgm:t>
        <a:bodyPr/>
        <a:lstStyle/>
        <a:p>
          <a:r>
            <a:rPr lang="nl-BE" sz="910" b="0" i="0" u="none" strike="noStrike" cap="none" baseline="0">
              <a:solidFill>
                <a:srgbClr val="FFFFFF"/>
              </a:solidFill>
              <a:effectLst/>
              <a:uFill>
                <a:solidFill>
                  <a:prstClr val="black">
                    <a:alpha val="0"/>
                  </a:prstClr>
                </a:solidFill>
              </a:uFill>
              <a:latin typeface="Calibri"/>
              <a:ea typeface="Calibri"/>
              <a:cs typeface="Calibri"/>
            </a:rPr>
            <a:t>Continue monitoring in Worldcheck*</a:t>
          </a:r>
        </a:p>
      </dgm:t>
    </dgm:pt>
    <dgm:pt modelId="{05A29D87-E60E-41CA-A7D5-330CAE7D6762}" type="sibTrans" cxnId="{6F0DD121-9337-4769-91AF-638FD4AB5486}">
      <dgm:prSet custT="1"/>
      <dgm:spPr>
        <a:solidFill>
          <a:schemeClr val="accent1">
            <a:tint val="60000"/>
            <a:hueOff val="0"/>
            <a:satOff val="0"/>
            <a:lumOff val="0"/>
            <a:alphaOff val="0"/>
          </a:schemeClr>
        </a:solidFill>
        <a:ln>
          <a:noFill/>
        </a:ln>
      </dgm:spPr>
      <dgm:t>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gm:t>
    </dgm:pt>
    <dgm:pt modelId="{B87DF2C3-A296-4E33-A703-A8AE609B6E45}" type="pres">
      <dgm:prSet presAssocID="{957D6808-13DA-4A50-B3B0-EC10C36F08E9}" presName="cycle">
        <dgm:presLayoutVars>
          <dgm:dir/>
          <dgm:resizeHandles val="exact"/>
        </dgm:presLayoutVars>
      </dgm:prSet>
      <dgm:spPr/>
      <dgm:t>
        <a:bodyPr/>
        <a:lstStyle/>
        <a:p/>
      </dgm:t>
    </dgm:pt>
    <dgm:pt modelId="{B0454ADC-219C-449C-965A-45F5EC1C7D07}" type="pres">
      <dgm:prSet presAssocID="{3897A796-8C04-483B-8CF9-EE3D24EC7177}" presName="node" presStyleLbl="node1" presStyleCnt="7">
        <dgm:presLayoutVars>
          <dgm:bulletEnabled val="1"/>
        </dgm:presLayoutVars>
      </dgm:prSet>
      <dgm:spPr/>
      <dgm:t>
        <a:bodyPr/>
        <a:lstStyle/>
        <a:p/>
      </dgm:t>
    </dgm:pt>
    <dgm:pt modelId="{8027729C-CEED-4AE7-9EC9-5368444E5455}" type="pres">
      <dgm:prSet presAssocID="{439F34C2-E10B-44F8-95F8-49525A292A4E}" presName="sibTrans" presStyleLbl="sibTrans2D1" presStyleCnt="7"/>
      <dgm:spPr/>
      <dgm:t>
        <a:bodyPr/>
        <a:lstStyle/>
        <a:p/>
      </dgm:t>
    </dgm:pt>
    <dgm:pt modelId="{7892E668-5FB7-4207-8AA7-32D871C3CB36}" type="pres">
      <dgm:prSet presAssocID="{439F34C2-E10B-44F8-95F8-49525A292A4E}" presName="connectorText" presStyleLbl="sibTrans2D1" presStyleCnt="7"/>
      <dgm:spPr/>
      <dgm:t>
        <a:bodyPr/>
        <a:lstStyle/>
        <a:p/>
      </dgm:t>
    </dgm:pt>
    <dgm:pt modelId="{940F9F28-E19C-49B9-8BBE-E3CDB9080EEB}" type="pres">
      <dgm:prSet presAssocID="{39F497D7-D86A-4CAD-8EA1-603654ACB951}" presName="node" presStyleLbl="node1" presStyleIdx="1" presStyleCnt="7">
        <dgm:presLayoutVars>
          <dgm:bulletEnabled val="1"/>
        </dgm:presLayoutVars>
      </dgm:prSet>
      <dgm:spPr/>
      <dgm:t>
        <a:bodyPr/>
        <a:lstStyle/>
        <a:p/>
      </dgm:t>
    </dgm:pt>
    <dgm:pt modelId="{EA3FF6F1-063A-4849-921D-5CF5BBA160BB}" type="pres">
      <dgm:prSet presAssocID="{55B92F1F-5CF9-41EB-AEBA-A9C27D8C237D}" presName="sibTrans" presStyleLbl="sibTrans2D1" presStyleIdx="1" presStyleCnt="7"/>
      <dgm:spPr/>
      <dgm:t>
        <a:bodyPr/>
        <a:lstStyle/>
        <a:p/>
      </dgm:t>
    </dgm:pt>
    <dgm:pt modelId="{B1251106-6448-468B-A938-DA86E018BD0F}" type="pres">
      <dgm:prSet presAssocID="{55B92F1F-5CF9-41EB-AEBA-A9C27D8C237D}" presName="connectorText" presStyleLbl="sibTrans2D1" presStyleIdx="1" presStyleCnt="7"/>
      <dgm:spPr/>
      <dgm:t>
        <a:bodyPr/>
        <a:lstStyle/>
        <a:p/>
      </dgm:t>
    </dgm:pt>
    <dgm:pt modelId="{8B0652E1-2AC4-4078-91FC-52FEC5D10A1F}" type="pres">
      <dgm:prSet presAssocID="{BAB30F7A-BC5F-4224-9DFA-F29794D5077B}" presName="node" presStyleLbl="node1" presStyleIdx="2" presStyleCnt="7">
        <dgm:presLayoutVars>
          <dgm:bulletEnabled val="1"/>
        </dgm:presLayoutVars>
      </dgm:prSet>
      <dgm:spPr/>
      <dgm:t>
        <a:bodyPr/>
        <a:lstStyle/>
        <a:p/>
      </dgm:t>
    </dgm:pt>
    <dgm:pt modelId="{068879DE-0611-49DB-BBDD-C865627EBD37}" type="pres">
      <dgm:prSet presAssocID="{6B05AE22-B9F0-48F3-A297-2DD75290262B}" presName="sibTrans" presStyleLbl="sibTrans2D1" presStyleIdx="2" presStyleCnt="7"/>
      <dgm:spPr/>
      <dgm:t>
        <a:bodyPr/>
        <a:lstStyle/>
        <a:p/>
      </dgm:t>
    </dgm:pt>
    <dgm:pt modelId="{D73BFA8F-38A6-462C-B9AF-3B33A393ABDD}" type="pres">
      <dgm:prSet presAssocID="{6B05AE22-B9F0-48F3-A297-2DD75290262B}" presName="connectorText" presStyleLbl="sibTrans2D1" presStyleIdx="2" presStyleCnt="7"/>
      <dgm:spPr/>
      <dgm:t>
        <a:bodyPr/>
        <a:lstStyle/>
        <a:p/>
      </dgm:t>
    </dgm:pt>
    <dgm:pt modelId="{B59D6CC5-FACA-46B2-AEBE-1388B5447341}" type="pres">
      <dgm:prSet presAssocID="{EEBA1749-5892-4D14-B3AB-0D1BAF56EEDF}" presName="node" presStyleLbl="node1" presStyleIdx="3" presStyleCnt="7">
        <dgm:presLayoutVars>
          <dgm:bulletEnabled val="1"/>
        </dgm:presLayoutVars>
      </dgm:prSet>
      <dgm:spPr/>
      <dgm:t>
        <a:bodyPr/>
        <a:lstStyle/>
        <a:p/>
      </dgm:t>
    </dgm:pt>
    <dgm:pt modelId="{98536C1D-816B-49D7-BA76-E1294DD6DECF}" type="pres">
      <dgm:prSet presAssocID="{8E99ED09-1027-480F-9449-A8463F13E915}" presName="sibTrans" presStyleLbl="sibTrans2D1" presStyleIdx="3" presStyleCnt="7"/>
      <dgm:spPr/>
      <dgm:t>
        <a:bodyPr/>
        <a:lstStyle/>
        <a:p/>
      </dgm:t>
    </dgm:pt>
    <dgm:pt modelId="{5EA9363D-3E47-4C25-96E4-A6B2CB930DE5}" type="pres">
      <dgm:prSet presAssocID="{8E99ED09-1027-480F-9449-A8463F13E915}" presName="connectorText" presStyleLbl="sibTrans2D1" presStyleIdx="3" presStyleCnt="7"/>
      <dgm:spPr/>
      <dgm:t>
        <a:bodyPr/>
        <a:lstStyle/>
        <a:p/>
      </dgm:t>
    </dgm:pt>
    <dgm:pt modelId="{E2655CD6-FD03-401D-81D1-B6B4E00E66FC}" type="pres">
      <dgm:prSet presAssocID="{0171B2EA-CD73-4D91-B5B4-0BE424FD11CC}" presName="node" presStyleLbl="node1" presStyleIdx="4" presStyleCnt="7">
        <dgm:presLayoutVars>
          <dgm:bulletEnabled val="1"/>
        </dgm:presLayoutVars>
      </dgm:prSet>
      <dgm:spPr/>
      <dgm:t>
        <a:bodyPr/>
        <a:lstStyle/>
        <a:p/>
      </dgm:t>
    </dgm:pt>
    <dgm:pt modelId="{D2F3983D-2198-4EC7-8778-61084FCBE8F2}" type="pres">
      <dgm:prSet presAssocID="{E16439FE-02EB-4A80-979E-706BBA0B8819}" presName="sibTrans" presStyleLbl="sibTrans2D1" presStyleIdx="4" presStyleCnt="7"/>
      <dgm:spPr/>
      <dgm:t>
        <a:bodyPr/>
        <a:lstStyle/>
        <a:p/>
      </dgm:t>
    </dgm:pt>
    <dgm:pt modelId="{21A1910F-8179-4E3C-AD26-3E17E8586B25}" type="pres">
      <dgm:prSet presAssocID="{E16439FE-02EB-4A80-979E-706BBA0B8819}" presName="connectorText" presStyleLbl="sibTrans2D1" presStyleIdx="4" presStyleCnt="7"/>
      <dgm:spPr/>
      <dgm:t>
        <a:bodyPr/>
        <a:lstStyle/>
        <a:p/>
      </dgm:t>
    </dgm:pt>
    <dgm:pt modelId="{4D93A9CA-BCEE-4D6F-8767-1F396B73F9EA}" type="pres">
      <dgm:prSet presAssocID="{B3F907A1-3467-46CC-B2DF-F376CB3C0D75}" presName="node" presStyleLbl="node1" presStyleIdx="5" presStyleCnt="7">
        <dgm:presLayoutVars>
          <dgm:bulletEnabled val="1"/>
        </dgm:presLayoutVars>
      </dgm:prSet>
      <dgm:spPr/>
      <dgm:t>
        <a:bodyPr/>
        <a:lstStyle/>
        <a:p/>
      </dgm:t>
    </dgm:pt>
    <dgm:pt modelId="{2FFEB27B-9F53-4137-AB38-240D1FDC2DB0}" type="pres">
      <dgm:prSet presAssocID="{C9395636-225C-41FC-A60B-CA7441567215}" presName="sibTrans" presStyleLbl="sibTrans2D1" presStyleIdx="5" presStyleCnt="7"/>
      <dgm:spPr/>
      <dgm:t>
        <a:bodyPr/>
        <a:lstStyle/>
        <a:p/>
      </dgm:t>
    </dgm:pt>
    <dgm:pt modelId="{124A82F8-AFD8-4D5B-A3AC-D657547F917D}" type="pres">
      <dgm:prSet presAssocID="{C9395636-225C-41FC-A60B-CA7441567215}" presName="connectorText" presStyleLbl="sibTrans2D1" presStyleIdx="5" presStyleCnt="7"/>
      <dgm:spPr/>
      <dgm:t>
        <a:bodyPr/>
        <a:lstStyle/>
        <a:p/>
      </dgm:t>
    </dgm:pt>
    <dgm:pt modelId="{E80D6AAB-5531-4FB6-9176-DE99D8728D58}" type="pres">
      <dgm:prSet presAssocID="{63905643-975D-498D-9D7D-868AB898E73A}" presName="node" presStyleLbl="node1" presStyleIdx="6" presStyleCnt="7">
        <dgm:presLayoutVars>
          <dgm:bulletEnabled val="1"/>
        </dgm:presLayoutVars>
      </dgm:prSet>
      <dgm:spPr/>
      <dgm:t>
        <a:bodyPr/>
        <a:lstStyle/>
        <a:p/>
      </dgm:t>
    </dgm:pt>
    <dgm:pt modelId="{EB8F85B5-6795-4C34-8FE4-918CC51A7395}" type="pres">
      <dgm:prSet presAssocID="{05A29D87-E60E-41CA-A7D5-330CAE7D6762}" presName="sibTrans" presStyleLbl="sibTrans2D1" presStyleIdx="6" presStyleCnt="7" custAng="1542857" custScaleX="584174" custScaleY="117292" custLinFactX="100000" custLinFactY="18717" custLinFactNeighborX="156523" custLinFactNeighborY="100000"/>
      <dgm:spPr/>
      <dgm:t>
        <a:bodyPr/>
        <a:lstStyle/>
        <a:p/>
      </dgm:t>
    </dgm:pt>
    <dgm:pt modelId="{9A05DB73-5EB1-46E6-9917-C86C82502CC9}" type="pres">
      <dgm:prSet presAssocID="{05A29D87-E60E-41CA-A7D5-330CAE7D6762}" presName="connectorText" presStyleLbl="sibTrans2D1" presStyleIdx="6" presStyleCnt="7"/>
      <dgm:spPr/>
      <dgm:t>
        <a:bodyPr/>
        <a:lstStyle/>
        <a:p/>
      </dgm:t>
    </dgm:pt>
  </dgm:ptLst>
  <dgm:cxnLst>
    <dgm:cxn modelId="{076E8197-950F-4F04-AC38-3390851C930A}" srcId="{957D6808-13DA-4A50-B3B0-EC10C36F08E9}" destId="{3897A796-8C04-483B-8CF9-EE3D24EC7177}" srcOrd="0" destOrd="0" parTransId="{C21EB97F-3443-4A23-B4BC-CFF015FDE8DF}" sibTransId="{439F34C2-E10B-44F8-95F8-49525A292A4E}"/>
    <dgm:cxn modelId="{6A1057CB-0F3B-4D22-9F58-8ED729219CCE}" srcId="{957D6808-13DA-4A50-B3B0-EC10C36F08E9}" destId="{39F497D7-D86A-4CAD-8EA1-603654ACB951}" srcOrd="1" destOrd="0" parTransId="{81E60E94-C4EB-4357-B5A1-A74A9E69DCA6}" sibTransId="{55B92F1F-5CF9-41EB-AEBA-A9C27D8C237D}"/>
    <dgm:cxn modelId="{13A15B2E-EB89-4A95-8562-440BC102B9AC}" srcId="{957D6808-13DA-4A50-B3B0-EC10C36F08E9}" destId="{BAB30F7A-BC5F-4224-9DFA-F29794D5077B}" srcOrd="2" destOrd="0" parTransId="{96DE2A80-DE87-4BE3-B5C6-7950F36B1BF3}" sibTransId="{6B05AE22-B9F0-48F3-A297-2DD75290262B}"/>
    <dgm:cxn modelId="{1A1E8569-7520-4F53-A30F-BE3EA68130F2}" srcId="{957D6808-13DA-4A50-B3B0-EC10C36F08E9}" destId="{EEBA1749-5892-4D14-B3AB-0D1BAF56EEDF}" srcOrd="3" destOrd="0" parTransId="{F7A908A9-BDEE-4B62-A2D6-5E62626971A2}" sibTransId="{8E99ED09-1027-480F-9449-A8463F13E915}"/>
    <dgm:cxn modelId="{59478B33-1C93-4D93-9772-54210C23E649}" srcId="{957D6808-13DA-4A50-B3B0-EC10C36F08E9}" destId="{0171B2EA-CD73-4D91-B5B4-0BE424FD11CC}" srcOrd="4" destOrd="0" parTransId="{AD3798D0-0AC8-410C-B63C-87227AEEE333}" sibTransId="{E16439FE-02EB-4A80-979E-706BBA0B8819}"/>
    <dgm:cxn modelId="{5FCADDE8-80E3-4F9A-AAF1-7A1D074E52FF}" srcId="{957D6808-13DA-4A50-B3B0-EC10C36F08E9}" destId="{B3F907A1-3467-46CC-B2DF-F376CB3C0D75}" srcOrd="5" destOrd="0" parTransId="{9BE5027B-1545-4D1F-B800-D09ECCC92D75}" sibTransId="{C9395636-225C-41FC-A60B-CA7441567215}"/>
    <dgm:cxn modelId="{6F0DD121-9337-4769-91AF-638FD4AB5486}" srcId="{957D6808-13DA-4A50-B3B0-EC10C36F08E9}" destId="{63905643-975D-498D-9D7D-868AB898E73A}" srcOrd="6" destOrd="0" parTransId="{D0FB0BCA-AED8-478D-A980-B02EC3F5A905}" sibTransId="{05A29D87-E60E-41CA-A7D5-330CAE7D6762}"/>
    <dgm:cxn modelId="{7D3B2828-D6B8-49C9-B192-76DC4272FD36}" type="presOf" srcId="{957D6808-13DA-4A50-B3B0-EC10C36F08E9}" destId="{B87DF2C3-A296-4E33-A703-A8AE609B6E45}" srcOrd="0" destOrd="0" presId="urn:microsoft.com/office/officeart/2005/8/layout/cycle2"/>
    <dgm:cxn modelId="{8D212A73-3530-4B41-B749-2829E06C23AF}" type="presParOf" srcId="{B87DF2C3-A296-4E33-A703-A8AE609B6E45}" destId="{B0454ADC-219C-449C-965A-45F5EC1C7D07}" srcOrd="0" destOrd="0" presId="urn:microsoft.com/office/officeart/2005/8/layout/cycle2"/>
    <dgm:cxn modelId="{CAD591B1-613A-47FC-9CE7-3B63E5ABB49F}" type="presOf" srcId="{3897A796-8C04-483B-8CF9-EE3D24EC7177}" destId="{B0454ADC-219C-449C-965A-45F5EC1C7D07}" srcOrd="0" destOrd="0" presId="urn:microsoft.com/office/officeart/2005/8/layout/cycle2"/>
    <dgm:cxn modelId="{B77461C6-0AE8-4FB9-94FB-CE72A31A4CF0}" type="presParOf" srcId="{B87DF2C3-A296-4E33-A703-A8AE609B6E45}" destId="{8027729C-CEED-4AE7-9EC9-5368444E5455}" srcOrd="1" destOrd="0" presId="urn:microsoft.com/office/officeart/2005/8/layout/cycle2"/>
    <dgm:cxn modelId="{EC303BAB-73D4-46A0-B50A-1B45A004E018}" type="presOf" srcId="{439F34C2-E10B-44F8-95F8-49525A292A4E}" destId="{8027729C-CEED-4AE7-9EC9-5368444E5455}" srcOrd="0" destOrd="0" presId="urn:microsoft.com/office/officeart/2005/8/layout/cycle2"/>
    <dgm:cxn modelId="{AC05A64C-9E44-45A5-94BD-0E49D510982E}" type="presParOf" srcId="{8027729C-CEED-4AE7-9EC9-5368444E5455}" destId="{7892E668-5FB7-4207-8AA7-32D871C3CB36}" srcOrd="0" destOrd="0" presId="urn:microsoft.com/office/officeart/2005/8/layout/cycle2"/>
    <dgm:cxn modelId="{60F704D1-AAD2-4169-A284-F82D9091AEC7}" type="presOf" srcId="{439F34C2-E10B-44F8-95F8-49525A292A4E}" destId="{7892E668-5FB7-4207-8AA7-32D871C3CB36}" srcOrd="1" destOrd="0" presId="urn:microsoft.com/office/officeart/2005/8/layout/cycle2"/>
    <dgm:cxn modelId="{81CF71CC-CD87-47A3-ACEA-BC9B4D77233D}" type="presParOf" srcId="{B87DF2C3-A296-4E33-A703-A8AE609B6E45}" destId="{940F9F28-E19C-49B9-8BBE-E3CDB9080EEB}" srcOrd="2" destOrd="0" presId="urn:microsoft.com/office/officeart/2005/8/layout/cycle2"/>
    <dgm:cxn modelId="{E63BFFBF-00C1-4FF9-BE14-5BAC2EF5BB9D}" type="presOf" srcId="{39F497D7-D86A-4CAD-8EA1-603654ACB951}" destId="{940F9F28-E19C-49B9-8BBE-E3CDB9080EEB}" srcOrd="0" destOrd="0" presId="urn:microsoft.com/office/officeart/2005/8/layout/cycle2"/>
    <dgm:cxn modelId="{40CE12DA-B217-4A59-B422-1375423B1DD6}" type="presParOf" srcId="{B87DF2C3-A296-4E33-A703-A8AE609B6E45}" destId="{EA3FF6F1-063A-4849-921D-5CF5BBA160BB}" srcOrd="3" destOrd="0" presId="urn:microsoft.com/office/officeart/2005/8/layout/cycle2"/>
    <dgm:cxn modelId="{6079B8C1-066A-4697-8FDA-491EF3B24056}" type="presOf" srcId="{55B92F1F-5CF9-41EB-AEBA-A9C27D8C237D}" destId="{EA3FF6F1-063A-4849-921D-5CF5BBA160BB}" srcOrd="0" destOrd="0" presId="urn:microsoft.com/office/officeart/2005/8/layout/cycle2"/>
    <dgm:cxn modelId="{ABC0C692-F691-4386-B7B3-2471CB7085AF}" type="presParOf" srcId="{EA3FF6F1-063A-4849-921D-5CF5BBA160BB}" destId="{B1251106-6448-468B-A938-DA86E018BD0F}" srcOrd="0" destOrd="0" presId="urn:microsoft.com/office/officeart/2005/8/layout/cycle2"/>
    <dgm:cxn modelId="{9D5CC7BA-68C1-472E-84E9-2B23351BC229}" type="presOf" srcId="{55B92F1F-5CF9-41EB-AEBA-A9C27D8C237D}" destId="{B1251106-6448-468B-A938-DA86E018BD0F}" srcOrd="1" destOrd="0" presId="urn:microsoft.com/office/officeart/2005/8/layout/cycle2"/>
    <dgm:cxn modelId="{DEFE1660-282D-44E4-8909-3AF1E8045E9C}" type="presParOf" srcId="{B87DF2C3-A296-4E33-A703-A8AE609B6E45}" destId="{8B0652E1-2AC4-4078-91FC-52FEC5D10A1F}" srcOrd="4" destOrd="0" presId="urn:microsoft.com/office/officeart/2005/8/layout/cycle2"/>
    <dgm:cxn modelId="{0488DF9B-9209-4500-8052-BE325089D887}" type="presOf" srcId="{BAB30F7A-BC5F-4224-9DFA-F29794D5077B}" destId="{8B0652E1-2AC4-4078-91FC-52FEC5D10A1F}" srcOrd="0" destOrd="0" presId="urn:microsoft.com/office/officeart/2005/8/layout/cycle2"/>
    <dgm:cxn modelId="{7E071341-643C-482C-B153-A6A957C4E52B}" type="presParOf" srcId="{B87DF2C3-A296-4E33-A703-A8AE609B6E45}" destId="{068879DE-0611-49DB-BBDD-C865627EBD37}" srcOrd="5" destOrd="0" presId="urn:microsoft.com/office/officeart/2005/8/layout/cycle2"/>
    <dgm:cxn modelId="{77A1F150-53B1-4B41-A42F-7B8FE5375DD6}" type="presOf" srcId="{6B05AE22-B9F0-48F3-A297-2DD75290262B}" destId="{068879DE-0611-49DB-BBDD-C865627EBD37}" srcOrd="0" destOrd="0" presId="urn:microsoft.com/office/officeart/2005/8/layout/cycle2"/>
    <dgm:cxn modelId="{11DB35DA-D0C6-4275-B95A-8C0A87CEF4FA}" type="presParOf" srcId="{068879DE-0611-49DB-BBDD-C865627EBD37}" destId="{D73BFA8F-38A6-462C-B9AF-3B33A393ABDD}" srcOrd="0" destOrd="0" presId="urn:microsoft.com/office/officeart/2005/8/layout/cycle2"/>
    <dgm:cxn modelId="{DB9D18C4-27C5-4C1A-9377-F58155CDFB8D}" type="presOf" srcId="{6B05AE22-B9F0-48F3-A297-2DD75290262B}" destId="{D73BFA8F-38A6-462C-B9AF-3B33A393ABDD}" srcOrd="1" destOrd="0" presId="urn:microsoft.com/office/officeart/2005/8/layout/cycle2"/>
    <dgm:cxn modelId="{3B107F9C-6C93-43FA-A07C-628A641615D9}" type="presParOf" srcId="{B87DF2C3-A296-4E33-A703-A8AE609B6E45}" destId="{B59D6CC5-FACA-46B2-AEBE-1388B5447341}" srcOrd="6" destOrd="0" presId="urn:microsoft.com/office/officeart/2005/8/layout/cycle2"/>
    <dgm:cxn modelId="{900D667F-C5CD-42DC-A7E4-739D932CC932}" type="presOf" srcId="{EEBA1749-5892-4D14-B3AB-0D1BAF56EEDF}" destId="{B59D6CC5-FACA-46B2-AEBE-1388B5447341}" srcOrd="0" destOrd="0" presId="urn:microsoft.com/office/officeart/2005/8/layout/cycle2"/>
    <dgm:cxn modelId="{86EF2D9C-8539-4C29-AAA9-117D1A6352C6}" type="presParOf" srcId="{B87DF2C3-A296-4E33-A703-A8AE609B6E45}" destId="{98536C1D-816B-49D7-BA76-E1294DD6DECF}" srcOrd="7" destOrd="0" presId="urn:microsoft.com/office/officeart/2005/8/layout/cycle2"/>
    <dgm:cxn modelId="{61CF302D-F598-4CE3-B03F-BCF86CB7593E}" type="presOf" srcId="{8E99ED09-1027-480F-9449-A8463F13E915}" destId="{98536C1D-816B-49D7-BA76-E1294DD6DECF}" srcOrd="0" destOrd="0" presId="urn:microsoft.com/office/officeart/2005/8/layout/cycle2"/>
    <dgm:cxn modelId="{C5A1F8F3-937F-42D5-8001-B26931E6EE5A}" type="presParOf" srcId="{98536C1D-816B-49D7-BA76-E1294DD6DECF}" destId="{5EA9363D-3E47-4C25-96E4-A6B2CB930DE5}" srcOrd="0" destOrd="0" presId="urn:microsoft.com/office/officeart/2005/8/layout/cycle2"/>
    <dgm:cxn modelId="{6180FB70-7139-4F25-AE43-095C83A2EAF4}" type="presOf" srcId="{8E99ED09-1027-480F-9449-A8463F13E915}" destId="{5EA9363D-3E47-4C25-96E4-A6B2CB930DE5}" srcOrd="1" destOrd="0" presId="urn:microsoft.com/office/officeart/2005/8/layout/cycle2"/>
    <dgm:cxn modelId="{AAE2D232-699F-4CD7-9190-94057FBBA643}" type="presParOf" srcId="{B87DF2C3-A296-4E33-A703-A8AE609B6E45}" destId="{E2655CD6-FD03-401D-81D1-B6B4E00E66FC}" srcOrd="8" destOrd="0" presId="urn:microsoft.com/office/officeart/2005/8/layout/cycle2"/>
    <dgm:cxn modelId="{A41669D3-2DC8-4E10-B30C-217624857802}" type="presOf" srcId="{0171B2EA-CD73-4D91-B5B4-0BE424FD11CC}" destId="{E2655CD6-FD03-401D-81D1-B6B4E00E66FC}" srcOrd="0" destOrd="0" presId="urn:microsoft.com/office/officeart/2005/8/layout/cycle2"/>
    <dgm:cxn modelId="{3DF72AD3-5202-434D-A912-ABAFDA76C14B}" type="presParOf" srcId="{B87DF2C3-A296-4E33-A703-A8AE609B6E45}" destId="{D2F3983D-2198-4EC7-8778-61084FCBE8F2}" srcOrd="9" destOrd="0" presId="urn:microsoft.com/office/officeart/2005/8/layout/cycle2"/>
    <dgm:cxn modelId="{C6FF4995-4E15-42B7-915D-F341C0E44DA9}" type="presOf" srcId="{E16439FE-02EB-4A80-979E-706BBA0B8819}" destId="{D2F3983D-2198-4EC7-8778-61084FCBE8F2}" srcOrd="0" destOrd="0" presId="urn:microsoft.com/office/officeart/2005/8/layout/cycle2"/>
    <dgm:cxn modelId="{2C418411-C94B-4B93-8DA5-5DC41A58A7A1}" type="presParOf" srcId="{D2F3983D-2198-4EC7-8778-61084FCBE8F2}" destId="{21A1910F-8179-4E3C-AD26-3E17E8586B25}" srcOrd="0" destOrd="0" presId="urn:microsoft.com/office/officeart/2005/8/layout/cycle2"/>
    <dgm:cxn modelId="{4224D75A-6C7A-459B-A0DB-4B53FFAAEFD1}" type="presOf" srcId="{E16439FE-02EB-4A80-979E-706BBA0B8819}" destId="{21A1910F-8179-4E3C-AD26-3E17E8586B25}" srcOrd="1" destOrd="0" presId="urn:microsoft.com/office/officeart/2005/8/layout/cycle2"/>
    <dgm:cxn modelId="{F603C6D7-55EB-440C-87C8-D69DD7623391}" type="presParOf" srcId="{B87DF2C3-A296-4E33-A703-A8AE609B6E45}" destId="{4D93A9CA-BCEE-4D6F-8767-1F396B73F9EA}" srcOrd="10" destOrd="0" presId="urn:microsoft.com/office/officeart/2005/8/layout/cycle2"/>
    <dgm:cxn modelId="{1AA5867A-75EC-4CF0-B3D2-129D03EF6313}" type="presOf" srcId="{B3F907A1-3467-46CC-B2DF-F376CB3C0D75}" destId="{4D93A9CA-BCEE-4D6F-8767-1F396B73F9EA}" srcOrd="0" destOrd="0" presId="urn:microsoft.com/office/officeart/2005/8/layout/cycle2"/>
    <dgm:cxn modelId="{56752A24-0D56-4C55-890E-E54EA1F8F89C}" type="presParOf" srcId="{B87DF2C3-A296-4E33-A703-A8AE609B6E45}" destId="{2FFEB27B-9F53-4137-AB38-240D1FDC2DB0}" srcOrd="11" destOrd="0" presId="urn:microsoft.com/office/officeart/2005/8/layout/cycle2"/>
    <dgm:cxn modelId="{AE7E753F-00E4-4843-8D12-82CCAE9F5E98}" type="presOf" srcId="{C9395636-225C-41FC-A60B-CA7441567215}" destId="{2FFEB27B-9F53-4137-AB38-240D1FDC2DB0}" srcOrd="0" destOrd="0" presId="urn:microsoft.com/office/officeart/2005/8/layout/cycle2"/>
    <dgm:cxn modelId="{20F0966F-2395-4D09-B6A7-C63DEF2BDDEF}" type="presParOf" srcId="{2FFEB27B-9F53-4137-AB38-240D1FDC2DB0}" destId="{124A82F8-AFD8-4D5B-A3AC-D657547F917D}" srcOrd="0" destOrd="0" presId="urn:microsoft.com/office/officeart/2005/8/layout/cycle2"/>
    <dgm:cxn modelId="{0381DEE4-C842-4FA5-B3ED-D7D5B32D8D94}" type="presOf" srcId="{C9395636-225C-41FC-A60B-CA7441567215}" destId="{124A82F8-AFD8-4D5B-A3AC-D657547F917D}" srcOrd="1" destOrd="0" presId="urn:microsoft.com/office/officeart/2005/8/layout/cycle2"/>
    <dgm:cxn modelId="{8C697EB0-4F30-49DF-ACF1-E2F0282E29DA}" type="presParOf" srcId="{B87DF2C3-A296-4E33-A703-A8AE609B6E45}" destId="{E80D6AAB-5531-4FB6-9176-DE99D8728D58}" srcOrd="12" destOrd="0" presId="urn:microsoft.com/office/officeart/2005/8/layout/cycle2"/>
    <dgm:cxn modelId="{73B32C4E-107A-4197-A862-65958CB277B6}" type="presOf" srcId="{63905643-975D-498D-9D7D-868AB898E73A}" destId="{E80D6AAB-5531-4FB6-9176-DE99D8728D58}" srcOrd="0" destOrd="0" presId="urn:microsoft.com/office/officeart/2005/8/layout/cycle2"/>
    <dgm:cxn modelId="{D091370A-9592-45E5-A3C7-1EA23A1BA033}" type="presParOf" srcId="{B87DF2C3-A296-4E33-A703-A8AE609B6E45}" destId="{EB8F85B5-6795-4C34-8FE4-918CC51A7395}" srcOrd="13" destOrd="0" presId="urn:microsoft.com/office/officeart/2005/8/layout/cycle2"/>
    <dgm:cxn modelId="{9066742C-2187-4CFB-9177-DB9359A0881A}" type="presOf" srcId="{05A29D87-E60E-41CA-A7D5-330CAE7D6762}" destId="{EB8F85B5-6795-4C34-8FE4-918CC51A7395}" srcOrd="0" destOrd="0" presId="urn:microsoft.com/office/officeart/2005/8/layout/cycle2"/>
    <dgm:cxn modelId="{7F6FB162-77CB-432B-9875-7D962A3ACA65}" type="presParOf" srcId="{EB8F85B5-6795-4C34-8FE4-918CC51A7395}" destId="{9A05DB73-5EB1-46E6-9917-C86C82502CC9}" srcOrd="0" destOrd="0" presId="urn:microsoft.com/office/officeart/2005/8/layout/cycle2"/>
    <dgm:cxn modelId="{D6AFB8F5-2093-44F4-BAEC-C069B269DA24}" type="presOf" srcId="{05A29D87-E60E-41CA-A7D5-330CAE7D6762}" destId="{9A05DB73-5EB1-46E6-9917-C86C82502CC9}" srcOrd="1" destOrd="0" presId="urn:microsoft.com/office/officeart/2005/8/layout/cycle2"/>
  </dgm:cxnLst>
  <dgm:bg/>
  <dgm:whole/>
  <dgm:extLst>
    <a:ext uri="http://schemas.microsoft.com/office/drawing/2008/diagram">
      <dsp:dataModelExt xmlns:dsp="http://schemas.microsoft.com/office/drawing/2008/diagram" relId="rId2" minVer="http://schemas.openxmlformats.org/drawingml/2006/main"/>
    </a:ext>
  </dgm:extLst>
</dgm:dataModel>
</file>

<file path=ppt/diagrams/data2.xml><?xml version="1.0" encoding="utf-8"?>
<dgm:dataModel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dgm="http://schemas.openxmlformats.org/drawingml/2006/diagram">
  <dgm:ptLst>
    <dgm:pt modelId="{75CDA613-0E18-4E83-ACB4-3B00E6BDCD30}"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lang="en-US"/>
        </a:p>
      </dgm:t>
    </dgm:pt>
    <dgm:pt modelId="{151C907D-5C6C-4376-A23B-08A0DE5457B9}" type="parTrans" cxnId="{7AC3484D-3338-4DC1-B150-C6CCDB56A25A}">
      <dgm:prSet/>
      <dgm:spPr/>
      <dgm:t>
        <a:bodyPr/>
        <a:lstStyle/>
        <a:p>
          <a:endParaRPr lang="en-GB"/>
        </a:p>
      </dgm:t>
    </dgm:pt>
    <dgm:pt modelId="{294A8BB6-7ECA-4186-A404-313F4C2CC129}">
      <dgm:prSet phldrT="[Text]" custT="1"/>
      <dgm:spPr>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dgm:spPr>
      <dgm:t>
        <a:bodyPr/>
        <a:lstStyle/>
        <a:p>
          <a:r>
            <a:rPr lang="nl-BE" sz="1400" b="0" i="0" u="none" strike="noStrike" cap="none" baseline="0">
              <a:solidFill>
                <a:srgbClr val="FFFFFF"/>
              </a:solidFill>
              <a:effectLst/>
              <a:uFill>
                <a:solidFill>
                  <a:prstClr val="black">
                    <a:alpha val="0"/>
                  </a:prstClr>
                </a:solidFill>
              </a:uFill>
              <a:latin typeface="Calibri"/>
              <a:ea typeface="Calibri"/>
              <a:cs typeface="Calibri"/>
            </a:rPr>
            <a:t>Due diligence van derden</a:t>
          </a:r>
          <a:r>
            <a:rPr lang="nl-BE" sz="1400" b="0" i="0" u="none" strike="noStrike" cap="none" baseline="0">
              <a:solidFill>
                <a:srgbClr val="FFFFFF"/>
              </a:solidFill>
              <a:effectLst/>
              <a:uFill>
                <a:solidFill>
                  <a:prstClr val="black">
                    <a:alpha val="0"/>
                  </a:prstClr>
                </a:solidFill>
              </a:uFill>
              <a:latin typeface="Calibri"/>
              <a:ea typeface="Calibri"/>
              <a:cs typeface="Calibri"/>
            </a:rPr>
            <a:t> </a:t>
          </a:r>
        </a:p>
        <a:p>
          <a:r>
            <a:rPr lang="nl-BE" sz="1400" b="0" i="0" u="none" strike="noStrike" cap="none" baseline="0">
              <a:solidFill>
                <a:srgbClr val="FFFFFF"/>
              </a:solidFill>
              <a:effectLst/>
              <a:uFill>
                <a:solidFill>
                  <a:prstClr val="black">
                    <a:alpha val="0"/>
                  </a:prstClr>
                </a:solidFill>
              </a:uFill>
              <a:latin typeface="Calibri"/>
              <a:ea typeface="Calibri"/>
              <a:cs typeface="Calibri"/>
            </a:rPr>
            <a:t>(LSEG)</a:t>
          </a:r>
        </a:p>
      </dgm:t>
    </dgm:pt>
    <dgm:pt modelId="{3027AC08-4FC0-41EA-8A69-80C9643574D5}" type="sibTrans" cxnId="{7AC3484D-3338-4DC1-B150-C6CCDB56A25A}">
      <dgm:prSet/>
      <dgm:spPr/>
      <dgm:t>
        <a:bodyPr/>
        <a:lstStyle/>
        <a:p>
          <a:endParaRPr lang="en-GB"/>
        </a:p>
      </dgm:t>
    </dgm:pt>
    <dgm:pt modelId="{6214600B-2F99-4DCC-BA79-8213A29478EE}" type="parTrans" cxnId="{1B50CA37-6CE8-48E9-AD63-9C3331A3786F}">
      <dgm:prSet/>
      <dgm:spPr/>
      <dgm:t>
        <a:bodyPr/>
        <a:lstStyle/>
        <a:p>
          <a:endParaRPr lang="en-GB"/>
        </a:p>
      </dgm:t>
    </dgm:pt>
    <dgm:pt modelId="{1B17BD1C-074D-4DBB-AD57-61CC0E1091D1}">
      <dgm:prSet phldrT="[Text]" custT="1"/>
      <dgm:spPr>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dgm:spPr>
      <dgm:t>
        <a:bodyPr/>
        <a:lstStyle/>
        <a:p>
          <a:r>
            <a:rPr lang="nl-BE" sz="1400" b="0" i="0" u="none" strike="noStrike" cap="none" baseline="0">
              <a:solidFill>
                <a:srgbClr val="FFFFFF"/>
              </a:solidFill>
              <a:effectLst/>
              <a:uFill>
                <a:solidFill>
                  <a:prstClr val="black">
                    <a:alpha val="0"/>
                  </a:prstClr>
                </a:solidFill>
              </a:uFill>
              <a:latin typeface="Calibri"/>
              <a:ea typeface="Calibri"/>
              <a:cs typeface="Calibri"/>
            </a:rPr>
            <a:t>Beoordelingen van duurzaamheid</a:t>
          </a:r>
        </a:p>
      </dgm:t>
    </dgm:pt>
    <dgm:pt modelId="{D76A4B37-42EB-4F8E-B4EB-C005BA14886D}" type="sibTrans" cxnId="{1B50CA37-6CE8-48E9-AD63-9C3331A3786F}">
      <dgm:prSet/>
      <dgm:spPr/>
      <dgm:t>
        <a:bodyPr/>
        <a:lstStyle/>
        <a:p>
          <a:endParaRPr lang="en-GB"/>
        </a:p>
      </dgm:t>
    </dgm:pt>
    <dgm:pt modelId="{9969F80F-8785-4633-B84E-3CA4E8EE8200}" type="parTrans" cxnId="{0882AB67-FB9B-4761-A964-C08DBCA2ABFC}">
      <dgm:prSet/>
      <dgm:spPr/>
      <dgm:t>
        <a:bodyPr/>
        <a:lstStyle/>
        <a:p>
          <a:endParaRPr lang="en-GB"/>
        </a:p>
      </dgm:t>
    </dgm:pt>
    <dgm:pt modelId="{02FCB981-97C8-46E6-923D-98C21AFF76FF}">
      <dgm:prSet phldrT="[Text]" custT="1"/>
      <dgm:spPr>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dgm:spPr>
      <dgm:t>
        <a:bodyPr/>
        <a:lstStyle/>
        <a:p>
          <a:r>
            <a:rPr lang="nl-BE" sz="1400" b="0" i="0" u="none" strike="noStrike" cap="none" baseline="0">
              <a:solidFill>
                <a:srgbClr val="FFFFFF"/>
              </a:solidFill>
              <a:effectLst/>
              <a:uFill>
                <a:solidFill>
                  <a:prstClr val="black">
                    <a:alpha val="0"/>
                  </a:prstClr>
                </a:solidFill>
              </a:uFill>
              <a:latin typeface="Calibri"/>
              <a:ea typeface="Calibri"/>
              <a:cs typeface="Calibri"/>
            </a:rPr>
            <a:t>Verantwoordelijke inkoop</a:t>
          </a:r>
        </a:p>
        <a:p>
          <a:r>
            <a:rPr lang="nl-BE" sz="1400" b="0" i="0" u="none" strike="noStrike" cap="none" baseline="0">
              <a:solidFill>
                <a:srgbClr val="FFFFFF"/>
              </a:solidFill>
              <a:effectLst/>
              <a:uFill>
                <a:solidFill>
                  <a:prstClr val="black">
                    <a:alpha val="0"/>
                  </a:prstClr>
                </a:solidFill>
              </a:uFill>
              <a:latin typeface="Calibri"/>
              <a:ea typeface="Calibri"/>
              <a:cs typeface="Calibri"/>
            </a:rPr>
            <a:t>(Door het centrum geleid inkoopteam)</a:t>
          </a:r>
        </a:p>
      </dgm:t>
    </dgm:pt>
    <dgm:pt modelId="{D787BA4F-539F-4987-BAF9-1F98068A4D26}" type="sibTrans" cxnId="{0882AB67-FB9B-4761-A964-C08DBCA2ABFC}">
      <dgm:prSet/>
      <dgm:spPr/>
      <dgm:t>
        <a:bodyPr/>
        <a:lstStyle/>
        <a:p>
          <a:endParaRPr lang="en-GB"/>
        </a:p>
      </dgm:t>
    </dgm:pt>
    <dgm:pt modelId="{DC95862B-8FAF-4BDE-81A1-2F4ABF599E90}" type="pres">
      <dgm:prSet presAssocID="{75CDA613-0E18-4E83-ACB4-3B00E6BDCD30}" presName="CompostProcess">
        <dgm:presLayoutVars>
          <dgm:dir/>
          <dgm:resizeHandles val="exact"/>
        </dgm:presLayoutVars>
      </dgm:prSet>
      <dgm:spPr/>
      <dgm:t>
        <a:bodyPr/>
        <a:lstStyle/>
        <a:p/>
      </dgm:t>
    </dgm:pt>
    <dgm:pt modelId="{12AFE8A0-018A-40B6-A106-FCA3322EAA42}" type="pres">
      <dgm:prSet presAssocID="{75CDA613-0E18-4E83-ACB4-3B00E6BDCD30}" presName="arrow" presStyleLbl="bgShp" presStyleCnt="1" custLinFactNeighborX="28"/>
      <dgm:spPr/>
      <dgm:t>
        <a:bodyPr/>
        <a:lstStyle/>
        <a:p/>
      </dgm:t>
    </dgm:pt>
    <dgm:pt modelId="{A94D0A2B-2AD8-4B59-8BD0-99867942232C}" type="pres">
      <dgm:prSet presAssocID="{75CDA613-0E18-4E83-ACB4-3B00E6BDCD30}" presName="linearProcess"/>
      <dgm:spPr/>
      <dgm:t>
        <a:bodyPr/>
        <a:lstStyle/>
        <a:p/>
      </dgm:t>
    </dgm:pt>
    <dgm:pt modelId="{5FA0E2E7-866D-4EB3-A4E1-CB9ACB4F0F3E}" type="pres">
      <dgm:prSet presAssocID="{294A8BB6-7ECA-4186-A404-313F4C2CC129}" presName="textNode" presStyleLbl="node1" presStyleCnt="3">
        <dgm:presLayoutVars>
          <dgm:bulletEnabled val="1"/>
        </dgm:presLayoutVars>
      </dgm:prSet>
      <dgm:spPr/>
      <dgm:t>
        <a:bodyPr/>
        <a:lstStyle/>
        <a:p/>
      </dgm:t>
    </dgm:pt>
    <dgm:pt modelId="{D9A7380E-7C2A-4E31-A4E2-91B8E5E79426}" type="pres">
      <dgm:prSet presAssocID="{3027AC08-4FC0-41EA-8A69-80C9643574D5}" presName="sibTrans"/>
      <dgm:spPr/>
      <dgm:t>
        <a:bodyPr/>
        <a:lstStyle/>
        <a:p/>
      </dgm:t>
    </dgm:pt>
    <dgm:pt modelId="{07F04447-BD8B-4CD8-B124-1E4DFDB60FEC}" type="pres">
      <dgm:prSet presAssocID="{1B17BD1C-074D-4DBB-AD57-61CC0E1091D1}" presName="textNode" presStyleLbl="node1" presStyleIdx="1" presStyleCnt="3">
        <dgm:presLayoutVars>
          <dgm:bulletEnabled val="1"/>
        </dgm:presLayoutVars>
      </dgm:prSet>
      <dgm:spPr/>
      <dgm:t>
        <a:bodyPr/>
        <a:lstStyle/>
        <a:p/>
      </dgm:t>
    </dgm:pt>
    <dgm:pt modelId="{41114D6C-EE1C-46CC-8239-0045C5AF0A73}" type="pres">
      <dgm:prSet presAssocID="{D76A4B37-42EB-4F8E-B4EB-C005BA14886D}" presName="sibTrans"/>
      <dgm:spPr/>
      <dgm:t>
        <a:bodyPr/>
        <a:lstStyle/>
        <a:p/>
      </dgm:t>
    </dgm:pt>
    <dgm:pt modelId="{A25E0D73-3076-4311-9BB9-F9A99B635800}" type="pres">
      <dgm:prSet presAssocID="{02FCB981-97C8-46E6-923D-98C21AFF76FF}" presName="textNode" presStyleLbl="node1" presStyleIdx="2" presStyleCnt="3" custLinFactNeighborX="31379">
        <dgm:presLayoutVars>
          <dgm:bulletEnabled val="1"/>
        </dgm:presLayoutVars>
      </dgm:prSet>
      <dgm:spPr/>
      <dgm:t>
        <a:bodyPr/>
        <a:lstStyle/>
        <a:p/>
      </dgm:t>
    </dgm:pt>
  </dgm:ptLst>
  <dgm:cxnLst>
    <dgm:cxn modelId="{7AC3484D-3338-4DC1-B150-C6CCDB56A25A}" srcId="{75CDA613-0E18-4E83-ACB4-3B00E6BDCD30}" destId="{294A8BB6-7ECA-4186-A404-313F4C2CC129}" srcOrd="0" destOrd="0" parTransId="{151C907D-5C6C-4376-A23B-08A0DE5457B9}" sibTransId="{3027AC08-4FC0-41EA-8A69-80C9643574D5}"/>
    <dgm:cxn modelId="{1B50CA37-6CE8-48E9-AD63-9C3331A3786F}" srcId="{75CDA613-0E18-4E83-ACB4-3B00E6BDCD30}" destId="{1B17BD1C-074D-4DBB-AD57-61CC0E1091D1}" srcOrd="1" destOrd="0" parTransId="{6214600B-2F99-4DCC-BA79-8213A29478EE}" sibTransId="{D76A4B37-42EB-4F8E-B4EB-C005BA14886D}"/>
    <dgm:cxn modelId="{0882AB67-FB9B-4761-A964-C08DBCA2ABFC}" srcId="{75CDA613-0E18-4E83-ACB4-3B00E6BDCD30}" destId="{02FCB981-97C8-46E6-923D-98C21AFF76FF}" srcOrd="2" destOrd="0" parTransId="{9969F80F-8785-4633-B84E-3CA4E8EE8200}" sibTransId="{D787BA4F-539F-4987-BAF9-1F98068A4D26}"/>
    <dgm:cxn modelId="{98BC4DF9-3737-4293-9450-D205FE87D7C7}" type="presOf" srcId="{75CDA613-0E18-4E83-ACB4-3B00E6BDCD30}" destId="{DC95862B-8FAF-4BDE-81A1-2F4ABF599E90}" srcOrd="0" destOrd="0" presId="urn:microsoft.com/office/officeart/2005/8/layout/hProcess9"/>
    <dgm:cxn modelId="{1CE488F9-8FBB-4781-9DD4-F1536E258012}" type="presParOf" srcId="{DC95862B-8FAF-4BDE-81A1-2F4ABF599E90}" destId="{12AFE8A0-018A-40B6-A106-FCA3322EAA42}" srcOrd="0" destOrd="0" presId="urn:microsoft.com/office/officeart/2005/8/layout/hProcess9"/>
    <dgm:cxn modelId="{72BB796F-E42C-4B6E-9888-5AF375937EB2}" type="presParOf" srcId="{DC95862B-8FAF-4BDE-81A1-2F4ABF599E90}" destId="{A94D0A2B-2AD8-4B59-8BD0-99867942232C}" srcOrd="1" destOrd="0" presId="urn:microsoft.com/office/officeart/2005/8/layout/hProcess9"/>
    <dgm:cxn modelId="{3F482FC8-AB62-411C-B240-592AC3C33D84}" type="presParOf" srcId="{A94D0A2B-2AD8-4B59-8BD0-99867942232C}" destId="{5FA0E2E7-866D-4EB3-A4E1-CB9ACB4F0F3E}" srcOrd="0" destOrd="0" presId="urn:microsoft.com/office/officeart/2005/8/layout/hProcess9"/>
    <dgm:cxn modelId="{5761BC21-F978-43E5-B4F9-FC17105343FC}" type="presOf" srcId="{294A8BB6-7ECA-4186-A404-313F4C2CC129}" destId="{5FA0E2E7-866D-4EB3-A4E1-CB9ACB4F0F3E}" srcOrd="0" destOrd="0" presId="urn:microsoft.com/office/officeart/2005/8/layout/hProcess9"/>
    <dgm:cxn modelId="{1DDB5DF6-BF12-4D8E-9648-7F2310379DA8}" type="presParOf" srcId="{A94D0A2B-2AD8-4B59-8BD0-99867942232C}" destId="{D9A7380E-7C2A-4E31-A4E2-91B8E5E79426}" srcOrd="1" destOrd="0" presId="urn:microsoft.com/office/officeart/2005/8/layout/hProcess9"/>
    <dgm:cxn modelId="{DF98ADD5-6210-4599-B6CE-31DA07D6EEEF}" type="presParOf" srcId="{A94D0A2B-2AD8-4B59-8BD0-99867942232C}" destId="{07F04447-BD8B-4CD8-B124-1E4DFDB60FEC}" srcOrd="2" destOrd="0" presId="urn:microsoft.com/office/officeart/2005/8/layout/hProcess9"/>
    <dgm:cxn modelId="{E04802DC-2A9B-4BA3-931D-7327CA7C9AFB}" type="presOf" srcId="{1B17BD1C-074D-4DBB-AD57-61CC0E1091D1}" destId="{07F04447-BD8B-4CD8-B124-1E4DFDB60FEC}" srcOrd="0" destOrd="0" presId="urn:microsoft.com/office/officeart/2005/8/layout/hProcess9"/>
    <dgm:cxn modelId="{BB04CEC3-C3C9-45BA-84E1-89DCF29C1FE2}" type="presParOf" srcId="{A94D0A2B-2AD8-4B59-8BD0-99867942232C}" destId="{41114D6C-EE1C-46CC-8239-0045C5AF0A73}" srcOrd="3" destOrd="0" presId="urn:microsoft.com/office/officeart/2005/8/layout/hProcess9"/>
    <dgm:cxn modelId="{4C9F0166-E175-451C-8DD1-6E870BCD9B2F}" type="presParOf" srcId="{A94D0A2B-2AD8-4B59-8BD0-99867942232C}" destId="{A25E0D73-3076-4311-9BB9-F9A99B635800}" srcOrd="4" destOrd="0" presId="urn:microsoft.com/office/officeart/2005/8/layout/hProcess9"/>
    <dgm:cxn modelId="{D024AE44-82B3-4BF6-9A8E-485E901E7D15}" type="presOf" srcId="{02FCB981-97C8-46E6-923D-98C21AFF76FF}" destId="{A25E0D73-3076-4311-9BB9-F9A99B635800}" srcOrd="0" destOrd="0" presId="urn:microsoft.com/office/officeart/2005/8/layout/hProcess9"/>
  </dgm:cxnLst>
  <dgm:bg/>
  <dgm:whole/>
  <dgm:extLst>
    <a:ext uri="http://schemas.microsoft.com/office/drawing/2008/diagram">
      <dsp:dataModelExt xmlns:dsp="http://schemas.microsoft.com/office/drawing/2008/diagram" relId="rId2" minVer="http://schemas.openxmlformats.org/drawingml/2006/main"/>
    </a:ext>
  </dgm:extLst>
</dgm:dataModel>
</file>

<file path=ppt/diagrams/data3.xml><?xml version="1.0" encoding="utf-8"?>
<dgm:dataModel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dgm="http://schemas.openxmlformats.org/drawingml/2006/diagram">
  <dgm:ptLst>
    <dgm:pt modelId="{202CFC0B-B826-4EE8-8A22-0574EEF779F5}"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GB"/>
        </a:p>
      </dgm:t>
    </dgm:pt>
    <dgm:pt modelId="{7A61601D-D3EF-4FCF-A55C-164CC87BCCE6}" type="parTrans" cxnId="{3BF39D12-B786-407F-94FC-F2EA3266B702}">
      <dgm:prSet/>
      <dgm:spPr/>
      <dgm:t>
        <a:bodyPr/>
        <a:lstStyle/>
        <a:p>
          <a:endParaRPr lang="en-GB"/>
        </a:p>
      </dgm:t>
    </dgm:pt>
    <dgm:pt modelId="{3C22AC7F-0737-48BC-B577-EFFC838C1292}">
      <dgm:prSet phldrT="[Text]" custT="1"/>
      <dgm:spPr>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dgm:spPr>
      <dgm:t>
        <a:bodyPr/>
        <a:lstStyle/>
        <a:p>
          <a:r>
            <a:rPr lang="nl-BE" sz="1600" b="0" i="0" u="none" strike="noStrike" cap="none" baseline="0">
              <a:solidFill>
                <a:srgbClr val="FFFFFF"/>
              </a:solidFill>
              <a:effectLst/>
              <a:uFill>
                <a:solidFill>
                  <a:prstClr val="black">
                    <a:alpha val="0"/>
                  </a:prstClr>
                </a:solidFill>
              </a:uFill>
              <a:latin typeface="Calibri"/>
              <a:ea typeface="Calibri"/>
              <a:cs typeface="Calibri"/>
            </a:rPr>
            <a:t>Algemene informatie</a:t>
          </a:r>
        </a:p>
      </dgm:t>
    </dgm:pt>
    <dgm:pt modelId="{16F9338C-6C38-4649-8234-F6DB703815AE}" type="parTrans" cxnId="{9BC3392B-D935-4DD4-B86C-EE7EFB29F5D8}">
      <dgm:prSet/>
      <dgm:spPr/>
      <dgm:t>
        <a:bodyPr/>
        <a:lstStyle/>
        <a:p>
          <a:endParaRPr lang="en-GB"/>
        </a:p>
      </dgm:t>
    </dgm:pt>
    <dgm:pt modelId="{D426C57B-8707-4715-9561-45A815A5DFF0}">
      <dgm:prSet phldrT="[Text]" custT="1"/>
      <dgm:spPr>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dgm:spPr>
      <dgm:t>
        <a:bodyPr/>
        <a:lstStyle/>
        <a:p>
          <a:r>
            <a:rPr lang="nl-BE" sz="1200" b="0" i="0" u="none" strike="noStrike" cap="none" baseline="0">
              <a:solidFill>
                <a:srgbClr val="000000"/>
              </a:solidFill>
              <a:effectLst/>
              <a:uFill>
                <a:solidFill>
                  <a:prstClr val="black">
                    <a:alpha val="0"/>
                  </a:prstClr>
                </a:solidFill>
              </a:uFill>
              <a:latin typeface="Calibri"/>
              <a:ea typeface="Calibri"/>
              <a:cs typeface="Calibri"/>
            </a:rPr>
            <a:t>Naam:</a:t>
          </a:r>
          <a:r>
            <a:rPr lang="nl-BE" sz="1200" b="0" i="0" u="none" strike="noStrike" cap="none" baseline="0">
              <a:solidFill>
                <a:srgbClr val="000000"/>
              </a:solidFill>
              <a:effectLst/>
              <a:uFill>
                <a:solidFill>
                  <a:prstClr val="black">
                    <a:alpha val="0"/>
                  </a:prstClr>
                </a:solidFill>
              </a:uFill>
              <a:latin typeface="Calibri"/>
              <a:ea typeface="Calibri"/>
              <a:cs typeface="Calibri"/>
            </a:rPr>
            <a:t> </a:t>
          </a:r>
          <a:r>
            <a:rPr lang="nl-BE" sz="1200" b="0" i="0" u="none" strike="noStrike" cap="none" baseline="0">
              <a:solidFill>
                <a:srgbClr val="000000"/>
              </a:solidFill>
              <a:effectLst/>
              <a:uFill>
                <a:solidFill>
                  <a:prstClr val="black">
                    <a:alpha val="0"/>
                  </a:prstClr>
                </a:solidFill>
              </a:uFill>
              <a:latin typeface="Calibri"/>
              <a:ea typeface="Calibri"/>
              <a:cs typeface="Calibri"/>
            </a:rPr>
            <a:t>Voer de officiële volledige naam van de derde partij in</a:t>
          </a:r>
          <a:r>
            <a:rPr lang="nl-BE" sz="1200" b="0" i="0" u="none" strike="noStrike" cap="none" baseline="0">
              <a:solidFill>
                <a:srgbClr val="000000"/>
              </a:solidFill>
              <a:effectLst/>
              <a:uFill>
                <a:solidFill>
                  <a:prstClr val="black">
                    <a:alpha val="0"/>
                  </a:prstClr>
                </a:solidFill>
              </a:uFill>
              <a:latin typeface="Calibri"/>
              <a:ea typeface="Calibri"/>
              <a:cs typeface="Calibri"/>
            </a:rPr>
            <a:t> </a:t>
          </a:r>
        </a:p>
      </dgm:t>
    </dgm:pt>
    <dgm:pt modelId="{88CF9FF9-7532-4D9B-97E7-1A15338D5EFB}" type="sibTrans" cxnId="{9BC3392B-D935-4DD4-B86C-EE7EFB29F5D8}">
      <dgm:prSet/>
      <dgm:spPr/>
      <dgm:t>
        <a:bodyPr/>
        <a:lstStyle/>
        <a:p>
          <a:endParaRPr lang="en-GB"/>
        </a:p>
      </dgm:t>
    </dgm:pt>
    <dgm:pt modelId="{5763F835-C798-428D-B85C-7ABA2B5092D7}" type="parTrans" cxnId="{3581ADE7-0FAE-4703-958E-FEE1B9280025}">
      <dgm:prSet/>
      <dgm:spPr/>
      <dgm:t>
        <a:bodyPr/>
        <a:lstStyle/>
        <a:p>
          <a:endParaRPr lang="en-GB"/>
        </a:p>
      </dgm:t>
    </dgm:pt>
    <dgm:pt modelId="{75E07DDA-AB73-4754-86FB-604301FAD131}">
      <dgm:prSet phldrT="[Text]" custT="1"/>
      <dgm:spPr>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dgm:spPr>
      <dgm:t>
        <a:bodyPr/>
        <a:lstStyle/>
        <a:p>
          <a:r>
            <a:rPr lang="nl-BE" sz="1200" b="0" i="0" u="none" strike="noStrike" cap="none" baseline="0">
              <a:solidFill>
                <a:srgbClr val="000000"/>
              </a:solidFill>
              <a:effectLst/>
              <a:uFill>
                <a:solidFill>
                  <a:prstClr val="black">
                    <a:alpha val="0"/>
                  </a:prstClr>
                </a:solidFill>
              </a:uFill>
              <a:latin typeface="Calibri"/>
              <a:ea typeface="Calibri"/>
              <a:cs typeface="Calibri"/>
            </a:rPr>
            <a:t>Referentienummer:</a:t>
          </a:r>
          <a:r>
            <a:rPr lang="nl-BE" sz="1200" b="0" i="0" u="none" strike="noStrike" cap="none" baseline="0">
              <a:solidFill>
                <a:srgbClr val="000000"/>
              </a:solidFill>
              <a:effectLst/>
              <a:uFill>
                <a:solidFill>
                  <a:prstClr val="black">
                    <a:alpha val="0"/>
                  </a:prstClr>
                </a:solidFill>
              </a:uFill>
              <a:latin typeface="Calibri"/>
              <a:ea typeface="Calibri"/>
              <a:cs typeface="Calibri"/>
            </a:rPr>
            <a:t> </a:t>
          </a:r>
          <a:r>
            <a:rPr lang="nl-BE" sz="1200" b="0" i="0" u="none" strike="noStrike" cap="none" baseline="0">
              <a:solidFill>
                <a:srgbClr val="000000"/>
              </a:solidFill>
              <a:effectLst/>
              <a:uFill>
                <a:solidFill>
                  <a:prstClr val="black">
                    <a:alpha val="0"/>
                  </a:prstClr>
                </a:solidFill>
              </a:uFill>
              <a:latin typeface="Calibri"/>
              <a:ea typeface="Calibri"/>
              <a:cs typeface="Calibri"/>
            </a:rPr>
            <a:t>Unieke identificatiecode, raad aan om de lokale ERP-referentie te volgen.</a:t>
          </a:r>
          <a:r>
            <a:rPr lang="nl-BE" sz="1200" b="0" i="0" u="none" strike="noStrike" cap="none" baseline="0">
              <a:solidFill>
                <a:srgbClr val="000000"/>
              </a:solidFill>
              <a:effectLst/>
              <a:uFill>
                <a:solidFill>
                  <a:prstClr val="black">
                    <a:alpha val="0"/>
                  </a:prstClr>
                </a:solidFill>
              </a:uFill>
              <a:latin typeface="Calibri"/>
              <a:ea typeface="Calibri"/>
              <a:cs typeface="Calibri"/>
            </a:rPr>
            <a:t> </a:t>
          </a:r>
          <a:r>
            <a:rPr lang="nl-BE" sz="1200" b="0" i="0" u="none" strike="noStrike" cap="none" baseline="0">
              <a:solidFill>
                <a:srgbClr val="000000"/>
              </a:solidFill>
              <a:effectLst/>
              <a:uFill>
                <a:solidFill>
                  <a:prstClr val="black">
                    <a:alpha val="0"/>
                  </a:prstClr>
                </a:solidFill>
              </a:uFill>
              <a:latin typeface="Calibri"/>
              <a:ea typeface="Calibri"/>
              <a:cs typeface="Calibri"/>
            </a:rPr>
            <a:t>Als het referentienummer al bestaat, wordt u door het systeem op de hoogte gebracht.</a:t>
          </a:r>
          <a:r>
            <a:rPr lang="nl-BE" sz="1200" b="0" i="0" u="none" strike="noStrike" cap="none" baseline="0">
              <a:solidFill>
                <a:srgbClr val="000000"/>
              </a:solidFill>
              <a:effectLst/>
              <a:uFill>
                <a:solidFill>
                  <a:prstClr val="black">
                    <a:alpha val="0"/>
                  </a:prstClr>
                </a:solidFill>
              </a:uFill>
              <a:latin typeface="Calibri"/>
              <a:ea typeface="Calibri"/>
              <a:cs typeface="Calibri"/>
            </a:rPr>
            <a:t> </a:t>
          </a:r>
        </a:p>
      </dgm:t>
    </dgm:pt>
    <dgm:pt modelId="{48F126B2-4014-47BB-93B9-14C20E6151FD}" type="sibTrans" cxnId="{3581ADE7-0FAE-4703-958E-FEE1B9280025}">
      <dgm:prSet/>
      <dgm:spPr/>
      <dgm:t>
        <a:bodyPr/>
        <a:lstStyle/>
        <a:p>
          <a:endParaRPr lang="en-GB"/>
        </a:p>
      </dgm:t>
    </dgm:pt>
    <dgm:pt modelId="{32C8B817-14CC-4611-B29E-B51C35446FA8}" type="parTrans" cxnId="{E34F97DB-6802-4B61-B357-C0371BD399B9}">
      <dgm:prSet/>
      <dgm:spPr/>
      <dgm:t>
        <a:bodyPr/>
        <a:lstStyle/>
        <a:p>
          <a:endParaRPr lang="en-GB"/>
        </a:p>
      </dgm:t>
    </dgm:pt>
    <dgm:pt modelId="{CDFF6EB2-1E6D-4538-9A7B-B5CB548E924E}">
      <dgm:prSet phldrT="[Text]" custT="1"/>
      <dgm:spPr>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dgm:spPr>
      <dgm:t>
        <a:bodyPr/>
        <a:lstStyle/>
        <a:p>
          <a:r>
            <a:rPr lang="nl-BE" sz="1200" b="0" i="0" u="none" strike="noStrike" cap="none" baseline="0">
              <a:solidFill>
                <a:srgbClr val="000000"/>
              </a:solidFill>
              <a:effectLst/>
              <a:uFill>
                <a:solidFill>
                  <a:prstClr val="black">
                    <a:alpha val="0"/>
                  </a:prstClr>
                </a:solidFill>
              </a:uFill>
              <a:latin typeface="Calibri"/>
              <a:ea typeface="Calibri"/>
              <a:cs typeface="Calibri"/>
            </a:rPr>
            <a:t>Type industrie:</a:t>
          </a:r>
          <a:r>
            <a:rPr lang="nl-BE" sz="1200" b="0" i="0" u="none" strike="noStrike" cap="none" baseline="0">
              <a:solidFill>
                <a:srgbClr val="000000"/>
              </a:solidFill>
              <a:effectLst/>
              <a:uFill>
                <a:solidFill>
                  <a:prstClr val="black">
                    <a:alpha val="0"/>
                  </a:prstClr>
                </a:solidFill>
              </a:uFill>
              <a:latin typeface="Calibri"/>
              <a:ea typeface="Calibri"/>
              <a:cs typeface="Calibri"/>
            </a:rPr>
            <a:t> </a:t>
          </a:r>
          <a:r>
            <a:rPr lang="nl-BE" sz="1200" b="0" i="0" u="none" strike="noStrike" cap="none" baseline="0">
              <a:solidFill>
                <a:srgbClr val="000000"/>
              </a:solidFill>
              <a:effectLst/>
              <a:uFill>
                <a:solidFill>
                  <a:prstClr val="black">
                    <a:alpha val="0"/>
                  </a:prstClr>
                </a:solidFill>
              </a:uFill>
              <a:latin typeface="Calibri"/>
              <a:ea typeface="Calibri"/>
              <a:cs typeface="Calibri"/>
            </a:rPr>
            <a:t>Gebruik de vervolgkeuzelijst om het type externe industrie te selecteren</a:t>
          </a:r>
        </a:p>
      </dgm:t>
    </dgm:pt>
    <dgm:pt modelId="{C1080AC6-E338-4528-AD37-4349F391874C}" type="sibTrans" cxnId="{E34F97DB-6802-4B61-B357-C0371BD399B9}">
      <dgm:prSet/>
      <dgm:spPr/>
      <dgm:t>
        <a:bodyPr/>
        <a:lstStyle/>
        <a:p>
          <a:endParaRPr lang="en-GB"/>
        </a:p>
      </dgm:t>
    </dgm:pt>
    <dgm:pt modelId="{1025E351-DC1C-47DC-852D-849FB98AF7F9}" type="parTrans" cxnId="{E1A2B3B8-312E-4B69-B77A-BD6D88DD0B04}">
      <dgm:prSet/>
      <dgm:spPr/>
      <dgm:t>
        <a:bodyPr/>
        <a:lstStyle/>
        <a:p>
          <a:endParaRPr lang="en-GB"/>
        </a:p>
      </dgm:t>
    </dgm:pt>
    <dgm:pt modelId="{76B80A82-1E16-4472-9B8F-610D11567E25}">
      <dgm:prSet phldrT="[Text]" custT="1"/>
      <dgm:spPr>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dgm:spPr>
      <dgm:t>
        <a:bodyPr/>
        <a:lstStyle/>
        <a:p>
          <a:r>
            <a:rPr lang="nl-BE" sz="1200" b="0" i="0" u="none" strike="noStrike" cap="none" baseline="0">
              <a:solidFill>
                <a:srgbClr val="000000"/>
              </a:solidFill>
              <a:effectLst/>
              <a:uFill>
                <a:solidFill>
                  <a:prstClr val="black">
                    <a:alpha val="0"/>
                  </a:prstClr>
                </a:solidFill>
              </a:uFill>
              <a:latin typeface="Calibri"/>
              <a:ea typeface="Calibri"/>
              <a:cs typeface="Calibri"/>
            </a:rPr>
            <a:t>Omzet:</a:t>
          </a:r>
          <a:r>
            <a:rPr lang="nl-BE" sz="1200" b="0" i="0" u="none" strike="noStrike" cap="none" baseline="0">
              <a:solidFill>
                <a:srgbClr val="000000"/>
              </a:solidFill>
              <a:effectLst/>
              <a:uFill>
                <a:solidFill>
                  <a:prstClr val="black">
                    <a:alpha val="0"/>
                  </a:prstClr>
                </a:solidFill>
              </a:uFill>
              <a:latin typeface="Calibri"/>
              <a:ea typeface="Calibri"/>
              <a:cs typeface="Calibri"/>
            </a:rPr>
            <a:t> </a:t>
          </a:r>
          <a:r>
            <a:rPr lang="nl-BE" sz="1200" b="0" i="0" u="none" strike="noStrike" cap="none" baseline="0">
              <a:solidFill>
                <a:srgbClr val="000000"/>
              </a:solidFill>
              <a:effectLst/>
              <a:uFill>
                <a:solidFill>
                  <a:prstClr val="black">
                    <a:alpha val="0"/>
                  </a:prstClr>
                </a:solidFill>
              </a:uFill>
              <a:latin typeface="Calibri"/>
              <a:ea typeface="Calibri"/>
              <a:cs typeface="Calibri"/>
            </a:rPr>
            <a:t>Voor klanten voert u de verwachte verkoopwaarde in met de derde partij, voor leveranciers voert u de verwachte bestedingswaarde in (</a:t>
          </a:r>
          <a:r>
            <a:rPr lang="nl-BE" sz="1200" b="1" i="0" u="none" strike="noStrike" cap="none" baseline="0">
              <a:solidFill>
                <a:srgbClr val="000000"/>
              </a:solidFill>
              <a:effectLst/>
              <a:uFill>
                <a:solidFill>
                  <a:prstClr val="black">
                    <a:alpha val="0"/>
                  </a:prstClr>
                </a:solidFill>
              </a:uFill>
              <a:latin typeface="Calibri"/>
              <a:ea typeface="Calibri"/>
              <a:cs typeface="Calibri"/>
            </a:rPr>
            <a:t>in USD</a:t>
          </a:r>
          <a:r>
            <a:rPr lang="nl-BE" sz="1200" b="0" i="0" u="none" strike="noStrike" cap="none" baseline="0">
              <a:solidFill>
                <a:srgbClr val="000000"/>
              </a:solidFill>
              <a:effectLst/>
              <a:uFill>
                <a:solidFill>
                  <a:prstClr val="black">
                    <a:alpha val="0"/>
                  </a:prstClr>
                </a:solidFill>
              </a:uFill>
              <a:latin typeface="Calibri"/>
              <a:ea typeface="Calibri"/>
              <a:cs typeface="Calibri"/>
            </a:rPr>
            <a:t>).</a:t>
          </a:r>
          <a:r>
            <a:rPr lang="nl-BE" sz="1200" b="0" i="0" u="none" strike="noStrike" cap="none" baseline="0">
              <a:solidFill>
                <a:srgbClr val="000000"/>
              </a:solidFill>
              <a:effectLst/>
              <a:uFill>
                <a:solidFill>
                  <a:prstClr val="black">
                    <a:alpha val="0"/>
                  </a:prstClr>
                </a:solidFill>
              </a:uFill>
              <a:latin typeface="Calibri"/>
              <a:ea typeface="Calibri"/>
              <a:cs typeface="Calibri"/>
            </a:rPr>
            <a:t> </a:t>
          </a:r>
        </a:p>
      </dgm:t>
    </dgm:pt>
    <dgm:pt modelId="{6514E5CF-4691-45A1-9EFB-84883F09B3E3}" type="sibTrans" cxnId="{E1A2B3B8-312E-4B69-B77A-BD6D88DD0B04}">
      <dgm:prSet/>
      <dgm:spPr/>
      <dgm:t>
        <a:bodyPr/>
        <a:lstStyle/>
        <a:p>
          <a:endParaRPr lang="en-GB"/>
        </a:p>
      </dgm:t>
    </dgm:pt>
    <dgm:pt modelId="{24151234-38CA-4ABB-A80D-2101EBA1095D}" type="sibTrans" cxnId="{3BF39D12-B786-407F-94FC-F2EA3266B702}">
      <dgm:prSet/>
      <dgm:spPr/>
      <dgm:t>
        <a:bodyPr/>
        <a:lstStyle/>
        <a:p>
          <a:endParaRPr lang="en-GB"/>
        </a:p>
      </dgm:t>
    </dgm:pt>
    <dgm:pt modelId="{7A58DB1A-A827-4500-A339-B746F150E6E2}" type="parTrans" cxnId="{965B7131-3BED-49D6-A8EA-16C9D45768F6}">
      <dgm:prSet/>
      <dgm:spPr/>
      <dgm:t>
        <a:bodyPr/>
        <a:lstStyle/>
        <a:p>
          <a:endParaRPr lang="en-GB"/>
        </a:p>
      </dgm:t>
    </dgm:pt>
    <dgm:pt modelId="{825B433B-1005-4819-B70B-8447E735AF95}">
      <dgm:prSet phldrT="[Text]" custT="1"/>
      <dgm:spPr>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dgm:spPr>
      <dgm:t>
        <a:bodyPr/>
        <a:lstStyle/>
        <a:p>
          <a:r>
            <a:rPr lang="nl-BE" sz="1600" b="0" i="0" u="none" strike="noStrike" cap="none" baseline="0">
              <a:solidFill>
                <a:srgbClr val="FFFFFF"/>
              </a:solidFill>
              <a:effectLst/>
              <a:uFill>
                <a:solidFill>
                  <a:prstClr val="black">
                    <a:alpha val="0"/>
                  </a:prstClr>
                </a:solidFill>
              </a:uFill>
              <a:latin typeface="Calibri"/>
              <a:ea typeface="Calibri"/>
              <a:cs typeface="Calibri"/>
            </a:rPr>
            <a:t>Segmentatie van derden</a:t>
          </a:r>
        </a:p>
      </dgm:t>
    </dgm:pt>
    <dgm:pt modelId="{0E2FF385-478C-4EE9-8401-BAFBD56326B9}" type="parTrans" cxnId="{0EFA8886-F7C2-4D9C-BE7C-F7A2D97CE208}">
      <dgm:prSet/>
      <dgm:spPr/>
      <dgm:t>
        <a:bodyPr/>
        <a:lstStyle/>
        <a:p>
          <a:endParaRPr lang="en-GB"/>
        </a:p>
      </dgm:t>
    </dgm:pt>
    <dgm:pt modelId="{C347E6BE-7E67-4480-BA16-C2F3D47773CE}">
      <dgm:prSet phldrT="[Text]" custT="1"/>
      <dgm:spPr>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dgm:spPr>
      <dgm:t>
        <a:bodyPr/>
        <a:lstStyle/>
        <a:p>
          <a:r>
            <a:rPr lang="nl-BE" sz="1200" b="0" i="0" u="none" strike="noStrike" cap="none" baseline="0">
              <a:solidFill>
                <a:srgbClr val="000000"/>
              </a:solidFill>
              <a:effectLst/>
              <a:uFill>
                <a:solidFill>
                  <a:prstClr val="black">
                    <a:alpha val="0"/>
                  </a:prstClr>
                </a:solidFill>
              </a:uFill>
              <a:latin typeface="Calibri"/>
              <a:ea typeface="Calibri"/>
              <a:cs typeface="Calibri"/>
            </a:rPr>
            <a:t>Type goederen:</a:t>
          </a:r>
          <a:r>
            <a:rPr lang="nl-BE" sz="1200" b="0" i="0" u="none" strike="noStrike" cap="none" baseline="0">
              <a:solidFill>
                <a:srgbClr val="000000"/>
              </a:solidFill>
              <a:effectLst/>
              <a:uFill>
                <a:solidFill>
                  <a:prstClr val="black">
                    <a:alpha val="0"/>
                  </a:prstClr>
                </a:solidFill>
              </a:uFill>
              <a:latin typeface="Calibri"/>
              <a:ea typeface="Calibri"/>
              <a:cs typeface="Calibri"/>
            </a:rPr>
            <a:t> </a:t>
          </a:r>
          <a:r>
            <a:rPr lang="nl-BE" sz="1200" b="0" i="0" u="none" strike="noStrike" cap="none" baseline="0">
              <a:solidFill>
                <a:srgbClr val="000000"/>
              </a:solidFill>
              <a:effectLst/>
              <a:uFill>
                <a:solidFill>
                  <a:prstClr val="black">
                    <a:alpha val="0"/>
                  </a:prstClr>
                </a:solidFill>
              </a:uFill>
              <a:latin typeface="Calibri"/>
              <a:ea typeface="Calibri"/>
              <a:cs typeface="Calibri"/>
            </a:rPr>
            <a:t>Gebruik de vervolgkeuzelijst om de aard van de zakelijke relatie met de derde partij te kiezen </a:t>
          </a:r>
          <a:r>
            <a:rPr lang="nl-BE" sz="1200" b="1" i="0" u="none" strike="noStrike" cap="none" baseline="0">
              <a:solidFill>
                <a:srgbClr val="FF0000"/>
              </a:solidFill>
              <a:effectLst/>
              <a:uFill>
                <a:solidFill>
                  <a:prstClr val="black">
                    <a:alpha val="0"/>
                  </a:prstClr>
                </a:solidFill>
              </a:uFill>
              <a:latin typeface="Calibri"/>
              <a:ea typeface="Calibri"/>
              <a:cs typeface="Calibri"/>
            </a:rPr>
            <a:t>(zie de volgende pagina voor definities van het type goederen)</a:t>
          </a:r>
        </a:p>
      </dgm:t>
    </dgm:pt>
    <dgm:pt modelId="{8512E96B-8623-4ADE-A829-0FFADE97A1CA}" type="sibTrans" cxnId="{0EFA8886-F7C2-4D9C-BE7C-F7A2D97CE208}">
      <dgm:prSet/>
      <dgm:spPr/>
      <dgm:t>
        <a:bodyPr/>
        <a:lstStyle/>
        <a:p>
          <a:endParaRPr lang="en-GB"/>
        </a:p>
      </dgm:t>
    </dgm:pt>
    <dgm:pt modelId="{62D5B6A0-9439-4E31-8A4C-9E3A46D1CB1D}" type="sibTrans" cxnId="{965B7131-3BED-49D6-A8EA-16C9D45768F6}">
      <dgm:prSet/>
      <dgm:spPr/>
      <dgm:t>
        <a:bodyPr/>
        <a:lstStyle/>
        <a:p>
          <a:endParaRPr lang="en-GB"/>
        </a:p>
      </dgm:t>
    </dgm:pt>
    <dgm:pt modelId="{843BF5D6-535F-4792-B587-201A123C2120}" type="parTrans" cxnId="{ABB36187-DAA5-4BD5-8A8B-4D5DF92DADBF}">
      <dgm:prSet/>
      <dgm:spPr/>
      <dgm:t>
        <a:bodyPr/>
        <a:lstStyle/>
        <a:p>
          <a:endParaRPr lang="en-GB"/>
        </a:p>
      </dgm:t>
    </dgm:pt>
    <dgm:pt modelId="{A9BF9BDA-7958-4152-8A98-984313AD2BC0}">
      <dgm:prSet phldrT="[Text]" custT="1"/>
      <dgm:spPr>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dgm:spPr>
      <dgm:t>
        <a:bodyPr/>
        <a:lstStyle/>
        <a:p>
          <a:r>
            <a:rPr lang="nl-BE" sz="1600" b="0" i="0" u="none" strike="noStrike" cap="none" baseline="0">
              <a:solidFill>
                <a:srgbClr val="FFFFFF"/>
              </a:solidFill>
              <a:effectLst/>
              <a:uFill>
                <a:solidFill>
                  <a:prstClr val="black">
                    <a:alpha val="0"/>
                  </a:prstClr>
                </a:solidFill>
              </a:uFill>
              <a:latin typeface="Calibri"/>
              <a:ea typeface="Calibri"/>
              <a:cs typeface="Calibri"/>
            </a:rPr>
            <a:t>Adres</a:t>
          </a:r>
        </a:p>
      </dgm:t>
    </dgm:pt>
    <dgm:pt modelId="{EA8A525A-B606-41AD-8265-7AB0D12A7FFF}" type="parTrans" cxnId="{3C951D9F-C22E-4A52-8B7A-9E4ED12189DB}">
      <dgm:prSet/>
      <dgm:spPr/>
      <dgm:t>
        <a:bodyPr/>
        <a:lstStyle/>
        <a:p>
          <a:endParaRPr lang="en-GB"/>
        </a:p>
      </dgm:t>
    </dgm:pt>
    <dgm:pt modelId="{28D406FC-7FDF-404C-BA5D-5B487DDB790B}">
      <dgm:prSet phldrT="[Text]" custT="1"/>
      <dgm:spPr>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dgm:spPr>
      <dgm:t>
        <a:bodyPr/>
        <a:lstStyle/>
        <a:p>
          <a:r>
            <a:rPr lang="nl-BE" sz="1200" b="0" i="0" u="none" strike="noStrike" cap="none" baseline="0">
              <a:solidFill>
                <a:srgbClr val="000000"/>
              </a:solidFill>
              <a:effectLst/>
              <a:uFill>
                <a:solidFill>
                  <a:prstClr val="black">
                    <a:alpha val="0"/>
                  </a:prstClr>
                </a:solidFill>
              </a:uFill>
              <a:latin typeface="Calibri"/>
              <a:ea typeface="Calibri"/>
              <a:cs typeface="Calibri"/>
            </a:rPr>
            <a:t>Land:</a:t>
          </a:r>
          <a:r>
            <a:rPr lang="nl-BE" sz="1200" b="0" i="0" u="none" strike="noStrike" cap="none" baseline="0">
              <a:solidFill>
                <a:srgbClr val="000000"/>
              </a:solidFill>
              <a:effectLst/>
              <a:uFill>
                <a:solidFill>
                  <a:prstClr val="black">
                    <a:alpha val="0"/>
                  </a:prstClr>
                </a:solidFill>
              </a:uFill>
              <a:latin typeface="Calibri"/>
              <a:ea typeface="Calibri"/>
              <a:cs typeface="Calibri"/>
            </a:rPr>
            <a:t> </a:t>
          </a:r>
          <a:r>
            <a:rPr lang="nl-BE" sz="1200" b="0" i="0" u="none" strike="noStrike" cap="none" baseline="0">
              <a:solidFill>
                <a:srgbClr val="000000"/>
              </a:solidFill>
              <a:effectLst/>
              <a:uFill>
                <a:solidFill>
                  <a:prstClr val="black">
                    <a:alpha val="0"/>
                  </a:prstClr>
                </a:solidFill>
              </a:uFill>
              <a:latin typeface="Calibri"/>
              <a:ea typeface="Calibri"/>
              <a:cs typeface="Calibri"/>
            </a:rPr>
            <a:t>Volledig adres van derde is niet vereist, zij het aanbevolen.</a:t>
          </a:r>
          <a:r>
            <a:rPr lang="nl-BE" sz="1200" b="0" i="0" u="none" strike="noStrike" cap="none" baseline="0">
              <a:solidFill>
                <a:srgbClr val="000000"/>
              </a:solidFill>
              <a:effectLst/>
              <a:uFill>
                <a:solidFill>
                  <a:prstClr val="black">
                    <a:alpha val="0"/>
                  </a:prstClr>
                </a:solidFill>
              </a:uFill>
              <a:latin typeface="Calibri"/>
              <a:ea typeface="Calibri"/>
              <a:cs typeface="Calibri"/>
            </a:rPr>
            <a:t> </a:t>
          </a:r>
          <a:r>
            <a:rPr lang="nl-BE" sz="1200" b="0" i="0" u="none" strike="noStrike" cap="none" baseline="0">
              <a:solidFill>
                <a:srgbClr val="000000"/>
              </a:solidFill>
              <a:effectLst/>
              <a:uFill>
                <a:solidFill>
                  <a:prstClr val="black">
                    <a:alpha val="0"/>
                  </a:prstClr>
                </a:solidFill>
              </a:uFill>
              <a:latin typeface="Calibri"/>
              <a:ea typeface="Calibri"/>
              <a:cs typeface="Calibri"/>
            </a:rPr>
            <a:t>Het land waarin ze zijn geregistreerd is echter</a:t>
          </a:r>
        </a:p>
      </dgm:t>
    </dgm:pt>
    <dgm:pt modelId="{5254C2D5-787A-4BEE-816A-8FDBC65792DA}" type="sibTrans" cxnId="{3C951D9F-C22E-4A52-8B7A-9E4ED12189DB}">
      <dgm:prSet/>
      <dgm:spPr/>
      <dgm:t>
        <a:bodyPr/>
        <a:lstStyle/>
        <a:p>
          <a:endParaRPr lang="en-GB"/>
        </a:p>
      </dgm:t>
    </dgm:pt>
    <dgm:pt modelId="{961BEC78-92B5-4DD0-A9B7-2E980121F493}" type="sibTrans" cxnId="{ABB36187-DAA5-4BD5-8A8B-4D5DF92DADBF}">
      <dgm:prSet/>
      <dgm:spPr/>
      <dgm:t>
        <a:bodyPr/>
        <a:lstStyle/>
        <a:p>
          <a:endParaRPr lang="en-GB"/>
        </a:p>
      </dgm:t>
    </dgm:pt>
    <dgm:pt modelId="{4C98F7B0-7FBE-4D5F-8E7D-DFE874A1F653}" type="pres">
      <dgm:prSet presAssocID="{202CFC0B-B826-4EE8-8A22-0574EEF779F5}" presName="Name0">
        <dgm:presLayoutVars>
          <dgm:dir/>
          <dgm:animLvl val="lvl"/>
          <dgm:resizeHandles val="exact"/>
        </dgm:presLayoutVars>
      </dgm:prSet>
      <dgm:spPr/>
      <dgm:t>
        <a:bodyPr/>
        <a:lstStyle/>
        <a:p/>
      </dgm:t>
    </dgm:pt>
    <dgm:pt modelId="{4B18DDFC-A626-4A27-BD66-03EBEAF1B7E4}" type="pres">
      <dgm:prSet presAssocID="{3C22AC7F-0737-48BC-B577-EFFC838C1292}" presName="linNode"/>
      <dgm:spPr/>
      <dgm:t>
        <a:bodyPr/>
        <a:lstStyle/>
        <a:p/>
      </dgm:t>
    </dgm:pt>
    <dgm:pt modelId="{BDFA7FFA-8BE5-4641-B197-E9B6C616688D}" type="pres">
      <dgm:prSet presAssocID="{3C22AC7F-0737-48BC-B577-EFFC838C1292}" presName="parentText" presStyleLbl="node1" presStyleCnt="3" custScaleX="50489" custScaleY="75780" custLinFactNeighborX="191" custLinFactNeighborY="1150">
        <dgm:presLayoutVars>
          <dgm:chMax val="1"/>
          <dgm:bulletEnabled val="1"/>
        </dgm:presLayoutVars>
      </dgm:prSet>
      <dgm:spPr/>
      <dgm:t>
        <a:bodyPr/>
        <a:lstStyle/>
        <a:p/>
      </dgm:t>
    </dgm:pt>
    <dgm:pt modelId="{DD9FFB74-1706-4D35-97AB-B89618739394}" type="pres">
      <dgm:prSet presAssocID="{3C22AC7F-0737-48BC-B577-EFFC838C1292}" presName="descendantText" presStyleLbl="alignAccFollowNode1" presStyleCnt="3" custScaleX="126435" custScaleY="98540">
        <dgm:presLayoutVars>
          <dgm:bulletEnabled val="1"/>
        </dgm:presLayoutVars>
      </dgm:prSet>
      <dgm:spPr/>
      <dgm:t>
        <a:bodyPr/>
        <a:lstStyle/>
        <a:p/>
      </dgm:t>
    </dgm:pt>
    <dgm:pt modelId="{89C03403-6526-4364-A728-F8C07F3A0654}" type="pres">
      <dgm:prSet presAssocID="{24151234-38CA-4ABB-A80D-2101EBA1095D}" presName="sp"/>
      <dgm:spPr/>
      <dgm:t>
        <a:bodyPr/>
        <a:lstStyle/>
        <a:p/>
      </dgm:t>
    </dgm:pt>
    <dgm:pt modelId="{0CDEE715-51CF-4762-84E3-41B8E57B3871}" type="pres">
      <dgm:prSet presAssocID="{825B433B-1005-4819-B70B-8447E735AF95}" presName="linNode"/>
      <dgm:spPr/>
      <dgm:t>
        <a:bodyPr/>
        <a:lstStyle/>
        <a:p/>
      </dgm:t>
    </dgm:pt>
    <dgm:pt modelId="{D465B4BB-5197-4F24-9877-B9E860A588E8}" type="pres">
      <dgm:prSet presAssocID="{825B433B-1005-4819-B70B-8447E735AF95}" presName="parentText" presStyleLbl="node1" presStyleIdx="1" presStyleCnt="3" custScaleX="50953" custScaleY="25822" custLinFactNeighborX="-2780" custLinFactNeighborY="-3042">
        <dgm:presLayoutVars>
          <dgm:chMax val="1"/>
          <dgm:bulletEnabled val="1"/>
        </dgm:presLayoutVars>
      </dgm:prSet>
      <dgm:spPr/>
      <dgm:t>
        <a:bodyPr/>
        <a:lstStyle/>
        <a:p/>
      </dgm:t>
    </dgm:pt>
    <dgm:pt modelId="{90992074-C358-422F-A8BF-5003BD3A98B4}" type="pres">
      <dgm:prSet presAssocID="{825B433B-1005-4819-B70B-8447E735AF95}" presName="descendantText" presStyleLbl="alignAccFollowNode1" presStyleIdx="1" presStyleCnt="3" custScaleX="126939" custScaleY="37724" custLinFactNeighborX="-1074" custLinFactNeighborY="-4418">
        <dgm:presLayoutVars>
          <dgm:bulletEnabled val="1"/>
        </dgm:presLayoutVars>
      </dgm:prSet>
      <dgm:spPr/>
      <dgm:t>
        <a:bodyPr/>
        <a:lstStyle/>
        <a:p/>
      </dgm:t>
    </dgm:pt>
    <dgm:pt modelId="{4384BC29-923B-4A93-99A1-00A55918D0A4}" type="pres">
      <dgm:prSet presAssocID="{62D5B6A0-9439-4E31-8A4C-9E3A46D1CB1D}" presName="sp"/>
      <dgm:spPr/>
      <dgm:t>
        <a:bodyPr/>
        <a:lstStyle/>
        <a:p/>
      </dgm:t>
    </dgm:pt>
    <dgm:pt modelId="{6E01EACA-44FC-44B2-BF21-F02F501EE4CA}" type="pres">
      <dgm:prSet presAssocID="{A9BF9BDA-7958-4152-8A98-984313AD2BC0}" presName="linNode"/>
      <dgm:spPr/>
      <dgm:t>
        <a:bodyPr/>
        <a:lstStyle/>
        <a:p/>
      </dgm:t>
    </dgm:pt>
    <dgm:pt modelId="{64D96581-D139-4725-9E43-0FEBD75FB4A1}" type="pres">
      <dgm:prSet presAssocID="{A9BF9BDA-7958-4152-8A98-984313AD2BC0}" presName="parentText" presStyleLbl="node1" presStyleIdx="2" presStyleCnt="3" custScaleX="52107" custScaleY="27151" custLinFactNeighborX="-1" custLinFactNeighborY="-1007">
        <dgm:presLayoutVars>
          <dgm:chMax val="1"/>
          <dgm:bulletEnabled val="1"/>
        </dgm:presLayoutVars>
      </dgm:prSet>
      <dgm:spPr/>
      <dgm:t>
        <a:bodyPr/>
        <a:lstStyle/>
        <a:p/>
      </dgm:t>
    </dgm:pt>
    <dgm:pt modelId="{4BFFE993-3CCB-4F16-8F1A-ED6651C8DE71}" type="pres">
      <dgm:prSet presAssocID="{A9BF9BDA-7958-4152-8A98-984313AD2BC0}" presName="descendantText" presStyleLbl="alignAccFollowNode1" presStyleIdx="2" presStyleCnt="3" custScaleX="130369" custScaleY="38055" custLinFactNeighborX="-897" custLinFactNeighborY="-951">
        <dgm:presLayoutVars>
          <dgm:bulletEnabled val="1"/>
        </dgm:presLayoutVars>
      </dgm:prSet>
      <dgm:spPr/>
      <dgm:t>
        <a:bodyPr/>
        <a:lstStyle/>
        <a:p/>
      </dgm:t>
    </dgm:pt>
  </dgm:ptLst>
  <dgm:cxnLst>
    <dgm:cxn modelId="{3BF39D12-B786-407F-94FC-F2EA3266B702}" srcId="{202CFC0B-B826-4EE8-8A22-0574EEF779F5}" destId="{3C22AC7F-0737-48BC-B577-EFFC838C1292}" srcOrd="0" destOrd="0" parTransId="{7A61601D-D3EF-4FCF-A55C-164CC87BCCE6}" sibTransId="{24151234-38CA-4ABB-A80D-2101EBA1095D}"/>
    <dgm:cxn modelId="{9BC3392B-D935-4DD4-B86C-EE7EFB29F5D8}" srcId="{3C22AC7F-0737-48BC-B577-EFFC838C1292}" destId="{D426C57B-8707-4715-9561-45A815A5DFF0}" srcOrd="0" destOrd="0" parTransId="{16F9338C-6C38-4649-8234-F6DB703815AE}" sibTransId="{88CF9FF9-7532-4D9B-97E7-1A15338D5EFB}"/>
    <dgm:cxn modelId="{3581ADE7-0FAE-4703-958E-FEE1B9280025}" srcId="{3C22AC7F-0737-48BC-B577-EFFC838C1292}" destId="{75E07DDA-AB73-4754-86FB-604301FAD131}" srcOrd="1" destOrd="0" parTransId="{5763F835-C798-428D-B85C-7ABA2B5092D7}" sibTransId="{48F126B2-4014-47BB-93B9-14C20E6151FD}"/>
    <dgm:cxn modelId="{E34F97DB-6802-4B61-B357-C0371BD399B9}" srcId="{3C22AC7F-0737-48BC-B577-EFFC838C1292}" destId="{CDFF6EB2-1E6D-4538-9A7B-B5CB548E924E}" srcOrd="2" destOrd="0" parTransId="{32C8B817-14CC-4611-B29E-B51C35446FA8}" sibTransId="{C1080AC6-E338-4528-AD37-4349F391874C}"/>
    <dgm:cxn modelId="{E1A2B3B8-312E-4B69-B77A-BD6D88DD0B04}" srcId="{3C22AC7F-0737-48BC-B577-EFFC838C1292}" destId="{76B80A82-1E16-4472-9B8F-610D11567E25}" srcOrd="3" destOrd="0" parTransId="{1025E351-DC1C-47DC-852D-849FB98AF7F9}" sibTransId="{6514E5CF-4691-45A1-9EFB-84883F09B3E3}"/>
    <dgm:cxn modelId="{965B7131-3BED-49D6-A8EA-16C9D45768F6}" srcId="{202CFC0B-B826-4EE8-8A22-0574EEF779F5}" destId="{825B433B-1005-4819-B70B-8447E735AF95}" srcOrd="1" destOrd="0" parTransId="{7A58DB1A-A827-4500-A339-B746F150E6E2}" sibTransId="{62D5B6A0-9439-4E31-8A4C-9E3A46D1CB1D}"/>
    <dgm:cxn modelId="{0EFA8886-F7C2-4D9C-BE7C-F7A2D97CE208}" srcId="{825B433B-1005-4819-B70B-8447E735AF95}" destId="{C347E6BE-7E67-4480-BA16-C2F3D47773CE}" srcOrd="0" destOrd="0" parTransId="{0E2FF385-478C-4EE9-8401-BAFBD56326B9}" sibTransId="{8512E96B-8623-4ADE-A829-0FFADE97A1CA}"/>
    <dgm:cxn modelId="{ABB36187-DAA5-4BD5-8A8B-4D5DF92DADBF}" srcId="{202CFC0B-B826-4EE8-8A22-0574EEF779F5}" destId="{A9BF9BDA-7958-4152-8A98-984313AD2BC0}" srcOrd="2" destOrd="0" parTransId="{843BF5D6-535F-4792-B587-201A123C2120}" sibTransId="{961BEC78-92B5-4DD0-A9B7-2E980121F493}"/>
    <dgm:cxn modelId="{3C951D9F-C22E-4A52-8B7A-9E4ED12189DB}" srcId="{A9BF9BDA-7958-4152-8A98-984313AD2BC0}" destId="{28D406FC-7FDF-404C-BA5D-5B487DDB790B}" srcOrd="0" destOrd="0" parTransId="{EA8A525A-B606-41AD-8265-7AB0D12A7FFF}" sibTransId="{5254C2D5-787A-4BEE-816A-8FDBC65792DA}"/>
    <dgm:cxn modelId="{CEFCF485-5780-4041-ADBF-F661A14599F9}" type="presOf" srcId="{202CFC0B-B826-4EE8-8A22-0574EEF779F5}" destId="{4C98F7B0-7FBE-4D5F-8E7D-DFE874A1F653}" srcOrd="0" destOrd="0" presId="urn:microsoft.com/office/officeart/2005/8/layout/vList5"/>
    <dgm:cxn modelId="{699D331D-81C7-46EF-9C71-6A129A498F25}" type="presParOf" srcId="{4C98F7B0-7FBE-4D5F-8E7D-DFE874A1F653}" destId="{4B18DDFC-A626-4A27-BD66-03EBEAF1B7E4}" srcOrd="0" destOrd="0" presId="urn:microsoft.com/office/officeart/2005/8/layout/vList5"/>
    <dgm:cxn modelId="{9197E549-D4F2-4FDD-84BB-6FBABFF0352E}" type="presParOf" srcId="{4B18DDFC-A626-4A27-BD66-03EBEAF1B7E4}" destId="{BDFA7FFA-8BE5-4641-B197-E9B6C616688D}" srcOrd="0" destOrd="0" presId="urn:microsoft.com/office/officeart/2005/8/layout/vList5"/>
    <dgm:cxn modelId="{4519665D-EA4A-4099-B231-5FD43B1BAD2F}" type="presOf" srcId="{3C22AC7F-0737-48BC-B577-EFFC838C1292}" destId="{BDFA7FFA-8BE5-4641-B197-E9B6C616688D}" srcOrd="0" destOrd="0" presId="urn:microsoft.com/office/officeart/2005/8/layout/vList5"/>
    <dgm:cxn modelId="{C45B0C3A-5D9C-43FA-B11A-DFAB83022B2F}" type="presParOf" srcId="{4B18DDFC-A626-4A27-BD66-03EBEAF1B7E4}" destId="{DD9FFB74-1706-4D35-97AB-B89618739394}" srcOrd="1" destOrd="0" presId="urn:microsoft.com/office/officeart/2005/8/layout/vList5"/>
    <dgm:cxn modelId="{F599DBF4-624C-4213-8235-1467E4B2D934}" type="presOf" srcId="{D426C57B-8707-4715-9561-45A815A5DFF0}" destId="{DD9FFB74-1706-4D35-97AB-B89618739394}" srcOrd="0" destOrd="0" presId="urn:microsoft.com/office/officeart/2005/8/layout/vList5"/>
    <dgm:cxn modelId="{5261ED67-FDE6-407B-844F-9F62A09A3E5D}" type="presOf" srcId="{75E07DDA-AB73-4754-86FB-604301FAD131}" destId="{DD9FFB74-1706-4D35-97AB-B89618739394}" srcOrd="0" destOrd="1" presId="urn:microsoft.com/office/officeart/2005/8/layout/vList5"/>
    <dgm:cxn modelId="{51E264DE-DDE5-416F-820D-3D0EF951B6D7}" type="presOf" srcId="{CDFF6EB2-1E6D-4538-9A7B-B5CB548E924E}" destId="{DD9FFB74-1706-4D35-97AB-B89618739394}" srcOrd="0" destOrd="2" presId="urn:microsoft.com/office/officeart/2005/8/layout/vList5"/>
    <dgm:cxn modelId="{5B0F90DF-415B-4EFE-B7FA-8FD388285FD5}" type="presOf" srcId="{76B80A82-1E16-4472-9B8F-610D11567E25}" destId="{DD9FFB74-1706-4D35-97AB-B89618739394}" srcOrd="0" destOrd="3" presId="urn:microsoft.com/office/officeart/2005/8/layout/vList5"/>
    <dgm:cxn modelId="{A0351845-73E8-429A-A216-E6476DFA7973}" type="presParOf" srcId="{4C98F7B0-7FBE-4D5F-8E7D-DFE874A1F653}" destId="{89C03403-6526-4364-A728-F8C07F3A0654}" srcOrd="1" destOrd="0" presId="urn:microsoft.com/office/officeart/2005/8/layout/vList5"/>
    <dgm:cxn modelId="{4F25C1A1-D3F8-46A8-9C91-D4F5317D191B}" type="presParOf" srcId="{4C98F7B0-7FBE-4D5F-8E7D-DFE874A1F653}" destId="{0CDEE715-51CF-4762-84E3-41B8E57B3871}" srcOrd="2" destOrd="0" presId="urn:microsoft.com/office/officeart/2005/8/layout/vList5"/>
    <dgm:cxn modelId="{E8DD013E-BE7E-4780-9736-92E482843581}" type="presParOf" srcId="{0CDEE715-51CF-4762-84E3-41B8E57B3871}" destId="{D465B4BB-5197-4F24-9877-B9E860A588E8}" srcOrd="0" destOrd="0" presId="urn:microsoft.com/office/officeart/2005/8/layout/vList5"/>
    <dgm:cxn modelId="{9414A6ED-9B4E-48B0-9C91-D8696F63DCEF}" type="presOf" srcId="{825B433B-1005-4819-B70B-8447E735AF95}" destId="{D465B4BB-5197-4F24-9877-B9E860A588E8}" srcOrd="0" destOrd="0" presId="urn:microsoft.com/office/officeart/2005/8/layout/vList5"/>
    <dgm:cxn modelId="{8DCE0938-9813-43E7-B7E7-BCF69782A4DE}" type="presParOf" srcId="{0CDEE715-51CF-4762-84E3-41B8E57B3871}" destId="{90992074-C358-422F-A8BF-5003BD3A98B4}" srcOrd="1" destOrd="0" presId="urn:microsoft.com/office/officeart/2005/8/layout/vList5"/>
    <dgm:cxn modelId="{5979908D-27DF-45FF-96E3-A53D621BA3AF}" type="presOf" srcId="{C347E6BE-7E67-4480-BA16-C2F3D47773CE}" destId="{90992074-C358-422F-A8BF-5003BD3A98B4}" srcOrd="0" destOrd="0" presId="urn:microsoft.com/office/officeart/2005/8/layout/vList5"/>
    <dgm:cxn modelId="{35A76E3A-9463-4BB3-99AE-83C039E01C45}" type="presParOf" srcId="{4C98F7B0-7FBE-4D5F-8E7D-DFE874A1F653}" destId="{4384BC29-923B-4A93-99A1-00A55918D0A4}" srcOrd="3" destOrd="0" presId="urn:microsoft.com/office/officeart/2005/8/layout/vList5"/>
    <dgm:cxn modelId="{CB9E4268-515A-4182-A661-33681C6CA90D}" type="presParOf" srcId="{4C98F7B0-7FBE-4D5F-8E7D-DFE874A1F653}" destId="{6E01EACA-44FC-44B2-BF21-F02F501EE4CA}" srcOrd="4" destOrd="0" presId="urn:microsoft.com/office/officeart/2005/8/layout/vList5"/>
    <dgm:cxn modelId="{55A5978A-1117-455C-BF0F-47DC55BBC975}" type="presParOf" srcId="{6E01EACA-44FC-44B2-BF21-F02F501EE4CA}" destId="{64D96581-D139-4725-9E43-0FEBD75FB4A1}" srcOrd="0" destOrd="0" presId="urn:microsoft.com/office/officeart/2005/8/layout/vList5"/>
    <dgm:cxn modelId="{7AAEAFBF-24F8-4E31-84AE-BA38C3B6B5C0}" type="presOf" srcId="{A9BF9BDA-7958-4152-8A98-984313AD2BC0}" destId="{64D96581-D139-4725-9E43-0FEBD75FB4A1}" srcOrd="0" destOrd="0" presId="urn:microsoft.com/office/officeart/2005/8/layout/vList5"/>
    <dgm:cxn modelId="{64B4F411-5BF7-44B6-9EAB-9823A86F7874}" type="presParOf" srcId="{6E01EACA-44FC-44B2-BF21-F02F501EE4CA}" destId="{4BFFE993-3CCB-4F16-8F1A-ED6651C8DE71}" srcOrd="1" destOrd="0" presId="urn:microsoft.com/office/officeart/2005/8/layout/vList5"/>
    <dgm:cxn modelId="{1B20F9AF-6488-498C-B11B-FEE8032FD826}" type="presOf" srcId="{28D406FC-7FDF-404C-BA5D-5B487DDB790B}" destId="{4BFFE993-3CCB-4F16-8F1A-ED6651C8DE71}" srcOrd="0" destOrd="0" presId="urn:microsoft.com/office/officeart/2005/8/layout/vList5"/>
  </dgm:cxnLst>
  <dgm:bg/>
  <dgm:whole/>
  <dgm:extLst>
    <a:ext uri="http://schemas.microsoft.com/office/drawing/2008/diagram">
      <dsp:dataModelExt xmlns:dsp="http://schemas.microsoft.com/office/drawing/2008/diagram" relId="rId2" minVer="http://schemas.openxmlformats.org/drawingml/2006/main"/>
    </a:ext>
  </dgm:extLst>
</dgm:dataModel>
</file>

<file path=ppt/diagrams/drawing1.xml><?xml version="1.0" encoding="utf-8"?>
<dsp:drawing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http://schemas.openxmlformats.org/presentationml/2006/main" xmlns:p14="http://schemas.microsoft.com/office/powerpoint/2010/main" xmlns:dsp="http://schemas.microsoft.com/office/drawing/2008/diagram">
  <dsp:spTree>
    <dsp:nvGrpSpPr>
      <dsp:cNvPr id="30" name=""/>
      <dsp:cNvGrpSpPr/>
    </dsp:nvGrpSpPr>
    <dsp:grpSpPr/>
    <dsp:sp modelId="{B0454ADC-219C-449C-965A-45F5EC1C7D07}">
      <dsp:nvSpPr>
        <dsp:cNvPr id="31" name=""/>
        <dsp:cNvSpPr/>
      </dsp:nvSpPr>
      <dsp:spPr>
        <a:xfrm>
          <a:off x="3643929" y="265"/>
          <a:ext cx="1255664" cy="125566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20" kern="1200"/>
            <a:t>New 3</a:t>
          </a:r>
          <a:r>
            <a:rPr lang="en-US" sz="1120" kern="1200" baseline="30000"/>
            <a:t>rd</a:t>
          </a:r>
          <a:r>
            <a:rPr lang="en-US" sz="1120" kern="1200"/>
            <a:t> Party - onboarding</a:t>
          </a:r>
        </a:p>
      </dsp:txBody>
      <dsp:txXfrm>
        <a:off x="3827817" y="184153"/>
        <a:ext cx="887889" cy="887889"/>
      </dsp:txXfrm>
    </dsp:sp>
    <dsp:sp modelId="{8027729C-CEED-4AE7-9EC9-5368444E5455}">
      <dsp:nvSpPr>
        <dsp:cNvPr id="32" name=""/>
        <dsp:cNvSpPr/>
      </dsp:nvSpPr>
      <dsp:spPr>
        <a:xfrm rot="1542857">
          <a:off x="4946038" y="821523"/>
          <a:ext cx="334756" cy="42378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4951011" y="884493"/>
        <a:ext cx="234329" cy="254272"/>
      </dsp:txXfrm>
    </dsp:sp>
    <dsp:sp modelId="{940F9F28-E19C-49B9-8BBE-E3CDB9080EEB}">
      <dsp:nvSpPr>
        <dsp:cNvPr id="33" name=""/>
        <dsp:cNvSpPr/>
      </dsp:nvSpPr>
      <dsp:spPr>
        <a:xfrm>
          <a:off x="5344311" y="819125"/>
          <a:ext cx="1255664" cy="125566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20" kern="1200"/>
            <a:t>Risk Analyzer &amp; World Check Report</a:t>
          </a:r>
        </a:p>
      </dsp:txBody>
      <dsp:txXfrm>
        <a:off x="5528199" y="1003013"/>
        <a:ext cx="887889" cy="887889"/>
      </dsp:txXfrm>
    </dsp:sp>
    <dsp:sp modelId="{EA3FF6F1-063A-4849-921D-5CF5BBA160BB}">
      <dsp:nvSpPr>
        <dsp:cNvPr id="34" name=""/>
        <dsp:cNvSpPr/>
      </dsp:nvSpPr>
      <dsp:spPr>
        <a:xfrm rot="4628571">
          <a:off x="6012636" y="2145809"/>
          <a:ext cx="334756" cy="42378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6051676" y="2181611"/>
        <a:ext cx="234329" cy="254272"/>
      </dsp:txXfrm>
    </dsp:sp>
    <dsp:sp modelId="{8B0652E1-2AC4-4078-91FC-52FEC5D10A1F}">
      <dsp:nvSpPr>
        <dsp:cNvPr id="35" name=""/>
        <dsp:cNvSpPr/>
      </dsp:nvSpPr>
      <dsp:spPr>
        <a:xfrm>
          <a:off x="5764270" y="2659088"/>
          <a:ext cx="1255664" cy="125566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20" kern="1200"/>
            <a:t>Review of World Check Hits and Medium/High Risk Parties</a:t>
          </a:r>
        </a:p>
      </dsp:txBody>
      <dsp:txXfrm>
        <a:off x="5948158" y="2842976"/>
        <a:ext cx="887889" cy="887889"/>
      </dsp:txXfrm>
    </dsp:sp>
    <dsp:sp modelId="{068879DE-0611-49DB-BBDD-C865627EBD37}">
      <dsp:nvSpPr>
        <dsp:cNvPr id="36" name=""/>
        <dsp:cNvSpPr/>
      </dsp:nvSpPr>
      <dsp:spPr>
        <a:xfrm rot="7714286">
          <a:off x="5642281" y="3805388"/>
          <a:ext cx="334756" cy="42378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rot="10800000">
        <a:off x="5723802" y="3850887"/>
        <a:ext cx="234329" cy="254272"/>
      </dsp:txXfrm>
    </dsp:sp>
    <dsp:sp modelId="{B59D6CC5-FACA-46B2-AEBE-1388B5447341}">
      <dsp:nvSpPr>
        <dsp:cNvPr id="37" name=""/>
        <dsp:cNvSpPr/>
      </dsp:nvSpPr>
      <dsp:spPr>
        <a:xfrm>
          <a:off x="4587570" y="4134624"/>
          <a:ext cx="1255664" cy="125566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20" kern="1200"/>
            <a:t>Internal Questionnaire – enhanced DD</a:t>
          </a:r>
        </a:p>
      </dsp:txBody>
      <dsp:txXfrm>
        <a:off x="4771458" y="4318512"/>
        <a:ext cx="887889" cy="887889"/>
      </dsp:txXfrm>
    </dsp:sp>
    <dsp:sp modelId="{98536C1D-816B-49D7-BA76-E1294DD6DECF}">
      <dsp:nvSpPr>
        <dsp:cNvPr id="38" name=""/>
        <dsp:cNvSpPr/>
      </dsp:nvSpPr>
      <dsp:spPr>
        <a:xfrm rot="10800000">
          <a:off x="4113857" y="4550563"/>
          <a:ext cx="334756" cy="42378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rot="10800000">
        <a:off x="4214284" y="4635320"/>
        <a:ext cx="234329" cy="254272"/>
      </dsp:txXfrm>
    </dsp:sp>
    <dsp:sp modelId="{E2655CD6-FD03-401D-81D1-B6B4E00E66FC}">
      <dsp:nvSpPr>
        <dsp:cNvPr id="39" name=""/>
        <dsp:cNvSpPr/>
      </dsp:nvSpPr>
      <dsp:spPr>
        <a:xfrm>
          <a:off x="2700289" y="4134624"/>
          <a:ext cx="1255664" cy="125566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20" kern="1200"/>
            <a:t>External Questionnaire to 3</a:t>
          </a:r>
          <a:r>
            <a:rPr lang="en-US" sz="1120" kern="1200" baseline="30000"/>
            <a:t>rd</a:t>
          </a:r>
          <a:r>
            <a:rPr lang="en-US" sz="1120" kern="1200"/>
            <a:t> Party – enhanced DD</a:t>
          </a:r>
        </a:p>
      </dsp:txBody>
      <dsp:txXfrm>
        <a:off x="2884177" y="4318512"/>
        <a:ext cx="887889" cy="887889"/>
      </dsp:txXfrm>
    </dsp:sp>
    <dsp:sp modelId="{D2F3983D-2198-4EC7-8778-61084FCBE8F2}">
      <dsp:nvSpPr>
        <dsp:cNvPr id="40" name=""/>
        <dsp:cNvSpPr/>
      </dsp:nvSpPr>
      <dsp:spPr>
        <a:xfrm rot="13885714">
          <a:off x="2578300" y="3820202"/>
          <a:ext cx="334756" cy="42378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rot="10800000">
        <a:off x="2659821" y="3944217"/>
        <a:ext cx="234329" cy="254272"/>
      </dsp:txXfrm>
    </dsp:sp>
    <dsp:sp modelId="{4D93A9CA-BCEE-4D6F-8767-1F396B73F9EA}">
      <dsp:nvSpPr>
        <dsp:cNvPr id="41" name=""/>
        <dsp:cNvSpPr/>
      </dsp:nvSpPr>
      <dsp:spPr>
        <a:xfrm>
          <a:off x="1523588" y="2659088"/>
          <a:ext cx="1255664" cy="125566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20" kern="1200"/>
            <a:t>LSEG Reports – enhanced DD (ADDITIONAL COST)</a:t>
          </a:r>
        </a:p>
      </dsp:txBody>
      <dsp:txXfrm>
        <a:off x="1707476" y="2842976"/>
        <a:ext cx="887889" cy="887889"/>
      </dsp:txXfrm>
    </dsp:sp>
    <dsp:sp modelId="{2FFEB27B-9F53-4137-AB38-240D1FDC2DB0}">
      <dsp:nvSpPr>
        <dsp:cNvPr id="42" name=""/>
        <dsp:cNvSpPr/>
      </dsp:nvSpPr>
      <dsp:spPr>
        <a:xfrm rot="16971428">
          <a:off x="2191914" y="2164282"/>
          <a:ext cx="334756" cy="423786"/>
        </a:xfrm>
        <a:prstGeom prst="rightArrow">
          <a:avLst>
            <a:gd name="adj1" fmla="val 60000"/>
            <a:gd name="adj2" fmla="val 50000"/>
          </a:avLst>
        </a:prstGeom>
        <a:solidFill>
          <a:srgbClr val="3CA48E"/>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2230954" y="2297994"/>
        <a:ext cx="234329" cy="254272"/>
      </dsp:txXfrm>
    </dsp:sp>
    <dsp:sp modelId="{E80D6AAB-5531-4FB6-9176-DE99D8728D58}">
      <dsp:nvSpPr>
        <dsp:cNvPr id="43" name=""/>
        <dsp:cNvSpPr/>
      </dsp:nvSpPr>
      <dsp:spPr>
        <a:xfrm>
          <a:off x="1943548" y="819125"/>
          <a:ext cx="1255664" cy="125566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20" kern="1200"/>
            <a:t>Continuous Monitoring in Worldcheck*</a:t>
          </a:r>
        </a:p>
      </dsp:txBody>
      <dsp:txXfrm>
        <a:off x="2127436" y="1003013"/>
        <a:ext cx="887889" cy="887889"/>
      </dsp:txXfrm>
    </dsp:sp>
    <dsp:sp modelId="{EB8F85B5-6795-4C34-8FE4-918CC51A7395}">
      <dsp:nvSpPr>
        <dsp:cNvPr id="44" name=""/>
        <dsp:cNvSpPr/>
      </dsp:nvSpPr>
      <dsp:spPr>
        <a:xfrm rot="21600000">
          <a:off x="3293982" y="1296211"/>
          <a:ext cx="1955561" cy="49706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rot="-21600000">
        <a:off x="3293982" y="1395624"/>
        <a:ext cx="1806441" cy="298241"/>
      </dsp:txXfrm>
    </dsp:sp>
  </dsp:spTree>
</dsp:drawing>
</file>

<file path=ppt/diagrams/drawing2.xml><?xml version="1.0" encoding="utf-8"?>
<dsp:drawing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http://schemas.openxmlformats.org/presentationml/2006/main" xmlns:p14="http://schemas.microsoft.com/office/powerpoint/2010/main" xmlns:dsp="http://schemas.microsoft.com/office/drawing/2008/diagram">
  <dsp:spTree>
    <dsp:nvGrpSpPr>
      <dsp:cNvPr id="7" name=""/>
      <dsp:cNvGrpSpPr/>
    </dsp:nvGrpSpPr>
    <dsp:grpSpPr/>
    <dsp:sp modelId="{12AFE8A0-018A-40B6-A106-FCA3322EAA42}">
      <dsp:nvSpPr>
        <dsp:cNvPr id="8" name=""/>
        <dsp:cNvSpPr/>
      </dsp:nvSpPr>
      <dsp:spPr>
        <a:xfrm>
          <a:off x="598405" y="0"/>
          <a:ext cx="6760476" cy="2032000"/>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a:lstStyle/>
        <a:p/>
      </dsp:txBody>
    </dsp:sp>
    <dsp:sp modelId="{5FA0E2E7-866D-4EB3-A4E1-CB9ACB4F0F3E}">
      <dsp:nvSpPr>
        <dsp:cNvPr id="9" name=""/>
        <dsp:cNvSpPr/>
      </dsp:nvSpPr>
      <dsp:spPr>
        <a:xfrm>
          <a:off x="8543" y="609599"/>
          <a:ext cx="2560033" cy="812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a:t>Third Party Due Diligence </a:t>
          </a:r>
        </a:p>
        <a:p>
          <a:pPr marL="0" lvl="0" indent="0" algn="ctr" defTabSz="622300">
            <a:lnSpc>
              <a:spcPct val="90000"/>
            </a:lnSpc>
            <a:spcBef>
              <a:spcPct val="0"/>
            </a:spcBef>
            <a:spcAft>
              <a:spcPct val="35000"/>
            </a:spcAft>
            <a:buNone/>
          </a:pPr>
          <a:r>
            <a:rPr lang="en-GB" sz="1400" kern="1200"/>
            <a:t>(LSEG)</a:t>
          </a:r>
        </a:p>
      </dsp:txBody>
      <dsp:txXfrm>
        <a:off x="48221" y="649277"/>
        <a:ext cx="2480678" cy="733445"/>
      </dsp:txXfrm>
    </dsp:sp>
    <dsp:sp modelId="{07F04447-BD8B-4CD8-B124-1E4DFDB60FEC}">
      <dsp:nvSpPr>
        <dsp:cNvPr id="10" name=""/>
        <dsp:cNvSpPr/>
      </dsp:nvSpPr>
      <dsp:spPr>
        <a:xfrm>
          <a:off x="2696734" y="609599"/>
          <a:ext cx="2560033" cy="812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a:t>Sustainability Assessments</a:t>
          </a:r>
        </a:p>
      </dsp:txBody>
      <dsp:txXfrm>
        <a:off x="2736411" y="649277"/>
        <a:ext cx="2480678" cy="733445"/>
      </dsp:txXfrm>
    </dsp:sp>
    <dsp:sp modelId="{A25E0D73-3076-4311-9BB9-F9A99B635800}">
      <dsp:nvSpPr>
        <dsp:cNvPr id="11" name=""/>
        <dsp:cNvSpPr/>
      </dsp:nvSpPr>
      <dsp:spPr>
        <a:xfrm>
          <a:off x="5393468" y="609599"/>
          <a:ext cx="2560033" cy="812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a:t>Responsible Procurement</a:t>
          </a:r>
        </a:p>
        <a:p>
          <a:pPr marL="0" lvl="0" indent="0" algn="ctr" defTabSz="622300">
            <a:lnSpc>
              <a:spcPct val="90000"/>
            </a:lnSpc>
            <a:spcBef>
              <a:spcPct val="0"/>
            </a:spcBef>
            <a:spcAft>
              <a:spcPct val="35000"/>
            </a:spcAft>
            <a:buNone/>
          </a:pPr>
          <a:r>
            <a:rPr lang="en-GB" sz="1400" kern="1200"/>
            <a:t>(Centre-led Procurement Team)</a:t>
          </a:r>
        </a:p>
      </dsp:txBody>
      <dsp:txXfrm>
        <a:off x="5433145" y="649277"/>
        <a:ext cx="2480678" cy="733445"/>
      </dsp:txXfrm>
    </dsp:sp>
  </dsp:spTree>
</dsp:drawing>
</file>

<file path=ppt/diagrams/drawing3.xml><?xml version="1.0" encoding="utf-8"?>
<dsp:drawing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http://schemas.openxmlformats.org/presentationml/2006/main" xmlns:p14="http://schemas.microsoft.com/office/powerpoint/2010/main" xmlns:dsp="http://schemas.microsoft.com/office/drawing/2008/diagram">
  <dsp:spTree>
    <dsp:nvGrpSpPr>
      <dsp:cNvPr id="10" name=""/>
      <dsp:cNvGrpSpPr/>
    </dsp:nvGrpSpPr>
    <dsp:grpSpPr/>
    <dsp:sp modelId="{DD9FFB74-1706-4D35-97AB-B89618739394}">
      <dsp:nvSpPr>
        <dsp:cNvPr id="11" name=""/>
        <dsp:cNvSpPr/>
      </dsp:nvSpPr>
      <dsp:spPr>
        <a:xfrm rot="5400000">
          <a:off x="4195660" y="-2620189"/>
          <a:ext cx="1770872" cy="7012012"/>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533400">
            <a:lnSpc>
              <a:spcPct val="90000"/>
            </a:lnSpc>
            <a:spcBef>
              <a:spcPct val="0"/>
            </a:spcBef>
            <a:spcAft>
              <a:spcPct val="15000"/>
            </a:spcAft>
            <a:buChar char="•"/>
          </a:pPr>
          <a:r>
            <a:rPr lang="en-GB" sz="1200" kern="1200"/>
            <a:t>Name: Enter the official full name of the Third-Party </a:t>
          </a:r>
        </a:p>
        <a:p>
          <a:pPr marL="114300" lvl="1" indent="-114300" algn="l" defTabSz="533400">
            <a:lnSpc>
              <a:spcPct val="90000"/>
            </a:lnSpc>
            <a:spcBef>
              <a:spcPct val="0"/>
            </a:spcBef>
            <a:spcAft>
              <a:spcPct val="15000"/>
            </a:spcAft>
            <a:buChar char="•"/>
          </a:pPr>
          <a:r>
            <a:rPr lang="en-GB" sz="1200" kern="1200"/>
            <a:t>Reference Number: Unique identifier, recommend to follow local ERP reference denotation. If the reference number already exists, you will be notified by the system. </a:t>
          </a:r>
        </a:p>
        <a:p>
          <a:pPr marL="114300" lvl="1" indent="-114300" algn="l" defTabSz="533400">
            <a:lnSpc>
              <a:spcPct val="90000"/>
            </a:lnSpc>
            <a:spcBef>
              <a:spcPct val="0"/>
            </a:spcBef>
            <a:spcAft>
              <a:spcPct val="15000"/>
            </a:spcAft>
            <a:buChar char="•"/>
          </a:pPr>
          <a:r>
            <a:rPr lang="en-GB" sz="1200" kern="1200"/>
            <a:t>Industry Type: Use drop down function to select Third-Party Industry Type</a:t>
          </a:r>
        </a:p>
        <a:p>
          <a:pPr marL="114300" lvl="1" indent="-114300" algn="l" defTabSz="533400">
            <a:lnSpc>
              <a:spcPct val="90000"/>
            </a:lnSpc>
            <a:spcBef>
              <a:spcPct val="0"/>
            </a:spcBef>
            <a:spcAft>
              <a:spcPct val="15000"/>
            </a:spcAft>
            <a:buChar char="•"/>
          </a:pPr>
          <a:r>
            <a:rPr lang="en-GB" sz="1200" kern="1200"/>
            <a:t>Revenue: For customers, enter the anticipated sales value with the third-party, for suppliers, enter the anticipated spend value (</a:t>
          </a:r>
          <a:r>
            <a:rPr lang="en-GB" sz="1200" b="1" kern="1200"/>
            <a:t>in USD</a:t>
          </a:r>
          <a:r>
            <a:rPr lang="en-GB" sz="1200" kern="1200"/>
            <a:t>). </a:t>
          </a:r>
        </a:p>
      </dsp:txBody>
      <dsp:txXfrm rot="-5400000">
        <a:off x="1575090" y="86828"/>
        <a:ext cx="6925566" cy="1597978"/>
      </dsp:txXfrm>
    </dsp:sp>
    <dsp:sp modelId="{BDFA7FFA-8BE5-4641-B197-E9B6C616688D}">
      <dsp:nvSpPr>
        <dsp:cNvPr id="12" name=""/>
        <dsp:cNvSpPr/>
      </dsp:nvSpPr>
      <dsp:spPr>
        <a:xfrm>
          <a:off x="10632" y="60493"/>
          <a:ext cx="1575051" cy="170231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GB" sz="1600" kern="1200"/>
            <a:t>General Information</a:t>
          </a:r>
        </a:p>
      </dsp:txBody>
      <dsp:txXfrm>
        <a:off x="87520" y="137381"/>
        <a:ext cx="1421276" cy="1548537"/>
      </dsp:txXfrm>
    </dsp:sp>
    <dsp:sp modelId="{90992074-C358-422F-A8BF-5003BD3A98B4}">
      <dsp:nvSpPr>
        <dsp:cNvPr id="13" name=""/>
        <dsp:cNvSpPr/>
      </dsp:nvSpPr>
      <dsp:spPr>
        <a:xfrm rot="5400000">
          <a:off x="4737072" y="-1376835"/>
          <a:ext cx="677941" cy="7039963"/>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533400">
            <a:lnSpc>
              <a:spcPct val="90000"/>
            </a:lnSpc>
            <a:spcBef>
              <a:spcPct val="0"/>
            </a:spcBef>
            <a:spcAft>
              <a:spcPct val="15000"/>
            </a:spcAft>
            <a:buChar char="•"/>
          </a:pPr>
          <a:r>
            <a:rPr lang="en-GB" sz="1200" kern="1200"/>
            <a:t>Commodity Type: Use drop down function to choose nature of business relationship with Third-Party </a:t>
          </a:r>
          <a:r>
            <a:rPr lang="en-GB" sz="1200" b="1" kern="1200">
              <a:solidFill>
                <a:srgbClr val="FF0000"/>
              </a:solidFill>
            </a:rPr>
            <a:t>(see next page for commodity type definitions)</a:t>
          </a:r>
        </a:p>
      </dsp:txBody>
      <dsp:txXfrm rot="-5400000">
        <a:off x="1556060" y="1837270"/>
        <a:ext cx="7006869" cy="611752"/>
      </dsp:txXfrm>
    </dsp:sp>
    <dsp:sp modelId="{D465B4BB-5197-4F24-9877-B9E860A588E8}">
      <dsp:nvSpPr>
        <dsp:cNvPr id="14" name=""/>
        <dsp:cNvSpPr/>
      </dsp:nvSpPr>
      <dsp:spPr>
        <a:xfrm>
          <a:off x="0" y="1864176"/>
          <a:ext cx="1589526" cy="58006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GB" sz="1600" kern="1200"/>
            <a:t>Third-Party Segmentation</a:t>
          </a:r>
        </a:p>
      </dsp:txBody>
      <dsp:txXfrm>
        <a:off x="28316" y="1892492"/>
        <a:ext cx="1532893" cy="523429"/>
      </dsp:txXfrm>
    </dsp:sp>
    <dsp:sp modelId="{4BFFE993-3CCB-4F16-8F1A-ED6651C8DE71}">
      <dsp:nvSpPr>
        <dsp:cNvPr id="15" name=""/>
        <dsp:cNvSpPr/>
      </dsp:nvSpPr>
      <dsp:spPr>
        <a:xfrm rot="5400000">
          <a:off x="4758742" y="-538739"/>
          <a:ext cx="683890" cy="7074853"/>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533400">
            <a:lnSpc>
              <a:spcPct val="90000"/>
            </a:lnSpc>
            <a:spcBef>
              <a:spcPct val="0"/>
            </a:spcBef>
            <a:spcAft>
              <a:spcPct val="15000"/>
            </a:spcAft>
            <a:buChar char="•"/>
          </a:pPr>
          <a:r>
            <a:rPr lang="en-GB" sz="1200" kern="1200"/>
            <a:t>Country: Full address of Third-Party is not required, albeit recommended. However, the country in which they are registered is</a:t>
          </a:r>
        </a:p>
      </dsp:txBody>
      <dsp:txXfrm rot="-5400000">
        <a:off x="1563261" y="2690127"/>
        <a:ext cx="7041468" cy="617120"/>
      </dsp:txXfrm>
    </dsp:sp>
    <dsp:sp modelId="{64D96581-D139-4725-9E43-0FEBD75FB4A1}">
      <dsp:nvSpPr>
        <dsp:cNvPr id="16" name=""/>
        <dsp:cNvSpPr/>
      </dsp:nvSpPr>
      <dsp:spPr>
        <a:xfrm>
          <a:off x="0" y="2688198"/>
          <a:ext cx="1590602" cy="60991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GB" sz="1600" kern="1200"/>
            <a:t>Address</a:t>
          </a:r>
        </a:p>
      </dsp:txBody>
      <dsp:txXfrm>
        <a:off x="29774" y="2717972"/>
        <a:ext cx="1531055" cy="550369"/>
      </dsp:txXfrm>
    </dsp:sp>
  </dsp:spTree>
</dsp:drawing>
</file>

<file path=ppt/diagrams/layout1.xml><?xml version="1.0" encoding="utf-8"?>
<dgm:layoutDef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dgm="http://schemas.openxmlformats.org/drawingml/2006/diagram"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type="conn" r:blip="" hideGeom="1">
                  <dgm:adjLst/>
                </dgm:shape>
                <dgm:presOf axis="self"/>
                <dgm:constrLst>
                  <dgm:constr type="lMarg"/>
                  <dgm:constr type="rMarg"/>
                  <dgm:constr type="tMarg"/>
                  <dgm:constr type="bMarg"/>
                </dgm:constrLst>
                <dgm:ruleLst>
                  <dgm:rule type="primFontSz" val="5"/>
                </dgm:ruleLst>
              </dgm:layoutNode>
            </dgm:layoutNode>
          </dgm:forEach>
        </dgm:if>
        <dgm:else name="Name14"/>
      </dgm:choose>
    </dgm:forEach>
  </dgm:layoutNode>
</dgm:layoutDef>
</file>

<file path=ppt/diagrams/layout2.xml><?xml version="1.0" encoding="utf-8"?>
<dgm:layoutDef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dgm="http://schemas.openxmlformats.org/drawingml/2006/diagram"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type="rightArrow" r:blip="">
            <dgm:adjLst/>
          </dgm:shape>
        </dgm:if>
        <dgm:else name="Name2">
          <dgm:shape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fact="1"/>
            <dgm:rule type="primFontSz" val="5"/>
          </dgm:ruleLst>
        </dgm:layoutNode>
        <dgm:forEach name="Name7" axis="followSib" ptType="sibTrans" cnt="1">
          <dgm:layoutNode name="sibTrans">
            <dgm:alg type="sp"/>
            <dgm:shape r:blip="">
              <dgm:adjLst/>
            </dgm:shape>
            <dgm:presOf/>
            <dgm:constrLst/>
            <dgm:ruleLst/>
          </dgm:layoutNode>
        </dgm:forEach>
      </dgm:forEach>
    </dgm:layoutNode>
  </dgm:layoutNode>
</dgm:layoutDef>
</file>

<file path=ppt/diagrams/layout3.xml><?xml version="1.0" encoding="utf-8"?>
<dgm:layoutDef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dgm="http://schemas.openxmlformats.org/drawingml/2006/diagram"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rot="90" type="round2SameRect" r:blip="">
                    <dgm:adjLst/>
                  </dgm:shape>
                </dgm:if>
                <dgm:else name="Name12">
                  <dgm:shape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dgm:ruleLst>
            </dgm:layoutNode>
          </dgm:if>
          <dgm:else name="Name13"/>
        </dgm:choose>
      </dgm:layoutNode>
      <dgm:forEach name="Name14" axis="followSib" ptType="sibTrans" cnt="1">
        <dgm:layoutNode name="sp">
          <dgm:alg type="sp"/>
          <dgm:shape r:blip="">
            <dgm:adjLst/>
          </dgm:shape>
          <dgm:presOf/>
          <dgm:constrLst/>
          <dgm:ruleLst/>
        </dgm:layoutNode>
      </dgm:forEach>
    </dgm:forEach>
  </dgm:layoutNode>
</dgm:layoutDef>
</file>

<file path=ppt/diagrams/quickStyle1.xml><?xml version="1.0" encoding="utf-8"?>
<dgm:styleDef xmlns:a="http://schemas.openxmlformats.org/drawingml/2006/main" xmlns:dgm="http://schemas.openxmlformats.org/drawingml/2006/diagram"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a="http://schemas.openxmlformats.org/drawingml/2006/main" xmlns:dgm="http://schemas.openxmlformats.org/drawingml/2006/diagram"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a="http://schemas.openxmlformats.org/drawingml/2006/main" xmlns:dgm="http://schemas.openxmlformats.org/drawingml/2006/diagram"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&#65279;<?xml version="1.0" encoding="utf-8" standalone="yes"?><Relationships xmlns="http://schemas.openxmlformats.org/package/2006/relationships"><Relationship Id="rId1" Type="http://schemas.openxmlformats.org/officeDocument/2006/relationships/image" Target="../media/image1.emf" /></Relationships>
</file>

<file path=ppt/drawings/_rels/vmlDrawing2.vml.rels>&#65279;<?xml version="1.0" encoding="utf-8" standalone="yes"?><Relationships xmlns="http://schemas.openxmlformats.org/package/2006/relationships"><Relationship Id="rId1" Type="http://schemas.openxmlformats.org/officeDocument/2006/relationships/image" Target="../media/image2.emf" /></Relationships>
</file>

<file path=ppt/drawings/_rels/vmlDrawing3.vml.rels>&#65279;<?xml version="1.0" encoding="utf-8" standalone="yes"?><Relationships xmlns="http://schemas.openxmlformats.org/package/2006/relationships"><Relationship Id="rId1" Type="http://schemas.openxmlformats.org/officeDocument/2006/relationships/image" Target="../media/image2.emf" /></Relationships>
</file>

<file path=ppt/ink/ink1.xml><?xml version="1.0" encoding="utf-8"?>
<inkml:ink xmlns:inkml="http://www.w3.org/2003/InkML">
  <inkml:definitions>
    <inkml:context xml:id="ctx0">
      <inkml:inkSource xml:id="inkSrc0">
        <inkml:traceFormat>
          <inkml:channel name="X" type="integer" min="-2.14748E+09" max="2.14748E+09" units="cm"/>
          <inkml:channel name="Y" type="integer" min="-2.14748E+09" max="2.14748E+09" units="cm"/>
        </inkml:traceFormat>
        <inkml:channelProperties>
          <inkml:channelProperty channel="X" name="resolution" value="1000" units="1/cm"/>
          <inkml:channelProperty channel="Y" name="resolution" value="1000" units="1/cm"/>
        </inkml:channelProperties>
      </inkml:inkSource>
      <inkml:timestamp xml:id="ts0" timeString="2025-12-10T15:50:58.49700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4 3,'175'-3,"194"6,-334 1,63 16,10 2,203 31,-266-46,1-2,59-1,-63-4,0 2,0 2,46 11,-34-4,0-2,91 3,112-13,-102-2,1479 3,-1629-1,0 1,-1 0,1 1,0-1,-1 1,1 0,0 0,-1 0,0 1,1-1,-1 1,0 0,0 1,0-1,6 5,-6-3,-1 0,-1 0,1 0,0 0,-1 0,0 1,0-1,0 1,-1-1,1 1,-1 0,0 0,-1 0,1-1,-1 7,0 14,-1-1,-2 1,0-1,-2 1,0-1,-11 28,-12 61,26-108,1 1,-1-1,0 1,0-1,0 0,-1 0,1 0,-2 0,1 0,0-1,-1 1,0-1,0 0,0 0,0 0,-1-1,1 0,-1 1,0-1,0-1,0 1,-7 1,-13 5,0-2,0-1,-44 6,46-9,-132 13,-162-4,-36 3,282-9,-1 4,-70 20,71-14,-1-3,-136 7,-150-20,154-3,164 3,-27-1,0 3,-81 13,70-6,-1-3,-131-7,71-2,-389 3,522 0,-1 0,1-1,0 1,0-1,0 0,0-1,1 0,-1 0,0 0,1 0,-1-1,1 0,0 0,0-1,0 1,0-1,0 0,-4-5,0-3,0 0,1-1,1 0,0 0,0 0,-5-21,0 3,3-1,0 0,2-1,1 0,2 0,1 0,2-35,1 42,-1 16,1-1,0 1,1 0,0-1,4-12,-4 20,0 1,0-1,0 0,0 1,1-1,-1 1,1-1,0 1,-1 0,1 0,0 0,1 0,-1 0,0 0,0 0,1 1,-1-1,1 1,0 0,-1 0,1 0,0 0,4-1,28-3,1 1,-1 3,1 0,-1 2,57 10,-45-6,222 25,167 15,-319-35,200 7,-77-4,-45 0,88-15,112 5,-337 3,61 15,-67-10,89 6,-95-16,4 0,89 13,-114-9</inkml:trace>
</inkml:ink>
</file>

<file path=ppt/ink/ink10.xml><?xml version="1.0" encoding="utf-8"?>
<inkml:ink xmlns:inkml="http://www.w3.org/2003/InkML">
  <inkml:definitions>
    <inkml:context xml:id="ctx0">
      <inkml:inkSource xml:id="inkSrc0">
        <inkml:traceFormat>
          <inkml:channel name="X" type="integer" min="-2.14748E+09" max="2.14748E+09" units="cm"/>
          <inkml:channel name="Y" type="integer" min="-2.14748E+09" max="2.14748E+09" units="cm"/>
          <inkml:channel name="F" type="integer" min="0" max="32767" units="dev"/>
        </inkml:traceFormat>
        <inkml:channelProperties>
          <inkml:channelProperty channel="X" name="resolution" value="1000" units="1/cm"/>
          <inkml:channelProperty channel="Y" name="resolution" value="1000" units="1/cm"/>
        </inkml:channelProperties>
      </inkml:inkSource>
      <inkml:timestamp xml:id="ts0" timeString="2025-12-10T17:59:19.81400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0,'19556'0'0</inkml:trace>
</inkml:ink>
</file>

<file path=ppt/ink/ink11.xml><?xml version="1.0" encoding="utf-8"?>
<inkml:ink xmlns:inkml="http://www.w3.org/2003/InkML">
  <inkml:definitions>
    <inkml:context xml:id="ctx0">
      <inkml:inkSource xml:id="inkSrc0">
        <inkml:traceFormat>
          <inkml:channel name="X" type="integer" min="-2.14748E+09" max="2.14748E+09" units="cm"/>
          <inkml:channel name="Y" type="integer" min="-2.14748E+09" max="2.14748E+09" units="cm"/>
        </inkml:traceFormat>
        <inkml:channelProperties>
          <inkml:channelProperty channel="X" name="resolution" value="1000" units="1/cm"/>
          <inkml:channelProperty channel="Y" name="resolution" value="1000" units="1/cm"/>
        </inkml:channelProperties>
      </inkml:inkSource>
      <inkml:timestamp xml:id="ts0" timeString="2025-12-10T18:02:52.07900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1,'549'26,"-153"-4,987-12,-822-13,-71-24,27-1,707 28,-1186 0</inkml:trace>
</inkml:ink>
</file>

<file path=ppt/ink/ink12.xml><?xml version="1.0" encoding="utf-8"?>
<inkml:ink xmlns:inkml="http://www.w3.org/2003/InkML">
  <inkml:definitions>
    <inkml:context xml:id="ctx0">
      <inkml:inkSource xml:id="inkSrc0">
        <inkml:traceFormat>
          <inkml:channel name="X" type="integer" min="-2.14748E+09" max="2.14748E+09" units="cm"/>
          <inkml:channel name="Y" type="integer" min="-2.14748E+09" max="2.14748E+09" units="cm"/>
        </inkml:traceFormat>
        <inkml:channelProperties>
          <inkml:channelProperty channel="X" name="resolution" value="1000" units="1/cm"/>
          <inkml:channelProperty channel="Y" name="resolution" value="1000" units="1/cm"/>
        </inkml:channelProperties>
      </inkml:inkSource>
      <inkml:timestamp xml:id="ts0" timeString="2024-08-15T18:55:06.29600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0,'99'1,"125"18,-100-9,-89-10,-1 3,0 1,0 1,40 12,-44-10,1-2,0-1,0-1,1-1,59-6,-8 2,-62 2</inkml:trace>
</inkml:ink>
</file>

<file path=ppt/ink/ink13.xml><?xml version="1.0" encoding="utf-8"?>
<inkml:ink xmlns:inkml="http://www.w3.org/2003/InkML">
  <inkml:definitions>
    <inkml:context xml:id="ctx0">
      <inkml:inkSource xml:id="inkSrc0">
        <inkml:traceFormat>
          <inkml:channel name="X" type="integer" min="-2.14748E+09" max="2.14748E+09" units="cm"/>
          <inkml:channel name="Y" type="integer" min="-2.14748E+09" max="2.14748E+09" units="cm"/>
          <inkml:channel name="F" type="integer" min="0" max="32767" units="dev"/>
        </inkml:traceFormat>
        <inkml:channelProperties>
          <inkml:channelProperty channel="X" name="resolution" value="1000" units="1/cm"/>
          <inkml:channelProperty channel="Y" name="resolution" value="1000" units="1/cm"/>
        </inkml:channelProperties>
      </inkml:inkSource>
      <inkml:timestamp xml:id="ts0" timeString="2024-08-15T18:56:46.8390000"/>
    </inkml:context>
    <inkml:brush xml:id="br0">
      <inkml:brushProperty name="width" value="0.05" units="cm"/>
      <inkml:brushProperty name="height" value="0.05" units="cm"/>
      <inkml:brushProperty name="color" value="#E71224"/>
    </inkml:brush>
  </inkml:definitions>
  <inkml:trace contextRef="#ctx0" brushRef="#br0">2518 206 24575,'-6'-1'0,"1"0"0,0 0 0,0 0 0,-1-1 0,1 1 0,0-1 0,1-1 0,-7-2 0,-18-8 0,-133-38 0,-222-42 0,308 80 0,-1 4 0,0 3 0,-1 3 0,1 3 0,-103 15 0,162-12 0,0 1 0,1 0 0,-1 2 0,1 0 0,0 1 0,-16 9 0,-8 8 0,-38 31 0,52-36 0,-137 92 0,-73 54 0,221-153 0,-230 191 0,205-165 0,2 2 0,3 1 0,-57 83 0,60-74 0,3 1 0,-28 66 0,48-94 0,2 0 0,0 1 0,2 1 0,1-1 0,1 1 0,1 0 0,1 0 0,1 26 0,3-24 0,2 0 0,0 0 0,2 0 0,1 0 0,16 37 0,65 124 0,-33-83 0,5-2 0,124 159 0,-119-191 0,127 107 0,-172-160 0,27 22 0,3-2 0,1-2 0,1-2 0,2-3 0,1-2 0,2-2 0,80 26 0,-42-23 0,1-3 0,2-5 0,0-3 0,2-6 0,125 3 0,-206-16 0,0 0 0,0-2 0,-1 0 0,1-1 0,0 0 0,-1-2 0,0 0 0,0-1 0,0-1 0,-1-1 0,0 0 0,0-2 0,-1 1 0,-1-2 0,1 0 0,25-26 0,366-393 0,-388 405 0,-1-1 0,-2 0 0,-1-2 0,-1 0 0,19-51 0,28-153 0,-60 228 0,33-135 0,16-80 0,-12 51 0,-21 105 0,-3-1 0,10-129 0,-23 129 0,-4 0 0,-2 0 0,-21-96 0,-17-173 0,43 326 0,0 1 0,-1-1 0,0 0 0,0 1 0,0-1 0,-1 1 0,0 0 0,0-1 0,-1 1 0,0 0 0,0 0 0,0 0 0,-1 1 0,0-1 0,0 1 0,0 0 0,0 0 0,-1 0 0,0 1 0,0 0 0,-1 0 0,1 0 0,-1 0 0,1 1 0,-1 0 0,0 0 0,-1 0 0,1 1 0,0 0 0,-10-1 0,-41-8-112,-2 3 0,1 3 0,-102 3 0,103 3-805,36-1-5909</inkml:trace>
</inkml:ink>
</file>

<file path=ppt/ink/ink14.xml><?xml version="1.0" encoding="utf-8"?>
<inkml:ink xmlns:inkml="http://www.w3.org/2003/InkML">
  <inkml:definitions>
    <inkml:context xml:id="ctx0">
      <inkml:inkSource xml:id="inkSrc0">
        <inkml:traceFormat>
          <inkml:channel name="X" type="integer" min="-2.14748E+09" max="2.14748E+09" units="cm"/>
          <inkml:channel name="Y" type="integer" min="-2.14748E+09" max="2.14748E+09" units="cm"/>
        </inkml:traceFormat>
        <inkml:channelProperties>
          <inkml:channelProperty channel="X" name="resolution" value="1000" units="1/cm"/>
          <inkml:channelProperty channel="Y" name="resolution" value="1000" units="1/cm"/>
        </inkml:channelProperties>
      </inkml:inkSource>
      <inkml:timestamp xml:id="ts0" timeString="2024-08-15T18:07:19.67900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27,'16'-1,"-1"-1,0 0,17-5,37-5,232 10,-156 3,-124-1</inkml:trace>
</inkml:ink>
</file>

<file path=ppt/ink/ink15.xml><?xml version="1.0" encoding="utf-8"?>
<inkml:ink xmlns:inkml="http://www.w3.org/2003/InkML">
  <inkml:definitions>
    <inkml:context xml:id="ctx0">
      <inkml:inkSource xml:id="inkSrc0">
        <inkml:traceFormat>
          <inkml:channel name="X" type="integer" min="-2.14748E+09" max="2.14748E+09" units="cm"/>
          <inkml:channel name="Y" type="integer" min="-2.14748E+09" max="2.14748E+09" units="cm"/>
        </inkml:traceFormat>
        <inkml:channelProperties>
          <inkml:channelProperty channel="X" name="resolution" value="1000" units="1/cm"/>
          <inkml:channelProperty channel="Y" name="resolution" value="1000" units="1/cm"/>
        </inkml:channelProperties>
      </inkml:inkSource>
      <inkml:timestamp xml:id="ts0" timeString="2024-08-15T18:07:27.11400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0,'4194'0,"-4173"0</inkml:trace>
</inkml:ink>
</file>

<file path=ppt/ink/ink16.xml><?xml version="1.0" encoding="utf-8"?>
<inkml:ink xmlns:inkml="http://www.w3.org/2003/InkML">
  <inkml:definitions>
    <inkml:context xml:id="ctx0">
      <inkml:inkSource xml:id="inkSrc0">
        <inkml:traceFormat>
          <inkml:channel name="X" type="integer" min="-2.14748E+09" max="2.14748E+09" units="cm"/>
          <inkml:channel name="Y" type="integer" min="-2.14748E+09" max="2.14748E+09" units="cm"/>
        </inkml:traceFormat>
        <inkml:channelProperties>
          <inkml:channelProperty channel="X" name="resolution" value="1000" units="1/cm"/>
          <inkml:channelProperty channel="Y" name="resolution" value="1000" units="1/cm"/>
        </inkml:channelProperties>
      </inkml:inkSource>
      <inkml:timestamp xml:id="ts0" timeString="2024-08-15T18:20:48.68900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0,'7'1,"0"0,0 1,0 0,-1 0,13 6,5 1,34 7,0-1,1-4,68 5,183-1,-275-14,671 1,-359-4,-326 2</inkml:trace>
</inkml:ink>
</file>

<file path=ppt/ink/ink17.xml><?xml version="1.0" encoding="utf-8"?>
<inkml:ink xmlns:inkml="http://www.w3.org/2003/InkML">
  <inkml:definitions>
    <inkml:context xml:id="ctx0">
      <inkml:inkSource xml:id="inkSrc0">
        <inkml:traceFormat>
          <inkml:channel name="X" type="integer" min="-2.14748E+09" max="2.14748E+09" units="cm"/>
          <inkml:channel name="Y" type="integer" min="-2.14748E+09" max="2.14748E+09" units="cm"/>
        </inkml:traceFormat>
        <inkml:channelProperties>
          <inkml:channelProperty channel="X" name="resolution" value="1000" units="1/cm"/>
          <inkml:channelProperty channel="Y" name="resolution" value="1000" units="1/cm"/>
        </inkml:channelProperties>
      </inkml:inkSource>
      <inkml:timestamp xml:id="ts0" timeString="2024-08-15T18:20:49.98600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0,'515'32,"-254"-10,831-1,-785-22,-299 1,-6-1,0 1,0 0,0 0,0 0,0 0,0 1,0-1,0 0,0 1,0 0,0-1,3 2,-1 4</inkml:trace>
</inkml:ink>
</file>

<file path=ppt/ink/ink18.xml><?xml version="1.0" encoding="utf-8"?>
<inkml:ink xmlns:inkml="http://www.w3.org/2003/InkML">
  <inkml:definitions>
    <inkml:context xml:id="ctx0">
      <inkml:inkSource xml:id="inkSrc0">
        <inkml:traceFormat>
          <inkml:channel name="X" type="integer" min="-2.14748E+09" max="2.14748E+09" units="cm"/>
          <inkml:channel name="Y" type="integer" min="-2.14748E+09" max="2.14748E+09" units="cm"/>
        </inkml:traceFormat>
        <inkml:channelProperties>
          <inkml:channelProperty channel="X" name="resolution" value="1000" units="1/cm"/>
          <inkml:channelProperty channel="Y" name="resolution" value="1000" units="1/cm"/>
        </inkml:channelProperties>
      </inkml:inkSource>
      <inkml:timestamp xml:id="ts0" timeString="2024-08-15T18:20:51.31600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27,'272'-12,"-17"-1,-108 12,398 4,-409 8,35 2,45-13,-175-1</inkml:trace>
</inkml:ink>
</file>

<file path=ppt/ink/ink19.xml><?xml version="1.0" encoding="utf-8"?>
<inkml:ink xmlns:inkml="http://www.w3.org/2003/InkML">
  <inkml:definitions>
    <inkml:context xml:id="ctx0">
      <inkml:inkSource xml:id="inkSrc0">
        <inkml:traceFormat>
          <inkml:channel name="X" type="integer" min="-2.14748E+09" max="2.14748E+09" units="cm"/>
          <inkml:channel name="Y" type="integer" min="-2.14748E+09" max="2.14748E+09" units="cm"/>
        </inkml:traceFormat>
        <inkml:channelProperties>
          <inkml:channelProperty channel="X" name="resolution" value="1000" units="1/cm"/>
          <inkml:channelProperty channel="Y" name="resolution" value="1000" units="1/cm"/>
        </inkml:channelProperties>
      </inkml:inkSource>
      <inkml:timestamp xml:id="ts0" timeString="2024-08-15T18:20:52.36400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1,'355'20,"-192"-8,177 14,421 17,-307-32,21 1,-99 1,-156-2,-253-7,9 1</inkml:trace>
</inkml:ink>
</file>

<file path=ppt/ink/ink2.xml><?xml version="1.0" encoding="utf-8"?>
<inkml:ink xmlns:inkml="http://www.w3.org/2003/InkML">
  <inkml:definitions>
    <inkml:context xml:id="ctx0">
      <inkml:inkSource xml:id="inkSrc0">
        <inkml:traceFormat>
          <inkml:channel name="X" type="integer" min="-2.14748E+09" max="2.14748E+09" units="cm"/>
          <inkml:channel name="Y" type="integer" min="-2.14748E+09" max="2.14748E+09" units="cm"/>
        </inkml:traceFormat>
        <inkml:channelProperties>
          <inkml:channelProperty channel="X" name="resolution" value="1000" units="1/cm"/>
          <inkml:channelProperty channel="Y" name="resolution" value="1000" units="1/cm"/>
        </inkml:channelProperties>
      </inkml:inkSource>
      <inkml:timestamp xml:id="ts0" timeString="2025-12-10T15:51:07.85400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82 142,'-1'27,"-2"-1,-6 30,-4 41,14 87,-4 56,-2-202,-16 60,13-72,2 0,1 0,1 1,1-1,1 34,3-57,-1 0,1-1,0 1,0 0,0 0,0-1,0 1,0-1,1 1,0-1,-1 1,1-1,0 0,0 0,0 0,0 0,0 0,1 0,-1-1,1 1,-1-1,1 0,-1 1,1-1,0 0,0-1,-1 1,1 0,0-1,4 1,13 1,1 0,-1-2,29-2,-21 1,63-1,123-1,236-35,-310 24,273 9,-214 7,-46-3,176 3,-109 25,-136-14,104 2,-18-15,-26-1,189 22,-66 11,380-2,1189-33,-1003 5,-757 8,-62-7,-1-1,1 0,0 0,0-1,0-1,15-2,-25 1,0 0,0 0,-1 0,1 0,0-1,-1 0,1 0,-1 0,0 0,0 0,1-1,-1 0,-1 1,1-1,0 0,-1 0,0-1,1 1,-1 0,-1-1,1 1,0-1,-1 0,0 1,0-1,1-5,45-252,-31 153,-3 28,-4-1,-2 0,-6-90,-1 168,0 1,0-1,-1 0,1 0,0 1,-1-1,0 0,0 1,0-1,0 1,0-1,0 1,-1-1,1 1,-1 0,0 0,0-1,0 1,0 1,0-1,0 0,0 0,0 1,-1-1,1 1,-1 0,1 0,-1 0,1 0,-1 0,0 0,1 1,-1-1,0 1,0 0,-4 0,-10 1,-1 1,0 0,0 1,-31 11,-1-2,-196 24,-297 6,-250-38,505-6,-202-1,-752 6,935 10,-64 0,-823-13,789-29,80 2,300 25,0-1,0-2,-41-12,-20-4,47 15,-49 1,55 4,-1-2,-49-9,56 6,13 3,1 0,0 0,0-1,0-1,-13-6,23 9,-1-1,1 1,0 0,0-1,0 1,0-1,1 0,-1 0,1 0,0 0,-1-1,2 1,-1-1,0 1,1-1,-1 0,1 1,0-1,0 0,1 0,-1 0,1-5,-2-10,2 0,0 0,6-34,-6 49,1-1,0 1,0 0,1 0,-1-1,1 1,0 0,0 1,0-1,1 0,-1 0,1 1,0 0,0-1,0 1,0 0,1 1,-1-1,1 0,0 1,-1 0,7-3,16-3,1 1,0 1,1 1,45-1,117 7,-89 2,-91-3,19-1,1 2,-1 1,1 1,-1 1,29 9,-5 0,2-2,-1-3,80 3,-26-3,108 4,20 2,28 6,-122-12,669 5,-502-16,1306 3,-1380-14,-5-1,-42 3,-21-1,384 12,-286 2,-252-1,-1 1,1 1,-1 0,1 1,-1 0,0 0,0 2,-1-1,1 2,-1-1,0 2,0-1,-1 1,0 1,0 0,-1 1,0-1,8 12,13 17,-2 2,-2 1,31 63,-11-19,-44-80,4 5,-1 1,1 0,-2 0,1 0,3 16,-7-23,-1 0,0-1,1 1,-1 0,0 0,0 0,-1 0,1 0,-1 0,1 0,-1 0,0-1,0 1,0 0,0 0,-1-1,1 1,-1-1,0 1,1-1,-1 0,0 0,0 0,-1 0,-3 3,-13 8,0 0,-2-1,1-1,-1-1,-1-1,-38 10,-145 25,114-28,-68 7,-278 6,411-28,-242 4,-311 21,26 5,0-31,276-2,-2824 0,3090 3,1 0,-1 0,0 1,0 0,1 1,0 0,-1 1,1 0,0 1,-16 10,-4 5,-51 47,42-33,30-26,2 1,-1-1,1 1,0 1,1-1,0 1,1 0,0 0,0 1,1 0,0-1,1 1,1 1,0-1,0 0,1 1,0-1,1 0,1 16,0-25,-1 0,0 1,1-1,-1 0,1 0,0 0,0 0,0 0,0 1,0-2,0 1,0 0,1 0,-1 0,1 0,-1-1,1 1,0-1,2 2,0 0,1-1,-1 0,0 0,1-1,0 1,-1-1,1 0,9 1,6-1,1-2,-1 0,29-4,-41 3,166-24,-44 5,0 5,139 2,-115 16,284 14,191-2,-389-17,536 3,-568 14,-18 0,-98-13,195 8,644 11,-605-23,-303 3</inkml:trace>
</inkml:ink>
</file>

<file path=ppt/ink/ink20.xml><?xml version="1.0" encoding="utf-8"?>
<inkml:ink xmlns:inkml="http://www.w3.org/2003/InkML">
  <inkml:definitions>
    <inkml:context xml:id="ctx0">
      <inkml:inkSource xml:id="inkSrc0">
        <inkml:traceFormat>
          <inkml:channel name="X" type="integer" min="-2.14748E+09" max="2.14748E+09" units="cm"/>
          <inkml:channel name="Y" type="integer" min="-2.14748E+09" max="2.14748E+09" units="cm"/>
        </inkml:traceFormat>
        <inkml:channelProperties>
          <inkml:channelProperty channel="X" name="resolution" value="1000" units="1/cm"/>
          <inkml:channelProperty channel="Y" name="resolution" value="1000" units="1/cm"/>
        </inkml:channelProperties>
      </inkml:inkSource>
      <inkml:timestamp xml:id="ts0" timeString="2024-08-15T18:20:54.45700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25,'397'-13,"-36"1,505 13,-840-1</inkml:trace>
</inkml:ink>
</file>

<file path=ppt/ink/ink21.xml><?xml version="1.0" encoding="utf-8"?>
<inkml:ink xmlns:inkml="http://www.w3.org/2003/InkML">
  <inkml:definitions>
    <inkml:context xml:id="ctx0">
      <inkml:inkSource xml:id="inkSrc0">
        <inkml:traceFormat>
          <inkml:channel name="X" type="integer" min="-2.14748E+09" max="2.14748E+09" units="cm"/>
          <inkml:channel name="Y" type="integer" min="-2.14748E+09" max="2.14748E+09" units="cm"/>
        </inkml:traceFormat>
        <inkml:channelProperties>
          <inkml:channelProperty channel="X" name="resolution" value="1000" units="1/cm"/>
          <inkml:channelProperty channel="Y" name="resolution" value="1000" units="1/cm"/>
        </inkml:channelProperties>
      </inkml:inkSource>
      <inkml:timestamp xml:id="ts0" timeString="2024-08-15T18:20:56.75900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28,'75'0,"97"-15,-62 5,192 8,-146 4,877-2,-1008 0</inkml:trace>
</inkml:ink>
</file>

<file path=ppt/ink/ink22.xml><?xml version="1.0" encoding="utf-8"?>
<inkml:ink xmlns:inkml="http://www.w3.org/2003/InkML">
  <inkml:definitions>
    <inkml:context xml:id="ctx0">
      <inkml:inkSource xml:id="inkSrc0">
        <inkml:traceFormat>
          <inkml:channel name="X" type="integer" min="-2.14748E+09" max="2.14748E+09" units="cm"/>
          <inkml:channel name="Y" type="integer" min="-2.14748E+09" max="2.14748E+09" units="cm"/>
        </inkml:traceFormat>
        <inkml:channelProperties>
          <inkml:channelProperty channel="X" name="resolution" value="1000" units="1/cm"/>
          <inkml:channelProperty channel="Y" name="resolution" value="1000" units="1/cm"/>
        </inkml:channelProperties>
      </inkml:inkSource>
      <inkml:timestamp xml:id="ts0" timeString="2024-08-15T18:23:02.77400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52,'72'0,"901"34,-548-6,-295-22,29-1,125 10,249 21,-260-26,271 3,103-13,-604-3,0-1,64-15,-3 0,24-7,24-4,-113 24,0-3,41-14,9-2,-49 15,0 2,1 1,81-2,296 10,-397-1</inkml:trace>
</inkml:ink>
</file>

<file path=ppt/ink/ink23.xml><?xml version="1.0" encoding="utf-8"?>
<inkml:ink xmlns:inkml="http://www.w3.org/2003/InkML">
  <inkml:definitions>
    <inkml:context xml:id="ctx0">
      <inkml:inkSource xml:id="inkSrc0">
        <inkml:traceFormat>
          <inkml:channel name="X" type="integer" min="-2.14748E+09" max="2.14748E+09" units="cm"/>
          <inkml:channel name="Y" type="integer" min="-2.14748E+09" max="2.14748E+09" units="cm"/>
        </inkml:traceFormat>
        <inkml:channelProperties>
          <inkml:channelProperty channel="X" name="resolution" value="1000" units="1/cm"/>
          <inkml:channelProperty channel="Y" name="resolution" value="1000" units="1/cm"/>
        </inkml:channelProperties>
      </inkml:inkSource>
      <inkml:timestamp xml:id="ts0" timeString="2024-08-15T18:24:22.98000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1,'16'6,"0"-1,1 0,0-2,0 0,28 2,-2 0,212 22,-92-12,-97-3,-43-8,1 0,26 0,109-4,-135 0</inkml:trace>
</inkml:ink>
</file>

<file path=ppt/ink/ink24.xml><?xml version="1.0" encoding="utf-8"?>
<inkml:ink xmlns:inkml="http://www.w3.org/2003/InkML">
  <inkml:definitions>
    <inkml:context xml:id="ctx0">
      <inkml:inkSource xml:id="inkSrc0">
        <inkml:traceFormat>
          <inkml:channel name="X" type="integer" min="-2.14748E+09" max="2.14748E+09" units="cm"/>
          <inkml:channel name="Y" type="integer" min="-2.14748E+09" max="2.14748E+09" units="cm"/>
        </inkml:traceFormat>
        <inkml:channelProperties>
          <inkml:channelProperty channel="X" name="resolution" value="1000" units="1/cm"/>
          <inkml:channelProperty channel="Y" name="resolution" value="1000" units="1/cm"/>
        </inkml:channelProperties>
      </inkml:inkSource>
      <inkml:timestamp xml:id="ts0" timeString="2024-08-15T18:26:49.04400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1,'1159'0,"-1137"0</inkml:trace>
</inkml:ink>
</file>

<file path=ppt/ink/ink25.xml><?xml version="1.0" encoding="utf-8"?>
<inkml:ink xmlns:inkml="http://www.w3.org/2003/InkML">
  <inkml:definitions>
    <inkml:context xml:id="ctx0">
      <inkml:inkSource xml:id="inkSrc0">
        <inkml:traceFormat>
          <inkml:channel name="X" type="integer" min="-2.14748E+09" max="2.14748E+09" units="cm"/>
          <inkml:channel name="Y" type="integer" min="-2.14748E+09" max="2.14748E+09" units="cm"/>
        </inkml:traceFormat>
        <inkml:channelProperties>
          <inkml:channelProperty channel="X" name="resolution" value="1000" units="1/cm"/>
          <inkml:channelProperty channel="Y" name="resolution" value="1000" units="1/cm"/>
        </inkml:channelProperties>
      </inkml:inkSource>
      <inkml:timestamp xml:id="ts0" timeString="2024-08-15T18:26:54.00500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26,'1780'0,"-1733"-2,47-9,38-1,398 11,-249 2,-109 12,3 0,284 5,-345-9,152-9,-106-3,142 3,-279 0</inkml:trace>
</inkml:ink>
</file>

<file path=ppt/ink/ink26.xml><?xml version="1.0" encoding="utf-8"?>
<inkml:ink xmlns:inkml="http://www.w3.org/2003/InkML">
  <inkml:definitions>
    <inkml:context xml:id="ctx0">
      <inkml:inkSource xml:id="inkSrc0">
        <inkml:traceFormat>
          <inkml:channel name="X" type="integer" min="-2.14748E+09" max="2.14748E+09" units="cm"/>
          <inkml:channel name="Y" type="integer" min="-2.14748E+09" max="2.14748E+09" units="cm"/>
        </inkml:traceFormat>
        <inkml:channelProperties>
          <inkml:channelProperty channel="X" name="resolution" value="1000" units="1/cm"/>
          <inkml:channelProperty channel="Y" name="resolution" value="1000" units="1/cm"/>
        </inkml:channelProperties>
      </inkml:inkSource>
      <inkml:timestamp xml:id="ts0" timeString="2024-08-15T19:01:52.37100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0 173,'26'2,"49"8,8 1,1253 15,-1244-33,133-28,-72 9,-111 22,56 1,-56 3,58-8,173-26,145-26,-362 52,0 2,1 2,57 4,60-2,-76-10,-55 6,50-1,219 8,-288-1</inkml:trace>
</inkml:ink>
</file>

<file path=ppt/ink/ink27.xml><?xml version="1.0" encoding="utf-8"?>
<inkml:ink xmlns:inkml="http://www.w3.org/2003/InkML">
  <inkml:definitions>
    <inkml:context xml:id="ctx0">
      <inkml:inkSource xml:id="inkSrc0">
        <inkml:traceFormat>
          <inkml:channel name="X" type="integer" min="-2.14748E+09" max="2.14748E+09" units="cm"/>
          <inkml:channel name="Y" type="integer" min="-2.14748E+09" max="2.14748E+09" units="cm"/>
        </inkml:traceFormat>
        <inkml:channelProperties>
          <inkml:channelProperty channel="X" name="resolution" value="1000" units="1/cm"/>
          <inkml:channelProperty channel="Y" name="resolution" value="1000" units="1/cm"/>
        </inkml:channelProperties>
      </inkml:inkSource>
      <inkml:timestamp xml:id="ts0" timeString="2024-08-15T19:01:57.81600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1 126,'73'0,"29"1,145-17,-96 3,19-4,-85 4,1 4,88 2,-4-6,-6 0,89-5,-133 10,144 8,-101 3,-41-3,-101 0</inkml:trace>
</inkml:ink>
</file>

<file path=ppt/ink/ink28.xml><?xml version="1.0" encoding="utf-8"?>
<inkml:ink xmlns:inkml="http://www.w3.org/2003/InkML">
  <inkml:definitions>
    <inkml:context xml:id="ctx0">
      <inkml:inkSource xml:id="inkSrc0">
        <inkml:traceFormat>
          <inkml:channel name="X" type="integer" min="-2.14748E+09" max="2.14748E+09" units="cm"/>
          <inkml:channel name="Y" type="integer" min="-2.14748E+09" max="2.14748E+09" units="cm"/>
        </inkml:traceFormat>
        <inkml:channelProperties>
          <inkml:channelProperty channel="X" name="resolution" value="1000" units="1/cm"/>
          <inkml:channelProperty channel="Y" name="resolution" value="1000" units="1/cm"/>
        </inkml:channelProperties>
      </inkml:inkSource>
      <inkml:timestamp xml:id="ts0" timeString="2024-08-15T18:37:57.65700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1 100,'10'-9,"0"1,1 1,0-1,0 2,1 0,0 0,0 1,0 0,1 1,-1 1,15-3,22-1,80-2,-80 7,637-7,1 34,239 2,-597-28,804 26,193 24,-1171-49,-126 0</inkml:trace>
</inkml:ink>
</file>

<file path=ppt/ink/ink29.xml><?xml version="1.0" encoding="utf-8"?>
<inkml:ink xmlns:inkml="http://www.w3.org/2003/InkML">
  <inkml:definitions>
    <inkml:context xml:id="ctx0">
      <inkml:inkSource xml:id="inkSrc0">
        <inkml:traceFormat>
          <inkml:channel name="X" type="integer" min="-2.14748E+09" max="2.14748E+09" units="cm"/>
          <inkml:channel name="Y" type="integer" min="-2.14748E+09" max="2.14748E+09" units="cm"/>
        </inkml:traceFormat>
        <inkml:channelProperties>
          <inkml:channelProperty channel="X" name="resolution" value="1000" units="1/cm"/>
          <inkml:channelProperty channel="Y" name="resolution" value="1000" units="1/cm"/>
        </inkml:channelProperties>
      </inkml:inkSource>
      <inkml:timestamp xml:id="ts0" timeString="2024-08-15T18:44:46.67500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1,'4'2,"0"1,0-1,0 0,1 0,-1 0,1 0,0-1,-1 0,1 0,0 0,5 0,11 2,85 16,131 8,112-13,-128-8,978 106,-775-63,173 11,-194-27,-51-30,-193-5,-99 3,-1-3,0-3,83-18,-124 18,0-2,33-16,-34 14,1 1,29-9,83-28,-41 19,-2-4,101-49,-168 71</inkml:trace>
</inkml:ink>
</file>

<file path=ppt/ink/ink3.xml><?xml version="1.0" encoding="utf-8"?>
<inkml:ink xmlns:inkml="http://www.w3.org/2003/InkML">
  <inkml:definitions>
    <inkml:context xml:id="ctx0">
      <inkml:inkSource xml:id="inkSrc0">
        <inkml:traceFormat>
          <inkml:channel name="X" type="integer" min="-2.14748E+09" max="2.14748E+09" units="cm"/>
          <inkml:channel name="Y" type="integer" min="-2.14748E+09" max="2.14748E+09" units="cm"/>
        </inkml:traceFormat>
        <inkml:channelProperties>
          <inkml:channelProperty channel="X" name="resolution" value="1000" units="1/cm"/>
          <inkml:channelProperty channel="Y" name="resolution" value="1000" units="1/cm"/>
        </inkml:channelProperties>
      </inkml:inkSource>
      <inkml:timestamp xml:id="ts0" timeString="2025-12-10T15:56:17.96800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28,'1341'0,"-1298"-2,56-10,24-1,268 12,-369 1</inkml:trace>
</inkml:ink>
</file>

<file path=ppt/ink/ink30.xml><?xml version="1.0" encoding="utf-8"?>
<inkml:ink xmlns:inkml="http://www.w3.org/2003/InkML">
  <inkml:definitions>
    <inkml:context xml:id="ctx0">
      <inkml:inkSource xml:id="inkSrc0">
        <inkml:traceFormat>
          <inkml:channel name="X" type="integer" min="-2.14748E+09" max="2.14748E+09" units="cm"/>
          <inkml:channel name="Y" type="integer" min="-2.14748E+09" max="2.14748E+09" units="cm"/>
        </inkml:traceFormat>
        <inkml:channelProperties>
          <inkml:channelProperty channel="X" name="resolution" value="1000" units="1/cm"/>
          <inkml:channelProperty channel="Y" name="resolution" value="1000" units="1/cm"/>
        </inkml:channelProperties>
      </inkml:inkSource>
      <inkml:timestamp xml:id="ts0" timeString="2024-08-15T18:44:49.32100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26,'1756'0,"-1721"-2,54-9,5-1,-71 11</inkml:trace>
</inkml:ink>
</file>

<file path=ppt/ink/ink31.xml><?xml version="1.0" encoding="utf-8"?>
<inkml:ink xmlns:inkml="http://www.w3.org/2003/InkML">
  <inkml:definitions>
    <inkml:context xml:id="ctx0">
      <inkml:inkSource xml:id="inkSrc0">
        <inkml:traceFormat>
          <inkml:channel name="X" type="integer" min="-2.14748E+09" max="2.14748E+09" units="cm"/>
          <inkml:channel name="Y" type="integer" min="-2.14748E+09" max="2.14748E+09" units="cm"/>
        </inkml:traceFormat>
        <inkml:channelProperties>
          <inkml:channelProperty channel="X" name="resolution" value="1000" units="1/cm"/>
          <inkml:channelProperty channel="Y" name="resolution" value="1000" units="1/cm"/>
        </inkml:channelProperties>
      </inkml:inkSource>
      <inkml:timestamp xml:id="ts0" timeString="2024-08-15T18:46:54.66600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25,'195'-12,"-29"1,243 9,-213 3,-168-1</inkml:trace>
</inkml:ink>
</file>

<file path=ppt/ink/ink32.xml><?xml version="1.0" encoding="utf-8"?>
<inkml:ink xmlns:inkml="http://www.w3.org/2003/InkML">
  <inkml:definitions>
    <inkml:context xml:id="ctx0">
      <inkml:inkSource xml:id="inkSrc0">
        <inkml:traceFormat>
          <inkml:channel name="X" type="integer" min="-2.14748E+09" max="2.14748E+09" units="cm"/>
          <inkml:channel name="Y" type="integer" min="-2.14748E+09" max="2.14748E+09" units="cm"/>
        </inkml:traceFormat>
        <inkml:channelProperties>
          <inkml:channelProperty channel="X" name="resolution" value="1000" units="1/cm"/>
          <inkml:channelProperty channel="Y" name="resolution" value="1000" units="1/cm"/>
        </inkml:channelProperties>
      </inkml:inkSource>
      <inkml:timestamp xml:id="ts0" timeString="2024-08-15T18:46:57.67000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1,'11'4,"0"-1,0 0,0 0,0-1,1 0,-1-1,1 0,16-2,4 1,919 23,-742-20,1189 5,211 4,-137 55,-935-53,-204-11,-109 8,110 3,56 0,-188 0,236 31,-354-34,1-2,0-5,0-3,132-16,-10-1,70-8,-63-22,4-1,-100 23,20-3,-101 23,-1-1,66-19,-84 18</inkml:trace>
</inkml:ink>
</file>

<file path=ppt/ink/ink4.xml><?xml version="1.0" encoding="utf-8"?>
<inkml:ink xmlns:inkml="http://www.w3.org/2003/InkML">
  <inkml:definitions>
    <inkml:context xml:id="ctx0">
      <inkml:inkSource xml:id="inkSrc0">
        <inkml:traceFormat>
          <inkml:channel name="X" type="integer" min="-2.14748E+09" max="2.14748E+09" units="cm"/>
          <inkml:channel name="Y" type="integer" min="-2.14748E+09" max="2.14748E+09" units="cm"/>
        </inkml:traceFormat>
        <inkml:channelProperties>
          <inkml:channelProperty channel="X" name="resolution" value="1000" units="1/cm"/>
          <inkml:channelProperty channel="Y" name="resolution" value="1000" units="1/cm"/>
        </inkml:channelProperties>
      </inkml:inkSource>
      <inkml:timestamp xml:id="ts0" timeString="2025-12-10T17:42:33.71600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0 361,'6'-2,"1"0,-1 0,0-1,-1 0,1 0,0-1,-1 1,0-1,1 0,-2-1,9-8,7-5,27-20,122-88,-147 112,1 1,1 0,0 2,1 1,49-13,24 5,0 4,1 5,0 4,136 10,-180 1,108 27,12 1,-101-26,-32-5,0 2,0 1,0 3,-1 1,-1 2,40 17,-73-25,0 1,0-1,-1 2,1-1,-1 1,0 0,-1 0,9 12,-12-14,1 0,0-1,-1 1,0 0,0 0,0 1,0-1,-1 0,0 0,1 1,-2-1,1 1,0-1,-1 1,0 0,0-1,-1 6,0-8,0 0,0 0,0 0,0 0,-1-1,1 1,0 0,-1 0,0-1,1 1,-1-1,0 1,0-1,0 0,0 0,0 0,0 0,0 0,0 0,0-1,0 1,-4 0,-60 5,35-4,-41 8,-267 28,219-30,-166 32,157-1,93-27,0-1,-52 9,-69 2,113-16,-1-1,1-2,-74-6,27 1,67 2</inkml:trace>
</inkml:ink>
</file>

<file path=ppt/ink/ink5.xml><?xml version="1.0" encoding="utf-8"?>
<inkml:ink xmlns:inkml="http://www.w3.org/2003/InkML">
  <inkml:definitions>
    <inkml:context xml:id="ctx0">
      <inkml:inkSource xml:id="inkSrc0">
        <inkml:traceFormat>
          <inkml:channel name="X" type="integer" min="-2.14748E+09" max="2.14748E+09" units="cm"/>
          <inkml:channel name="Y" type="integer" min="-2.14748E+09" max="2.14748E+09" units="cm"/>
          <inkml:channel name="F" type="integer" min="0" max="32767" units="dev"/>
        </inkml:traceFormat>
        <inkml:channelProperties>
          <inkml:channelProperty channel="X" name="resolution" value="1000" units="1/cm"/>
          <inkml:channelProperty channel="Y" name="resolution" value="1000" units="1/cm"/>
        </inkml:channelProperties>
      </inkml:inkSource>
      <inkml:timestamp xml:id="ts0" timeString="2025-12-10T18:05:07.66400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0,'957'137'0</inkml:trace>
</inkml:ink>
</file>

<file path=ppt/ink/ink6.xml><?xml version="1.0" encoding="utf-8"?>
<inkml:ink xmlns:inkml="http://www.w3.org/2003/InkML">
  <inkml:definitions>
    <inkml:context xml:id="ctx0">
      <inkml:inkSource xml:id="inkSrc0">
        <inkml:traceFormat>
          <inkml:channel name="X" type="integer" min="-2.14748E+09" max="2.14748E+09" units="cm"/>
          <inkml:channel name="Y" type="integer" min="-2.14748E+09" max="2.14748E+09" units="cm"/>
        </inkml:traceFormat>
        <inkml:channelProperties>
          <inkml:channelProperty channel="X" name="resolution" value="1000" units="1/cm"/>
          <inkml:channelProperty channel="Y" name="resolution" value="1000" units="1/cm"/>
        </inkml:channelProperties>
      </inkml:inkSource>
      <inkml:timestamp xml:id="ts0" timeString="2025-12-10T17:53:30.49800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29,'267'1,"278"-3,-325-11,75-1,158 15,-428-1</inkml:trace>
</inkml:ink>
</file>

<file path=ppt/ink/ink7.xml><?xml version="1.0" encoding="utf-8"?>
<inkml:ink xmlns:inkml="http://www.w3.org/2003/InkML">
  <inkml:definitions>
    <inkml:context xml:id="ctx0">
      <inkml:inkSource xml:id="inkSrc0">
        <inkml:traceFormat>
          <inkml:channel name="X" type="integer" min="-2.14748E+09" max="2.14748E+09" units="cm"/>
          <inkml:channel name="Y" type="integer" min="-2.14748E+09" max="2.14748E+09" units="cm"/>
        </inkml:traceFormat>
        <inkml:channelProperties>
          <inkml:channelProperty channel="X" name="resolution" value="1000" units="1/cm"/>
          <inkml:channelProperty channel="Y" name="resolution" value="1000" units="1/cm"/>
        </inkml:channelProperties>
      </inkml:inkSource>
      <inkml:timestamp xml:id="ts0" timeString="2025-12-10T17:53:32.27400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0,'20'2,"0"0,-1 1,33 10,2 0,106 17,0-7,223 4,3118-30,-3325 16,-28 0,-97-12,-8 0</inkml:trace>
</inkml:ink>
</file>

<file path=ppt/ink/ink8.xml><?xml version="1.0" encoding="utf-8"?>
<inkml:ink xmlns:inkml="http://www.w3.org/2003/InkML">
  <inkml:definitions>
    <inkml:context xml:id="ctx0">
      <inkml:inkSource xml:id="inkSrc0">
        <inkml:traceFormat>
          <inkml:channel name="X" type="integer" min="-2.14748E+09" max="2.14748E+09" units="cm"/>
          <inkml:channel name="Y" type="integer" min="-2.14748E+09" max="2.14748E+09" units="cm"/>
        </inkml:traceFormat>
        <inkml:channelProperties>
          <inkml:channelProperty channel="X" name="resolution" value="1000" units="1/cm"/>
          <inkml:channelProperty channel="Y" name="resolution" value="1000" units="1/cm"/>
        </inkml:channelProperties>
      </inkml:inkSource>
      <inkml:timestamp xml:id="ts0" timeString="2025-12-10T17:53:33.89400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1,'1842'0,"-1511"14,-30-1,886-13,-1137 0</inkml:trace>
</inkml:ink>
</file>

<file path=ppt/ink/ink9.xml><?xml version="1.0" encoding="utf-8"?>
<inkml:ink xmlns:inkml="http://www.w3.org/2003/InkML">
  <inkml:definitions>
    <inkml:context xml:id="ctx0">
      <inkml:inkSource xml:id="inkSrc0">
        <inkml:traceFormat>
          <inkml:channel name="X" type="integer" min="-2.14748E+09" max="2.14748E+09" units="cm"/>
          <inkml:channel name="Y" type="integer" min="-2.14748E+09" max="2.14748E+09" units="cm"/>
        </inkml:traceFormat>
        <inkml:channelProperties>
          <inkml:channelProperty channel="X" name="resolution" value="1000" units="1/cm"/>
          <inkml:channelProperty channel="Y" name="resolution" value="1000" units="1/cm"/>
        </inkml:channelProperties>
      </inkml:inkSource>
      <inkml:timestamp xml:id="ts0" timeString="2025-12-10T17:53:35.64300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55,'1'-1,"0"0,0-1,0 1,0 0,1 0,-1 0,0 0,0 0,1 0,-1 0,1 1,-1-1,0 0,1 1,0-1,-1 1,1-1,-1 1,1 0,-1 0,1 0,0 0,2 0,0-1,95-8,165 5,-145 5,1701 0,-1781-2,56-11,-14 1,-53 9</inkml:trace>
</inkml:ink>
</file>

<file path=ppt/notesMasters/_rels/notesMaster1.xml.rels>&#65279;<?xml version="1.0" encoding="utf-8" standalone="yes"?><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bg>
      <p:bgRef idx="1001">
        <a:schemeClr val="bg1"/>
      </p:bgRef>
    </p:bg>
    <p:spTree>
      <p:nvGrpSpPr>
        <p:cNvPr id="1" name=""/>
        <p:cNvGrpSpPr/>
        <p:nvPr/>
      </p:nvGrpSpPr>
      <p:grpSpPr>
        <a:xfrm>
          <a:off x="0" y="0"/>
          <a:ext cx="0" cy="0"/>
        </a:xfrm>
      </p:grpSpPr>
      <p:sp>
        <p:nvSpPr>
          <p:cNvPr id="4" name="Slide Image Placeholder 3"/>
          <p:cNvSpPr>
            <a:spLocks noGrp="1" noRot="1" noChangeAspect="1"/>
          </p:cNvSpPr>
          <p:nvPr>
            <p:ph type="sldImg" idx="2"/>
          </p:nvPr>
        </p:nvSpPr>
        <p:spPr>
          <a:xfrm>
            <a:off x="395288" y="169863"/>
            <a:ext cx="6159500" cy="4621212"/>
          </a:xfrm>
          <a:prstGeom prst="rect">
            <a:avLst/>
          </a:prstGeom>
          <a:noFill/>
          <a:ln w="12700">
            <a:solidFill>
              <a:prstClr val="black"/>
            </a:solidFill>
          </a:ln>
        </p:spPr>
      </p:sp>
      <p:sp>
        <p:nvSpPr>
          <p:cNvPr id="5" name="Notes Placeholder 4"/>
          <p:cNvSpPr>
            <a:spLocks noGrp="1"/>
          </p:cNvSpPr>
          <p:nvPr>
            <p:ph type="body" sz="quarter" idx="3"/>
          </p:nvPr>
        </p:nvSpPr>
        <p:spPr>
          <a:xfrm>
            <a:off x="400792" y="4940567"/>
            <a:ext cx="6148491" cy="3932540"/>
          </a:xfrm>
          <a:prstGeom prst="rect">
            <a:avLst/>
          </a:prstGeom>
        </p:spPr>
        <p:txBody>
          <a:bodyPr vert="horz" lIns="91001" tIns="45502" rIns="91001" bIns="4550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1" y="8721144"/>
            <a:ext cx="3012329" cy="463695"/>
          </a:xfrm>
          <a:prstGeom prst="rect">
            <a:avLst/>
          </a:prstGeom>
        </p:spPr>
        <p:txBody>
          <a:bodyPr vert="horz" lIns="91001" tIns="45502" rIns="91001" bIns="45502" rtlCol="0" anchor="b"/>
          <a:lstStyle>
            <a:lvl1pPr algn="l">
              <a:defRPr sz="1000">
                <a:solidFill>
                  <a:srgbClr val="203864"/>
                </a:solidFill>
              </a:defRPr>
            </a:lvl1pPr>
          </a:lstStyle>
          <a:p>
            <a:r>
              <a:rPr lang="en-US"/>
              <a:t>RPM International Inc.</a:t>
            </a:r>
          </a:p>
        </p:txBody>
      </p:sp>
      <p:sp>
        <p:nvSpPr>
          <p:cNvPr id="7" name="Slide Number Placeholder 6"/>
          <p:cNvSpPr>
            <a:spLocks noGrp="1"/>
          </p:cNvSpPr>
          <p:nvPr>
            <p:ph type="sldNum" sz="quarter" idx="5"/>
          </p:nvPr>
        </p:nvSpPr>
        <p:spPr>
          <a:xfrm>
            <a:off x="3937742" y="8721144"/>
            <a:ext cx="3012329" cy="463695"/>
          </a:xfrm>
          <a:prstGeom prst="rect">
            <a:avLst/>
          </a:prstGeom>
        </p:spPr>
        <p:txBody>
          <a:bodyPr vert="horz" lIns="91001" tIns="45502" rIns="91001" bIns="45502" rtlCol="0" anchor="b"/>
          <a:lstStyle>
            <a:lvl1pPr algn="r">
              <a:defRPr sz="1000">
                <a:solidFill>
                  <a:srgbClr val="203864"/>
                </a:solidFill>
              </a:defRPr>
            </a:lvl1pPr>
          </a:lstStyle>
          <a:p>
            <a:fld id="{AA05FC04-006C-4370-AA2A-61F90C8564E7}" type="slidenum">
              <a:rPr lang="en-US" smtClean="0"/>
              <a:t>‹#›</a:t>
            </a:fld>
            <a:endParaRPr lang="en-US"/>
          </a:p>
        </p:txBody>
      </p:sp>
    </p:spTree>
    <p:extLst>
      <p:ext uri="{BB962C8B-B14F-4D97-AF65-F5344CB8AC3E}">
        <p14:creationId val="14943771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&#65279;<?xml version="1.0" encoding="utf-8" standalone="yes"?><Relationships xmlns="http://schemas.openxmlformats.org/package/2006/relationships"><Relationship Id="rId1" Type="http://schemas.openxmlformats.org/officeDocument/2006/relationships/slide" Target="../slides/slide1.xml" /><Relationship Id="rId2" Type="http://schemas.openxmlformats.org/officeDocument/2006/relationships/notesMaster" Target="../notesMasters/notesMaster1.xml" /></Relationships>
</file>

<file path=ppt/notesSlides/_rels/notesSlide2.xml.rels>&#65279;<?xml version="1.0" encoding="utf-8" standalone="yes"?><Relationships xmlns="http://schemas.openxmlformats.org/package/2006/relationships"><Relationship Id="rId1" Type="http://schemas.openxmlformats.org/officeDocument/2006/relationships/slide" Target="../slides/slide22.xml" /><Relationship Id="rId2" Type="http://schemas.openxmlformats.org/officeDocument/2006/relationships/notesMaster" Target="../notesMasters/notesMaster1.xml" /></Relationships>
</file>

<file path=ppt/notesSlides/_rels/notesSlide3.xml.rels>&#65279;<?xml version="1.0" encoding="utf-8" standalone="yes"?><Relationships xmlns="http://schemas.openxmlformats.org/package/2006/relationships"><Relationship Id="rId1" Type="http://schemas.openxmlformats.org/officeDocument/2006/relationships/slide" Target="../slides/slide34.xml" /><Relationship Id="rId2" Type="http://schemas.openxmlformats.org/officeDocument/2006/relationships/notesMaster" Target="../notesMasters/notesMaster1.xml" /></Relationships>
</file>

<file path=ppt/notesSlides/_rels/notesSlide4.xml.rels>&#65279;<?xml version="1.0" encoding="utf-8" standalone="yes"?><Relationships xmlns="http://schemas.openxmlformats.org/package/2006/relationships"><Relationship Id="rId1" Type="http://schemas.openxmlformats.org/officeDocument/2006/relationships/slide" Target="../slides/slide41.xml" /><Relationship Id="rId2" Type="http://schemas.openxmlformats.org/officeDocument/2006/relationships/notesMaster" Target="../notesMasters/notesMaster1.xml" /></Relationships>
</file>

<file path=ppt/notesSlides/_rels/notesSlide5.xml.rels>&#65279;<?xml version="1.0" encoding="utf-8" standalone="yes"?><Relationships xmlns="http://schemas.openxmlformats.org/package/2006/relationships"><Relationship Id="rId1" Type="http://schemas.openxmlformats.org/officeDocument/2006/relationships/slide" Target="../slides/slide68.xml" /><Relationship Id="rId2"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4" name="Slide Number Placeholder 3"/>
          <p:cNvSpPr>
            <a:spLocks noGrp="1"/>
          </p:cNvSpPr>
          <p:nvPr>
            <p:ph type="sldNum" sz="quarter" idx="10"/>
          </p:nvPr>
        </p:nvSpPr>
        <p:spPr/>
        <p:txBody>
          <a:bodyPr/>
          <a:lstStyle/>
          <a:p>
            <a:fld id="{AA05FC04-006C-4370-AA2A-61F90C8564E7}" type="slidenum">
              <a:rPr lang="en-US" smtClean="0"/>
              <a:t>1</a:t>
            </a:fld>
            <a:endParaRPr lang="en-US"/>
          </a:p>
        </p:txBody>
      </p:sp>
      <p:sp>
        <p:nvSpPr>
          <p:cNvPr id="6" name="Slide Image Placeholder 5">
            <a:extLst>
              <a:ext uri="{FF2B5EF4-FFF2-40B4-BE49-F238E27FC236}">
                <a16:creationId xmlns:a16="http://schemas.microsoft.com/office/drawing/2014/main" id="{C72E06DF-B426-4181-8E0A-454FF7736633}"/>
              </a:ext>
            </a:extLst>
          </p:cNvPr>
          <p:cNvSpPr>
            <a:spLocks noGrp="1" noRot="1" noChangeAspect="1"/>
          </p:cNvSpPr>
          <p:nvPr>
            <p:ph type="sldImg"/>
          </p:nvPr>
        </p:nvSpPr>
        <p:spPr>
          <a:xfrm>
            <a:off x="393700" y="169863"/>
            <a:ext cx="6162675" cy="4622800"/>
          </a:xfrm>
        </p:spPr>
      </p:sp>
      <p:sp>
        <p:nvSpPr>
          <p:cNvPr id="7" name="Notes Placeholder 6">
            <a:extLst>
              <a:ext uri="{FF2B5EF4-FFF2-40B4-BE49-F238E27FC236}">
                <a16:creationId xmlns:a16="http://schemas.microsoft.com/office/drawing/2014/main" id="{C2D10176-95FB-4A01-AB36-F535C89BE4A6}"/>
              </a:ext>
            </a:extLst>
          </p:cNvPr>
          <p:cNvSpPr>
            <a:spLocks noGrp="1"/>
          </p:cNvSpPr>
          <p:nvPr>
            <p:ph type="body" idx="1"/>
          </p:nvPr>
        </p:nvSpPr>
        <p:spPr/>
        <p:txBody>
          <a:bodyPr>
            <a:normAutofit/>
          </a:bodyPr>
          <a:lstStyle/>
          <a:p>
            <a:pPr>
              <a:lnSpc>
                <a:spcPct val="120000"/>
              </a:lnSpc>
            </a:pPr>
            <a:endParaRPr lang="en-US"/>
          </a:p>
        </p:txBody>
      </p:sp>
    </p:spTree>
    <p:extLst>
      <p:ext uri="{BB962C8B-B14F-4D97-AF65-F5344CB8AC3E}">
        <p14:creationId val="485763577"/>
      </p:ext>
    </p:extLst>
  </p:cSld>
  <p:clrMapOvr>
    <a:masterClrMapping/>
  </p:clrMapOvr>
</p:notes>
</file>

<file path=ppt/notesSlides/notesSlide2.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A05FC04-006C-4370-AA2A-61F90C8564E7}" type="slidenum">
              <a:rPr lang="en-US" smtClean="0"/>
              <a:t>22</a:t>
            </a:fld>
            <a:endParaRPr lang="en-US"/>
          </a:p>
        </p:txBody>
      </p:sp>
    </p:spTree>
    <p:extLst>
      <p:ext uri="{BB962C8B-B14F-4D97-AF65-F5344CB8AC3E}">
        <p14:creationId val="36985859"/>
      </p:ext>
    </p:extLst>
  </p:cSld>
  <p:clrMapOvr>
    <a:masterClrMapping/>
  </p:clrMapOvr>
</p:notes>
</file>

<file path=ppt/notesSlides/notesSlide3.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A05FC04-006C-4370-AA2A-61F90C8564E7}" type="slidenum">
              <a:rPr lang="en-US" smtClean="0"/>
              <a:t>34</a:t>
            </a:fld>
            <a:endParaRPr lang="en-US"/>
          </a:p>
        </p:txBody>
      </p:sp>
    </p:spTree>
    <p:extLst>
      <p:ext uri="{BB962C8B-B14F-4D97-AF65-F5344CB8AC3E}">
        <p14:creationId val="719209024"/>
      </p:ext>
    </p:extLst>
  </p:cSld>
  <p:clrMapOvr>
    <a:masterClrMapping/>
  </p:clrMapOvr>
</p:notes>
</file>

<file path=ppt/notesSlides/notesSlide4.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A05FC04-006C-4370-AA2A-61F90C8564E7}" type="slidenum">
              <a:rPr lang="en-US" smtClean="0"/>
              <a:t>41</a:t>
            </a:fld>
            <a:endParaRPr lang="en-US"/>
          </a:p>
        </p:txBody>
      </p:sp>
    </p:spTree>
    <p:extLst>
      <p:ext uri="{BB962C8B-B14F-4D97-AF65-F5344CB8AC3E}">
        <p14:creationId val="1981224715"/>
      </p:ext>
    </p:extLst>
  </p:cSld>
  <p:clrMapOvr>
    <a:masterClrMapping/>
  </p:clrMapOvr>
</p:notes>
</file>

<file path=ppt/notesSlides/notesSlide5.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A05FC04-006C-4370-AA2A-61F90C8564E7}" type="slidenum">
              <a:rPr lang="en-US" smtClean="0"/>
              <a:t>68</a:t>
            </a:fld>
            <a:endParaRPr lang="en-US"/>
          </a:p>
        </p:txBody>
      </p:sp>
    </p:spTree>
    <p:extLst>
      <p:ext uri="{BB962C8B-B14F-4D97-AF65-F5344CB8AC3E}">
        <p14:creationId val="1464527026"/>
      </p:ext>
    </p:extLst>
  </p:cSld>
  <p:clrMapOvr>
    <a:masterClrMapping/>
  </p:clrMapOvr>
</p:notes>
</file>

<file path=ppt/slideLayouts/_rels/slideLayout1.xml.rels>&#65279;<?xml version="1.0" encoding="utf-8" standalone="yes"?><Relationships xmlns="http://schemas.openxmlformats.org/package/2006/relationships"><Relationship Id="rId1" Type="http://schemas.openxmlformats.org/officeDocument/2006/relationships/tags" Target="../tags/tag1.xml" /><Relationship Id="rId2" Type="http://schemas.openxmlformats.org/officeDocument/2006/relationships/oleObject" Target="../embeddings/oleObject2.bin" TargetMode="Internal" /><Relationship Id="rId3" Type="http://schemas.openxmlformats.org/officeDocument/2006/relationships/image" Target="../media/image1.emf" /><Relationship Id="rId4" Type="http://schemas.openxmlformats.org/officeDocument/2006/relationships/tags" Target="../tags/tag2.xml" /><Relationship Id="rId5" Type="http://schemas.openxmlformats.org/officeDocument/2006/relationships/vmlDrawing" Target="../drawings/vmlDrawing1.vml" /><Relationship Id="rId6" Type="http://schemas.openxmlformats.org/officeDocument/2006/relationships/slideMaster" Target="../slideMasters/slideMaster1.xml" /></Relationships>
</file>

<file path=ppt/slideLayouts/_rels/slideLayout2.xml.rels>&#65279;<?xml version="1.0" encoding="utf-8" standalone="yes"?><Relationships xmlns="http://schemas.openxmlformats.org/package/2006/relationships"><Relationship Id="rId1" Type="http://schemas.openxmlformats.org/officeDocument/2006/relationships/tags" Target="../tags/tag3.xml" /><Relationship Id="rId2" Type="http://schemas.openxmlformats.org/officeDocument/2006/relationships/oleObject" Target="../embeddings/oleObject3.bin" TargetMode="Internal" /><Relationship Id="rId3" Type="http://schemas.openxmlformats.org/officeDocument/2006/relationships/image" Target="../media/image2.emf" /><Relationship Id="rId4" Type="http://schemas.openxmlformats.org/officeDocument/2006/relationships/vmlDrawing" Target="../drawings/vmlDrawing2.vml" /><Relationship Id="rId5" Type="http://schemas.openxmlformats.org/officeDocument/2006/relationships/slideMaster" Target="../slideMasters/slideMaster1.xml" /></Relationships>
</file>

<file path=ppt/slideLayouts/_rels/slideLayout3.xml.rels>&#65279;<?xml version="1.0" encoding="utf-8" standalone="yes"?><Relationships xmlns="http://schemas.openxmlformats.org/package/2006/relationships"><Relationship Id="rId1" Type="http://schemas.openxmlformats.org/officeDocument/2006/relationships/image" Target="../media/image3.png" /><Relationship Id="rId2" Type="http://schemas.openxmlformats.org/officeDocument/2006/relationships/image" Target="../media/image4.png" /><Relationship Id="rId3" Type="http://schemas.openxmlformats.org/officeDocument/2006/relationships/image" Target="../media/image5.png" /><Relationship Id="rId4" Type="http://schemas.openxmlformats.org/officeDocument/2006/relationships/slideMaster" Target="../slideMasters/slideMaster1.xml" /></Relationships>
</file>

<file path=ppt/slideLayouts/_rels/slideLayout4.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5.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itle" preserve="1">
  <p:cSld name="Title Slide">
    <p:spTree>
      <p:nvGrpSpPr>
        <p:cNvPr id="1" name=""/>
        <p:cNvGrpSpPr/>
        <p:nvPr/>
      </p:nvGrpSpPr>
      <p:grpSpPr>
        <a:xfrm>
          <a:off x="0" y="0"/>
          <a:ext cx="0" cy="0"/>
        </a:xfrm>
      </p:grpSpPr>
      <p:graphicFrame>
        <p:nvGraphicFramePr>
          <p:cNvPr id="9" name="Object 8" hidden="1">
            <a:extLst>
              <a:ext uri="{FF2B5EF4-FFF2-40B4-BE49-F238E27FC236}">
                <a16:creationId xmlns:a16="http://schemas.microsoft.com/office/drawing/2014/main" id="{74AFCF93-F657-4B86-AF22-65B0BC4CCAC8}"/>
              </a:ext>
            </a:extLst>
          </p:cNvPr>
          <p:cNvGraphicFramePr>
            <a:graphicFrameLocks noChangeAspect="1"/>
          </p:cNvGraphicFramePr>
          <p:nvPr userDrawn="1">
            <p:custDataLst>
              <p:tags r:id="rId1"/>
            </p:custDataLst>
            <p:extLst>
              <p:ext uri="{D42A27DB-BD31-4B8C-83A1-F6EECF244321}">
                <p14:modId val="473403509"/>
              </p:ext>
            </p:extLst>
          </p:nvPr>
        </p:nvGraphicFramePr>
        <p:xfrm>
          <a:off x="1193" y="1588"/>
          <a:ext cx="1191" cy="1588"/>
        </p:xfrm>
        <a:graphic>
          <a:graphicData uri="http://schemas.openxmlformats.org/presentationml/2006/ole">
            <mc:AlternateContent>
              <mc:Choice xmlns:v="urn:schemas-microsoft-com:vml" Requires="v">
                <p:oleObj spid="_x0000_s1038" name="think-cell Slide" r:id="rId2" imgW="424" imgH="424" progId="TCLayout.ActiveDocument.1">
                  <p:embed/>
                </p:oleObj>
              </mc:Choice>
              <mc:Fallback>
                <p:oleObj name="think-cell Slide" r:id="rId2" imgW="424" imgH="424" progId="TCLayout.ActiveDocument.1">
                  <p:embed/>
                  <p:pic>
                    <p:nvPicPr>
                      <p:cNvPr id="0" name="OLE substitute image"/>
                      <p:cNvPicPr/>
                      <p:nvPr/>
                    </p:nvPicPr>
                    <p:blipFill>
                      <a:blip r:embed="rId3"/>
                      <a:stretch>
                        <a:fillRect/>
                      </a:stretch>
                    </p:blipFill>
                    <p:spPr>
                      <a:xfrm>
                        <a:off x="1193" y="1588"/>
                        <a:ext cx="1191" cy="1588"/>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id="{27C78A8F-C7D7-4FCD-ABDF-9F33A29FBAE3}"/>
              </a:ext>
            </a:extLst>
          </p:cNvPr>
          <p:cNvSpPr/>
          <p:nvPr userDrawn="1">
            <p:custDataLst>
              <p:tags r:id="rId4"/>
            </p:custDataLst>
          </p:nvPr>
        </p:nvSpPr>
        <p:spPr>
          <a:xfrm>
            <a:off x="2" y="0"/>
            <a:ext cx="119063"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4500" b="0" i="0" baseline="0">
              <a:latin typeface="Calibri Light" panose="020f0302020204030204" pitchFamily="34" charset="0"/>
              <a:ea typeface="+mj-ea"/>
              <a:cs typeface="+mj-cs"/>
              <a:sym typeface="Calibri Light" panose="020f0302020204030204" pitchFamily="34" charset="0"/>
            </a:endParaRPr>
          </a:p>
        </p:txBody>
      </p:sp>
      <p:sp>
        <p:nvSpPr>
          <p:cNvPr id="2" name="Title 1"/>
          <p:cNvSpPr>
            <a:spLocks noGrp="1"/>
          </p:cNvSpPr>
          <p:nvPr>
            <p:ph type="ctrTitle"/>
          </p:nvPr>
        </p:nvSpPr>
        <p:spPr>
          <a:xfrm>
            <a:off x="1143000" y="1122363"/>
            <a:ext cx="6858000" cy="2387600"/>
          </a:xfrm>
        </p:spPr>
        <p:txBody>
          <a:bodyPr anchor="b"/>
          <a:lstStyle>
            <a:lvl1pPr algn="ctr">
              <a:defRPr sz="4500">
                <a:solidFill>
                  <a:schemeClr val="tx1"/>
                </a:solidFill>
              </a:defRPr>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875" indent="0" algn="ctr">
              <a:buNone/>
              <a:defRPr sz="1500"/>
            </a:lvl2pPr>
            <a:lvl3pPr marL="685749" indent="0" algn="ctr">
              <a:buNone/>
              <a:defRPr sz="1350"/>
            </a:lvl3pPr>
            <a:lvl4pPr marL="1028624" indent="0" algn="ctr">
              <a:buNone/>
              <a:defRPr sz="1200"/>
            </a:lvl4pPr>
            <a:lvl5pPr marL="1371498" indent="0" algn="ctr">
              <a:buNone/>
              <a:defRPr sz="1200"/>
            </a:lvl5pPr>
            <a:lvl6pPr marL="1714373" indent="0" algn="ctr">
              <a:buNone/>
              <a:defRPr sz="1200"/>
            </a:lvl6pPr>
            <a:lvl7pPr marL="2057246" indent="0" algn="ctr">
              <a:buNone/>
              <a:defRPr sz="1200"/>
            </a:lvl7pPr>
            <a:lvl8pPr marL="2400120" indent="0" algn="ctr">
              <a:buNone/>
              <a:defRPr sz="1200"/>
            </a:lvl8pPr>
            <a:lvl9pPr marL="2742995" indent="0" algn="ctr">
              <a:buNone/>
              <a:defRPr sz="1200"/>
            </a:lvl9pPr>
          </a:lstStyle>
          <a:p>
            <a:r>
              <a:rPr lang="en-US"/>
              <a:t>Click to edit Master subtitle style</a:t>
            </a:r>
          </a:p>
        </p:txBody>
      </p:sp>
    </p:spTree>
    <p:extLst>
      <p:ext uri="{BB962C8B-B14F-4D97-AF65-F5344CB8AC3E}">
        <p14:creationId val="3832464026"/>
      </p:ext>
    </p:extLst>
  </p:cSld>
  <p:clrMapOvr>
    <a:masterClrMapping/>
  </p:clrMapOvr>
  <p:transition spd="med">
    <p:fade/>
  </p:transition>
  <p:timing/>
</p:sldLayout>
</file>

<file path=ppt/slideLayouts/slideLayout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Title and Content">
    <p:spTree>
      <p:nvGrpSpPr>
        <p:cNvPr id="1" name=""/>
        <p:cNvGrpSpPr/>
        <p:nvPr/>
      </p:nvGrpSpPr>
      <p:grpSpPr>
        <a:xfrm>
          <a:off x="0" y="0"/>
          <a:ext cx="0" cy="0"/>
        </a:xfrm>
      </p:grpSpPr>
      <p:graphicFrame>
        <p:nvGraphicFramePr>
          <p:cNvPr id="4" name="Object 3" hidden="1">
            <a:extLst>
              <a:ext uri="{FF2B5EF4-FFF2-40B4-BE49-F238E27FC236}">
                <a16:creationId xmlns:a16="http://schemas.microsoft.com/office/drawing/2014/main" id="{06D9C2DC-7DD7-4CCC-9988-35B863DFA90C}"/>
              </a:ext>
            </a:extLst>
          </p:cNvPr>
          <p:cNvGraphicFramePr>
            <a:graphicFrameLocks noChangeAspect="1"/>
          </p:cNvGraphicFramePr>
          <p:nvPr userDrawn="1">
            <p:custDataLst>
              <p:tags r:id="rId1"/>
            </p:custDataLst>
            <p:extLst>
              <p:ext uri="{D42A27DB-BD31-4B8C-83A1-F6EECF244321}">
                <p14:modId val="2080291004"/>
              </p:ext>
            </p:extLst>
          </p:nvPr>
        </p:nvGraphicFramePr>
        <p:xfrm>
          <a:off x="1192" y="1593"/>
          <a:ext cx="1190" cy="1587"/>
        </p:xfrm>
        <a:graphic>
          <a:graphicData uri="http://schemas.openxmlformats.org/presentationml/2006/ole">
            <mc:AlternateContent>
              <mc:Choice xmlns:v="urn:schemas-microsoft-com:vml" Requires="v">
                <p:oleObj spid="_x0000_s1039" name="think-cell Slide" r:id="rId2" imgW="216" imgH="216" progId="TCLayout.ActiveDocument.1">
                  <p:embed/>
                </p:oleObj>
              </mc:Choice>
              <mc:Fallback>
                <p:oleObj name="think-cell Slide" r:id="rId2" imgW="216" imgH="216" progId="TCLayout.ActiveDocument.1">
                  <p:embed/>
                  <p:pic>
                    <p:nvPicPr>
                      <p:cNvPr id="0" name="OLE substitute image"/>
                      <p:cNvPicPr/>
                      <p:nvPr/>
                    </p:nvPicPr>
                    <p:blipFill>
                      <a:blip r:embed="rId3"/>
                      <a:stretch>
                        <a:fillRect/>
                      </a:stretch>
                    </p:blipFill>
                    <p:spPr>
                      <a:xfrm>
                        <a:off x="1192" y="1593"/>
                        <a:ext cx="1190" cy="1587"/>
                      </a:xfrm>
                      <a:prstGeom prst="rect">
                        <a:avLst/>
                      </a:prstGeom>
                    </p:spPr>
                  </p:pic>
                </p:oleObj>
              </mc:Fallback>
            </mc:AlternateContent>
          </a:graphicData>
        </a:graphic>
      </p:graphicFrame>
      <p:sp>
        <p:nvSpPr>
          <p:cNvPr id="6" name="Title Placeholder 1"/>
          <p:cNvSpPr>
            <a:spLocks noGrp="1"/>
          </p:cNvSpPr>
          <p:nvPr>
            <p:ph type="title" hasCustomPrompt="1"/>
          </p:nvPr>
        </p:nvSpPr>
        <p:spPr>
          <a:xfrm>
            <a:off x="822960" y="182880"/>
            <a:ext cx="7358907" cy="787032"/>
          </a:xfrm>
          <a:prstGeom prst="rect">
            <a:avLst/>
          </a:prstGeom>
        </p:spPr>
        <p:txBody>
          <a:bodyPr vert="horz" lIns="91440" tIns="45720" rIns="91440" bIns="45720" rtlCol="0" anchor="ctr">
            <a:noAutofit/>
          </a:bodyPr>
          <a:lstStyle>
            <a:lvl1pPr>
              <a:defRPr sz="2000"/>
            </a:lvl1pPr>
          </a:lstStyle>
          <a:p>
            <a:r>
              <a:rPr lang="en-US"/>
              <a:t>Click to edit </a:t>
            </a:r>
            <a:br>
              <a:rPr lang="en-US"/>
            </a:br>
            <a:r>
              <a:rPr lang="en-US"/>
              <a:t>Master title style</a:t>
            </a:r>
          </a:p>
        </p:txBody>
      </p:sp>
      <p:sp>
        <p:nvSpPr>
          <p:cNvPr id="7" name="Text Placeholder 2"/>
          <p:cNvSpPr>
            <a:spLocks noGrp="1"/>
          </p:cNvSpPr>
          <p:nvPr>
            <p:ph idx="1"/>
          </p:nvPr>
        </p:nvSpPr>
        <p:spPr>
          <a:xfrm>
            <a:off x="432562" y="1508760"/>
            <a:ext cx="8074836" cy="484207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5">
            <a:extLst>
              <a:ext uri="{FF2B5EF4-FFF2-40B4-BE49-F238E27FC236}">
                <a16:creationId xmlns:a16="http://schemas.microsoft.com/office/drawing/2014/main" id="{04D026DA-6CE9-4966-BA89-38F47DC2EEFC}"/>
              </a:ext>
            </a:extLst>
          </p:cNvPr>
          <p:cNvSpPr>
            <a:spLocks noGrp="1"/>
          </p:cNvSpPr>
          <p:nvPr>
            <p:ph type="dt" sz="half" idx="2"/>
          </p:nvPr>
        </p:nvSpPr>
        <p:spPr>
          <a:xfrm>
            <a:off x="5828145" y="6558353"/>
            <a:ext cx="2869679" cy="365125"/>
          </a:xfrm>
          <a:prstGeom prst="rect">
            <a:avLst/>
          </a:prstGeom>
        </p:spPr>
        <p:txBody>
          <a:bodyPr vert="horz" lIns="91440" tIns="45720" rIns="91440" bIns="45720" rtlCol="0" anchor="ctr"/>
          <a:lstStyle>
            <a:lvl1pPr algn="r">
              <a:defRPr sz="900">
                <a:solidFill>
                  <a:schemeClr val="tx1">
                    <a:tint val="75000"/>
                  </a:schemeClr>
                </a:solidFill>
              </a:defRPr>
            </a:lvl1pPr>
          </a:lstStyle>
          <a:p>
            <a:endParaRPr lang="en-US"/>
          </a:p>
        </p:txBody>
      </p:sp>
      <p:sp>
        <p:nvSpPr>
          <p:cNvPr id="8" name="Slide Number Placeholder 6">
            <a:extLst>
              <a:ext uri="{FF2B5EF4-FFF2-40B4-BE49-F238E27FC236}">
                <a16:creationId xmlns:a16="http://schemas.microsoft.com/office/drawing/2014/main" id="{62C2B23F-24A9-4052-948D-555AAA1D694F}"/>
              </a:ext>
            </a:extLst>
          </p:cNvPr>
          <p:cNvSpPr>
            <a:spLocks noGrp="1"/>
          </p:cNvSpPr>
          <p:nvPr>
            <p:ph type="sldNum" sz="quarter" idx="4"/>
          </p:nvPr>
        </p:nvSpPr>
        <p:spPr>
          <a:xfrm>
            <a:off x="8663437" y="6558353"/>
            <a:ext cx="480561"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B5FC4A1-A2DE-4EB5-9A46-57D39B4235EC}" type="slidenum">
              <a:rPr lang="en-US" smtClean="0"/>
              <a:t>‹#›</a:t>
            </a:fld>
            <a:endParaRPr lang="en-US"/>
          </a:p>
        </p:txBody>
      </p:sp>
    </p:spTree>
    <p:extLst>
      <p:ext uri="{BB962C8B-B14F-4D97-AF65-F5344CB8AC3E}">
        <p14:creationId val="3451003217"/>
      </p:ext>
    </p:extLst>
  </p:cSld>
  <p:clrMapOvr>
    <a:masterClrMapping/>
  </p:clrMapOvr>
  <p:transition spd="med">
    <p:fade/>
  </p:transition>
  <p:timing/>
</p:sldLayout>
</file>

<file path=ppt/slideLayouts/slideLayout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secHead" preserve="1">
  <p:cSld name="Section Header">
    <p:spTree>
      <p:nvGrpSpPr>
        <p:cNvPr id="1" name=""/>
        <p:cNvGrpSpPr/>
        <p:nvPr/>
      </p:nvGrpSpPr>
      <p:grpSpPr>
        <a:xfrm>
          <a:off x="0" y="0"/>
          <a:ext cx="0" cy="0"/>
        </a:xfrm>
      </p:grpSpPr>
      <p:pic>
        <p:nvPicPr>
          <p:cNvPr id="4" name="Picture 3">
            <a:extLst>
              <a:ext uri="{FF2B5EF4-FFF2-40B4-BE49-F238E27FC236}">
                <a16:creationId xmlns:a16="http://schemas.microsoft.com/office/drawing/2014/main" id="{C3C20818-8DDA-3F49-982E-FE672F9E4B39}"/>
              </a:ext>
            </a:extLst>
          </p:cNvPr>
          <p:cNvPicPr>
            <a:picLocks noChangeAspect="1"/>
          </p:cNvPicPr>
          <p:nvPr userDrawn="1"/>
        </p:nvPicPr>
        <p:blipFill>
          <a:blip r:embed="rId1"/>
          <a:srcRect l="10663" t="1445" r="10663"/>
          <a:stretch>
            <a:fillRect/>
          </a:stretch>
        </p:blipFill>
        <p:spPr>
          <a:xfrm>
            <a:off x="0" y="0"/>
            <a:ext cx="9144000" cy="5150840"/>
          </a:xfrm>
          <a:prstGeom prst="rect">
            <a:avLst/>
          </a:prstGeom>
        </p:spPr>
      </p:pic>
      <p:pic>
        <p:nvPicPr>
          <p:cNvPr id="5" name="Picture 4">
            <a:extLst>
              <a:ext uri="{FF2B5EF4-FFF2-40B4-BE49-F238E27FC236}">
                <a16:creationId xmlns:a16="http://schemas.microsoft.com/office/drawing/2014/main" id="{8DEFDE6D-6AB1-134F-BF2D-97D50BB8F9C2}"/>
              </a:ext>
            </a:extLst>
          </p:cNvPr>
          <p:cNvPicPr>
            <a:picLocks noChangeAspect="1"/>
          </p:cNvPicPr>
          <p:nvPr userDrawn="1"/>
        </p:nvPicPr>
        <p:blipFill>
          <a:blip r:embed="rId2"/>
          <a:stretch>
            <a:fillRect/>
          </a:stretch>
        </p:blipFill>
        <p:spPr>
          <a:xfrm>
            <a:off x="7089924" y="1560352"/>
            <a:ext cx="1604880" cy="2806118"/>
          </a:xfrm>
          <a:prstGeom prst="rect">
            <a:avLst/>
          </a:prstGeom>
        </p:spPr>
      </p:pic>
      <p:sp>
        <p:nvSpPr>
          <p:cNvPr id="6" name="Rectangle 5">
            <a:extLst>
              <a:ext uri="{FF2B5EF4-FFF2-40B4-BE49-F238E27FC236}">
                <a16:creationId xmlns:a16="http://schemas.microsoft.com/office/drawing/2014/main" id="{E35A33B2-1602-A14D-97FA-7C12265B23CF}"/>
              </a:ext>
            </a:extLst>
          </p:cNvPr>
          <p:cNvSpPr/>
          <p:nvPr userDrawn="1"/>
        </p:nvSpPr>
        <p:spPr>
          <a:xfrm>
            <a:off x="0" y="5112218"/>
            <a:ext cx="9144000" cy="1745782"/>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Triangle 6">
            <a:extLst>
              <a:ext uri="{FF2B5EF4-FFF2-40B4-BE49-F238E27FC236}">
                <a16:creationId xmlns:a16="http://schemas.microsoft.com/office/drawing/2014/main" id="{CFBB4451-9D41-6B4E-8FB0-339D4F654ADC}"/>
              </a:ext>
            </a:extLst>
          </p:cNvPr>
          <p:cNvSpPr/>
          <p:nvPr userDrawn="1"/>
        </p:nvSpPr>
        <p:spPr>
          <a:xfrm flipH="1">
            <a:off x="0" y="4135179"/>
            <a:ext cx="9144000" cy="998377"/>
          </a:xfrm>
          <a:prstGeom prst="rtTriangl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E2E489EC-E4C0-BC4F-B047-C4F8266835C7}"/>
              </a:ext>
            </a:extLst>
          </p:cNvPr>
          <p:cNvCxnSpPr/>
          <p:nvPr userDrawn="1"/>
        </p:nvCxnSpPr>
        <p:spPr>
          <a:xfrm flipV="1">
            <a:off x="0" y="4268039"/>
            <a:ext cx="9144000" cy="990786"/>
          </a:xfrm>
          <a:prstGeom prst="line">
            <a:avLst/>
          </a:prstGeom>
          <a:ln w="25400">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3233C4D-12E6-CD44-B89E-3C9A22EA8343}"/>
              </a:ext>
            </a:extLst>
          </p:cNvPr>
          <p:cNvCxnSpPr/>
          <p:nvPr userDrawn="1"/>
        </p:nvCxnSpPr>
        <p:spPr>
          <a:xfrm flipV="1">
            <a:off x="0" y="4110728"/>
            <a:ext cx="9144000" cy="995008"/>
          </a:xfrm>
          <a:prstGeom prst="line">
            <a:avLst/>
          </a:prstGeom>
          <a:ln w="698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CD9ED571-82D2-D246-A47D-A80C822ADDD7}"/>
              </a:ext>
            </a:extLst>
          </p:cNvPr>
          <p:cNvSpPr txBox="1"/>
          <p:nvPr userDrawn="1"/>
        </p:nvSpPr>
        <p:spPr>
          <a:xfrm>
            <a:off x="394768" y="421272"/>
            <a:ext cx="3699545" cy="944880"/>
          </a:xfrm>
          <a:prstGeom prst="rect">
            <a:avLst/>
          </a:prstGeom>
          <a:noFill/>
        </p:spPr>
        <p:txBody>
          <a:bodyPr wrap="square" rtlCol="0">
            <a:spAutoFit/>
          </a:bodyPr>
          <a:lstStyle/>
          <a:p>
            <a:r>
              <a:rPr lang="nl-BE" sz="2800" b="1" i="0" u="none" strike="noStrike" cap="none" baseline="0">
                <a:solidFill>
                  <a:srgbClr val="FFFFFF"/>
                </a:solidFill>
                <a:effectLst>
                  <a:outerShdw blurRad="50800" dist="38100" dir="2700000" algn="tl" rotWithShape="0">
                    <a:srgbClr val="000000">
                      <a:alpha val="40000"/>
                    </a:srgbClr>
                  </a:outerShdw>
                </a:effectLst>
                <a:uFill>
                  <a:solidFill>
                    <a:prstClr val="black">
                      <a:alpha val="0"/>
                    </a:prstClr>
                  </a:solidFill>
                </a:uFill>
                <a:latin typeface="Calibri"/>
                <a:ea typeface="Calibri"/>
                <a:cs typeface="Calibri"/>
              </a:rPr>
              <a:t>DE WAARDE VAN 168</a:t>
            </a:r>
          </a:p>
        </p:txBody>
      </p:sp>
      <p:cxnSp>
        <p:nvCxnSpPr>
          <p:cNvPr id="11" name="Straight Connector 10">
            <a:extLst>
              <a:ext uri="{FF2B5EF4-FFF2-40B4-BE49-F238E27FC236}">
                <a16:creationId xmlns:a16="http://schemas.microsoft.com/office/drawing/2014/main" id="{A210BB95-7967-7648-835C-D3C45FEF1074}"/>
              </a:ext>
            </a:extLst>
          </p:cNvPr>
          <p:cNvCxnSpPr/>
          <p:nvPr userDrawn="1"/>
        </p:nvCxnSpPr>
        <p:spPr>
          <a:xfrm>
            <a:off x="397564" y="921937"/>
            <a:ext cx="2829157"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C0A2122B-42C6-2540-B8D4-3C80E6EA5871}"/>
              </a:ext>
            </a:extLst>
          </p:cNvPr>
          <p:cNvPicPr>
            <a:picLocks noChangeAspect="1"/>
          </p:cNvPicPr>
          <p:nvPr userDrawn="1"/>
        </p:nvPicPr>
        <p:blipFill>
          <a:blip r:embed="rId3"/>
          <a:stretch>
            <a:fillRect/>
          </a:stretch>
        </p:blipFill>
        <p:spPr>
          <a:xfrm>
            <a:off x="7295029" y="366842"/>
            <a:ext cx="1194670" cy="574062"/>
          </a:xfrm>
          <a:prstGeom prst="rect">
            <a:avLst/>
          </a:prstGeom>
        </p:spPr>
      </p:pic>
      <p:cxnSp>
        <p:nvCxnSpPr>
          <p:cNvPr id="13" name="Straight Connector 12">
            <a:extLst>
              <a:ext uri="{FF2B5EF4-FFF2-40B4-BE49-F238E27FC236}">
                <a16:creationId xmlns:a16="http://schemas.microsoft.com/office/drawing/2014/main" id="{FC04F3EC-D42F-3844-AEEA-6508D089560E}"/>
              </a:ext>
            </a:extLst>
          </p:cNvPr>
          <p:cNvCxnSpPr>
            <a:stCxn id="7" idx="0"/>
          </p:cNvCxnSpPr>
          <p:nvPr userDrawn="1"/>
        </p:nvCxnSpPr>
        <p:spPr>
          <a:xfrm flipH="1">
            <a:off x="9144000" y="4135179"/>
            <a:ext cx="0" cy="3369"/>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623888" y="5431631"/>
            <a:ext cx="7886700" cy="1019969"/>
          </a:xfrm>
        </p:spPr>
        <p:txBody>
          <a:bodyPr anchor="t"/>
          <a:lstStyle>
            <a:lvl1pPr algn="ctr">
              <a:defRPr sz="2100"/>
            </a:lvl1pPr>
          </a:lstStyle>
          <a:p>
            <a:r>
              <a:rPr lang="en-US"/>
              <a:t>CLICK TO EDIT MASTER TITLE STYLE</a:t>
            </a:r>
          </a:p>
        </p:txBody>
      </p:sp>
      <p:sp>
        <p:nvSpPr>
          <p:cNvPr id="3" name="Text Placeholder 2"/>
          <p:cNvSpPr>
            <a:spLocks noGrp="1"/>
          </p:cNvSpPr>
          <p:nvPr>
            <p:ph type="body" idx="1" hasCustomPrompt="1"/>
          </p:nvPr>
        </p:nvSpPr>
        <p:spPr>
          <a:xfrm>
            <a:off x="623888" y="5906287"/>
            <a:ext cx="7886700" cy="824714"/>
          </a:xfrm>
        </p:spPr>
        <p:txBody>
          <a:bodyPr anchor="t">
            <a:normAutofit/>
          </a:bodyPr>
          <a:lstStyle>
            <a:lvl1pPr marL="0" indent="0" algn="ctr">
              <a:buNone/>
              <a:defRPr sz="1900">
                <a:solidFill>
                  <a:schemeClr val="accent1">
                    <a:lumMod val="60000"/>
                    <a:lumOff val="40000"/>
                  </a:schemeClr>
                </a:solidFill>
              </a:defRPr>
            </a:lvl1pPr>
            <a:lvl2pPr marL="342875" indent="0">
              <a:buNone/>
              <a:defRPr sz="1500">
                <a:solidFill>
                  <a:schemeClr val="tx1">
                    <a:tint val="75000"/>
                  </a:schemeClr>
                </a:solidFill>
              </a:defRPr>
            </a:lvl2pPr>
            <a:lvl3pPr marL="685749" indent="0">
              <a:buNone/>
              <a:defRPr sz="1350">
                <a:solidFill>
                  <a:schemeClr val="tx1">
                    <a:tint val="75000"/>
                  </a:schemeClr>
                </a:solidFill>
              </a:defRPr>
            </a:lvl3pPr>
            <a:lvl4pPr marL="1028624" indent="0">
              <a:buNone/>
              <a:defRPr sz="1200">
                <a:solidFill>
                  <a:schemeClr val="tx1">
                    <a:tint val="75000"/>
                  </a:schemeClr>
                </a:solidFill>
              </a:defRPr>
            </a:lvl4pPr>
            <a:lvl5pPr marL="1371498" indent="0">
              <a:buNone/>
              <a:defRPr sz="1200">
                <a:solidFill>
                  <a:schemeClr val="tx1">
                    <a:tint val="75000"/>
                  </a:schemeClr>
                </a:solidFill>
              </a:defRPr>
            </a:lvl5pPr>
            <a:lvl6pPr marL="1714373" indent="0">
              <a:buNone/>
              <a:defRPr sz="1200">
                <a:solidFill>
                  <a:schemeClr val="tx1">
                    <a:tint val="75000"/>
                  </a:schemeClr>
                </a:solidFill>
              </a:defRPr>
            </a:lvl6pPr>
            <a:lvl7pPr marL="2057246" indent="0">
              <a:buNone/>
              <a:defRPr sz="1200">
                <a:solidFill>
                  <a:schemeClr val="tx1">
                    <a:tint val="75000"/>
                  </a:schemeClr>
                </a:solidFill>
              </a:defRPr>
            </a:lvl7pPr>
            <a:lvl8pPr marL="2400120" indent="0">
              <a:buNone/>
              <a:defRPr sz="1200">
                <a:solidFill>
                  <a:schemeClr val="tx1">
                    <a:tint val="75000"/>
                  </a:schemeClr>
                </a:solidFill>
              </a:defRPr>
            </a:lvl8pPr>
            <a:lvl9pPr marL="2742995" indent="0">
              <a:buNone/>
              <a:defRPr sz="1200">
                <a:solidFill>
                  <a:schemeClr val="tx1">
                    <a:tint val="75000"/>
                  </a:schemeClr>
                </a:solidFill>
              </a:defRPr>
            </a:lvl9pPr>
          </a:lstStyle>
          <a:p>
            <a:pPr lvl="0"/>
            <a:r>
              <a:rPr lang="en-US"/>
              <a:t>Click to edit Master text styles</a:t>
            </a:r>
          </a:p>
        </p:txBody>
      </p:sp>
      <p:sp>
        <p:nvSpPr>
          <p:cNvPr id="14" name="Date Placeholder 5">
            <a:extLst>
              <a:ext uri="{FF2B5EF4-FFF2-40B4-BE49-F238E27FC236}">
                <a16:creationId xmlns:a16="http://schemas.microsoft.com/office/drawing/2014/main" id="{67379C8A-A8C7-5444-8968-BF22585B1443}"/>
              </a:ext>
            </a:extLst>
          </p:cNvPr>
          <p:cNvSpPr>
            <a:spLocks noGrp="1"/>
          </p:cNvSpPr>
          <p:nvPr>
            <p:ph type="dt" sz="half" idx="2"/>
          </p:nvPr>
        </p:nvSpPr>
        <p:spPr>
          <a:xfrm>
            <a:off x="5828145" y="6567589"/>
            <a:ext cx="2869679" cy="365125"/>
          </a:xfrm>
          <a:prstGeom prst="rect">
            <a:avLst/>
          </a:prstGeom>
        </p:spPr>
        <p:txBody>
          <a:bodyPr vert="horz" lIns="91440" tIns="45720" rIns="91440" bIns="45720" rtlCol="0" anchor="ctr"/>
          <a:lstStyle>
            <a:lvl1pPr algn="r">
              <a:defRPr sz="900">
                <a:solidFill>
                  <a:schemeClr val="tx1">
                    <a:tint val="75000"/>
                  </a:schemeClr>
                </a:solidFill>
              </a:defRPr>
            </a:lvl1pPr>
          </a:lstStyle>
          <a:p>
            <a:endParaRPr lang="en-US"/>
          </a:p>
        </p:txBody>
      </p:sp>
      <p:sp>
        <p:nvSpPr>
          <p:cNvPr id="15" name="Slide Number Placeholder 6">
            <a:extLst>
              <a:ext uri="{FF2B5EF4-FFF2-40B4-BE49-F238E27FC236}">
                <a16:creationId xmlns:a16="http://schemas.microsoft.com/office/drawing/2014/main" id="{577E463F-897D-E840-990E-1EA31520DE5D}"/>
              </a:ext>
            </a:extLst>
          </p:cNvPr>
          <p:cNvSpPr>
            <a:spLocks noGrp="1"/>
          </p:cNvSpPr>
          <p:nvPr>
            <p:ph type="sldNum" sz="quarter" idx="4"/>
          </p:nvPr>
        </p:nvSpPr>
        <p:spPr>
          <a:xfrm>
            <a:off x="8663437" y="6567589"/>
            <a:ext cx="480561"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B5FC4A1-A2DE-4EB5-9A46-57D39B4235EC}" type="slidenum">
              <a:rPr lang="en-US" smtClean="0"/>
              <a:t>‹#›</a:t>
            </a:fld>
            <a:endParaRPr lang="en-US"/>
          </a:p>
        </p:txBody>
      </p:sp>
    </p:spTree>
    <p:extLst>
      <p:ext uri="{BB962C8B-B14F-4D97-AF65-F5344CB8AC3E}">
        <p14:creationId val="1009462826"/>
      </p:ext>
    </p:extLst>
  </p:cSld>
  <p:clrMapOvr>
    <a:masterClrMapping/>
  </p:clrMapOvr>
  <p:transition spd="med">
    <p:fade/>
  </p:transition>
  <p:timing/>
</p:sldLayout>
</file>

<file path=ppt/slideLayouts/slideLayout4.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woObj" preserve="1">
  <p:cSld name="Two Content">
    <p:spTree>
      <p:nvGrpSpPr>
        <p:cNvPr id="1" name=""/>
        <p:cNvGrpSpPr/>
        <p:nvPr/>
      </p:nvGrpSpPr>
      <p:grpSpPr>
        <a:xfrm>
          <a:off x="0" y="0"/>
          <a:ext cx="0" cy="0"/>
        </a:xfrm>
      </p:grpSpPr>
      <p:sp>
        <p:nvSpPr>
          <p:cNvPr id="2" name="Title 1"/>
          <p:cNvSpPr>
            <a:spLocks noGrp="1"/>
          </p:cNvSpPr>
          <p:nvPr>
            <p:ph type="title"/>
          </p:nvPr>
        </p:nvSpPr>
        <p:spPr>
          <a:xfrm>
            <a:off x="822959" y="182880"/>
            <a:ext cx="7381415" cy="729882"/>
          </a:xfrm>
        </p:spPr>
        <p:txBody>
          <a:bodyPr anchor="ctr"/>
          <a:lstStyle>
            <a:lvl1pPr>
              <a:defRPr sz="2000"/>
            </a:lvl1pPr>
          </a:lstStyle>
          <a:p>
            <a:r>
              <a:rPr lang="en-US"/>
              <a:t>Click to edit Master title style</a:t>
            </a:r>
          </a:p>
        </p:txBody>
      </p:sp>
      <p:sp>
        <p:nvSpPr>
          <p:cNvPr id="3" name="Content Placeholder 2"/>
          <p:cNvSpPr>
            <a:spLocks noGrp="1"/>
          </p:cNvSpPr>
          <p:nvPr>
            <p:ph sz="half" idx="1"/>
          </p:nvPr>
        </p:nvSpPr>
        <p:spPr>
          <a:xfrm>
            <a:off x="628650" y="1508760"/>
            <a:ext cx="3886200" cy="51354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508760"/>
            <a:ext cx="3886200" cy="51354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val="40577170"/>
      </p:ext>
    </p:extLst>
  </p:cSld>
  <p:clrMapOvr>
    <a:masterClrMapping/>
  </p:clrMapOvr>
  <p:transition spd="med">
    <p:fade/>
  </p:transition>
  <p:timing/>
</p:sldLayout>
</file>

<file path=ppt/slideLayouts/slideLayout5.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blank" preserve="1">
  <p:cSld name="Blank">
    <p:spTree>
      <p:nvGrpSpPr>
        <p:cNvPr id="1" name=""/>
        <p:cNvGrpSpPr/>
        <p:nvPr/>
      </p:nvGrpSpPr>
      <p:grpSpPr>
        <a:xfrm>
          <a:off x="0" y="0"/>
          <a:ext cx="0" cy="0"/>
        </a:xfrm>
      </p:grpSpPr>
      <p:sp>
        <p:nvSpPr>
          <p:cNvPr id="2" name="Date Placeholder 1">
            <a:extLst>
              <a:ext uri="{FF2B5EF4-FFF2-40B4-BE49-F238E27FC236}">
                <a16:creationId xmlns:a16="http://schemas.microsoft.com/office/drawing/2014/main" id="{7A82D8D2-D001-447A-9CC3-6A70A245AA9B}"/>
              </a:ext>
            </a:extLst>
          </p:cNvPr>
          <p:cNvSpPr>
            <a:spLocks noGrp="1"/>
          </p:cNvSpPr>
          <p:nvPr>
            <p:ph type="dt" sz="half" idx="10"/>
          </p:nvPr>
        </p:nvSpPr>
        <p:spPr/>
        <p:txBody>
          <a:bodyPr/>
          <a:lstStyle/>
          <a:p>
            <a:endParaRPr lang="en-US"/>
          </a:p>
        </p:txBody>
      </p:sp>
      <p:sp>
        <p:nvSpPr>
          <p:cNvPr id="3" name="Slide Number Placeholder 2">
            <a:extLst>
              <a:ext uri="{FF2B5EF4-FFF2-40B4-BE49-F238E27FC236}">
                <a16:creationId xmlns:a16="http://schemas.microsoft.com/office/drawing/2014/main" id="{F7A0836A-9EC2-4646-A6C5-9387BF5F7E7C}"/>
              </a:ext>
            </a:extLst>
          </p:cNvPr>
          <p:cNvSpPr>
            <a:spLocks noGrp="1"/>
          </p:cNvSpPr>
          <p:nvPr>
            <p:ph type="sldNum" sz="quarter" idx="11"/>
          </p:nvPr>
        </p:nvSpPr>
        <p:spPr/>
        <p:txBody>
          <a:bodyPr/>
          <a:lstStyle/>
          <a:p>
            <a:fld id="{BB5FC4A1-A2DE-4EB5-9A46-57D39B4235EC}" type="slidenum">
              <a:rPr lang="en-US" smtClean="0"/>
              <a:t>‹#›</a:t>
            </a:fld>
            <a:endParaRPr lang="en-US"/>
          </a:p>
        </p:txBody>
      </p:sp>
      <p:sp>
        <p:nvSpPr>
          <p:cNvPr id="4" name="Rectangle 3">
            <a:extLst>
              <a:ext uri="{FF2B5EF4-FFF2-40B4-BE49-F238E27FC236}">
                <a16:creationId xmlns:a16="http://schemas.microsoft.com/office/drawing/2014/main" id="{698DB757-C18B-024A-B87B-4106DB5C635E}"/>
              </a:ext>
            </a:extLst>
          </p:cNvPr>
          <p:cNvSpPr/>
          <p:nvPr userDrawn="1"/>
        </p:nvSpPr>
        <p:spPr>
          <a:xfrm>
            <a:off x="0" y="0"/>
            <a:ext cx="9144000" cy="6362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val="3844744025"/>
      </p:ext>
    </p:extLst>
  </p:cSld>
  <p:clrMapOvr>
    <a:masterClrMapping/>
  </p:clrMapOvr>
  <p:transition spd="med">
    <p:fade/>
  </p:transition>
  <p:timing/>
</p:sldLayout>
</file>

<file path=ppt/slideMasters/_rels/slideMaster1.xml.rels>&#65279;<?xml version="1.0" encoding="utf-8" standalone="yes"?><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image" Target="../media/image6.png" /><Relationship Id="rId11" Type="http://schemas.openxmlformats.org/officeDocument/2006/relationships/image" Target="../media/image4.png" /><Relationship Id="rId12" Type="http://schemas.openxmlformats.org/officeDocument/2006/relationships/vmlDrawing" Target="../drawings/vmlDrawing3.vml" /><Relationship Id="rId13" Type="http://schemas.openxmlformats.org/officeDocument/2006/relationships/theme" Target="../theme/theme1.xml" /><Relationship Id="rId2" Type="http://schemas.openxmlformats.org/officeDocument/2006/relationships/slideLayout" Target="../slideLayouts/slideLayout2.xml" /><Relationship Id="rId3" Type="http://schemas.openxmlformats.org/officeDocument/2006/relationships/slideLayout" Target="../slideLayouts/slideLayout3.xml" /><Relationship Id="rId4" Type="http://schemas.openxmlformats.org/officeDocument/2006/relationships/slideLayout" Target="../slideLayouts/slideLayout4.xml" /><Relationship Id="rId5" Type="http://schemas.openxmlformats.org/officeDocument/2006/relationships/slideLayout" Target="../slideLayouts/slideLayout5.xml" /><Relationship Id="rId6" Type="http://schemas.openxmlformats.org/officeDocument/2006/relationships/tags" Target="../tags/tag4.xml" /><Relationship Id="rId7" Type="http://schemas.openxmlformats.org/officeDocument/2006/relationships/oleObject" Target="../embeddings/oleObject1.bin" TargetMode="Internal" /><Relationship Id="rId8" Type="http://schemas.openxmlformats.org/officeDocument/2006/relationships/image" Target="../media/image2.emf" /><Relationship Id="rId9" Type="http://schemas.openxmlformats.org/officeDocument/2006/relationships/tags" Target="../tags/tag5.xml" /></Relationships>
</file>

<file path=ppt/slideMasters/slideMaster1.xml><?xml version="1.0" encoding="utf-8"?>
<p:sld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Ref idx="1001">
        <a:schemeClr val="bg1"/>
      </p:bgRef>
    </p:bg>
    <p:spTree>
      <p:nvGrpSpPr>
        <p:cNvPr id="1" name=""/>
        <p:cNvGrpSpPr/>
        <p:nvPr/>
      </p:nvGrpSpPr>
      <p:grpSpPr>
        <a:xfrm>
          <a:off x="0" y="0"/>
          <a:ext cx="0" cy="0"/>
        </a:xfrm>
      </p:grpSpPr>
      <p:sp>
        <p:nvSpPr>
          <p:cNvPr id="15" name="Rectangle 14">
            <a:extLst>
              <a:ext uri="{FF2B5EF4-FFF2-40B4-BE49-F238E27FC236}">
                <a16:creationId xmlns:a16="http://schemas.microsoft.com/office/drawing/2014/main" id="{7E2D8CFC-3DEC-FD4D-96D7-7194133CD71D}"/>
              </a:ext>
            </a:extLst>
          </p:cNvPr>
          <p:cNvSpPr/>
          <p:nvPr userDrawn="1"/>
        </p:nvSpPr>
        <p:spPr>
          <a:xfrm>
            <a:off x="0" y="0"/>
            <a:ext cx="9144000" cy="47897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Triangle 7">
            <a:extLst>
              <a:ext uri="{FF2B5EF4-FFF2-40B4-BE49-F238E27FC236}">
                <a16:creationId xmlns:a16="http://schemas.microsoft.com/office/drawing/2014/main" id="{32B61A1D-A6C9-744B-8A85-17AC7E0D5A56}"/>
              </a:ext>
            </a:extLst>
          </p:cNvPr>
          <p:cNvSpPr/>
          <p:nvPr userDrawn="1"/>
        </p:nvSpPr>
        <p:spPr>
          <a:xfrm flipV="1">
            <a:off x="0" y="469706"/>
            <a:ext cx="9144000" cy="998377"/>
          </a:xfrm>
          <a:prstGeom prst="rtTriangl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2C1FA3CD-B01F-DC44-8BC7-68255466CE53}"/>
              </a:ext>
            </a:extLst>
          </p:cNvPr>
          <p:cNvSpPr/>
          <p:nvPr userDrawn="1"/>
        </p:nvSpPr>
        <p:spPr>
          <a:xfrm>
            <a:off x="-539388" y="-127453"/>
            <a:ext cx="1288868" cy="1593668"/>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Object 3" hidden="1">
            <a:extLst>
              <a:ext uri="{FF2B5EF4-FFF2-40B4-BE49-F238E27FC236}">
                <a16:creationId xmlns:a16="http://schemas.microsoft.com/office/drawing/2014/main" id="{BA747609-9833-467F-ADAA-9AD838BECE59}"/>
              </a:ext>
            </a:extLst>
          </p:cNvPr>
          <p:cNvGraphicFramePr>
            <a:graphicFrameLocks noChangeAspect="1"/>
          </p:cNvGraphicFramePr>
          <p:nvPr userDrawn="1">
            <p:custDataLst>
              <p:tags r:id="rId6"/>
            </p:custDataLst>
            <p:extLst>
              <p:ext uri="{D42A27DB-BD31-4B8C-83A1-F6EECF244321}">
                <p14:modId val="2327716345"/>
              </p:ext>
            </p:extLst>
          </p:nvPr>
        </p:nvGraphicFramePr>
        <p:xfrm>
          <a:off x="1192" y="1593"/>
          <a:ext cx="1190" cy="1587"/>
        </p:xfrm>
        <a:graphic>
          <a:graphicData uri="http://schemas.openxmlformats.org/presentationml/2006/ole">
            <mc:AlternateContent>
              <mc:Choice xmlns:v="urn:schemas-microsoft-com:vml" Requires="v">
                <p:oleObj spid="_x0000_s1040" name="think-cell Slide" r:id="rId7" imgW="216" imgH="216" progId="TCLayout.ActiveDocument.1">
                  <p:embed/>
                </p:oleObj>
              </mc:Choice>
              <mc:Fallback>
                <p:oleObj name="think-cell Slide" r:id="rId7" imgW="216" imgH="216" progId="TCLayout.ActiveDocument.1">
                  <p:embed/>
                  <p:pic>
                    <p:nvPicPr>
                      <p:cNvPr id="0" name="OLE substitute image"/>
                      <p:cNvPicPr/>
                      <p:nvPr/>
                    </p:nvPicPr>
                    <p:blipFill>
                      <a:blip r:embed="rId8"/>
                      <a:stretch>
                        <a:fillRect/>
                      </a:stretch>
                    </p:blipFill>
                    <p:spPr>
                      <a:xfrm>
                        <a:off x="1192" y="1593"/>
                        <a:ext cx="1190" cy="1587"/>
                      </a:xfrm>
                      <a:prstGeom prst="rect">
                        <a:avLst/>
                      </a:prstGeom>
                    </p:spPr>
                  </p:pic>
                </p:oleObj>
              </mc:Fallback>
            </mc:AlternateContent>
          </a:graphicData>
        </a:graphic>
      </p:graphicFrame>
      <p:sp>
        <p:nvSpPr>
          <p:cNvPr id="9" name="Rectangle 8" hidden="1">
            <a:extLst>
              <a:ext uri="{FF2B5EF4-FFF2-40B4-BE49-F238E27FC236}">
                <a16:creationId xmlns:a16="http://schemas.microsoft.com/office/drawing/2014/main" id="{ADC626B4-3FDA-42D9-90C5-C9E389B82763}"/>
              </a:ext>
            </a:extLst>
          </p:cNvPr>
          <p:cNvSpPr/>
          <p:nvPr userDrawn="1">
            <p:custDataLst>
              <p:tags r:id="rId9"/>
            </p:custDataLst>
          </p:nvPr>
        </p:nvSpPr>
        <p:spPr>
          <a:xfrm>
            <a:off x="2" y="0"/>
            <a:ext cx="119063"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2400" b="0" i="0" baseline="0">
              <a:latin typeface="Calibri Light" panose="020f0302020204030204" pitchFamily="34" charset="0"/>
              <a:ea typeface="+mj-ea"/>
              <a:cs typeface="+mj-cs"/>
              <a:sym typeface="Calibri Light" panose="020f0302020204030204" pitchFamily="34" charset="0"/>
            </a:endParaRPr>
          </a:p>
        </p:txBody>
      </p:sp>
      <p:sp>
        <p:nvSpPr>
          <p:cNvPr id="3" name="Text Placeholder 2"/>
          <p:cNvSpPr>
            <a:spLocks noGrp="1"/>
          </p:cNvSpPr>
          <p:nvPr userDrawn="1">
            <p:ph type="body" idx="1"/>
          </p:nvPr>
        </p:nvSpPr>
        <p:spPr>
          <a:xfrm>
            <a:off x="440513" y="1508760"/>
            <a:ext cx="8222925" cy="49526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CB842DD3-1F47-49B9-8BEC-7D41C6439C24}"/>
              </a:ext>
            </a:extLst>
          </p:cNvPr>
          <p:cNvSpPr>
            <a:spLocks noGrp="1"/>
          </p:cNvSpPr>
          <p:nvPr userDrawn="1">
            <p:ph type="dt" sz="half" idx="2"/>
          </p:nvPr>
        </p:nvSpPr>
        <p:spPr>
          <a:xfrm>
            <a:off x="5828145" y="6567589"/>
            <a:ext cx="2869679" cy="365125"/>
          </a:xfrm>
          <a:prstGeom prst="rect">
            <a:avLst/>
          </a:prstGeom>
        </p:spPr>
        <p:txBody>
          <a:bodyPr vert="horz" lIns="91440" tIns="45720" rIns="91440" bIns="45720" rtlCol="0" anchor="ctr"/>
          <a:lstStyle>
            <a:lvl1pPr algn="r">
              <a:defRPr sz="900">
                <a:solidFill>
                  <a:schemeClr val="tx1">
                    <a:tint val="75000"/>
                  </a:schemeClr>
                </a:solidFill>
              </a:defRPr>
            </a:lvl1pPr>
          </a:lstStyle>
          <a:p>
            <a:endParaRPr lang="en-US"/>
          </a:p>
        </p:txBody>
      </p:sp>
      <p:sp>
        <p:nvSpPr>
          <p:cNvPr id="7" name="Slide Number Placeholder 6">
            <a:extLst>
              <a:ext uri="{FF2B5EF4-FFF2-40B4-BE49-F238E27FC236}">
                <a16:creationId xmlns:a16="http://schemas.microsoft.com/office/drawing/2014/main" id="{D165FD2D-E7F9-42B7-BFD9-48910D97D383}"/>
              </a:ext>
            </a:extLst>
          </p:cNvPr>
          <p:cNvSpPr>
            <a:spLocks noGrp="1"/>
          </p:cNvSpPr>
          <p:nvPr userDrawn="1">
            <p:ph type="sldNum" sz="quarter" idx="4"/>
          </p:nvPr>
        </p:nvSpPr>
        <p:spPr>
          <a:xfrm>
            <a:off x="8663437" y="6567589"/>
            <a:ext cx="480561"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B5FC4A1-A2DE-4EB5-9A46-57D39B4235EC}" type="slidenum">
              <a:rPr lang="en-US" smtClean="0"/>
              <a:t>‹#›</a:t>
            </a:fld>
            <a:endParaRPr lang="en-US"/>
          </a:p>
        </p:txBody>
      </p:sp>
      <p:pic>
        <p:nvPicPr>
          <p:cNvPr id="11" name="Picture 10">
            <a:extLst>
              <a:ext uri="{FF2B5EF4-FFF2-40B4-BE49-F238E27FC236}">
                <a16:creationId xmlns:a16="http://schemas.microsoft.com/office/drawing/2014/main" id="{44C7278D-9D52-4F44-9B05-6B28B38BBC0A}"/>
              </a:ext>
            </a:extLst>
          </p:cNvPr>
          <p:cNvPicPr>
            <a:picLocks noChangeAspect="1"/>
          </p:cNvPicPr>
          <p:nvPr userDrawn="1"/>
        </p:nvPicPr>
        <p:blipFill>
          <a:blip r:embed="rId10"/>
          <a:stretch>
            <a:fillRect/>
          </a:stretch>
        </p:blipFill>
        <p:spPr>
          <a:xfrm>
            <a:off x="8273498" y="122216"/>
            <a:ext cx="449083" cy="215793"/>
          </a:xfrm>
          <a:prstGeom prst="rect">
            <a:avLst/>
          </a:prstGeom>
        </p:spPr>
      </p:pic>
      <p:cxnSp>
        <p:nvCxnSpPr>
          <p:cNvPr id="17" name="Straight Connector 16">
            <a:extLst>
              <a:ext uri="{FF2B5EF4-FFF2-40B4-BE49-F238E27FC236}">
                <a16:creationId xmlns:a16="http://schemas.microsoft.com/office/drawing/2014/main" id="{DE031173-76F9-0B4F-ADB8-48A4534C30F2}"/>
              </a:ext>
            </a:extLst>
          </p:cNvPr>
          <p:cNvCxnSpPr/>
          <p:nvPr userDrawn="1"/>
        </p:nvCxnSpPr>
        <p:spPr>
          <a:xfrm flipV="1">
            <a:off x="0" y="412750"/>
            <a:ext cx="9144000" cy="990786"/>
          </a:xfrm>
          <a:prstGeom prst="line">
            <a:avLst/>
          </a:prstGeom>
          <a:ln w="19050">
            <a:solidFill>
              <a:schemeClr val="accent1"/>
            </a:solidFill>
            <a:prstDash val="dash"/>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6C55FC23-F9BC-A94F-8AD6-09F5A1F6773C}"/>
              </a:ext>
            </a:extLst>
          </p:cNvPr>
          <p:cNvPicPr>
            <a:picLocks noChangeAspect="1"/>
          </p:cNvPicPr>
          <p:nvPr userDrawn="1"/>
        </p:nvPicPr>
        <p:blipFill>
          <a:blip r:embed="rId11"/>
          <a:stretch>
            <a:fillRect/>
          </a:stretch>
        </p:blipFill>
        <p:spPr>
          <a:xfrm>
            <a:off x="69330" y="431503"/>
            <a:ext cx="565670" cy="989068"/>
          </a:xfrm>
          <a:prstGeom prst="rect">
            <a:avLst/>
          </a:prstGeom>
        </p:spPr>
      </p:pic>
      <p:cxnSp>
        <p:nvCxnSpPr>
          <p:cNvPr id="14" name="Straight Connector 13">
            <a:extLst>
              <a:ext uri="{FF2B5EF4-FFF2-40B4-BE49-F238E27FC236}">
                <a16:creationId xmlns:a16="http://schemas.microsoft.com/office/drawing/2014/main" id="{483A96E6-6F6D-8449-930B-00072C356C7C}"/>
              </a:ext>
            </a:extLst>
          </p:cNvPr>
          <p:cNvCxnSpPr>
            <a:stCxn id="8" idx="0"/>
          </p:cNvCxnSpPr>
          <p:nvPr userDrawn="1"/>
        </p:nvCxnSpPr>
        <p:spPr>
          <a:xfrm flipV="1">
            <a:off x="0" y="473075"/>
            <a:ext cx="9144000" cy="995008"/>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userDrawn="1">
            <p:ph type="title"/>
          </p:nvPr>
        </p:nvSpPr>
        <p:spPr>
          <a:xfrm>
            <a:off x="819807" y="208455"/>
            <a:ext cx="7371956" cy="767982"/>
          </a:xfrm>
          <a:prstGeom prst="rect">
            <a:avLst/>
          </a:prstGeom>
        </p:spPr>
        <p:txBody>
          <a:bodyPr vert="horz" lIns="91440" tIns="45720" rIns="91440" bIns="45720" rtlCol="0" anchor="ctr">
            <a:noAutofit/>
          </a:bodyPr>
          <a:lstStyle/>
          <a:p>
            <a:r>
              <a:rPr lang="en-US"/>
              <a:t>Click to edit Master title style</a:t>
            </a:r>
          </a:p>
        </p:txBody>
      </p:sp>
    </p:spTree>
    <p:extLst>
      <p:ext uri="{BB962C8B-B14F-4D97-AF65-F5344CB8AC3E}">
        <p14:creationId val="26808840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5" r:id="rId5"/>
  </p:sldLayoutIdLst>
  <p:transition spd="med">
    <p:fade/>
  </p:transition>
  <p:timing/>
  <p:hf hdr="0" ftr="0" dt="0"/>
  <p:txStyles>
    <p:titleStyle>
      <a:lvl1pPr algn="l" defTabSz="685749" rtl="0" eaLnBrk="1" latinLnBrk="0" hangingPunct="1">
        <a:lnSpc>
          <a:spcPct val="90000"/>
        </a:lnSpc>
        <a:spcBef>
          <a:spcPct val="0"/>
        </a:spcBef>
        <a:buNone/>
        <a:defRPr sz="2000" kern="1200">
          <a:solidFill>
            <a:schemeClr val="bg1"/>
          </a:solidFill>
          <a:latin typeface="+mj-lt"/>
          <a:ea typeface="+mj-ea"/>
          <a:cs typeface="+mj-cs"/>
        </a:defRPr>
      </a:lvl1pPr>
    </p:titleStyle>
    <p:bodyStyle>
      <a:lvl1pPr marL="171438" indent="-171438" algn="l" defTabSz="685749"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13" indent="-171438" algn="l" defTabSz="685749"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86" indent="-171438" algn="l" defTabSz="685749"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60"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935"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809"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684"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558"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433"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49" rtl="0" eaLnBrk="1" latinLnBrk="0" hangingPunct="1">
        <a:defRPr sz="1350" kern="1200">
          <a:solidFill>
            <a:schemeClr val="tx1"/>
          </a:solidFill>
          <a:latin typeface="+mn-lt"/>
          <a:ea typeface="+mn-ea"/>
          <a:cs typeface="+mn-cs"/>
        </a:defRPr>
      </a:lvl1pPr>
      <a:lvl2pPr marL="342875" algn="l" defTabSz="685749" rtl="0" eaLnBrk="1" latinLnBrk="0" hangingPunct="1">
        <a:defRPr sz="1350" kern="1200">
          <a:solidFill>
            <a:schemeClr val="tx1"/>
          </a:solidFill>
          <a:latin typeface="+mn-lt"/>
          <a:ea typeface="+mn-ea"/>
          <a:cs typeface="+mn-cs"/>
        </a:defRPr>
      </a:lvl2pPr>
      <a:lvl3pPr marL="685749" algn="l" defTabSz="685749" rtl="0" eaLnBrk="1" latinLnBrk="0" hangingPunct="1">
        <a:defRPr sz="1350" kern="1200">
          <a:solidFill>
            <a:schemeClr val="tx1"/>
          </a:solidFill>
          <a:latin typeface="+mn-lt"/>
          <a:ea typeface="+mn-ea"/>
          <a:cs typeface="+mn-cs"/>
        </a:defRPr>
      </a:lvl3pPr>
      <a:lvl4pPr marL="1028624" algn="l" defTabSz="685749" rtl="0" eaLnBrk="1" latinLnBrk="0" hangingPunct="1">
        <a:defRPr sz="1350" kern="1200">
          <a:solidFill>
            <a:schemeClr val="tx1"/>
          </a:solidFill>
          <a:latin typeface="+mn-lt"/>
          <a:ea typeface="+mn-ea"/>
          <a:cs typeface="+mn-cs"/>
        </a:defRPr>
      </a:lvl4pPr>
      <a:lvl5pPr marL="1371498" algn="l" defTabSz="685749" rtl="0" eaLnBrk="1" latinLnBrk="0" hangingPunct="1">
        <a:defRPr sz="1350" kern="1200">
          <a:solidFill>
            <a:schemeClr val="tx1"/>
          </a:solidFill>
          <a:latin typeface="+mn-lt"/>
          <a:ea typeface="+mn-ea"/>
          <a:cs typeface="+mn-cs"/>
        </a:defRPr>
      </a:lvl5pPr>
      <a:lvl6pPr marL="1714373" algn="l" defTabSz="685749" rtl="0" eaLnBrk="1" latinLnBrk="0" hangingPunct="1">
        <a:defRPr sz="1350" kern="1200">
          <a:solidFill>
            <a:schemeClr val="tx1"/>
          </a:solidFill>
          <a:latin typeface="+mn-lt"/>
          <a:ea typeface="+mn-ea"/>
          <a:cs typeface="+mn-cs"/>
        </a:defRPr>
      </a:lvl6pPr>
      <a:lvl7pPr marL="2057246" algn="l" defTabSz="685749" rtl="0" eaLnBrk="1" latinLnBrk="0" hangingPunct="1">
        <a:defRPr sz="1350" kern="1200">
          <a:solidFill>
            <a:schemeClr val="tx1"/>
          </a:solidFill>
          <a:latin typeface="+mn-lt"/>
          <a:ea typeface="+mn-ea"/>
          <a:cs typeface="+mn-cs"/>
        </a:defRPr>
      </a:lvl7pPr>
      <a:lvl8pPr marL="2400120" algn="l" defTabSz="685749" rtl="0" eaLnBrk="1" latinLnBrk="0" hangingPunct="1">
        <a:defRPr sz="1350" kern="1200">
          <a:solidFill>
            <a:schemeClr val="tx1"/>
          </a:solidFill>
          <a:latin typeface="+mn-lt"/>
          <a:ea typeface="+mn-ea"/>
          <a:cs typeface="+mn-cs"/>
        </a:defRPr>
      </a:lvl8pPr>
      <a:lvl9pPr marL="2742995" algn="l" defTabSz="685749" rtl="0" eaLnBrk="1" latinLnBrk="0" hangingPunct="1">
        <a:defRPr sz="1350" kern="1200">
          <a:solidFill>
            <a:schemeClr val="tx1"/>
          </a:solidFill>
          <a:latin typeface="+mn-lt"/>
          <a:ea typeface="+mn-ea"/>
          <a:cs typeface="+mn-cs"/>
        </a:defRPr>
      </a:lvl9pPr>
    </p:otherStyle>
  </p:txStyles>
</p:sldMaster>
</file>

<file path=ppt/slides/_rels/slide1.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1.xml" /><Relationship Id="rId3" Type="http://schemas.openxmlformats.org/officeDocument/2006/relationships/image" Target="../media/image3.png" /><Relationship Id="rId4" Type="http://schemas.openxmlformats.org/officeDocument/2006/relationships/image" Target="../media/image4.png" /><Relationship Id="rId5" Type="http://schemas.openxmlformats.org/officeDocument/2006/relationships/image" Target="../media/image5.png" /></Relationships>
</file>

<file path=ppt/slides/_rels/slide10.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microsoft.com/office/2007/relationships/diagramDrawing" Target="../diagrams/drawing3.xml" /><Relationship Id="rId3" Type="http://schemas.openxmlformats.org/officeDocument/2006/relationships/diagramData" Target="../diagrams/data3.xml" /><Relationship Id="rId4" Type="http://schemas.openxmlformats.org/officeDocument/2006/relationships/diagramLayout" Target="../diagrams/layout3.xml" /><Relationship Id="rId5" Type="http://schemas.openxmlformats.org/officeDocument/2006/relationships/diagramQuickStyle" Target="../diagrams/quickStyle3.xml" /><Relationship Id="rId6" Type="http://schemas.openxmlformats.org/officeDocument/2006/relationships/diagramColors" Target="../diagrams/colors3.xml" /></Relationships>
</file>

<file path=ppt/slides/_rels/slide11.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_rels/slide12.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12.png" /><Relationship Id="rId3" Type="http://schemas.openxmlformats.org/officeDocument/2006/relationships/image" Target="../media/image13.png" /></Relationships>
</file>

<file path=ppt/slides/_rels/slide13.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14.png" /></Relationships>
</file>

<file path=ppt/slides/_rels/slide14.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15.png" /></Relationships>
</file>

<file path=ppt/slides/_rels/slide15.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16.png" /></Relationships>
</file>

<file path=ppt/slides/_rels/slide16.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17.png" /><Relationship Id="rId3" Type="http://schemas.openxmlformats.org/officeDocument/2006/relationships/image" Target="../media/image18.svg" /><Relationship Id="rId4" Type="http://schemas.openxmlformats.org/officeDocument/2006/relationships/image" Target="../media/image19.png" /><Relationship Id="rId5" Type="http://schemas.openxmlformats.org/officeDocument/2006/relationships/image" Target="../media/image20.svg" /><Relationship Id="rId6" Type="http://schemas.openxmlformats.org/officeDocument/2006/relationships/image" Target="../media/image21.png" /><Relationship Id="rId7" Type="http://schemas.openxmlformats.org/officeDocument/2006/relationships/image" Target="../media/image22.svg" /></Relationships>
</file>

<file path=ppt/slides/_rels/slide17.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23.png" /></Relationships>
</file>

<file path=ppt/slides/_rels/slide18.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24.png" /></Relationships>
</file>

<file path=ppt/slides/_rels/slide19.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25.png" /></Relationships>
</file>

<file path=ppt/slides/_rels/slide2.xml.rels>&#65279;<?xml version="1.0" encoding="utf-8" standalone="yes"?><Relationships xmlns="http://schemas.openxmlformats.org/package/2006/relationships"><Relationship Id="rId1" Type="http://schemas.openxmlformats.org/officeDocument/2006/relationships/slideLayout" Target="../slideLayouts/slideLayout4.xml" /><Relationship Id="rId2" Type="http://schemas.openxmlformats.org/officeDocument/2006/relationships/image" Target="../media/image7.png" /></Relationships>
</file>

<file path=ppt/slides/_rels/slide20.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26.png" /></Relationships>
</file>

<file path=ppt/slides/_rels/slide21.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27.png" /></Relationships>
</file>

<file path=ppt/slides/_rels/slide22.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2.xml" /><Relationship Id="rId3" Type="http://schemas.openxmlformats.org/officeDocument/2006/relationships/image" Target="../media/image28.png" /></Relationships>
</file>

<file path=ppt/slides/_rels/slide23.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29.png" /></Relationships>
</file>

<file path=ppt/slides/_rels/slide24.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30.png" /></Relationships>
</file>

<file path=ppt/slides/_rels/slide25.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31.png" /></Relationships>
</file>

<file path=ppt/slides/_rels/slide26.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32.png" /></Relationships>
</file>

<file path=ppt/slides/_rels/slide27.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33.png" /></Relationships>
</file>

<file path=ppt/slides/_rels/slide28.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_rels/slide29.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34.png" /></Relationships>
</file>

<file path=ppt/slides/_rels/slide3.xml.rels>&#65279;<?xml version="1.0" encoding="utf-8" standalone="yes"?><Relationships xmlns="http://schemas.openxmlformats.org/package/2006/relationships"><Relationship Id="rId1" Type="http://schemas.openxmlformats.org/officeDocument/2006/relationships/slideLayout" Target="../slideLayouts/slideLayout4.xml" /><Relationship Id="rId2" Type="http://schemas.openxmlformats.org/officeDocument/2006/relationships/hyperlink" Target="mailto:searl@rpminc.com" TargetMode="External" /><Relationship Id="rId3" Type="http://schemas.openxmlformats.org/officeDocument/2006/relationships/hyperlink" Target="mailto:cwatson@rpminc.com" TargetMode="External" /><Relationship Id="rId4" Type="http://schemas.openxmlformats.org/officeDocument/2006/relationships/hyperlink" Target="mailto:hdillon@rpminc.com" TargetMode="External" /><Relationship Id="rId5" Type="http://schemas.openxmlformats.org/officeDocument/2006/relationships/image" Target="../media/image8.png" /></Relationships>
</file>

<file path=ppt/slides/_rels/slide30.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35.png" /></Relationships>
</file>

<file path=ppt/slides/_rels/slide31.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36.png" /></Relationships>
</file>

<file path=ppt/slides/_rels/slide32.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37.png" /></Relationships>
</file>

<file path=ppt/slides/_rels/slide33.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_rels/slide34.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3.xml" /><Relationship Id="rId3" Type="http://schemas.openxmlformats.org/officeDocument/2006/relationships/image" Target="../media/image38.png" /></Relationships>
</file>

<file path=ppt/slides/_rels/slide35.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39.png" /></Relationships>
</file>

<file path=ppt/slides/_rels/slide36.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40.png" /></Relationships>
</file>

<file path=ppt/slides/_rels/slide37.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41.png" /></Relationships>
</file>

<file path=ppt/slides/_rels/slide38.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42.png" /><Relationship Id="rId3" Type="http://schemas.openxmlformats.org/officeDocument/2006/relationships/image" Target="../media/image43.png" /></Relationships>
</file>

<file path=ppt/slides/_rels/slide39.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44.png" /></Relationships>
</file>

<file path=ppt/slides/_rels/slide4.xml.rels>&#65279;<?xml version="1.0" encoding="utf-8" standalone="yes"?><Relationships xmlns="http://schemas.openxmlformats.org/package/2006/relationships"><Relationship Id="rId1" Type="http://schemas.openxmlformats.org/officeDocument/2006/relationships/slideLayout" Target="../slideLayouts/slideLayout4.xml" /><Relationship Id="rId2" Type="http://schemas.openxmlformats.org/officeDocument/2006/relationships/image" Target="../media/image9.png" /></Relationships>
</file>

<file path=ppt/slides/_rels/slide40.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45.png" /></Relationships>
</file>

<file path=ppt/slides/_rels/slide41.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4.xml" /></Relationships>
</file>

<file path=ppt/slides/_rels/slide42.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_rels/slide43.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46.png" /></Relationships>
</file>

<file path=ppt/slides/_rels/slide44.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47.png" /></Relationships>
</file>

<file path=ppt/slides/_rels/slide45.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48.png" /></Relationships>
</file>

<file path=ppt/slides/_rels/slide46.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_rels/slide47.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_rels/slide48.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49.png" /></Relationships>
</file>

<file path=ppt/slides/_rels/slide49.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50.png" /></Relationships>
</file>

<file path=ppt/slides/_rels/slide5.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microsoft.com/office/2007/relationships/diagramDrawing" Target="../diagrams/drawing1.xml" /><Relationship Id="rId3" Type="http://schemas.openxmlformats.org/officeDocument/2006/relationships/diagramData" Target="../diagrams/data1.xml" /><Relationship Id="rId4" Type="http://schemas.openxmlformats.org/officeDocument/2006/relationships/diagramLayout" Target="../diagrams/layout1.xml" /><Relationship Id="rId5" Type="http://schemas.openxmlformats.org/officeDocument/2006/relationships/diagramQuickStyle" Target="../diagrams/quickStyle1.xml" /><Relationship Id="rId6" Type="http://schemas.openxmlformats.org/officeDocument/2006/relationships/diagramColors" Target="../diagrams/colors1.xml" /></Relationships>
</file>

<file path=ppt/slides/_rels/slide50.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51.png" /><Relationship Id="rId3" Type="http://schemas.openxmlformats.org/officeDocument/2006/relationships/image" Target="../media/image52.png" /></Relationships>
</file>

<file path=ppt/slides/_rels/slide51.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53.png" /></Relationships>
</file>

<file path=ppt/slides/_rels/slide52.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54.png" /></Relationships>
</file>

<file path=ppt/slides/_rels/slide53.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55.png" /></Relationships>
</file>

<file path=ppt/slides/_rels/slide54.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56.png" /><Relationship Id="rId3" Type="http://schemas.openxmlformats.org/officeDocument/2006/relationships/image" Target="../media/image57.svg" /></Relationships>
</file>

<file path=ppt/slides/_rels/slide55.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_rels/slide56.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58.png" /></Relationships>
</file>

<file path=ppt/slides/_rels/slide57.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_rels/slide58.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59.png" /></Relationships>
</file>

<file path=ppt/slides/_rels/slide59.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60.png" /></Relationships>
</file>

<file path=ppt/slides/_rels/slide6.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microsoft.com/office/2007/relationships/diagramDrawing" Target="../diagrams/drawing2.xml" /><Relationship Id="rId3" Type="http://schemas.openxmlformats.org/officeDocument/2006/relationships/diagramData" Target="../diagrams/data2.xml" /><Relationship Id="rId4" Type="http://schemas.openxmlformats.org/officeDocument/2006/relationships/diagramLayout" Target="../diagrams/layout2.xml" /><Relationship Id="rId5" Type="http://schemas.openxmlformats.org/officeDocument/2006/relationships/diagramQuickStyle" Target="../diagrams/quickStyle2.xml" /><Relationship Id="rId6" Type="http://schemas.openxmlformats.org/officeDocument/2006/relationships/diagramColors" Target="../diagrams/colors2.xml" /></Relationships>
</file>

<file path=ppt/slides/_rels/slide60.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61.png" /><Relationship Id="rId3" Type="http://schemas.openxmlformats.org/officeDocument/2006/relationships/image" Target="../media/image62.png" /></Relationships>
</file>

<file path=ppt/slides/_rels/slide61.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63.png" /></Relationships>
</file>

<file path=ppt/slides/_rels/slide62.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64.png" /><Relationship Id="rId3" Type="http://schemas.openxmlformats.org/officeDocument/2006/relationships/image" Target="../media/image65.png" /></Relationships>
</file>

<file path=ppt/slides/_rels/slide63.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66.png" /></Relationships>
</file>

<file path=ppt/slides/_rels/slide64.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67.png" /></Relationships>
</file>

<file path=ppt/slides/_rels/slide65.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_rels/slide66.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68.png" /></Relationships>
</file>

<file path=ppt/slides/_rels/slide67.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69.png" /></Relationships>
</file>

<file path=ppt/slides/_rels/slide68.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5.xml" /><Relationship Id="rId3" Type="http://schemas.openxmlformats.org/officeDocument/2006/relationships/image" Target="../media/image70.png" /><Relationship Id="rId4" Type="http://schemas.openxmlformats.org/officeDocument/2006/relationships/image" Target="../media/image71.png" /></Relationships>
</file>

<file path=ppt/slides/_rels/slide69.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72.png" /><Relationship Id="rId3" Type="http://schemas.openxmlformats.org/officeDocument/2006/relationships/image" Target="../media/image73.png" /></Relationships>
</file>

<file path=ppt/slides/_rels/slide7.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10.png" /></Relationships>
</file>

<file path=ppt/slides/_rels/slide70.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74.png" /></Relationships>
</file>

<file path=ppt/slides/_rels/slide71.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75.png" /></Relationships>
</file>

<file path=ppt/slides/_rels/slide72.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76.png" /></Relationships>
</file>

<file path=ppt/slides/_rels/slide73.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77.png" /></Relationships>
</file>

<file path=ppt/slides/_rels/slide74.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78.png" /><Relationship Id="rId3" Type="http://schemas.openxmlformats.org/officeDocument/2006/relationships/image" Target="../media/image79.png" /></Relationships>
</file>

<file path=ppt/slides/_rels/slide75.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80.png" /></Relationships>
</file>

<file path=ppt/slides/_rels/slide76.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_rels/slide77.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81.png" /><Relationship Id="rId3" Type="http://schemas.openxmlformats.org/officeDocument/2006/relationships/customXml" Target="../ink/ink1.xml" /><Relationship Id="rId4" Type="http://schemas.openxmlformats.org/officeDocument/2006/relationships/customXml" Target="../ink/ink2.xml" /></Relationships>
</file>

<file path=ppt/slides/_rels/slide78.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82.png" /><Relationship Id="rId3" Type="http://schemas.openxmlformats.org/officeDocument/2006/relationships/customXml" Target="../ink/ink3.xml" /></Relationships>
</file>

<file path=ppt/slides/_rels/slide79.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83.png" /><Relationship Id="rId3" Type="http://schemas.openxmlformats.org/officeDocument/2006/relationships/customXml" Target="../ink/ink4.xml" /><Relationship Id="rId4" Type="http://schemas.openxmlformats.org/officeDocument/2006/relationships/customXml" Target="../ink/ink5.xml" /></Relationships>
</file>

<file path=ppt/slides/_rels/slide8.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11.png" /></Relationships>
</file>

<file path=ppt/slides/_rels/slide80.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84.png" /><Relationship Id="rId3" Type="http://schemas.openxmlformats.org/officeDocument/2006/relationships/customXml" Target="../ink/ink6.xml" /><Relationship Id="rId4" Type="http://schemas.openxmlformats.org/officeDocument/2006/relationships/customXml" Target="../ink/ink7.xml" /><Relationship Id="rId5" Type="http://schemas.openxmlformats.org/officeDocument/2006/relationships/customXml" Target="../ink/ink8.xml" /><Relationship Id="rId6" Type="http://schemas.openxmlformats.org/officeDocument/2006/relationships/customXml" Target="../ink/ink9.xml" /></Relationships>
</file>

<file path=ppt/slides/_rels/slide81.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85.png" /></Relationships>
</file>

<file path=ppt/slides/_rels/slide82.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86.png" /><Relationship Id="rId3" Type="http://schemas.openxmlformats.org/officeDocument/2006/relationships/customXml" Target="../ink/ink10.xml" /></Relationships>
</file>

<file path=ppt/slides/_rels/slide83.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87.png" /><Relationship Id="rId3" Type="http://schemas.openxmlformats.org/officeDocument/2006/relationships/customXml" Target="../ink/ink11.xml" /></Relationships>
</file>

<file path=ppt/slides/_rels/slide84.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88.png" /></Relationships>
</file>

<file path=ppt/slides/_rels/slide85.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89.png" /><Relationship Id="rId3" Type="http://schemas.openxmlformats.org/officeDocument/2006/relationships/customXml" Target="../ink/ink12.xml" /></Relationships>
</file>

<file path=ppt/slides/_rels/slide86.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90.png" /><Relationship Id="rId3" Type="http://schemas.openxmlformats.org/officeDocument/2006/relationships/customXml" Target="../ink/ink13.xml" /></Relationships>
</file>

<file path=ppt/slides/_rels/slide87.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91.png" /></Relationships>
</file>

<file path=ppt/slides/_rels/slide88.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91.png" /><Relationship Id="rId3" Type="http://schemas.openxmlformats.org/officeDocument/2006/relationships/customXml" Target="../ink/ink14.xml" /><Relationship Id="rId4" Type="http://schemas.openxmlformats.org/officeDocument/2006/relationships/customXml" Target="../ink/ink15.xml" /></Relationships>
</file>

<file path=ppt/slides/_rels/slide89.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_rels/slide9.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_rels/slide90.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92.png" /><Relationship Id="rId3" Type="http://schemas.openxmlformats.org/officeDocument/2006/relationships/image" Target="../media/image93.png" /><Relationship Id="rId4" Type="http://schemas.openxmlformats.org/officeDocument/2006/relationships/customXml" Target="../ink/ink16.xml" /><Relationship Id="rId5" Type="http://schemas.openxmlformats.org/officeDocument/2006/relationships/customXml" Target="../ink/ink17.xml" /><Relationship Id="rId6" Type="http://schemas.openxmlformats.org/officeDocument/2006/relationships/customXml" Target="../ink/ink18.xml" /><Relationship Id="rId7" Type="http://schemas.openxmlformats.org/officeDocument/2006/relationships/customXml" Target="../ink/ink19.xml" /><Relationship Id="rId8" Type="http://schemas.openxmlformats.org/officeDocument/2006/relationships/customXml" Target="../ink/ink20.xml" /><Relationship Id="rId9" Type="http://schemas.openxmlformats.org/officeDocument/2006/relationships/customXml" Target="../ink/ink21.xml" /></Relationships>
</file>

<file path=ppt/slides/_rels/slide91.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94.png" /><Relationship Id="rId3" Type="http://schemas.openxmlformats.org/officeDocument/2006/relationships/customXml" Target="../ink/ink22.xml" /><Relationship Id="rId4" Type="http://schemas.openxmlformats.org/officeDocument/2006/relationships/image" Target="../media/image95.png" /><Relationship Id="rId5" Type="http://schemas.openxmlformats.org/officeDocument/2006/relationships/customXml" Target="../ink/ink23.xml" /></Relationships>
</file>

<file path=ppt/slides/_rels/slide92.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96.png" /><Relationship Id="rId3" Type="http://schemas.openxmlformats.org/officeDocument/2006/relationships/customXml" Target="../ink/ink24.xml" /><Relationship Id="rId4" Type="http://schemas.openxmlformats.org/officeDocument/2006/relationships/customXml" Target="../ink/ink25.xml" /></Relationships>
</file>

<file path=ppt/slides/_rels/slide93.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97.png" /><Relationship Id="rId3" Type="http://schemas.openxmlformats.org/officeDocument/2006/relationships/image" Target="../media/image98.png" /><Relationship Id="rId4" Type="http://schemas.openxmlformats.org/officeDocument/2006/relationships/customXml" Target="../ink/ink26.xml" /><Relationship Id="rId5" Type="http://schemas.openxmlformats.org/officeDocument/2006/relationships/customXml" Target="../ink/ink27.xml" /></Relationships>
</file>

<file path=ppt/slides/_rels/slide94.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99.png" /><Relationship Id="rId3" Type="http://schemas.openxmlformats.org/officeDocument/2006/relationships/customXml" Target="../ink/ink28.xml" /></Relationships>
</file>

<file path=ppt/slides/_rels/slide95.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100.png" /></Relationships>
</file>

<file path=ppt/slides/_rels/slide96.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101.png" /><Relationship Id="rId3" Type="http://schemas.openxmlformats.org/officeDocument/2006/relationships/image" Target="../media/image102.png" /><Relationship Id="rId4" Type="http://schemas.openxmlformats.org/officeDocument/2006/relationships/customXml" Target="../ink/ink29.xml" /><Relationship Id="rId5" Type="http://schemas.openxmlformats.org/officeDocument/2006/relationships/customXml" Target="../ink/ink30.xml" /></Relationships>
</file>

<file path=ppt/slides/_rels/slide97.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103.png" /><Relationship Id="rId3" Type="http://schemas.openxmlformats.org/officeDocument/2006/relationships/customXml" Target="../ink/ink31.xml" /><Relationship Id="rId4" Type="http://schemas.openxmlformats.org/officeDocument/2006/relationships/customXml" Target="../ink/ink32.xml" /></Relationships>
</file>

<file path=ppt/slides/_rels/slide98.xml.rels>&#65279;<?xml version="1.0" encoding="utf-8" standalone="yes"?><Relationships xmlns="http://schemas.openxmlformats.org/package/2006/relationships"><Relationship Id="rId1" Type="http://schemas.openxmlformats.org/officeDocument/2006/relationships/slideLayout" Target="../slideLayouts/slideLayout3.xml" /></Relationships>
</file>

<file path=ppt/slides/slide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8" name="Picture 7">
            <a:extLst>
              <a:ext uri="{FF2B5EF4-FFF2-40B4-BE49-F238E27FC236}">
                <a16:creationId xmlns:a16="http://schemas.microsoft.com/office/drawing/2014/main" id="{6C812F8B-2EF6-0C48-B62F-F33EBB9687F0}"/>
              </a:ext>
            </a:extLst>
          </p:cNvPr>
          <p:cNvPicPr>
            <a:picLocks noChangeAspect="1"/>
          </p:cNvPicPr>
          <p:nvPr/>
        </p:nvPicPr>
        <p:blipFill>
          <a:blip r:embed="rId3"/>
          <a:srcRect l="10663" t="1445" r="10663"/>
          <a:stretch>
            <a:fillRect/>
          </a:stretch>
        </p:blipFill>
        <p:spPr>
          <a:xfrm>
            <a:off x="0" y="0"/>
            <a:ext cx="9144000" cy="5150840"/>
          </a:xfrm>
          <a:prstGeom prst="rect">
            <a:avLst/>
          </a:prstGeom>
        </p:spPr>
      </p:pic>
      <p:pic>
        <p:nvPicPr>
          <p:cNvPr id="14" name="Picture 13">
            <a:extLst>
              <a:ext uri="{FF2B5EF4-FFF2-40B4-BE49-F238E27FC236}">
                <a16:creationId xmlns:a16="http://schemas.microsoft.com/office/drawing/2014/main" id="{804C59E1-3B19-0D40-B987-2944D4246FE0}"/>
              </a:ext>
            </a:extLst>
          </p:cNvPr>
          <p:cNvPicPr>
            <a:picLocks noChangeAspect="1"/>
          </p:cNvPicPr>
          <p:nvPr/>
        </p:nvPicPr>
        <p:blipFill>
          <a:blip r:embed="rId4"/>
          <a:stretch>
            <a:fillRect/>
          </a:stretch>
        </p:blipFill>
        <p:spPr>
          <a:xfrm>
            <a:off x="7089924" y="1560352"/>
            <a:ext cx="1604880" cy="2806118"/>
          </a:xfrm>
          <a:prstGeom prst="rect">
            <a:avLst/>
          </a:prstGeom>
        </p:spPr>
      </p:pic>
      <p:sp>
        <p:nvSpPr>
          <p:cNvPr id="12" name="Rectangle 11">
            <a:extLst>
              <a:ext uri="{FF2B5EF4-FFF2-40B4-BE49-F238E27FC236}">
                <a16:creationId xmlns:a16="http://schemas.microsoft.com/office/drawing/2014/main" id="{CD1A6E58-379A-954B-8D70-B060637170A2}"/>
              </a:ext>
            </a:extLst>
          </p:cNvPr>
          <p:cNvSpPr/>
          <p:nvPr/>
        </p:nvSpPr>
        <p:spPr>
          <a:xfrm>
            <a:off x="0" y="5112218"/>
            <a:ext cx="9144000" cy="1745782"/>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Triangle 14">
            <a:extLst>
              <a:ext uri="{FF2B5EF4-FFF2-40B4-BE49-F238E27FC236}">
                <a16:creationId xmlns:a16="http://schemas.microsoft.com/office/drawing/2014/main" id="{7DFF0CA6-E303-2348-B796-6D178EB6E4D3}"/>
              </a:ext>
            </a:extLst>
          </p:cNvPr>
          <p:cNvSpPr/>
          <p:nvPr/>
        </p:nvSpPr>
        <p:spPr>
          <a:xfrm flipH="1">
            <a:off x="0" y="4152463"/>
            <a:ext cx="9144000" cy="998377"/>
          </a:xfrm>
          <a:prstGeom prst="rtTriangl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6F7D5242-B4D2-1646-89B9-3E03D1D54BCE}"/>
              </a:ext>
            </a:extLst>
          </p:cNvPr>
          <p:cNvCxnSpPr/>
          <p:nvPr/>
        </p:nvCxnSpPr>
        <p:spPr>
          <a:xfrm flipV="1">
            <a:off x="0" y="4268039"/>
            <a:ext cx="9144000" cy="990786"/>
          </a:xfrm>
          <a:prstGeom prst="line">
            <a:avLst/>
          </a:prstGeom>
          <a:ln w="25400">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37E150B4-CE81-B645-B8DD-D661ADB3040F}"/>
              </a:ext>
            </a:extLst>
          </p:cNvPr>
          <p:cNvCxnSpPr/>
          <p:nvPr/>
        </p:nvCxnSpPr>
        <p:spPr>
          <a:xfrm flipV="1">
            <a:off x="0" y="4110728"/>
            <a:ext cx="9144000" cy="995008"/>
          </a:xfrm>
          <a:prstGeom prst="line">
            <a:avLst/>
          </a:prstGeom>
          <a:ln w="698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Subtitle 2"/>
          <p:cNvSpPr>
            <a:spLocks noGrp="1"/>
          </p:cNvSpPr>
          <p:nvPr>
            <p:ph type="subTitle" idx="1"/>
          </p:nvPr>
        </p:nvSpPr>
        <p:spPr>
          <a:xfrm>
            <a:off x="348790" y="5615189"/>
            <a:ext cx="5853227" cy="1077159"/>
          </a:xfrm>
        </p:spPr>
        <p:txBody>
          <a:bodyPr>
            <a:noAutofit/>
          </a:bodyPr>
          <a:lstStyle/>
          <a:p>
            <a:pPr algn="l">
              <a:lnSpc>
                <a:spcPct val="100000"/>
              </a:lnSpc>
              <a:spcBef>
                <a:spcPct val="0"/>
              </a:spcBef>
            </a:pPr>
            <a:r>
              <a:rPr lang="nl-BE" sz="1800" b="1" i="0" u="none" strike="noStrike" cap="none" baseline="0">
                <a:solidFill>
                  <a:srgbClr val="FFFFFF"/>
                </a:solidFill>
                <a:effectLst/>
                <a:uFill>
                  <a:solidFill>
                    <a:prstClr val="black">
                      <a:alpha val="0"/>
                    </a:prstClr>
                  </a:solidFill>
                </a:uFill>
                <a:latin typeface="Calibri"/>
                <a:ea typeface="Calibri"/>
                <a:cs typeface="Calibri"/>
              </a:rPr>
              <a:t>LSEG Due Diligence Centrum (voorheen Refinitiv)</a:t>
            </a:r>
          </a:p>
          <a:p>
            <a:pPr algn="l">
              <a:lnSpc>
                <a:spcPct val="100000"/>
              </a:lnSpc>
              <a:spcBef>
                <a:spcPct val="0"/>
              </a:spcBef>
            </a:pPr>
            <a:r>
              <a:rPr lang="nl-BE" sz="1800" b="1" i="0" u="none" strike="noStrike" cap="none" baseline="0">
                <a:solidFill>
                  <a:srgbClr val="FFFFFF"/>
                </a:solidFill>
                <a:effectLst/>
                <a:uFill>
                  <a:solidFill>
                    <a:prstClr val="black">
                      <a:alpha val="0"/>
                    </a:prstClr>
                  </a:solidFill>
                </a:uFill>
                <a:latin typeface="Calibri"/>
                <a:ea typeface="Calibri"/>
                <a:cs typeface="Calibri"/>
              </a:rPr>
              <a:t>Trainingshandleiding</a:t>
            </a:r>
            <a:endParaRPr lang="en-US">
              <a:solidFill>
                <a:schemeClr val="bg1"/>
              </a:solidFill>
            </a:endParaRPr>
          </a:p>
        </p:txBody>
      </p:sp>
      <p:sp>
        <p:nvSpPr>
          <p:cNvPr id="2" name="TextBox 1">
            <a:extLst>
              <a:ext uri="{FF2B5EF4-FFF2-40B4-BE49-F238E27FC236}">
                <a16:creationId xmlns:a16="http://schemas.microsoft.com/office/drawing/2014/main" id="{6E42425E-A48E-8D44-A86D-85D3E13207A7}"/>
              </a:ext>
            </a:extLst>
          </p:cNvPr>
          <p:cNvSpPr txBox="1"/>
          <p:nvPr/>
        </p:nvSpPr>
        <p:spPr>
          <a:xfrm>
            <a:off x="394768" y="421272"/>
            <a:ext cx="3699545" cy="944880"/>
          </a:xfrm>
          <a:prstGeom prst="rect">
            <a:avLst/>
          </a:prstGeom>
          <a:noFill/>
        </p:spPr>
        <p:txBody>
          <a:bodyPr wrap="square" rtlCol="0">
            <a:spAutoFit/>
          </a:bodyPr>
          <a:lstStyle/>
          <a:p>
            <a:r>
              <a:rPr lang="nl-BE" sz="2800" b="1" i="0" u="none" strike="noStrike" cap="none" baseline="0">
                <a:solidFill>
                  <a:srgbClr val="FFFFFF"/>
                </a:solidFill>
                <a:effectLst>
                  <a:outerShdw blurRad="50800" dist="38100" dir="2700000" algn="tl" rotWithShape="0">
                    <a:srgbClr val="000000">
                      <a:alpha val="40000"/>
                    </a:srgbClr>
                  </a:outerShdw>
                </a:effectLst>
                <a:uFill>
                  <a:solidFill>
                    <a:prstClr val="black">
                      <a:alpha val="0"/>
                    </a:prstClr>
                  </a:solidFill>
                </a:uFill>
                <a:latin typeface="Calibri"/>
                <a:ea typeface="Calibri"/>
                <a:cs typeface="Calibri"/>
              </a:rPr>
              <a:t>DE WAARDE VAN 168</a:t>
            </a:r>
          </a:p>
        </p:txBody>
      </p:sp>
      <p:cxnSp>
        <p:nvCxnSpPr>
          <p:cNvPr id="10" name="Straight Connector 9">
            <a:extLst>
              <a:ext uri="{FF2B5EF4-FFF2-40B4-BE49-F238E27FC236}">
                <a16:creationId xmlns:a16="http://schemas.microsoft.com/office/drawing/2014/main" id="{D81D68DD-7A28-DF47-ABBD-D69140B4E63D}"/>
              </a:ext>
            </a:extLst>
          </p:cNvPr>
          <p:cNvCxnSpPr/>
          <p:nvPr/>
        </p:nvCxnSpPr>
        <p:spPr>
          <a:xfrm>
            <a:off x="397564" y="921937"/>
            <a:ext cx="2829157"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A09E664D-F33C-9D48-8022-9E0FE5BA7636}"/>
              </a:ext>
            </a:extLst>
          </p:cNvPr>
          <p:cNvPicPr>
            <a:picLocks noChangeAspect="1"/>
          </p:cNvPicPr>
          <p:nvPr/>
        </p:nvPicPr>
        <p:blipFill>
          <a:blip r:embed="rId5"/>
          <a:stretch>
            <a:fillRect/>
          </a:stretch>
        </p:blipFill>
        <p:spPr>
          <a:xfrm>
            <a:off x="7295029" y="366842"/>
            <a:ext cx="1194670" cy="574062"/>
          </a:xfrm>
          <a:prstGeom prst="rect">
            <a:avLst/>
          </a:prstGeom>
        </p:spPr>
      </p:pic>
      <p:cxnSp>
        <p:nvCxnSpPr>
          <p:cNvPr id="20" name="Straight Connector 19">
            <a:extLst>
              <a:ext uri="{FF2B5EF4-FFF2-40B4-BE49-F238E27FC236}">
                <a16:creationId xmlns:a16="http://schemas.microsoft.com/office/drawing/2014/main" id="{8B091654-56DC-5146-B9A1-A4907B645E15}"/>
              </a:ext>
            </a:extLst>
          </p:cNvPr>
          <p:cNvCxnSpPr>
            <a:stCxn id="15" idx="0"/>
          </p:cNvCxnSpPr>
          <p:nvPr/>
        </p:nvCxnSpPr>
        <p:spPr>
          <a:xfrm flipH="1">
            <a:off x="9144000" y="4152463"/>
            <a:ext cx="0" cy="3369"/>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val="1300867260"/>
      </p:ext>
    </p:extLst>
  </p:cSld>
  <p:clrMapOvr>
    <a:masterClrMapping/>
  </p:clrMapOvr>
  <mc:AlternateContent>
    <mc:Choice xmlns:p14="http://schemas.microsoft.com/office/powerpoint/2010/main" Requires="p14">
      <p:transition spd="med" p14:dur="700">
        <p:fade/>
      </p:transition>
    </mc:Choice>
    <mc:Fallback>
      <p:transition spd="med">
        <p:fade/>
      </p:transition>
    </mc:Fallback>
  </mc:AlternateContent>
  <p:timing/>
</p:sld>
</file>

<file path=ppt/slides/slide1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3" name="Content Placeholder 2">
            <a:extLst>
              <a:ext uri="{FF2B5EF4-FFF2-40B4-BE49-F238E27FC236}">
                <a16:creationId xmlns:a16="http://schemas.microsoft.com/office/drawing/2014/main" id="{65D2B7D4-0C1F-5CF0-05AE-98E3EA066CE5}"/>
              </a:ext>
            </a:extLst>
          </p:cNvPr>
          <p:cNvSpPr>
            <a:spLocks noGrp="1"/>
          </p:cNvSpPr>
          <p:nvPr>
            <p:ph idx="1"/>
          </p:nvPr>
        </p:nvSpPr>
        <p:spPr>
          <a:xfrm>
            <a:off x="432562" y="1467392"/>
            <a:ext cx="8074836" cy="1199606"/>
          </a:xfrm>
        </p:spPr>
        <p:txBody>
          <a:bodyPr>
            <a:normAutofit lnSpcReduction="20000"/>
          </a:bodyPr>
          <a:lstStyle/>
          <a:p>
            <a:r>
              <a:rPr lang="nl-BE" sz="1200" b="0" i="0" u="none" strike="noStrike" cap="none" baseline="0">
                <a:solidFill>
                  <a:srgbClr val="000000"/>
                </a:solidFill>
                <a:effectLst/>
                <a:uFill>
                  <a:solidFill>
                    <a:prstClr val="black">
                      <a:alpha val="0"/>
                    </a:prstClr>
                  </a:solidFill>
                </a:uFill>
                <a:latin typeface="Calibri"/>
                <a:ea typeface="Calibri"/>
                <a:cs typeface="Calibri"/>
              </a:rPr>
              <a:t>Het invullen van bepaalde informatie in het gedeelte DERDE PARTIJ TOEVOEGEN is vereist om de World Check Screening voor de Derde Partij uit te voeren en ook om de risicoanalyse te sturen, die wordt gebruikt in combinatie met de World-Check Search om het algemene risicoprofiel van de Derde Partij te beoordelen.</a:t>
            </a:r>
            <a:r>
              <a:rPr lang="nl-BE" sz="1200" b="0" i="0" u="none" strike="noStrike" cap="none" baseline="0">
                <a:solidFill>
                  <a:srgbClr val="000000"/>
                </a:solidFill>
                <a:effectLst/>
                <a:uFill>
                  <a:solidFill>
                    <a:prstClr val="black">
                      <a:alpha val="0"/>
                    </a:prstClr>
                  </a:solidFill>
                </a:uFill>
                <a:latin typeface="Calibri"/>
                <a:ea typeface="Calibri"/>
                <a:cs typeface="Calibri"/>
              </a:rPr>
              <a:t> </a:t>
            </a:r>
            <a:r>
              <a:rPr lang="nl-BE" sz="1200" b="0" i="0" u="none" strike="noStrike" cap="none" baseline="0">
                <a:solidFill>
                  <a:srgbClr val="000000"/>
                </a:solidFill>
                <a:effectLst/>
                <a:uFill>
                  <a:solidFill>
                    <a:prstClr val="black">
                      <a:alpha val="0"/>
                    </a:prstClr>
                  </a:solidFill>
                </a:uFill>
                <a:latin typeface="Calibri"/>
                <a:ea typeface="Calibri"/>
                <a:cs typeface="Calibri"/>
              </a:rPr>
              <a:t>De World-Check Search en de Risk Analyser worden behandeld in de volgende secties van deze trainingshandleiding.</a:t>
            </a:r>
            <a:r>
              <a:rPr lang="nl-BE" sz="1200" b="0" i="0" u="none" strike="noStrike" cap="none" baseline="0">
                <a:solidFill>
                  <a:srgbClr val="000000"/>
                </a:solidFill>
                <a:effectLst/>
                <a:uFill>
                  <a:solidFill>
                    <a:prstClr val="black">
                      <a:alpha val="0"/>
                    </a:prstClr>
                  </a:solidFill>
                </a:uFill>
                <a:latin typeface="Calibri"/>
                <a:ea typeface="Calibri"/>
                <a:cs typeface="Calibri"/>
              </a:rPr>
              <a:t> </a:t>
            </a:r>
          </a:p>
          <a:p>
            <a:r>
              <a:rPr lang="nl-BE" sz="1200" b="0" i="0" u="none" strike="noStrike" cap="none" baseline="0">
                <a:solidFill>
                  <a:srgbClr val="000000"/>
                </a:solidFill>
                <a:effectLst/>
                <a:uFill>
                  <a:solidFill>
                    <a:prstClr val="black">
                      <a:alpha val="0"/>
                    </a:prstClr>
                  </a:solidFill>
                </a:uFill>
                <a:latin typeface="Calibri"/>
                <a:ea typeface="Calibri"/>
                <a:cs typeface="Calibri"/>
              </a:rPr>
              <a:t>De informatie die </a:t>
            </a:r>
            <a:r>
              <a:rPr lang="nl-BE" sz="1200" b="1" i="0" u="none" strike="noStrike" cap="none" baseline="0">
                <a:solidFill>
                  <a:srgbClr val="FF0000"/>
                </a:solidFill>
                <a:effectLst/>
                <a:uFill>
                  <a:solidFill>
                    <a:prstClr val="black">
                      <a:alpha val="0"/>
                    </a:prstClr>
                  </a:solidFill>
                </a:uFill>
                <a:latin typeface="Calibri"/>
                <a:ea typeface="Calibri"/>
                <a:cs typeface="Calibri"/>
              </a:rPr>
              <a:t>KRITISCH</a:t>
            </a:r>
            <a:r>
              <a:rPr lang="nl-BE" sz="1200" b="0" i="0" u="none" strike="noStrike" cap="none" baseline="0">
                <a:solidFill>
                  <a:srgbClr val="000000"/>
                </a:solidFill>
                <a:effectLst/>
                <a:uFill>
                  <a:solidFill>
                    <a:prstClr val="black">
                      <a:alpha val="0"/>
                    </a:prstClr>
                  </a:solidFill>
                </a:uFill>
                <a:latin typeface="Calibri"/>
                <a:ea typeface="Calibri"/>
                <a:cs typeface="Calibri"/>
              </a:rPr>
              <a:t> is voor het effectieve gebruik van de LSEG Tool en </a:t>
            </a:r>
            <a:r>
              <a:rPr lang="nl-BE" sz="1200" b="0" i="0" u="sng" strike="noStrike" cap="none" baseline="0">
                <a:solidFill>
                  <a:srgbClr val="000000"/>
                </a:solidFill>
                <a:effectLst/>
                <a:uFill>
                  <a:solidFill>
                    <a:srgbClr val="000000"/>
                  </a:solidFill>
                </a:uFill>
                <a:latin typeface="Calibri"/>
                <a:ea typeface="Calibri"/>
                <a:cs typeface="Calibri"/>
              </a:rPr>
              <a:t>moet worden ingevoerd </a:t>
            </a:r>
            <a:r>
              <a:rPr lang="nl-BE" sz="1200" b="0" i="0" u="none" strike="noStrike" cap="none" baseline="0">
                <a:solidFill>
                  <a:srgbClr val="000000"/>
                </a:solidFill>
                <a:effectLst/>
                <a:uFill>
                  <a:solidFill>
                    <a:prstClr val="black">
                      <a:alpha val="0"/>
                    </a:prstClr>
                  </a:solidFill>
                </a:uFill>
                <a:latin typeface="Calibri"/>
                <a:ea typeface="Calibri"/>
                <a:cs typeface="Calibri"/>
              </a:rPr>
              <a:t>is:</a:t>
            </a:r>
          </a:p>
          <a:p>
            <a:pPr marL="0" indent="0">
              <a:buNone/>
            </a:pPr>
            <a:endParaRPr lang="en-GB" sz="1100"/>
          </a:p>
          <a:p>
            <a:pPr marL="342875" lvl="1" indent="0">
              <a:buNone/>
            </a:pPr>
            <a:endParaRPr lang="en-GB" sz="1100"/>
          </a:p>
          <a:p>
            <a:pPr lvl="1"/>
            <a:endParaRPr lang="en-GB" sz="1100"/>
          </a:p>
        </p:txBody>
      </p:sp>
      <p:sp>
        <p:nvSpPr>
          <p:cNvPr id="6" name="Title 1">
            <a:extLst>
              <a:ext uri="{FF2B5EF4-FFF2-40B4-BE49-F238E27FC236}">
                <a16:creationId xmlns:a16="http://schemas.microsoft.com/office/drawing/2014/main" id="{DEA3DDD2-E217-C3CF-90C3-26C970BDD630}"/>
              </a:ext>
            </a:extLst>
          </p:cNvPr>
          <p:cNvSpPr>
            <a:spLocks noGrp="1"/>
          </p:cNvSpPr>
          <p:nvPr>
            <p:ph type="title"/>
          </p:nvPr>
        </p:nvSpPr>
        <p:spPr>
          <a:xfrm>
            <a:off x="822960" y="182880"/>
            <a:ext cx="7358907" cy="787032"/>
          </a:xfrm>
        </p:spPr>
        <p:txBody>
          <a:bodyPr/>
          <a:lstStyle/>
          <a:p>
            <a:r>
              <a:rPr lang="nl-BE" sz="2000" b="0" i="0" u="none" strike="noStrike" cap="none" baseline="0">
                <a:solidFill>
                  <a:srgbClr val="FFFFFF"/>
                </a:solidFill>
                <a:effectLst/>
                <a:uFill>
                  <a:solidFill>
                    <a:prstClr val="black">
                      <a:alpha val="0"/>
                    </a:prstClr>
                  </a:solidFill>
                </a:uFill>
                <a:latin typeface="Calibri Light"/>
                <a:ea typeface="Calibri Light"/>
                <a:cs typeface="Calibri Light"/>
              </a:rPr>
              <a:t>Een nieuwe derde partij toevoegen aan LSEG</a:t>
            </a:r>
          </a:p>
        </p:txBody>
      </p:sp>
      <p:graphicFrame>
        <p:nvGraphicFramePr>
          <p:cNvPr id="8" name="Diagram 7">
            <a:extLst>
              <a:ext uri="{FF2B5EF4-FFF2-40B4-BE49-F238E27FC236}">
                <a16:creationId xmlns:a16="http://schemas.microsoft.com/office/drawing/2014/main" id="{92062F17-EC6D-E024-910E-73CDB476EFBC}"/>
              </a:ext>
            </a:extLst>
          </p:cNvPr>
          <p:cNvGraphicFramePr/>
          <p:nvPr>
            <p:extLst>
              <p:ext uri="{D42A27DB-BD31-4B8C-83A1-F6EECF244321}">
                <p14:modId val="623276629"/>
              </p:ext>
            </p:extLst>
          </p:nvPr>
        </p:nvGraphicFramePr>
        <p:xfrm>
          <a:off x="169645" y="2533780"/>
          <a:ext cx="8665535" cy="3358103"/>
        </p:xfrm>
        <a:graphic>
          <a:graphicData uri="http://schemas.openxmlformats.org/drawingml/2006/diagram">
            <dgm:relIds xmlns:dgm="http://schemas.openxmlformats.org/drawingml/2006/diagram" r:dm="rId3" r:lo="rId4" r:qs="rId5" r:cs="rId6"/>
          </a:graphicData>
        </a:graphic>
      </p:graphicFrame>
      <p:sp>
        <p:nvSpPr>
          <p:cNvPr id="9" name="TextBox 8">
            <a:extLst>
              <a:ext uri="{FF2B5EF4-FFF2-40B4-BE49-F238E27FC236}">
                <a16:creationId xmlns:a16="http://schemas.microsoft.com/office/drawing/2014/main" id="{710755EC-5E18-2736-2EB9-127BAE548059}"/>
              </a:ext>
            </a:extLst>
          </p:cNvPr>
          <p:cNvSpPr txBox="1"/>
          <p:nvPr/>
        </p:nvSpPr>
        <p:spPr>
          <a:xfrm>
            <a:off x="432562" y="5961081"/>
            <a:ext cx="7737730" cy="1005840"/>
          </a:xfrm>
          <a:prstGeom prst="rect">
            <a:avLst/>
          </a:prstGeom>
          <a:noFill/>
        </p:spPr>
        <p:txBody>
          <a:bodyPr wrap="square" rtlCol="0">
            <a:spAutoFit/>
          </a:bodyPr>
          <a:lstStyle/>
          <a:p>
            <a:pPr marL="285750" indent="-285750">
              <a:buFont typeface="Arial" panose="020b0604020202020204" pitchFamily="34" charset="0"/>
              <a:buChar char="•"/>
            </a:pPr>
            <a:r>
              <a:rPr lang="nl-BE" sz="1200" b="0" i="0" u="none" strike="noStrike" cap="none" baseline="0">
                <a:solidFill>
                  <a:srgbClr val="000000"/>
                </a:solidFill>
                <a:effectLst/>
                <a:uFill>
                  <a:solidFill>
                    <a:prstClr val="black">
                      <a:alpha val="0"/>
                    </a:prstClr>
                  </a:solidFill>
                </a:uFill>
                <a:latin typeface="Calibri"/>
                <a:ea typeface="Calibri"/>
                <a:cs typeface="Calibri"/>
              </a:rPr>
              <a:t>Zodra u de verplichte velden hebt ingevuld, scrolt u naar de onderkant van het scherm en klikt u op </a:t>
            </a:r>
            <a:r>
              <a:rPr lang="nl-BE" sz="1200" b="1" i="0" u="none" strike="noStrike" cap="none" baseline="0">
                <a:solidFill>
                  <a:srgbClr val="0070C0"/>
                </a:solidFill>
                <a:effectLst/>
                <a:uFill>
                  <a:solidFill>
                    <a:prstClr val="black">
                      <a:alpha val="0"/>
                    </a:prstClr>
                  </a:solidFill>
                </a:uFill>
                <a:latin typeface="Calibri"/>
                <a:ea typeface="Calibri"/>
                <a:cs typeface="Calibri"/>
              </a:rPr>
              <a:t>OPSLAAN.</a:t>
            </a:r>
            <a:r>
              <a:rPr lang="nl-BE" sz="1200" b="0" i="0" u="none" strike="noStrike" cap="none" baseline="0">
                <a:solidFill>
                  <a:srgbClr val="000000"/>
                </a:solidFill>
                <a:effectLst/>
                <a:uFill>
                  <a:solidFill>
                    <a:prstClr val="black">
                      <a:alpha val="0"/>
                    </a:prstClr>
                  </a:solidFill>
                </a:uFill>
                <a:latin typeface="Calibri"/>
                <a:ea typeface="Calibri"/>
                <a:cs typeface="Calibri"/>
              </a:rPr>
              <a:t> </a:t>
            </a:r>
          </a:p>
          <a:p>
            <a:pPr marL="285750" indent="-285750">
              <a:buFont typeface="Arial" panose="020b0604020202020204" pitchFamily="34" charset="0"/>
              <a:buChar char="•"/>
            </a:pPr>
            <a:r>
              <a:rPr lang="nl-BE" sz="1200" b="0" i="0" u="none" strike="noStrike" cap="none" baseline="0">
                <a:solidFill>
                  <a:srgbClr val="000000"/>
                </a:solidFill>
                <a:effectLst/>
                <a:uFill>
                  <a:solidFill>
                    <a:prstClr val="black">
                      <a:alpha val="0"/>
                    </a:prstClr>
                  </a:solidFill>
                </a:uFill>
                <a:latin typeface="Calibri"/>
                <a:ea typeface="Calibri"/>
                <a:cs typeface="Calibri"/>
              </a:rPr>
              <a:t>Zodra u op </a:t>
            </a:r>
            <a:r>
              <a:rPr lang="nl-BE" sz="1200" b="1" i="0" u="none" strike="noStrike" cap="none" baseline="0">
                <a:solidFill>
                  <a:srgbClr val="0070C0"/>
                </a:solidFill>
                <a:effectLst/>
                <a:uFill>
                  <a:solidFill>
                    <a:prstClr val="black">
                      <a:alpha val="0"/>
                    </a:prstClr>
                  </a:solidFill>
                </a:uFill>
                <a:latin typeface="Calibri"/>
                <a:ea typeface="Calibri"/>
                <a:cs typeface="Calibri"/>
              </a:rPr>
              <a:t>OPSLAAN</a:t>
            </a:r>
            <a:r>
              <a:rPr lang="nl-BE" sz="1200" b="0" i="0" u="none" strike="noStrike" cap="none" baseline="0">
                <a:solidFill>
                  <a:srgbClr val="000000"/>
                </a:solidFill>
                <a:effectLst/>
                <a:uFill>
                  <a:solidFill>
                    <a:prstClr val="black">
                      <a:alpha val="0"/>
                    </a:prstClr>
                  </a:solidFill>
                </a:uFill>
                <a:latin typeface="Calibri"/>
                <a:ea typeface="Calibri"/>
                <a:cs typeface="Calibri"/>
              </a:rPr>
              <a:t> klikt, doet het LSEG-systeem 2 dingen:</a:t>
            </a:r>
            <a:r>
              <a:rPr lang="nl-BE" sz="1200" b="0" i="0" u="none" strike="noStrike" cap="none" baseline="0">
                <a:solidFill>
                  <a:srgbClr val="000000"/>
                </a:solidFill>
                <a:effectLst/>
                <a:uFill>
                  <a:solidFill>
                    <a:prstClr val="black">
                      <a:alpha val="0"/>
                    </a:prstClr>
                  </a:solidFill>
                </a:uFill>
                <a:latin typeface="Calibri"/>
                <a:ea typeface="Calibri"/>
                <a:cs typeface="Calibri"/>
              </a:rPr>
              <a:t> </a:t>
            </a:r>
          </a:p>
          <a:p>
            <a:pPr marL="742950" lvl="1" indent="-285750">
              <a:buFont typeface="Arial" panose="020b0604020202020204" pitchFamily="34" charset="0"/>
              <a:buChar char="•"/>
            </a:pPr>
            <a:r>
              <a:rPr lang="nl-BE" sz="1200" b="0" i="0" u="none" strike="noStrike" cap="none" baseline="0">
                <a:solidFill>
                  <a:srgbClr val="000000"/>
                </a:solidFill>
                <a:effectLst/>
                <a:uFill>
                  <a:solidFill>
                    <a:prstClr val="black">
                      <a:alpha val="0"/>
                    </a:prstClr>
                  </a:solidFill>
                </a:uFill>
                <a:latin typeface="Calibri"/>
                <a:ea typeface="Calibri"/>
                <a:cs typeface="Calibri"/>
              </a:rPr>
              <a:t>Voert een World-Check/Media Check-zoekopdracht uit ten opzichte van de derde partij</a:t>
            </a:r>
          </a:p>
          <a:p>
            <a:pPr marL="742950" lvl="1" indent="-285750">
              <a:buFont typeface="Arial" panose="020b0604020202020204" pitchFamily="34" charset="0"/>
              <a:buChar char="•"/>
            </a:pPr>
            <a:r>
              <a:rPr lang="nl-BE" sz="1200" b="0" i="0" u="none" strike="noStrike" cap="none" baseline="0">
                <a:solidFill>
                  <a:srgbClr val="000000"/>
                </a:solidFill>
                <a:effectLst/>
                <a:uFill>
                  <a:solidFill>
                    <a:prstClr val="black">
                      <a:alpha val="0"/>
                    </a:prstClr>
                  </a:solidFill>
                </a:uFill>
                <a:latin typeface="Calibri"/>
                <a:ea typeface="Calibri"/>
                <a:cs typeface="Calibri"/>
              </a:rPr>
              <a:t>Geeft een risicoscore van de derde partij met behulp van de risicoanalyse</a:t>
            </a:r>
          </a:p>
        </p:txBody>
      </p:sp>
      <p:sp>
        <p:nvSpPr>
          <p:cNvPr id="2" name="Slide Number Placeholder 1">
            <a:extLst>
              <a:ext uri="{FF2B5EF4-FFF2-40B4-BE49-F238E27FC236}">
                <a16:creationId xmlns:a16="http://schemas.microsoft.com/office/drawing/2014/main" id="{137A7E1E-65CA-23A0-B3DB-EBFFF8598089}"/>
              </a:ext>
            </a:extLst>
          </p:cNvPr>
          <p:cNvSpPr>
            <a:spLocks noGrp="1"/>
          </p:cNvSpPr>
          <p:nvPr>
            <p:ph type="sldNum" sz="quarter" idx="4"/>
          </p:nvPr>
        </p:nvSpPr>
        <p:spPr/>
        <p:txBody>
          <a:bodyPr/>
          <a:lstStyle/>
          <a:p>
            <a:fld id="{BB5FC4A1-A2DE-4EB5-9A46-57D39B4235EC}" type="slidenum">
              <a:rPr lang="en-US" smtClean="0"/>
              <a:t>10</a:t>
            </a:fld>
            <a:endParaRPr lang="en-US"/>
          </a:p>
        </p:txBody>
      </p:sp>
    </p:spTree>
    <p:extLst>
      <p:ext uri="{BB962C8B-B14F-4D97-AF65-F5344CB8AC3E}">
        <p14:creationId val="2515683113"/>
      </p:ext>
    </p:extLst>
  </p:cSld>
  <p:clrMapOvr>
    <a:masterClrMapping/>
  </p:clrMapOvr>
  <p:transition spd="med">
    <p:fade/>
  </p:transition>
  <p:timing/>
</p:sld>
</file>

<file path=ppt/slides/slide1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6" name="Title 1">
            <a:extLst>
              <a:ext uri="{FF2B5EF4-FFF2-40B4-BE49-F238E27FC236}">
                <a16:creationId xmlns:a16="http://schemas.microsoft.com/office/drawing/2014/main" id="{548476BA-210A-D52A-1867-3E1F20278F41}"/>
              </a:ext>
            </a:extLst>
          </p:cNvPr>
          <p:cNvSpPr txBox="1"/>
          <p:nvPr/>
        </p:nvSpPr>
        <p:spPr>
          <a:xfrm>
            <a:off x="822960" y="182880"/>
            <a:ext cx="7358907" cy="787032"/>
          </a:xfrm>
          <a:prstGeom prst="rect">
            <a:avLst/>
          </a:prstGeom>
        </p:spPr>
        <p:txBody>
          <a:bodyPr vert="horz" lIns="91440" tIns="45720" rIns="91440" bIns="45720" rtlCol="0" anchor="ctr">
            <a:normAutofit/>
          </a:bodyPr>
          <a:lstStyle>
            <a:lvl1pPr algn="l" defTabSz="685749" rtl="0" eaLnBrk="1" latinLnBrk="0" hangingPunct="1">
              <a:lnSpc>
                <a:spcPct val="90000"/>
              </a:lnSpc>
              <a:spcBef>
                <a:spcPct val="0"/>
              </a:spcBef>
              <a:buNone/>
              <a:defRPr sz="2000" kern="1200">
                <a:solidFill>
                  <a:schemeClr val="bg1"/>
                </a:solidFill>
                <a:latin typeface="+mj-lt"/>
                <a:ea typeface="+mj-ea"/>
                <a:cs typeface="+mj-cs"/>
              </a:defRPr>
            </a:lvl1pPr>
          </a:lstStyle>
          <a:p>
            <a:pPr>
              <a:spcAft>
                <a:spcPts val="600"/>
              </a:spcAft>
            </a:pPr>
            <a:r>
              <a:rPr lang="nl-BE" sz="2000" b="0" i="0" u="none" strike="noStrike" cap="none" baseline="0">
                <a:solidFill>
                  <a:srgbClr val="FFFFFF"/>
                </a:solidFill>
                <a:effectLst/>
                <a:uFill>
                  <a:solidFill>
                    <a:prstClr val="black">
                      <a:alpha val="0"/>
                    </a:prstClr>
                  </a:solidFill>
                </a:uFill>
                <a:latin typeface="Calibri Light"/>
                <a:ea typeface="Calibri Light"/>
                <a:cs typeface="Calibri Light"/>
              </a:rPr>
              <a:t>Een nieuwe derde partij toevoegen aan LSEG</a:t>
            </a:r>
          </a:p>
        </p:txBody>
      </p:sp>
      <p:graphicFrame>
        <p:nvGraphicFramePr>
          <p:cNvPr id="7" name="Table 6">
            <a:extLst>
              <a:ext uri="{FF2B5EF4-FFF2-40B4-BE49-F238E27FC236}">
                <a16:creationId xmlns:a16="http://schemas.microsoft.com/office/drawing/2014/main" id="{A186BB4C-E9BF-4D02-C083-79BC4504F25E}"/>
              </a:ext>
            </a:extLst>
          </p:cNvPr>
          <p:cNvGraphicFramePr>
            <a:graphicFrameLocks noGrp="1"/>
          </p:cNvGraphicFramePr>
          <p:nvPr>
            <p:extLst>
              <p:ext uri="{D42A27DB-BD31-4B8C-83A1-F6EECF244321}">
                <p14:modId val="184446514"/>
              </p:ext>
            </p:extLst>
          </p:nvPr>
        </p:nvGraphicFramePr>
        <p:xfrm>
          <a:off x="276447" y="1508759"/>
          <a:ext cx="8654902" cy="5542140"/>
        </p:xfrm>
        <a:graphic>
          <a:graphicData uri="http://schemas.openxmlformats.org/drawingml/2006/table">
            <a:tbl>
              <a:tblPr firstRow="1" bandRow="1">
                <a:tableStyleId>{5C22544A-7EE6-4342-B048-85BDC9FD1C3A}</a:tableStyleId>
              </a:tblPr>
              <a:tblGrid>
                <a:gridCol w="8654902">
                  <a:extLst>
                    <a:ext uri="{9D8B030D-6E8A-4147-A177-3AD203B41FA5}">
                      <a16:colId xmlns:a16="http://schemas.microsoft.com/office/drawing/2014/main" val="3119443852"/>
                    </a:ext>
                  </a:extLst>
                </a:gridCol>
              </a:tblGrid>
              <a:tr h="182479">
                <a:tc>
                  <a:txBody>
                    <a:bodyPr vert="horz" wrap="square"/>
                    <a:lstStyle/>
                    <a:p>
                      <a:pPr algn="ctr" fontAlgn="b"/>
                      <a:r>
                        <a:rPr lang="nl-BE" sz="1100" b="1" i="0" u="none" strike="noStrike" cap="none" baseline="0">
                          <a:solidFill>
                            <a:srgbClr val="FFFFFF"/>
                          </a:solidFill>
                          <a:effectLst/>
                          <a:uFill>
                            <a:solidFill>
                              <a:prstClr val="black">
                                <a:alpha val="0"/>
                              </a:prstClr>
                            </a:solidFill>
                          </a:uFill>
                          <a:latin typeface="Calibri"/>
                          <a:ea typeface="Calibri"/>
                          <a:cs typeface="Calibri"/>
                        </a:rPr>
                        <a:t>Soort RPM-goed</a:t>
                      </a:r>
                      <a:endParaRPr lang="en-GB" sz="1100" b="0" i="0" u="none" strike="noStrike">
                        <a:solidFill>
                          <a:srgbClr val="000000"/>
                        </a:solidFill>
                        <a:effectLst/>
                        <a:latin typeface="Calibri" panose="020f0502020204030204" pitchFamily="34" charset="0"/>
                      </a:endParaRPr>
                    </a:p>
                  </a:txBody>
                  <a:tcPr marL="6122" marR="6122" marT="6122" marB="0" anchor="b"/>
                </a:tc>
                <a:extLst>
                  <a:ext uri="{0D108BD9-81ED-4DB2-BD59-A6C34878D82A}">
                    <a16:rowId xmlns:a16="http://schemas.microsoft.com/office/drawing/2014/main" val="4124271881"/>
                  </a:ext>
                </a:extLst>
              </a:tr>
              <a:tr h="371336">
                <a:tc>
                  <a:txBody>
                    <a:bodyPr vert="horz" wrap="square"/>
                    <a:lstStyle/>
                    <a:p>
                      <a:pPr algn="l" fontAlgn="ctr"/>
                      <a:r>
                        <a:rPr lang="nl-BE" sz="1100" b="1" i="0" u="none" strike="noStrike" cap="none" baseline="0">
                          <a:solidFill>
                            <a:srgbClr val="000000"/>
                          </a:solidFill>
                          <a:effectLst/>
                          <a:uFill>
                            <a:solidFill>
                              <a:prstClr val="black">
                                <a:alpha val="0"/>
                              </a:prstClr>
                            </a:solidFill>
                          </a:uFill>
                          <a:latin typeface="Calibri"/>
                          <a:ea typeface="Calibri"/>
                          <a:cs typeface="Calibri"/>
                        </a:rPr>
                        <a:t>Overheidsinstantie (direct/indirect): </a:t>
                      </a:r>
                      <a:r>
                        <a:rPr lang="nl-BE" sz="1100" b="0" i="0" u="none" strike="noStrike" cap="none" baseline="0">
                          <a:solidFill>
                            <a:srgbClr val="000000"/>
                          </a:solidFill>
                          <a:effectLst/>
                          <a:uFill>
                            <a:solidFill>
                              <a:prstClr val="black">
                                <a:alpha val="0"/>
                              </a:prstClr>
                            </a:solidFill>
                          </a:uFill>
                          <a:latin typeface="Calibri"/>
                          <a:ea typeface="Calibri"/>
                          <a:cs typeface="Calibri"/>
                        </a:rPr>
                        <a:t>De uiteindelijke eindgebruiker van het/de product(en) is een entiteit die eigendom is van of gedeeltelijk eigendom is van de overheid.</a:t>
                      </a:r>
                      <a:r>
                        <a:rPr lang="nl-BE" sz="1100" b="0" i="0" u="none" strike="noStrike" cap="none" baseline="0">
                          <a:solidFill>
                            <a:srgbClr val="000000"/>
                          </a:solidFill>
                          <a:effectLst/>
                          <a:uFill>
                            <a:solidFill>
                              <a:prstClr val="black">
                                <a:alpha val="0"/>
                              </a:prstClr>
                            </a:solidFill>
                          </a:uFill>
                          <a:latin typeface="Calibri"/>
                          <a:ea typeface="Calibri"/>
                          <a:cs typeface="Calibri"/>
                        </a:rPr>
                        <a:t> </a:t>
                      </a:r>
                      <a:r>
                        <a:rPr lang="nl-BE" sz="1100" b="0" i="0" u="none" strike="noStrike" cap="none" baseline="0">
                          <a:solidFill>
                            <a:srgbClr val="000000"/>
                          </a:solidFill>
                          <a:effectLst/>
                          <a:uFill>
                            <a:solidFill>
                              <a:prstClr val="black">
                                <a:alpha val="0"/>
                              </a:prstClr>
                            </a:solidFill>
                          </a:uFill>
                          <a:latin typeface="Calibri"/>
                          <a:ea typeface="Calibri"/>
                          <a:cs typeface="Calibri"/>
                        </a:rPr>
                        <a:t>Dit kan via directe aankoop zijn, of indirect via een distributeur of installateur/applicator.</a:t>
                      </a:r>
                      <a:endParaRPr lang="en-GB" sz="1100" b="0" i="0" u="none" strike="noStrike">
                        <a:solidFill>
                          <a:srgbClr val="000000"/>
                        </a:solidFill>
                        <a:effectLst/>
                        <a:latin typeface="Calibri" panose="020f0502020204030204" pitchFamily="34" charset="0"/>
                      </a:endParaRPr>
                    </a:p>
                  </a:txBody>
                  <a:tcPr marL="6122" marR="6122" marT="6122" marB="0" anchor="ctr"/>
                </a:tc>
                <a:extLst>
                  <a:ext uri="{0D108BD9-81ED-4DB2-BD59-A6C34878D82A}">
                    <a16:rowId xmlns:a16="http://schemas.microsoft.com/office/drawing/2014/main" val="2615754342"/>
                  </a:ext>
                </a:extLst>
              </a:tr>
              <a:tr h="217871">
                <a:tc>
                  <a:txBody>
                    <a:bodyPr vert="horz" wrap="square"/>
                    <a:lstStyle/>
                    <a:p>
                      <a:pPr algn="l" fontAlgn="ctr"/>
                      <a:r>
                        <a:rPr lang="nl-BE" sz="1100" b="1" i="0" u="none" strike="noStrike" cap="none" baseline="0">
                          <a:solidFill>
                            <a:srgbClr val="000000"/>
                          </a:solidFill>
                          <a:effectLst/>
                          <a:uFill>
                            <a:solidFill>
                              <a:prstClr val="black">
                                <a:alpha val="0"/>
                              </a:prstClr>
                            </a:solidFill>
                          </a:uFill>
                          <a:latin typeface="Calibri"/>
                          <a:ea typeface="Calibri"/>
                          <a:cs typeface="Calibri"/>
                        </a:rPr>
                        <a:t>Eindgebruiker klant:</a:t>
                      </a:r>
                      <a:r>
                        <a:rPr lang="nl-BE" sz="1100" b="0" i="0" u="none" strike="noStrike" cap="none" baseline="0">
                          <a:solidFill>
                            <a:srgbClr val="000000"/>
                          </a:solidFill>
                          <a:effectLst/>
                          <a:uFill>
                            <a:solidFill>
                              <a:prstClr val="black">
                                <a:alpha val="0"/>
                              </a:prstClr>
                            </a:solidFill>
                          </a:uFill>
                          <a:latin typeface="Calibri"/>
                          <a:ea typeface="Calibri"/>
                          <a:cs typeface="Calibri"/>
                        </a:rPr>
                        <a:t>  </a:t>
                      </a:r>
                      <a:r>
                        <a:rPr lang="nl-BE" sz="1100" b="0" i="0" u="none" strike="noStrike" cap="none" baseline="0">
                          <a:solidFill>
                            <a:srgbClr val="000000"/>
                          </a:solidFill>
                          <a:effectLst/>
                          <a:uFill>
                            <a:solidFill>
                              <a:prstClr val="black">
                                <a:alpha val="0"/>
                              </a:prstClr>
                            </a:solidFill>
                          </a:uFill>
                          <a:latin typeface="Calibri"/>
                          <a:ea typeface="Calibri"/>
                          <a:cs typeface="Calibri"/>
                        </a:rPr>
                        <a:t>De ontvanger of koper van producten van het bedrijf die uiteindelijk het product gebruikt en het product niet doorverkoopt</a:t>
                      </a:r>
                      <a:endParaRPr lang="en-GB" sz="1100" b="0" i="0" u="none" strike="noStrike">
                        <a:solidFill>
                          <a:srgbClr val="000000"/>
                        </a:solidFill>
                        <a:effectLst/>
                        <a:latin typeface="Calibri" panose="020f0502020204030204" pitchFamily="34" charset="0"/>
                      </a:endParaRPr>
                    </a:p>
                  </a:txBody>
                  <a:tcPr marL="6122" marR="6122" marT="6122" marB="0" anchor="ctr"/>
                </a:tc>
                <a:extLst>
                  <a:ext uri="{0D108BD9-81ED-4DB2-BD59-A6C34878D82A}">
                    <a16:rowId xmlns:a16="http://schemas.microsoft.com/office/drawing/2014/main" val="375733646"/>
                  </a:ext>
                </a:extLst>
              </a:tr>
              <a:tr h="371336">
                <a:tc>
                  <a:txBody>
                    <a:bodyPr vert="horz" wrap="square"/>
                    <a:lstStyle/>
                    <a:p>
                      <a:pPr algn="l" fontAlgn="ctr"/>
                      <a:r>
                        <a:rPr lang="nl-BE" sz="1100" b="1" i="0" u="none" strike="noStrike" cap="none" baseline="0">
                          <a:solidFill>
                            <a:srgbClr val="000000"/>
                          </a:solidFill>
                          <a:effectLst/>
                          <a:uFill>
                            <a:solidFill>
                              <a:prstClr val="black">
                                <a:alpha val="0"/>
                              </a:prstClr>
                            </a:solidFill>
                          </a:uFill>
                          <a:latin typeface="Calibri"/>
                          <a:ea typeface="Calibri"/>
                          <a:cs typeface="Calibri"/>
                        </a:rPr>
                        <a:t>Exporteren van klantdistributeurs: </a:t>
                      </a:r>
                      <a:r>
                        <a:rPr lang="nl-BE" sz="1100" b="0" i="0" u="none" strike="noStrike" cap="none" baseline="0">
                          <a:solidFill>
                            <a:srgbClr val="000000"/>
                          </a:solidFill>
                          <a:effectLst/>
                          <a:uFill>
                            <a:solidFill>
                              <a:prstClr val="black">
                                <a:alpha val="0"/>
                              </a:prstClr>
                            </a:solidFill>
                          </a:uFill>
                          <a:latin typeface="Calibri"/>
                          <a:ea typeface="Calibri"/>
                          <a:cs typeface="Calibri"/>
                        </a:rPr>
                        <a:t>Koper van een product dat van plan is door te verkopen aan een klant buiten het land waar u zich bevindt, bijv. US RPM Company verkoopt aan Distributeur gevestigd in Mexico die verkoopt aan Eindgebruikers gevestigd buiten de VS.</a:t>
                      </a:r>
                      <a:endParaRPr lang="en-GB" sz="1100" b="0" i="0" u="none" strike="noStrike">
                        <a:solidFill>
                          <a:srgbClr val="000000"/>
                        </a:solidFill>
                        <a:effectLst/>
                        <a:latin typeface="Calibri" panose="020f0502020204030204" pitchFamily="34" charset="0"/>
                      </a:endParaRPr>
                    </a:p>
                  </a:txBody>
                  <a:tcPr marL="6122" marR="6122" marT="6122" marB="0" anchor="ctr"/>
                </a:tc>
                <a:extLst>
                  <a:ext uri="{0D108BD9-81ED-4DB2-BD59-A6C34878D82A}">
                    <a16:rowId xmlns:a16="http://schemas.microsoft.com/office/drawing/2014/main" val="297352756"/>
                  </a:ext>
                </a:extLst>
              </a:tr>
              <a:tr h="217871">
                <a:tc>
                  <a:txBody>
                    <a:bodyPr vert="horz" wrap="square"/>
                    <a:lstStyle/>
                    <a:p>
                      <a:pPr algn="l" fontAlgn="ctr"/>
                      <a:r>
                        <a:rPr lang="nl-BE" sz="1100" b="1" i="0" u="none" strike="noStrike" cap="none" baseline="0">
                          <a:solidFill>
                            <a:srgbClr val="000000"/>
                          </a:solidFill>
                          <a:effectLst/>
                          <a:uFill>
                            <a:solidFill>
                              <a:prstClr val="black">
                                <a:alpha val="0"/>
                              </a:prstClr>
                            </a:solidFill>
                          </a:uFill>
                          <a:latin typeface="Calibri"/>
                          <a:ea typeface="Calibri"/>
                          <a:cs typeface="Calibri"/>
                        </a:rPr>
                        <a:t>Installateurs/applicateurs: </a:t>
                      </a:r>
                      <a:r>
                        <a:rPr lang="nl-BE" sz="1100" b="0" i="0" u="none" strike="noStrike" cap="none" baseline="0">
                          <a:solidFill>
                            <a:srgbClr val="000000"/>
                          </a:solidFill>
                          <a:effectLst/>
                          <a:uFill>
                            <a:solidFill>
                              <a:prstClr val="black">
                                <a:alpha val="0"/>
                              </a:prstClr>
                            </a:solidFill>
                          </a:uFill>
                          <a:latin typeface="Calibri"/>
                          <a:ea typeface="Calibri"/>
                          <a:cs typeface="Calibri"/>
                        </a:rPr>
                        <a:t>Koper van een product dat namens de eindgebruiker wil installeren</a:t>
                      </a:r>
                      <a:endParaRPr lang="en-GB" sz="1100" b="0" i="0" u="none" strike="noStrike">
                        <a:solidFill>
                          <a:srgbClr val="000000"/>
                        </a:solidFill>
                        <a:effectLst/>
                        <a:latin typeface="Calibri" panose="020f0502020204030204" pitchFamily="34" charset="0"/>
                      </a:endParaRPr>
                    </a:p>
                  </a:txBody>
                  <a:tcPr marL="6122" marR="6122" marT="6122" marB="0" anchor="ctr"/>
                </a:tc>
                <a:extLst>
                  <a:ext uri="{0D108BD9-81ED-4DB2-BD59-A6C34878D82A}">
                    <a16:rowId xmlns:a16="http://schemas.microsoft.com/office/drawing/2014/main" val="2330046113"/>
                  </a:ext>
                </a:extLst>
              </a:tr>
              <a:tr h="309483">
                <a:tc>
                  <a:txBody>
                    <a:bodyPr vert="horz" wrap="square"/>
                    <a:lstStyle/>
                    <a:p>
                      <a:pPr algn="l" fontAlgn="ctr"/>
                      <a:r>
                        <a:rPr lang="nl-BE" sz="1100" b="1" i="0" u="none" strike="noStrike" cap="none" baseline="0">
                          <a:solidFill>
                            <a:srgbClr val="000000"/>
                          </a:solidFill>
                          <a:effectLst/>
                          <a:uFill>
                            <a:solidFill>
                              <a:prstClr val="black">
                                <a:alpha val="0"/>
                              </a:prstClr>
                            </a:solidFill>
                          </a:uFill>
                          <a:latin typeface="Calibri"/>
                          <a:ea typeface="Calibri"/>
                          <a:cs typeface="Calibri"/>
                        </a:rPr>
                        <a:t>Joint venture-partner: </a:t>
                      </a:r>
                      <a:r>
                        <a:rPr lang="nl-BE" sz="1100" b="0" i="0" u="none" strike="noStrike" cap="none" baseline="0">
                          <a:solidFill>
                            <a:srgbClr val="000000"/>
                          </a:solidFill>
                          <a:effectLst/>
                          <a:uFill>
                            <a:solidFill>
                              <a:prstClr val="black">
                                <a:alpha val="0"/>
                              </a:prstClr>
                            </a:solidFill>
                          </a:uFill>
                          <a:latin typeface="Calibri"/>
                          <a:ea typeface="Calibri"/>
                          <a:cs typeface="Calibri"/>
                        </a:rPr>
                        <a:t>Degenen met wie het Bedrijf een zakelijke overeenkomst is aangegaan om een nieuwe zakelijke entiteit op te richten en/of activa te beheren</a:t>
                      </a:r>
                      <a:endParaRPr lang="en-GB" sz="1100" b="0" i="0" u="none" strike="noStrike">
                        <a:solidFill>
                          <a:srgbClr val="000000"/>
                        </a:solidFill>
                        <a:effectLst/>
                        <a:latin typeface="Calibri" panose="020f0502020204030204" pitchFamily="34" charset="0"/>
                      </a:endParaRPr>
                    </a:p>
                  </a:txBody>
                  <a:tcPr marL="6122" marR="6122" marT="6122" marB="0" anchor="ctr"/>
                </a:tc>
                <a:extLst>
                  <a:ext uri="{0D108BD9-81ED-4DB2-BD59-A6C34878D82A}">
                    <a16:rowId xmlns:a16="http://schemas.microsoft.com/office/drawing/2014/main" val="1574772710"/>
                  </a:ext>
                </a:extLst>
              </a:tr>
              <a:tr h="371336">
                <a:tc>
                  <a:txBody>
                    <a:bodyPr vert="horz" wrap="square"/>
                    <a:lstStyle/>
                    <a:p>
                      <a:pPr algn="l" fontAlgn="ctr"/>
                      <a:r>
                        <a:rPr lang="nl-BE" sz="1100" b="1" i="0" u="none" strike="noStrike" cap="none" baseline="0">
                          <a:solidFill>
                            <a:srgbClr val="000000"/>
                          </a:solidFill>
                          <a:effectLst/>
                          <a:uFill>
                            <a:solidFill>
                              <a:prstClr val="black">
                                <a:alpha val="0"/>
                              </a:prstClr>
                            </a:solidFill>
                          </a:uFill>
                          <a:latin typeface="Calibri"/>
                          <a:ea typeface="Calibri"/>
                          <a:cs typeface="Calibri"/>
                        </a:rPr>
                        <a:t>Binnenlandse Klantdistributeur</a:t>
                      </a:r>
                      <a:r>
                        <a:rPr lang="nl-BE" sz="1100" b="0" i="0" u="none" strike="noStrike" cap="none" baseline="0">
                          <a:solidFill>
                            <a:srgbClr val="000000"/>
                          </a:solidFill>
                          <a:effectLst/>
                          <a:uFill>
                            <a:solidFill>
                              <a:prstClr val="black">
                                <a:alpha val="0"/>
                              </a:prstClr>
                            </a:solidFill>
                          </a:uFill>
                          <a:latin typeface="Calibri"/>
                          <a:ea typeface="Calibri"/>
                          <a:cs typeface="Calibri"/>
                        </a:rPr>
                        <a:t> Koper van een product dat van plan is om door te verkopen aan een klant in het land waar u zich bevindt, bijv. RPM Company, Distributeur en Eindgebruiker zijn allemaal gevestigd in Duitsland</a:t>
                      </a:r>
                      <a:r>
                        <a:rPr lang="nl-BE" sz="1100" b="0" i="0" u="none" strike="noStrike" cap="none" baseline="0">
                          <a:solidFill>
                            <a:srgbClr val="000000"/>
                          </a:solidFill>
                          <a:effectLst/>
                          <a:uFill>
                            <a:solidFill>
                              <a:prstClr val="black">
                                <a:alpha val="0"/>
                              </a:prstClr>
                            </a:solidFill>
                          </a:uFill>
                          <a:latin typeface="Calibri"/>
                          <a:ea typeface="Calibri"/>
                          <a:cs typeface="Calibri"/>
                        </a:rPr>
                        <a:t> </a:t>
                      </a:r>
                      <a:endParaRPr lang="en-GB" sz="1100" b="0" i="0" u="none" strike="noStrike">
                        <a:solidFill>
                          <a:srgbClr val="000000"/>
                        </a:solidFill>
                        <a:effectLst/>
                        <a:latin typeface="Calibri" panose="020f0502020204030204" pitchFamily="34" charset="0"/>
                      </a:endParaRPr>
                    </a:p>
                  </a:txBody>
                  <a:tcPr marL="6122" marR="6122" marT="6122" marB="0" anchor="ctr"/>
                </a:tc>
                <a:extLst>
                  <a:ext uri="{0D108BD9-81ED-4DB2-BD59-A6C34878D82A}">
                    <a16:rowId xmlns:a16="http://schemas.microsoft.com/office/drawing/2014/main" val="2562094722"/>
                  </a:ext>
                </a:extLst>
              </a:tr>
              <a:tr h="371336">
                <a:tc>
                  <a:txBody>
                    <a:bodyPr vert="horz" wrap="square"/>
                    <a:lstStyle/>
                    <a:p>
                      <a:pPr algn="l" fontAlgn="ctr"/>
                      <a:r>
                        <a:rPr lang="nl-BE" sz="1100" b="1" i="0" u="none" strike="noStrike" cap="none" baseline="0">
                          <a:solidFill>
                            <a:srgbClr val="000000"/>
                          </a:solidFill>
                          <a:effectLst/>
                          <a:uFill>
                            <a:solidFill>
                              <a:prstClr val="black">
                                <a:alpha val="0"/>
                              </a:prstClr>
                            </a:solidFill>
                          </a:uFill>
                          <a:latin typeface="Calibri"/>
                          <a:ea typeface="Calibri"/>
                          <a:cs typeface="Calibri"/>
                        </a:rPr>
                        <a:t>Adviseur/tussenpersoon:</a:t>
                      </a:r>
                      <a:r>
                        <a:rPr lang="nl-BE" sz="1100" b="0" i="0" u="none" strike="noStrike" cap="none" baseline="0">
                          <a:solidFill>
                            <a:srgbClr val="000000"/>
                          </a:solidFill>
                          <a:effectLst/>
                          <a:uFill>
                            <a:solidFill>
                              <a:prstClr val="black">
                                <a:alpha val="0"/>
                              </a:prstClr>
                            </a:solidFill>
                          </a:uFill>
                          <a:latin typeface="Calibri"/>
                          <a:ea typeface="Calibri"/>
                          <a:cs typeface="Calibri"/>
                        </a:rPr>
                        <a:t> </a:t>
                      </a:r>
                      <a:r>
                        <a:rPr lang="nl-BE" sz="1100" b="0" i="0" u="none" strike="noStrike" cap="none" baseline="0">
                          <a:solidFill>
                            <a:srgbClr val="000000"/>
                          </a:solidFill>
                          <a:effectLst/>
                          <a:uFill>
                            <a:solidFill>
                              <a:prstClr val="black">
                                <a:alpha val="0"/>
                              </a:prstClr>
                            </a:solidFill>
                          </a:uFill>
                          <a:latin typeface="Calibri"/>
                          <a:ea typeface="Calibri"/>
                          <a:cs typeface="Calibri"/>
                        </a:rPr>
                        <a:t>Adviseur die </a:t>
                      </a:r>
                      <a:r>
                        <a:rPr lang="nl-BE" sz="1100" b="0" i="0" u="sng" strike="noStrike" cap="none" baseline="0">
                          <a:solidFill>
                            <a:srgbClr val="000000"/>
                          </a:solidFill>
                          <a:effectLst/>
                          <a:uFill>
                            <a:solidFill>
                              <a:srgbClr val="000000"/>
                            </a:solidFill>
                          </a:uFill>
                          <a:latin typeface="Calibri"/>
                          <a:ea typeface="Calibri"/>
                          <a:cs typeface="Calibri"/>
                        </a:rPr>
                        <a:t>zelfstandig </a:t>
                      </a:r>
                      <a:r>
                        <a:rPr lang="nl-BE" sz="1100" b="0" i="0" u="none" strike="noStrike" cap="none" baseline="0">
                          <a:solidFill>
                            <a:srgbClr val="000000"/>
                          </a:solidFill>
                          <a:effectLst/>
                          <a:uFill>
                            <a:solidFill>
                              <a:prstClr val="black">
                                <a:alpha val="0"/>
                              </a:prstClr>
                            </a:solidFill>
                          </a:uFill>
                          <a:latin typeface="Calibri"/>
                          <a:ea typeface="Calibri"/>
                          <a:cs typeface="Calibri"/>
                        </a:rPr>
                        <a:t>of rechtstreeks documenten indient of RPM of haar dochterondernemingen vertegenwoordigt bij overheidsinstanties, rechtbanken of investeerders</a:t>
                      </a:r>
                      <a:endParaRPr lang="en-GB" sz="1100" b="0" i="0" u="none" strike="noStrike">
                        <a:solidFill>
                          <a:srgbClr val="000000"/>
                        </a:solidFill>
                        <a:effectLst/>
                        <a:latin typeface="Calibri" panose="020f0502020204030204" pitchFamily="34" charset="0"/>
                      </a:endParaRPr>
                    </a:p>
                  </a:txBody>
                  <a:tcPr marL="6122" marR="6122" marT="6122" marB="0" anchor="ctr"/>
                </a:tc>
                <a:extLst>
                  <a:ext uri="{0D108BD9-81ED-4DB2-BD59-A6C34878D82A}">
                    <a16:rowId xmlns:a16="http://schemas.microsoft.com/office/drawing/2014/main" val="352780232"/>
                  </a:ext>
                </a:extLst>
              </a:tr>
              <a:tr h="371336">
                <a:tc>
                  <a:txBody>
                    <a:bodyPr vert="horz" wrap="square"/>
                    <a:lstStyle/>
                    <a:p>
                      <a:pPr algn="l" fontAlgn="ctr"/>
                      <a:r>
                        <a:rPr lang="nl-BE" sz="1100" b="1" i="0" u="none" strike="noStrike" cap="none" baseline="0">
                          <a:solidFill>
                            <a:srgbClr val="000000"/>
                          </a:solidFill>
                          <a:effectLst/>
                          <a:uFill>
                            <a:solidFill>
                              <a:prstClr val="black">
                                <a:alpha val="0"/>
                              </a:prstClr>
                            </a:solidFill>
                          </a:uFill>
                          <a:latin typeface="Calibri"/>
                          <a:ea typeface="Calibri"/>
                          <a:cs typeface="Calibri"/>
                        </a:rPr>
                        <a:t>Adviseur/tussenpersoon:</a:t>
                      </a:r>
                      <a:r>
                        <a:rPr lang="nl-BE" sz="1100" b="0" i="0" u="none" strike="noStrike" cap="none" baseline="0">
                          <a:solidFill>
                            <a:srgbClr val="000000"/>
                          </a:solidFill>
                          <a:effectLst/>
                          <a:uFill>
                            <a:solidFill>
                              <a:prstClr val="black">
                                <a:alpha val="0"/>
                              </a:prstClr>
                            </a:solidFill>
                          </a:uFill>
                          <a:latin typeface="Calibri"/>
                          <a:ea typeface="Calibri"/>
                          <a:cs typeface="Calibri"/>
                        </a:rPr>
                        <a:t> </a:t>
                      </a:r>
                      <a:r>
                        <a:rPr lang="nl-BE" sz="1100" b="0" i="0" u="none" strike="noStrike" cap="none" baseline="0">
                          <a:solidFill>
                            <a:srgbClr val="000000"/>
                          </a:solidFill>
                          <a:effectLst/>
                          <a:uFill>
                            <a:solidFill>
                              <a:prstClr val="black">
                                <a:alpha val="0"/>
                              </a:prstClr>
                            </a:solidFill>
                          </a:uFill>
                          <a:latin typeface="Calibri"/>
                          <a:ea typeface="Calibri"/>
                          <a:cs typeface="Calibri"/>
                        </a:rPr>
                        <a:t>Geef technisch of SME-advies namens het bedrijf door het bedrijf te vertegenwoordigen aan een andere persoon, bedrijf, entiteit of overheidsfunctionaris</a:t>
                      </a:r>
                      <a:endParaRPr lang="en-GB" sz="1100" b="0" i="0" u="none" strike="noStrike">
                        <a:solidFill>
                          <a:srgbClr val="000000"/>
                        </a:solidFill>
                        <a:effectLst/>
                        <a:latin typeface="Calibri" panose="020f0502020204030204" pitchFamily="34" charset="0"/>
                      </a:endParaRPr>
                    </a:p>
                  </a:txBody>
                  <a:tcPr marL="6122" marR="6122" marT="6122" marB="0" anchor="ctr"/>
                </a:tc>
                <a:extLst>
                  <a:ext uri="{0D108BD9-81ED-4DB2-BD59-A6C34878D82A}">
                    <a16:rowId xmlns:a16="http://schemas.microsoft.com/office/drawing/2014/main" val="1326498955"/>
                  </a:ext>
                </a:extLst>
              </a:tr>
              <a:tr h="371336">
                <a:tc>
                  <a:txBody>
                    <a:bodyPr vert="horz" wrap="square"/>
                    <a:lstStyle/>
                    <a:p>
                      <a:pPr algn="l" fontAlgn="ctr"/>
                      <a:r>
                        <a:rPr lang="nl-BE" sz="1100" b="1" i="0" u="none" strike="noStrike" cap="none" baseline="0">
                          <a:solidFill>
                            <a:srgbClr val="000000"/>
                          </a:solidFill>
                          <a:effectLst/>
                          <a:uFill>
                            <a:solidFill>
                              <a:prstClr val="black">
                                <a:alpha val="0"/>
                              </a:prstClr>
                            </a:solidFill>
                          </a:uFill>
                          <a:latin typeface="Calibri"/>
                          <a:ea typeface="Calibri"/>
                          <a:cs typeface="Calibri"/>
                        </a:rPr>
                        <a:t>Agent:</a:t>
                      </a:r>
                      <a:r>
                        <a:rPr lang="nl-BE" sz="1100" b="0" i="0" u="none" strike="noStrike" cap="none" baseline="0">
                          <a:solidFill>
                            <a:srgbClr val="000000"/>
                          </a:solidFill>
                          <a:effectLst/>
                          <a:uFill>
                            <a:solidFill>
                              <a:prstClr val="black">
                                <a:alpha val="0"/>
                              </a:prstClr>
                            </a:solidFill>
                          </a:uFill>
                          <a:latin typeface="Calibri"/>
                          <a:ea typeface="Calibri"/>
                          <a:cs typeface="Calibri"/>
                        </a:rPr>
                        <a:t> </a:t>
                      </a:r>
                      <a:r>
                        <a:rPr lang="nl-BE" sz="1100" b="0" i="0" u="none" strike="noStrike" cap="none" baseline="0">
                          <a:solidFill>
                            <a:srgbClr val="000000"/>
                          </a:solidFill>
                          <a:effectLst/>
                          <a:uFill>
                            <a:solidFill>
                              <a:prstClr val="black">
                                <a:alpha val="0"/>
                              </a:prstClr>
                            </a:solidFill>
                          </a:uFill>
                          <a:latin typeface="Calibri"/>
                          <a:ea typeface="Calibri"/>
                          <a:cs typeface="Calibri"/>
                        </a:rPr>
                        <a:t>Bevoegd om op te treden voor of namens het Bedrijf ter bevordering van de belangen van het Bedrijf, bijv. verkoopagenten, douane-expediteurs, vergunningsagenten</a:t>
                      </a:r>
                      <a:endParaRPr lang="en-GB" sz="1100" b="0" i="0" u="none" strike="noStrike">
                        <a:solidFill>
                          <a:srgbClr val="000000"/>
                        </a:solidFill>
                        <a:effectLst/>
                        <a:latin typeface="Calibri" panose="020f0502020204030204" pitchFamily="34" charset="0"/>
                      </a:endParaRPr>
                    </a:p>
                  </a:txBody>
                  <a:tcPr marL="6122" marR="6122" marT="6122" marB="0" anchor="ctr"/>
                </a:tc>
                <a:extLst>
                  <a:ext uri="{0D108BD9-81ED-4DB2-BD59-A6C34878D82A}">
                    <a16:rowId xmlns:a16="http://schemas.microsoft.com/office/drawing/2014/main" val="1250515178"/>
                  </a:ext>
                </a:extLst>
              </a:tr>
              <a:tr h="371336">
                <a:tc>
                  <a:txBody>
                    <a:bodyPr vert="horz" wrap="square"/>
                    <a:lstStyle/>
                    <a:p>
                      <a:pPr algn="l" fontAlgn="ctr"/>
                      <a:r>
                        <a:rPr lang="nl-BE" sz="1100" b="1" i="0" u="none" strike="noStrike" cap="none" baseline="0">
                          <a:solidFill>
                            <a:srgbClr val="000000"/>
                          </a:solidFill>
                          <a:effectLst/>
                          <a:uFill>
                            <a:solidFill>
                              <a:prstClr val="black">
                                <a:alpha val="0"/>
                              </a:prstClr>
                            </a:solidFill>
                          </a:uFill>
                          <a:latin typeface="Calibri"/>
                          <a:ea typeface="Calibri"/>
                          <a:cs typeface="Calibri"/>
                        </a:rPr>
                        <a:t>Aannemer/onderaannemer:</a:t>
                      </a:r>
                      <a:r>
                        <a:rPr lang="nl-BE" sz="1100" b="0" i="0" u="none" strike="noStrike" cap="none" baseline="0">
                          <a:solidFill>
                            <a:srgbClr val="000000"/>
                          </a:solidFill>
                          <a:effectLst/>
                          <a:uFill>
                            <a:solidFill>
                              <a:prstClr val="black">
                                <a:alpha val="0"/>
                              </a:prstClr>
                            </a:solidFill>
                          </a:uFill>
                          <a:latin typeface="Calibri"/>
                          <a:ea typeface="Calibri"/>
                          <a:cs typeface="Calibri"/>
                        </a:rPr>
                        <a:t> </a:t>
                      </a:r>
                      <a:r>
                        <a:rPr lang="nl-BE" sz="1100" b="0" i="0" u="none" strike="noStrike" cap="none" baseline="0">
                          <a:solidFill>
                            <a:srgbClr val="000000"/>
                          </a:solidFill>
                          <a:effectLst/>
                          <a:uFill>
                            <a:solidFill>
                              <a:prstClr val="black">
                                <a:alpha val="0"/>
                              </a:prstClr>
                            </a:solidFill>
                          </a:uFill>
                          <a:latin typeface="Calibri"/>
                          <a:ea typeface="Calibri"/>
                          <a:cs typeface="Calibri"/>
                        </a:rPr>
                        <a:t>Goederen of diensten leveren aan het Bedrijf onder contractuele voorwaarden, maar anderszins niet onder de controle van het Bedrijf vallen, bijv. installateurs/reparateurs</a:t>
                      </a:r>
                      <a:endParaRPr lang="en-GB" sz="1100" b="0" i="0" u="none" strike="noStrike">
                        <a:solidFill>
                          <a:srgbClr val="000000"/>
                        </a:solidFill>
                        <a:effectLst/>
                        <a:latin typeface="Calibri" panose="020f0502020204030204" pitchFamily="34" charset="0"/>
                      </a:endParaRPr>
                    </a:p>
                  </a:txBody>
                  <a:tcPr marL="6122" marR="6122" marT="6122" marB="0" anchor="ctr"/>
                </a:tc>
                <a:extLst>
                  <a:ext uri="{0D108BD9-81ED-4DB2-BD59-A6C34878D82A}">
                    <a16:rowId xmlns:a16="http://schemas.microsoft.com/office/drawing/2014/main" val="429194994"/>
                  </a:ext>
                </a:extLst>
              </a:tr>
              <a:tr h="217871">
                <a:tc>
                  <a:txBody>
                    <a:bodyPr vert="horz" wrap="square"/>
                    <a:lstStyle/>
                    <a:p>
                      <a:pPr algn="l" fontAlgn="ctr"/>
                      <a:r>
                        <a:rPr lang="nl-BE" sz="1100" b="1" i="0" u="none" strike="noStrike" cap="none" baseline="0">
                          <a:solidFill>
                            <a:srgbClr val="000000"/>
                          </a:solidFill>
                          <a:effectLst/>
                          <a:uFill>
                            <a:solidFill>
                              <a:prstClr val="black">
                                <a:alpha val="0"/>
                              </a:prstClr>
                            </a:solidFill>
                          </a:uFill>
                          <a:latin typeface="Calibri"/>
                          <a:ea typeface="Calibri"/>
                          <a:cs typeface="Calibri"/>
                        </a:rPr>
                        <a:t>Directe leverancier/verkoper:</a:t>
                      </a:r>
                      <a:r>
                        <a:rPr lang="nl-BE" sz="1100" b="0" i="0" u="none" strike="noStrike" cap="none" baseline="0">
                          <a:solidFill>
                            <a:srgbClr val="000000"/>
                          </a:solidFill>
                          <a:effectLst/>
                          <a:uFill>
                            <a:solidFill>
                              <a:prstClr val="black">
                                <a:alpha val="0"/>
                              </a:prstClr>
                            </a:solidFill>
                          </a:uFill>
                          <a:latin typeface="Calibri"/>
                          <a:ea typeface="Calibri"/>
                          <a:cs typeface="Calibri"/>
                        </a:rPr>
                        <a:t> </a:t>
                      </a:r>
                      <a:r>
                        <a:rPr lang="nl-BE" sz="1100" b="0" i="0" u="none" strike="noStrike" cap="none" baseline="0">
                          <a:solidFill>
                            <a:srgbClr val="000000"/>
                          </a:solidFill>
                          <a:effectLst/>
                          <a:uFill>
                            <a:solidFill>
                              <a:prstClr val="black">
                                <a:alpha val="0"/>
                              </a:prstClr>
                            </a:solidFill>
                          </a:uFill>
                          <a:latin typeface="Calibri"/>
                          <a:ea typeface="Calibri"/>
                          <a:cs typeface="Calibri"/>
                        </a:rPr>
                        <a:t>Levering van grondstoffen en verpakkingen die door het bedrijf worden gebruikt</a:t>
                      </a:r>
                      <a:endParaRPr lang="en-GB" sz="1100" b="0" i="0" u="none" strike="noStrike">
                        <a:solidFill>
                          <a:srgbClr val="000000"/>
                        </a:solidFill>
                        <a:effectLst/>
                        <a:latin typeface="Calibri" panose="020f0502020204030204" pitchFamily="34" charset="0"/>
                      </a:endParaRPr>
                    </a:p>
                  </a:txBody>
                  <a:tcPr marL="6122" marR="6122" marT="6122" marB="0" anchor="ctr"/>
                </a:tc>
                <a:extLst>
                  <a:ext uri="{0D108BD9-81ED-4DB2-BD59-A6C34878D82A}">
                    <a16:rowId xmlns:a16="http://schemas.microsoft.com/office/drawing/2014/main" val="781181331"/>
                  </a:ext>
                </a:extLst>
              </a:tr>
              <a:tr h="217871">
                <a:tc>
                  <a:txBody>
                    <a:bodyPr vert="horz" wrap="square"/>
                    <a:lstStyle/>
                    <a:p>
                      <a:pPr algn="l" fontAlgn="ctr"/>
                      <a:r>
                        <a:rPr lang="nl-BE" sz="1100" b="1" i="0" u="none" strike="noStrike" cap="none" baseline="0">
                          <a:solidFill>
                            <a:srgbClr val="000000"/>
                          </a:solidFill>
                          <a:effectLst/>
                          <a:uFill>
                            <a:solidFill>
                              <a:prstClr val="black">
                                <a:alpha val="0"/>
                              </a:prstClr>
                            </a:solidFill>
                          </a:uFill>
                          <a:latin typeface="Calibri"/>
                          <a:ea typeface="Calibri"/>
                          <a:cs typeface="Calibri"/>
                        </a:rPr>
                        <a:t>Logistiek/expeditie</a:t>
                      </a:r>
                      <a:endParaRPr lang="en-GB" sz="1100" b="1" i="0" u="none" strike="noStrike">
                        <a:solidFill>
                          <a:srgbClr val="000000"/>
                        </a:solidFill>
                        <a:effectLst/>
                        <a:latin typeface="Segoe UI" panose="020b0502040204020203" pitchFamily="34" charset="0"/>
                      </a:endParaRPr>
                    </a:p>
                  </a:txBody>
                  <a:tcPr marL="6122" marR="6122" marT="6122" marB="0" anchor="ctr"/>
                </a:tc>
                <a:extLst>
                  <a:ext uri="{0D108BD9-81ED-4DB2-BD59-A6C34878D82A}">
                    <a16:rowId xmlns:a16="http://schemas.microsoft.com/office/drawing/2014/main" val="3714228088"/>
                  </a:ext>
                </a:extLst>
              </a:tr>
              <a:tr h="217871">
                <a:tc>
                  <a:txBody>
                    <a:bodyPr vert="horz" wrap="square"/>
                    <a:lstStyle/>
                    <a:p>
                      <a:pPr algn="l" fontAlgn="ctr"/>
                      <a:r>
                        <a:rPr lang="nl-BE" sz="1100" b="1" i="0" u="none" strike="noStrike" cap="none" baseline="0">
                          <a:solidFill>
                            <a:srgbClr val="000000"/>
                          </a:solidFill>
                          <a:effectLst/>
                          <a:uFill>
                            <a:solidFill>
                              <a:prstClr val="black">
                                <a:alpha val="0"/>
                              </a:prstClr>
                            </a:solidFill>
                          </a:uFill>
                          <a:latin typeface="Calibri"/>
                          <a:ea typeface="Calibri"/>
                          <a:cs typeface="Calibri"/>
                        </a:rPr>
                        <a:t>Geen directe leverancier / verkoper:</a:t>
                      </a:r>
                      <a:r>
                        <a:rPr lang="nl-BE" sz="1100" b="0" i="0" u="none" strike="noStrike" cap="none" baseline="0">
                          <a:solidFill>
                            <a:srgbClr val="000000"/>
                          </a:solidFill>
                          <a:effectLst/>
                          <a:uFill>
                            <a:solidFill>
                              <a:prstClr val="black">
                                <a:alpha val="0"/>
                              </a:prstClr>
                            </a:solidFill>
                          </a:uFill>
                          <a:latin typeface="Calibri"/>
                          <a:ea typeface="Calibri"/>
                          <a:cs typeface="Calibri"/>
                        </a:rPr>
                        <a:t> </a:t>
                      </a:r>
                      <a:r>
                        <a:rPr lang="nl-BE" sz="1100" b="0" i="0" u="none" strike="noStrike" cap="none" baseline="0">
                          <a:solidFill>
                            <a:srgbClr val="000000"/>
                          </a:solidFill>
                          <a:effectLst/>
                          <a:uFill>
                            <a:solidFill>
                              <a:prstClr val="black">
                                <a:alpha val="0"/>
                              </a:prstClr>
                            </a:solidFill>
                          </a:uFill>
                          <a:latin typeface="Calibri"/>
                          <a:ea typeface="Calibri"/>
                          <a:cs typeface="Calibri"/>
                        </a:rPr>
                        <a:t>Leveringsonderdelen, componenten en overhead &amp; diverse items gebruikt door het bedrijf</a:t>
                      </a:r>
                      <a:endParaRPr lang="en-GB" sz="1100" b="0" i="0" u="none" strike="noStrike">
                        <a:solidFill>
                          <a:srgbClr val="000000"/>
                        </a:solidFill>
                        <a:effectLst/>
                        <a:latin typeface="Calibri" panose="020f0502020204030204" pitchFamily="34" charset="0"/>
                      </a:endParaRPr>
                    </a:p>
                  </a:txBody>
                  <a:tcPr marL="6122" marR="6122" marT="6122" marB="0" anchor="ctr"/>
                </a:tc>
                <a:extLst>
                  <a:ext uri="{0D108BD9-81ED-4DB2-BD59-A6C34878D82A}">
                    <a16:rowId xmlns:a16="http://schemas.microsoft.com/office/drawing/2014/main" val="1061018000"/>
                  </a:ext>
                </a:extLst>
              </a:tr>
              <a:tr h="371336">
                <a:tc>
                  <a:txBody>
                    <a:bodyPr vert="horz" wrap="square"/>
                    <a:lstStyle/>
                    <a:p>
                      <a:pPr algn="l" fontAlgn="ctr"/>
                      <a:r>
                        <a:rPr lang="nl-BE" sz="1100" b="1" i="0" u="none" strike="noStrike" cap="none" baseline="0">
                          <a:solidFill>
                            <a:srgbClr val="000000"/>
                          </a:solidFill>
                          <a:effectLst/>
                          <a:uFill>
                            <a:solidFill>
                              <a:prstClr val="black">
                                <a:alpha val="0"/>
                              </a:prstClr>
                            </a:solidFill>
                          </a:uFill>
                          <a:latin typeface="Calibri"/>
                          <a:ea typeface="Calibri"/>
                          <a:cs typeface="Calibri"/>
                        </a:rPr>
                        <a:t>Dienstverlener:</a:t>
                      </a:r>
                      <a:r>
                        <a:rPr lang="nl-BE" sz="1100" b="0" i="0" u="none" strike="noStrike" cap="none" baseline="0">
                          <a:solidFill>
                            <a:srgbClr val="000000"/>
                          </a:solidFill>
                          <a:effectLst/>
                          <a:uFill>
                            <a:solidFill>
                              <a:prstClr val="black">
                                <a:alpha val="0"/>
                              </a:prstClr>
                            </a:solidFill>
                          </a:uFill>
                          <a:latin typeface="Calibri"/>
                          <a:ea typeface="Calibri"/>
                          <a:cs typeface="Calibri"/>
                        </a:rPr>
                        <a:t> </a:t>
                      </a:r>
                      <a:r>
                        <a:rPr lang="nl-BE" sz="1100" b="0" i="0" u="none" strike="noStrike" cap="none" baseline="0">
                          <a:solidFill>
                            <a:srgbClr val="000000"/>
                          </a:solidFill>
                          <a:effectLst/>
                          <a:uFill>
                            <a:solidFill>
                              <a:prstClr val="black">
                                <a:alpha val="0"/>
                              </a:prstClr>
                            </a:solidFill>
                          </a:uFill>
                          <a:latin typeface="Calibri"/>
                          <a:ea typeface="Calibri"/>
                          <a:cs typeface="Calibri"/>
                        </a:rPr>
                        <a:t>Functionele diensten of ondersteuning bieden aan het bedrijf (bijv. communicatie, opslag, verwerkingsdienst, IT-diensten, marketingdiensten, financiële diensten</a:t>
                      </a:r>
                      <a:endParaRPr lang="en-GB" sz="1100" b="0" i="0" u="none" strike="noStrike">
                        <a:solidFill>
                          <a:srgbClr val="000000"/>
                        </a:solidFill>
                        <a:effectLst/>
                        <a:latin typeface="Calibri" panose="020f0502020204030204" pitchFamily="34" charset="0"/>
                      </a:endParaRPr>
                    </a:p>
                  </a:txBody>
                  <a:tcPr marL="6122" marR="6122" marT="6122" marB="0" anchor="ctr"/>
                </a:tc>
                <a:extLst>
                  <a:ext uri="{0D108BD9-81ED-4DB2-BD59-A6C34878D82A}">
                    <a16:rowId xmlns:a16="http://schemas.microsoft.com/office/drawing/2014/main" val="587484815"/>
                  </a:ext>
                </a:extLst>
              </a:tr>
              <a:tr h="217871">
                <a:tc>
                  <a:txBody>
                    <a:bodyPr vert="horz" wrap="square"/>
                    <a:lstStyle/>
                    <a:p>
                      <a:pPr algn="l" fontAlgn="ctr"/>
                      <a:r>
                        <a:rPr lang="nl-BE" sz="1100" b="1" i="0" u="none" strike="noStrike" cap="none" baseline="0">
                          <a:solidFill>
                            <a:srgbClr val="000000"/>
                          </a:solidFill>
                          <a:effectLst/>
                          <a:uFill>
                            <a:solidFill>
                              <a:prstClr val="black">
                                <a:alpha val="0"/>
                              </a:prstClr>
                            </a:solidFill>
                          </a:uFill>
                          <a:latin typeface="Calibri"/>
                          <a:ea typeface="Calibri"/>
                          <a:cs typeface="Calibri"/>
                        </a:rPr>
                        <a:t>Leverancier Distributeur:</a:t>
                      </a:r>
                      <a:r>
                        <a:rPr lang="nl-BE" sz="1100" b="0" i="0" u="none" strike="noStrike" cap="none" baseline="0">
                          <a:solidFill>
                            <a:srgbClr val="000000"/>
                          </a:solidFill>
                          <a:effectLst/>
                          <a:uFill>
                            <a:solidFill>
                              <a:prstClr val="black">
                                <a:alpha val="0"/>
                              </a:prstClr>
                            </a:solidFill>
                          </a:uFill>
                          <a:latin typeface="Calibri"/>
                          <a:ea typeface="Calibri"/>
                          <a:cs typeface="Calibri"/>
                        </a:rPr>
                        <a:t> </a:t>
                      </a:r>
                      <a:r>
                        <a:rPr lang="nl-BE" sz="1100" b="0" i="0" u="none" strike="noStrike" cap="none" baseline="0">
                          <a:solidFill>
                            <a:srgbClr val="000000"/>
                          </a:solidFill>
                          <a:effectLst/>
                          <a:uFill>
                            <a:solidFill>
                              <a:prstClr val="black">
                                <a:alpha val="0"/>
                              </a:prstClr>
                            </a:solidFill>
                          </a:uFill>
                          <a:latin typeface="Calibri"/>
                          <a:ea typeface="Calibri"/>
                          <a:cs typeface="Calibri"/>
                        </a:rPr>
                        <a:t>Verkoper van een product dat namens fabrikant(en) doorverkoopt</a:t>
                      </a:r>
                      <a:endParaRPr lang="en-GB" sz="1100" b="0" i="0" u="none" strike="noStrike">
                        <a:solidFill>
                          <a:srgbClr val="000000"/>
                        </a:solidFill>
                        <a:effectLst/>
                        <a:latin typeface="Calibri" panose="020f0502020204030204" pitchFamily="34" charset="0"/>
                      </a:endParaRPr>
                    </a:p>
                  </a:txBody>
                  <a:tcPr marL="6122" marR="6122" marT="6122" marB="0" anchor="ctr"/>
                </a:tc>
                <a:extLst>
                  <a:ext uri="{0D108BD9-81ED-4DB2-BD59-A6C34878D82A}">
                    <a16:rowId xmlns:a16="http://schemas.microsoft.com/office/drawing/2014/main" val="985780525"/>
                  </a:ext>
                </a:extLst>
              </a:tr>
              <a:tr h="217871">
                <a:tc>
                  <a:txBody>
                    <a:bodyPr vert="horz" wrap="square"/>
                    <a:lstStyle/>
                    <a:p>
                      <a:pPr algn="l" fontAlgn="ctr"/>
                      <a:r>
                        <a:rPr lang="nl-BE" sz="1100" b="1" i="0" u="none" strike="noStrike" cap="none" baseline="0">
                          <a:solidFill>
                            <a:srgbClr val="000000"/>
                          </a:solidFill>
                          <a:effectLst/>
                          <a:uFill>
                            <a:solidFill>
                              <a:prstClr val="black">
                                <a:alpha val="0"/>
                              </a:prstClr>
                            </a:solidFill>
                          </a:uFill>
                          <a:latin typeface="Calibri"/>
                          <a:ea typeface="Calibri"/>
                          <a:cs typeface="Calibri"/>
                        </a:rPr>
                        <a:t>Overig</a:t>
                      </a:r>
                      <a:endParaRPr lang="en-GB" sz="1100" b="1" i="0" u="none" strike="noStrike">
                        <a:solidFill>
                          <a:srgbClr val="000000"/>
                        </a:solidFill>
                        <a:effectLst/>
                        <a:latin typeface="Calibri" panose="020f0502020204030204" pitchFamily="34" charset="0"/>
                      </a:endParaRPr>
                    </a:p>
                  </a:txBody>
                  <a:tcPr marL="6122" marR="6122" marT="6122" marB="0" anchor="ctr"/>
                </a:tc>
                <a:extLst>
                  <a:ext uri="{0D108BD9-81ED-4DB2-BD59-A6C34878D82A}">
                    <a16:rowId xmlns:a16="http://schemas.microsoft.com/office/drawing/2014/main" val="3837030219"/>
                  </a:ext>
                </a:extLst>
              </a:tr>
            </a:tbl>
          </a:graphicData>
        </a:graphic>
      </p:graphicFrame>
      <p:sp>
        <p:nvSpPr>
          <p:cNvPr id="2" name="Slide Number Placeholder 1">
            <a:extLst>
              <a:ext uri="{FF2B5EF4-FFF2-40B4-BE49-F238E27FC236}">
                <a16:creationId xmlns:a16="http://schemas.microsoft.com/office/drawing/2014/main" id="{D0DB6A5D-5183-8FAE-8157-79169BB4D4AE}"/>
              </a:ext>
            </a:extLst>
          </p:cNvPr>
          <p:cNvSpPr>
            <a:spLocks noGrp="1"/>
          </p:cNvSpPr>
          <p:nvPr>
            <p:ph type="sldNum" sz="quarter" idx="4"/>
          </p:nvPr>
        </p:nvSpPr>
        <p:spPr/>
        <p:txBody>
          <a:bodyPr/>
          <a:lstStyle/>
          <a:p>
            <a:fld id="{BB5FC4A1-A2DE-4EB5-9A46-57D39B4235EC}" type="slidenum">
              <a:rPr lang="en-US" smtClean="0"/>
              <a:t>11</a:t>
            </a:fld>
            <a:endParaRPr lang="en-US"/>
          </a:p>
        </p:txBody>
      </p:sp>
    </p:spTree>
    <p:extLst>
      <p:ext uri="{BB962C8B-B14F-4D97-AF65-F5344CB8AC3E}">
        <p14:creationId val="3470457451"/>
      </p:ext>
    </p:extLst>
  </p:cSld>
  <p:clrMapOvr>
    <a:masterClrMapping/>
  </p:clrMapOvr>
  <p:transition spd="med">
    <p:fade/>
  </p:transition>
  <p:timing/>
</p:sld>
</file>

<file path=ppt/slides/slide1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6" name="Title 1">
            <a:extLst>
              <a:ext uri="{FF2B5EF4-FFF2-40B4-BE49-F238E27FC236}">
                <a16:creationId xmlns:a16="http://schemas.microsoft.com/office/drawing/2014/main" id="{3F94D709-2A45-0DAC-3E33-A52FC0D082B1}"/>
              </a:ext>
            </a:extLst>
          </p:cNvPr>
          <p:cNvSpPr>
            <a:spLocks noGrp="1"/>
          </p:cNvSpPr>
          <p:nvPr>
            <p:ph type="title"/>
          </p:nvPr>
        </p:nvSpPr>
        <p:spPr>
          <a:xfrm>
            <a:off x="822960" y="182880"/>
            <a:ext cx="7358907" cy="787032"/>
          </a:xfrm>
        </p:spPr>
        <p:txBody>
          <a:bodyPr/>
          <a:lstStyle/>
          <a:p>
            <a:r>
              <a:rPr lang="nl-BE" sz="2000" b="0" i="0" u="none" strike="noStrike" cap="none" baseline="0">
                <a:solidFill>
                  <a:srgbClr val="FFFFFF"/>
                </a:solidFill>
                <a:effectLst/>
                <a:uFill>
                  <a:solidFill>
                    <a:prstClr val="black">
                      <a:alpha val="0"/>
                    </a:prstClr>
                  </a:solidFill>
                </a:uFill>
                <a:latin typeface="Calibri Light"/>
                <a:ea typeface="Calibri Light"/>
                <a:cs typeface="Calibri Light"/>
              </a:rPr>
              <a:t>De risico-analyser</a:t>
            </a:r>
          </a:p>
        </p:txBody>
      </p:sp>
      <p:sp>
        <p:nvSpPr>
          <p:cNvPr id="8" name="TextBox 7">
            <a:extLst>
              <a:ext uri="{FF2B5EF4-FFF2-40B4-BE49-F238E27FC236}">
                <a16:creationId xmlns:a16="http://schemas.microsoft.com/office/drawing/2014/main" id="{835DB1F3-13BB-49FB-043D-2D77F358E04E}"/>
              </a:ext>
            </a:extLst>
          </p:cNvPr>
          <p:cNvSpPr txBox="1"/>
          <p:nvPr/>
        </p:nvSpPr>
        <p:spPr>
          <a:xfrm>
            <a:off x="375488" y="3041331"/>
            <a:ext cx="8393024" cy="3931920"/>
          </a:xfrm>
          <a:prstGeom prst="rect">
            <a:avLst/>
          </a:prstGeom>
          <a:noFill/>
        </p:spPr>
        <p:txBody>
          <a:bodyPr wrap="square" rtlCol="0">
            <a:spAutoFit/>
          </a:bodyPr>
          <a:lstStyle/>
          <a:p>
            <a:pPr marL="285750" indent="-285750">
              <a:buFont typeface="Arial" panose="020b0604020202020204" pitchFamily="34" charset="0"/>
              <a:buChar char="•"/>
            </a:pPr>
            <a:r>
              <a:rPr lang="nl-BE" sz="1400" b="0" i="0" u="none" strike="noStrike" cap="none" baseline="0">
                <a:solidFill>
                  <a:srgbClr val="000000"/>
                </a:solidFill>
                <a:effectLst/>
                <a:uFill>
                  <a:solidFill>
                    <a:prstClr val="black">
                      <a:alpha val="0"/>
                    </a:prstClr>
                  </a:solidFill>
                </a:uFill>
                <a:latin typeface="Calibri"/>
                <a:ea typeface="Calibri"/>
                <a:cs typeface="Calibri"/>
              </a:rPr>
              <a:t>De Risk Analyser is een tool die is ingebouwd in het LSEG-platform om een overzicht op hoog niveau te bieden van het risicoprofiel van de derde partij.</a:t>
            </a:r>
            <a:r>
              <a:rPr lang="nl-BE" sz="1400" b="0" i="0" u="none" strike="noStrike" cap="none" baseline="0">
                <a:solidFill>
                  <a:srgbClr val="000000"/>
                </a:solidFill>
                <a:effectLst/>
                <a:uFill>
                  <a:solidFill>
                    <a:prstClr val="black">
                      <a:alpha val="0"/>
                    </a:prstClr>
                  </a:solidFill>
                </a:uFill>
                <a:latin typeface="Calibri"/>
                <a:ea typeface="Calibri"/>
                <a:cs typeface="Calibri"/>
              </a:rPr>
              <a:t> </a:t>
            </a:r>
          </a:p>
          <a:p>
            <a:pPr marL="285750" indent="-285750">
              <a:buFont typeface="Arial" panose="020b0604020202020204" pitchFamily="34" charset="0"/>
              <a:buChar char="•"/>
            </a:pPr>
            <a:r>
              <a:rPr lang="nl-BE" sz="1400" b="0" i="0" u="none" strike="noStrike" cap="none" baseline="0">
                <a:solidFill>
                  <a:srgbClr val="000000"/>
                </a:solidFill>
                <a:effectLst/>
                <a:uFill>
                  <a:solidFill>
                    <a:prstClr val="black">
                      <a:alpha val="0"/>
                    </a:prstClr>
                  </a:solidFill>
                </a:uFill>
                <a:latin typeface="Calibri"/>
                <a:ea typeface="Calibri"/>
                <a:cs typeface="Calibri"/>
              </a:rPr>
              <a:t>De risicoanalyse wordt onafhankelijk van de World Check/Media Check Screening-functie uitgevoerd en de score wordt bepaald door de informatie die is ingevuld in het gedeelte DERDE PARTIJ TOEVOEGEN.</a:t>
            </a:r>
            <a:r>
              <a:rPr lang="nl-BE" sz="1400" b="0" i="0" u="none" strike="noStrike" cap="none" baseline="0">
                <a:solidFill>
                  <a:srgbClr val="000000"/>
                </a:solidFill>
                <a:effectLst/>
                <a:uFill>
                  <a:solidFill>
                    <a:prstClr val="black">
                      <a:alpha val="0"/>
                    </a:prstClr>
                  </a:solidFill>
                </a:uFill>
                <a:latin typeface="Calibri"/>
                <a:ea typeface="Calibri"/>
                <a:cs typeface="Calibri"/>
              </a:rPr>
              <a:t> </a:t>
            </a:r>
          </a:p>
          <a:p>
            <a:pPr marL="285750" indent="-285750">
              <a:buFont typeface="Arial" panose="020b0604020202020204" pitchFamily="34" charset="0"/>
              <a:buChar char="•"/>
            </a:pPr>
            <a:r>
              <a:rPr lang="nl-BE" sz="1400" b="0" i="0" u="none" strike="noStrike" cap="none" baseline="0">
                <a:solidFill>
                  <a:srgbClr val="000000"/>
                </a:solidFill>
                <a:effectLst/>
                <a:uFill>
                  <a:solidFill>
                    <a:prstClr val="black">
                      <a:alpha val="0"/>
                    </a:prstClr>
                  </a:solidFill>
                </a:uFill>
                <a:latin typeface="Calibri"/>
                <a:ea typeface="Calibri"/>
                <a:cs typeface="Calibri"/>
              </a:rPr>
              <a:t>Daarom is het van cruciaal belang om bepaalde velden in te vullen, volgens de instructies op pagina 10, om ervoor te zorgen dat de risicoanalysator een geschikte risicoscore kan berekenen.</a:t>
            </a:r>
            <a:r>
              <a:rPr lang="nl-BE" sz="1400" b="0" i="0" u="none" strike="noStrike" cap="none" baseline="0">
                <a:solidFill>
                  <a:srgbClr val="000000"/>
                </a:solidFill>
                <a:effectLst/>
                <a:uFill>
                  <a:solidFill>
                    <a:prstClr val="black">
                      <a:alpha val="0"/>
                    </a:prstClr>
                  </a:solidFill>
                </a:uFill>
                <a:latin typeface="Calibri"/>
                <a:ea typeface="Calibri"/>
                <a:cs typeface="Calibri"/>
              </a:rPr>
              <a:t>  </a:t>
            </a:r>
          </a:p>
          <a:p>
            <a:pPr marL="285750" indent="-285750">
              <a:buFont typeface="Arial" panose="020b0604020202020204" pitchFamily="34" charset="0"/>
              <a:buChar char="•"/>
            </a:pPr>
            <a:r>
              <a:rPr lang="nl-BE" sz="1400" b="0" i="0" u="none" strike="noStrike" cap="none" baseline="0">
                <a:solidFill>
                  <a:srgbClr val="000000"/>
                </a:solidFill>
                <a:effectLst/>
                <a:uFill>
                  <a:solidFill>
                    <a:prstClr val="black">
                      <a:alpha val="0"/>
                    </a:prstClr>
                  </a:solidFill>
                </a:uFill>
                <a:latin typeface="Calibri"/>
                <a:ea typeface="Calibri"/>
                <a:cs typeface="Calibri"/>
              </a:rPr>
              <a:t>Afhankelijk van </a:t>
            </a:r>
            <a:r>
              <a:rPr lang="nl-BE" sz="1400" b="0" i="0" u="none" strike="noStrike" cap="none" baseline="0">
                <a:solidFill>
                  <a:srgbClr val="2F5597"/>
                </a:solidFill>
                <a:effectLst/>
                <a:uFill>
                  <a:solidFill>
                    <a:prstClr val="black">
                      <a:alpha val="0"/>
                    </a:prstClr>
                  </a:solidFill>
                </a:uFill>
                <a:latin typeface="Calibri"/>
                <a:ea typeface="Calibri"/>
                <a:cs typeface="Calibri"/>
              </a:rPr>
              <a:t>WAAR</a:t>
            </a:r>
            <a:r>
              <a:rPr lang="nl-BE" sz="1400" b="0" i="0" u="none" strike="noStrike" cap="none" baseline="0">
                <a:solidFill>
                  <a:srgbClr val="000000"/>
                </a:solidFill>
                <a:effectLst/>
                <a:uFill>
                  <a:solidFill>
                    <a:prstClr val="black">
                      <a:alpha val="0"/>
                    </a:prstClr>
                  </a:solidFill>
                </a:uFill>
                <a:latin typeface="Calibri"/>
                <a:ea typeface="Calibri"/>
                <a:cs typeface="Calibri"/>
              </a:rPr>
              <a:t> het bedrijf is gevestigd, het </a:t>
            </a:r>
            <a:r>
              <a:rPr lang="nl-BE" sz="1400" b="0" i="0" u="none" strike="noStrike" cap="none" baseline="0">
                <a:solidFill>
                  <a:srgbClr val="2F5597"/>
                </a:solidFill>
                <a:effectLst/>
                <a:uFill>
                  <a:solidFill>
                    <a:prstClr val="black">
                      <a:alpha val="0"/>
                    </a:prstClr>
                  </a:solidFill>
                </a:uFill>
                <a:latin typeface="Calibri"/>
                <a:ea typeface="Calibri"/>
                <a:cs typeface="Calibri"/>
              </a:rPr>
              <a:t>SOORT</a:t>
            </a:r>
            <a:r>
              <a:rPr lang="nl-BE" sz="1400" b="0" i="0" u="none" strike="noStrike" cap="none" baseline="0">
                <a:solidFill>
                  <a:srgbClr val="000000"/>
                </a:solidFill>
                <a:effectLst/>
                <a:uFill>
                  <a:solidFill>
                    <a:prstClr val="black">
                      <a:alpha val="0"/>
                    </a:prstClr>
                  </a:solidFill>
                </a:uFill>
                <a:latin typeface="Calibri"/>
                <a:ea typeface="Calibri"/>
                <a:cs typeface="Calibri"/>
              </a:rPr>
              <a:t> zakelijke relatie (type product), de </a:t>
            </a:r>
            <a:r>
              <a:rPr lang="nl-BE" sz="1400" b="0" i="0" u="none" strike="noStrike" cap="none" baseline="0">
                <a:solidFill>
                  <a:srgbClr val="2F5597"/>
                </a:solidFill>
                <a:effectLst/>
                <a:uFill>
                  <a:solidFill>
                    <a:prstClr val="black">
                      <a:alpha val="0"/>
                    </a:prstClr>
                  </a:solidFill>
                </a:uFill>
                <a:latin typeface="Calibri"/>
                <a:ea typeface="Calibri"/>
                <a:cs typeface="Calibri"/>
              </a:rPr>
              <a:t>INDUSTRIE</a:t>
            </a:r>
            <a:r>
              <a:rPr lang="nl-BE" sz="1400" b="0" i="0" u="none" strike="noStrike" cap="none" baseline="0">
                <a:solidFill>
                  <a:srgbClr val="000000"/>
                </a:solidFill>
                <a:effectLst/>
                <a:uFill>
                  <a:solidFill>
                    <a:prstClr val="black">
                      <a:alpha val="0"/>
                    </a:prstClr>
                  </a:solidFill>
                </a:uFill>
                <a:latin typeface="Calibri"/>
                <a:ea typeface="Calibri"/>
                <a:cs typeface="Calibri"/>
              </a:rPr>
              <a:t> van de derde partij en de verwachte </a:t>
            </a:r>
            <a:r>
              <a:rPr lang="nl-BE" sz="1400" b="0" i="0" u="none" strike="noStrike" cap="none" baseline="0">
                <a:solidFill>
                  <a:srgbClr val="0070C0"/>
                </a:solidFill>
                <a:effectLst/>
                <a:uFill>
                  <a:solidFill>
                    <a:prstClr val="black">
                      <a:alpha val="0"/>
                    </a:prstClr>
                  </a:solidFill>
                </a:uFill>
                <a:latin typeface="Calibri"/>
                <a:ea typeface="Calibri"/>
                <a:cs typeface="Calibri"/>
              </a:rPr>
              <a:t>WAARDE</a:t>
            </a:r>
            <a:r>
              <a:rPr lang="nl-BE" sz="1400" b="0" i="0" u="none" strike="noStrike" cap="none" baseline="0">
                <a:solidFill>
                  <a:srgbClr val="000000"/>
                </a:solidFill>
                <a:effectLst/>
                <a:uFill>
                  <a:solidFill>
                    <a:prstClr val="black">
                      <a:alpha val="0"/>
                    </a:prstClr>
                  </a:solidFill>
                </a:uFill>
                <a:latin typeface="Calibri"/>
                <a:ea typeface="Calibri"/>
                <a:cs typeface="Calibri"/>
              </a:rPr>
              <a:t> voor de organisatie, zal de tool bepalen wat het inherente risico van de derde partij is.</a:t>
            </a:r>
            <a:r>
              <a:rPr lang="nl-BE" sz="1400" b="0" i="0" u="none" strike="noStrike" cap="none" baseline="0">
                <a:solidFill>
                  <a:srgbClr val="000000"/>
                </a:solidFill>
                <a:effectLst/>
                <a:uFill>
                  <a:solidFill>
                    <a:prstClr val="black">
                      <a:alpha val="0"/>
                    </a:prstClr>
                  </a:solidFill>
                </a:uFill>
                <a:latin typeface="Calibri"/>
                <a:ea typeface="Calibri"/>
                <a:cs typeface="Calibri"/>
              </a:rPr>
              <a:t> </a:t>
            </a:r>
          </a:p>
          <a:p>
            <a:pPr marL="285750" indent="-285750">
              <a:buFont typeface="Arial" panose="020b0604020202020204" pitchFamily="34" charset="0"/>
              <a:buChar char="•"/>
            </a:pPr>
            <a:r>
              <a:rPr lang="nl-BE" sz="1400" b="0" i="0" u="none" strike="noStrike" cap="none" baseline="0">
                <a:solidFill>
                  <a:srgbClr val="000000"/>
                </a:solidFill>
                <a:effectLst/>
                <a:uFill>
                  <a:solidFill>
                    <a:prstClr val="black">
                      <a:alpha val="0"/>
                    </a:prstClr>
                  </a:solidFill>
                </a:uFill>
                <a:latin typeface="Calibri"/>
                <a:ea typeface="Calibri"/>
                <a:cs typeface="Calibri"/>
              </a:rPr>
              <a:t>Derde partijen krijgen een score van </a:t>
            </a:r>
            <a:r>
              <a:rPr lang="nl-BE" sz="1400" b="0" i="0" u="none" strike="noStrike" cap="none" baseline="0">
                <a:solidFill>
                  <a:srgbClr val="92D050"/>
                </a:solidFill>
                <a:effectLst/>
                <a:uFill>
                  <a:solidFill>
                    <a:prstClr val="black">
                      <a:alpha val="0"/>
                    </a:prstClr>
                  </a:solidFill>
                </a:uFill>
                <a:latin typeface="Calibri"/>
                <a:ea typeface="Calibri"/>
                <a:cs typeface="Calibri"/>
              </a:rPr>
              <a:t>LAAG</a:t>
            </a:r>
            <a:r>
              <a:rPr lang="nl-BE" sz="1400" b="0" i="0" u="none" strike="noStrike" cap="none" baseline="0">
                <a:solidFill>
                  <a:srgbClr val="000000"/>
                </a:solidFill>
                <a:effectLst/>
                <a:uFill>
                  <a:solidFill>
                    <a:prstClr val="black">
                      <a:alpha val="0"/>
                    </a:prstClr>
                  </a:solidFill>
                </a:uFill>
                <a:latin typeface="Calibri"/>
                <a:ea typeface="Calibri"/>
                <a:cs typeface="Calibri"/>
              </a:rPr>
              <a:t>, </a:t>
            </a:r>
            <a:r>
              <a:rPr lang="nl-BE" sz="1400" b="0" i="0" u="none" strike="noStrike" cap="none" baseline="0">
                <a:solidFill>
                  <a:srgbClr val="FFC000"/>
                </a:solidFill>
                <a:effectLst/>
                <a:uFill>
                  <a:solidFill>
                    <a:prstClr val="black">
                      <a:alpha val="0"/>
                    </a:prstClr>
                  </a:solidFill>
                </a:uFill>
                <a:latin typeface="Calibri"/>
                <a:ea typeface="Calibri"/>
                <a:cs typeface="Calibri"/>
              </a:rPr>
              <a:t>GEMIDDELD</a:t>
            </a:r>
            <a:r>
              <a:rPr lang="nl-BE" sz="1400" b="0" i="0" u="none" strike="noStrike" cap="none" baseline="0">
                <a:solidFill>
                  <a:srgbClr val="000000"/>
                </a:solidFill>
                <a:effectLst/>
                <a:uFill>
                  <a:solidFill>
                    <a:prstClr val="black">
                      <a:alpha val="0"/>
                    </a:prstClr>
                  </a:solidFill>
                </a:uFill>
                <a:latin typeface="Calibri"/>
                <a:ea typeface="Calibri"/>
                <a:cs typeface="Calibri"/>
              </a:rPr>
              <a:t> of </a:t>
            </a:r>
            <a:r>
              <a:rPr lang="nl-BE" sz="1400" b="0" i="0" u="none" strike="noStrike" cap="none" baseline="0">
                <a:solidFill>
                  <a:srgbClr val="FF0000"/>
                </a:solidFill>
                <a:effectLst/>
                <a:uFill>
                  <a:solidFill>
                    <a:prstClr val="black">
                      <a:alpha val="0"/>
                    </a:prstClr>
                  </a:solidFill>
                </a:uFill>
                <a:latin typeface="Calibri"/>
                <a:ea typeface="Calibri"/>
                <a:cs typeface="Calibri"/>
              </a:rPr>
              <a:t>HOOG</a:t>
            </a:r>
            <a:r>
              <a:rPr lang="nl-BE" sz="1400" b="0" i="0" u="none" strike="noStrike" cap="none" baseline="0">
                <a:solidFill>
                  <a:srgbClr val="000000"/>
                </a:solidFill>
                <a:effectLst/>
                <a:uFill>
                  <a:solidFill>
                    <a:prstClr val="black">
                      <a:alpha val="0"/>
                    </a:prstClr>
                  </a:solidFill>
                </a:uFill>
                <a:latin typeface="Calibri"/>
                <a:ea typeface="Calibri"/>
                <a:cs typeface="Calibri"/>
              </a:rPr>
              <a:t> risico in de Risicoanalysator, afhankelijk van de totale risicoscore.</a:t>
            </a:r>
          </a:p>
          <a:p>
            <a:pPr marL="285750" indent="-285750">
              <a:buFont typeface="Arial" panose="020b0604020202020204" pitchFamily="34" charset="0"/>
              <a:buChar char="•"/>
            </a:pPr>
            <a:r>
              <a:rPr lang="nl-BE" sz="1400" b="0" i="0" u="none" strike="noStrike" cap="none" baseline="0">
                <a:solidFill>
                  <a:srgbClr val="000000"/>
                </a:solidFill>
                <a:effectLst/>
                <a:uFill>
                  <a:solidFill>
                    <a:prstClr val="black">
                      <a:alpha val="0"/>
                    </a:prstClr>
                  </a:solidFill>
                </a:uFill>
                <a:latin typeface="Calibri"/>
                <a:ea typeface="Calibri"/>
                <a:cs typeface="Calibri"/>
              </a:rPr>
              <a:t>Het bovenstaande voorbeeld toont aan dat RPM International </a:t>
            </a:r>
            <a:r>
              <a:rPr lang="nl-BE" sz="1400" b="1" i="0" u="none" strike="noStrike" cap="none" baseline="0">
                <a:solidFill>
                  <a:srgbClr val="92D050"/>
                </a:solidFill>
                <a:effectLst/>
                <a:uFill>
                  <a:solidFill>
                    <a:prstClr val="black">
                      <a:alpha val="0"/>
                    </a:prstClr>
                  </a:solidFill>
                </a:uFill>
                <a:latin typeface="Calibri"/>
                <a:ea typeface="Calibri"/>
                <a:cs typeface="Calibri"/>
              </a:rPr>
              <a:t>LAAG RISICO </a:t>
            </a:r>
            <a:r>
              <a:rPr lang="nl-BE" sz="1400" b="0" i="0" u="none" strike="noStrike" cap="none" baseline="0">
                <a:solidFill>
                  <a:srgbClr val="000000"/>
                </a:solidFill>
                <a:effectLst/>
                <a:uFill>
                  <a:solidFill>
                    <a:prstClr val="black">
                      <a:alpha val="0"/>
                    </a:prstClr>
                  </a:solidFill>
                </a:uFill>
                <a:latin typeface="Calibri"/>
                <a:ea typeface="Calibri"/>
                <a:cs typeface="Calibri"/>
              </a:rPr>
              <a:t>scoort met een score van 2,7</a:t>
            </a:r>
          </a:p>
          <a:p>
            <a:pPr marL="285750" indent="-285750">
              <a:buFont typeface="Arial" panose="020b0604020202020204" pitchFamily="34" charset="0"/>
              <a:buChar char="•"/>
            </a:pPr>
            <a:r>
              <a:rPr lang="nl-BE" sz="1400" b="0" i="0" u="none" strike="noStrike" cap="none" baseline="0">
                <a:solidFill>
                  <a:srgbClr val="000000"/>
                </a:solidFill>
                <a:effectLst/>
                <a:uFill>
                  <a:solidFill>
                    <a:prstClr val="black">
                      <a:alpha val="0"/>
                    </a:prstClr>
                  </a:solidFill>
                </a:uFill>
                <a:latin typeface="Calibri"/>
                <a:ea typeface="Calibri"/>
                <a:cs typeface="Calibri"/>
              </a:rPr>
              <a:t>De score van de Risicoanalyser zal van invloed zijn op hoe Derden worden beoordeeld als onderdeel van de due diligence-procedures voor Derden van RPM.</a:t>
            </a:r>
            <a:r>
              <a:rPr lang="nl-BE" sz="1400" b="0" i="0" u="none" strike="noStrike" cap="none" baseline="0">
                <a:solidFill>
                  <a:srgbClr val="000000"/>
                </a:solidFill>
                <a:effectLst/>
                <a:uFill>
                  <a:solidFill>
                    <a:prstClr val="black">
                      <a:alpha val="0"/>
                    </a:prstClr>
                  </a:solidFill>
                </a:uFill>
                <a:latin typeface="Calibri"/>
                <a:ea typeface="Calibri"/>
                <a:cs typeface="Calibri"/>
              </a:rPr>
              <a:t> </a:t>
            </a:r>
            <a:r>
              <a:rPr lang="nl-BE" sz="1400" b="0" i="0" u="none" strike="noStrike" cap="none" baseline="0">
                <a:solidFill>
                  <a:srgbClr val="000000"/>
                </a:solidFill>
                <a:effectLst/>
                <a:uFill>
                  <a:solidFill>
                    <a:prstClr val="black">
                      <a:alpha val="0"/>
                    </a:prstClr>
                  </a:solidFill>
                </a:uFill>
                <a:latin typeface="Calibri"/>
                <a:ea typeface="Calibri"/>
                <a:cs typeface="Calibri"/>
              </a:rPr>
              <a:t>Dit wordt in een later gedeelte behandeld.</a:t>
            </a:r>
            <a:r>
              <a:rPr lang="nl-BE" sz="1400" b="0" i="0" u="none" strike="noStrike" cap="none" baseline="0">
                <a:solidFill>
                  <a:srgbClr val="000000"/>
                </a:solidFill>
                <a:effectLst/>
                <a:uFill>
                  <a:solidFill>
                    <a:prstClr val="black">
                      <a:alpha val="0"/>
                    </a:prstClr>
                  </a:solidFill>
                </a:uFill>
                <a:latin typeface="Calibri"/>
                <a:ea typeface="Calibri"/>
                <a:cs typeface="Calibri"/>
              </a:rPr>
              <a:t> </a:t>
            </a:r>
          </a:p>
        </p:txBody>
      </p:sp>
      <p:sp>
        <p:nvSpPr>
          <p:cNvPr id="3" name="Slide Number Placeholder 2">
            <a:extLst>
              <a:ext uri="{FF2B5EF4-FFF2-40B4-BE49-F238E27FC236}">
                <a16:creationId xmlns:a16="http://schemas.microsoft.com/office/drawing/2014/main" id="{DD872550-C67A-1AE6-D2F9-71D73618441A}"/>
              </a:ext>
            </a:extLst>
          </p:cNvPr>
          <p:cNvSpPr>
            <a:spLocks noGrp="1"/>
          </p:cNvSpPr>
          <p:nvPr>
            <p:ph type="sldNum" sz="quarter" idx="4"/>
          </p:nvPr>
        </p:nvSpPr>
        <p:spPr/>
        <p:txBody>
          <a:bodyPr/>
          <a:lstStyle/>
          <a:p>
            <a:fld id="{BB5FC4A1-A2DE-4EB5-9A46-57D39B4235EC}" type="slidenum">
              <a:rPr lang="en-US" smtClean="0"/>
              <a:t>12</a:t>
            </a:fld>
            <a:endParaRPr lang="en-US"/>
          </a:p>
        </p:txBody>
      </p:sp>
      <p:grpSp>
        <p:nvGrpSpPr>
          <p:cNvPr id="16" name="Group 15">
            <a:extLst>
              <a:ext uri="{FF2B5EF4-FFF2-40B4-BE49-F238E27FC236}">
                <a16:creationId xmlns:a16="http://schemas.microsoft.com/office/drawing/2014/main" id="{804FBD7E-145D-8CD9-0D11-F81FFA285C55}"/>
              </a:ext>
            </a:extLst>
          </p:cNvPr>
          <p:cNvGrpSpPr/>
          <p:nvPr/>
        </p:nvGrpSpPr>
        <p:grpSpPr>
          <a:xfrm>
            <a:off x="822960" y="1459429"/>
            <a:ext cx="6599083" cy="1657350"/>
            <a:chOff x="642020" y="1491327"/>
            <a:chExt cx="6599083" cy="1657350"/>
          </a:xfrm>
        </p:grpSpPr>
        <p:pic>
          <p:nvPicPr>
            <p:cNvPr id="10" name="Picture 9">
              <a:extLst>
                <a:ext uri="{FF2B5EF4-FFF2-40B4-BE49-F238E27FC236}">
                  <a16:creationId xmlns:a16="http://schemas.microsoft.com/office/drawing/2014/main" id="{3A5A2297-EDC1-83DE-38DA-6B3081767AD4}"/>
                </a:ext>
              </a:extLst>
            </p:cNvPr>
            <p:cNvPicPr>
              <a:picLocks noChangeAspect="1"/>
            </p:cNvPicPr>
            <p:nvPr/>
          </p:nvPicPr>
          <p:blipFill>
            <a:blip r:embed="rId2"/>
            <a:stretch>
              <a:fillRect/>
            </a:stretch>
          </p:blipFill>
          <p:spPr>
            <a:xfrm>
              <a:off x="642020" y="1693137"/>
              <a:ext cx="3929980" cy="1045591"/>
            </a:xfrm>
            <a:prstGeom prst="rect">
              <a:avLst/>
            </a:prstGeom>
          </p:spPr>
        </p:pic>
        <p:pic>
          <p:nvPicPr>
            <p:cNvPr id="13" name="Picture 12">
              <a:extLst>
                <a:ext uri="{FF2B5EF4-FFF2-40B4-BE49-F238E27FC236}">
                  <a16:creationId xmlns:a16="http://schemas.microsoft.com/office/drawing/2014/main" id="{F6E810F1-7FBA-1CDB-4213-F50575816218}"/>
                </a:ext>
              </a:extLst>
            </p:cNvPr>
            <p:cNvPicPr>
              <a:picLocks noChangeAspect="1"/>
            </p:cNvPicPr>
            <p:nvPr/>
          </p:nvPicPr>
          <p:blipFill>
            <a:blip r:embed="rId3"/>
            <a:stretch>
              <a:fillRect/>
            </a:stretch>
          </p:blipFill>
          <p:spPr>
            <a:xfrm>
              <a:off x="4412178" y="1491327"/>
              <a:ext cx="2828925" cy="1657350"/>
            </a:xfrm>
            <a:prstGeom prst="rect">
              <a:avLst/>
            </a:prstGeom>
          </p:spPr>
        </p:pic>
      </p:grpSp>
    </p:spTree>
    <p:extLst>
      <p:ext uri="{BB962C8B-B14F-4D97-AF65-F5344CB8AC3E}">
        <p14:creationId val="1651842690"/>
      </p:ext>
    </p:extLst>
  </p:cSld>
  <p:clrMapOvr>
    <a:masterClrMapping/>
  </p:clrMapOvr>
  <p:transition spd="med">
    <p:fade/>
  </p:transition>
  <p:timing/>
</p:sld>
</file>

<file path=ppt/slides/slide1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6" name="Title 1">
            <a:extLst>
              <a:ext uri="{FF2B5EF4-FFF2-40B4-BE49-F238E27FC236}">
                <a16:creationId xmlns:a16="http://schemas.microsoft.com/office/drawing/2014/main" id="{B8F0A87A-20E9-FF51-9DB5-6F18A3C25EF1}"/>
              </a:ext>
            </a:extLst>
          </p:cNvPr>
          <p:cNvSpPr>
            <a:spLocks noGrp="1"/>
          </p:cNvSpPr>
          <p:nvPr>
            <p:ph type="title"/>
          </p:nvPr>
        </p:nvSpPr>
        <p:spPr>
          <a:xfrm>
            <a:off x="822960" y="182880"/>
            <a:ext cx="7358907" cy="787032"/>
          </a:xfrm>
        </p:spPr>
        <p:txBody>
          <a:bodyPr anchor="ctr">
            <a:normAutofit/>
          </a:bodyPr>
          <a:lstStyle/>
          <a:p>
            <a:r>
              <a:rPr lang="nl-BE" sz="2000" b="0" i="0" u="none" strike="noStrike" cap="none" baseline="0">
                <a:solidFill>
                  <a:srgbClr val="FFFFFF"/>
                </a:solidFill>
                <a:effectLst/>
                <a:uFill>
                  <a:solidFill>
                    <a:prstClr val="black">
                      <a:alpha val="0"/>
                    </a:prstClr>
                  </a:solidFill>
                </a:uFill>
                <a:latin typeface="Calibri Light"/>
                <a:ea typeface="Calibri Light"/>
                <a:cs typeface="Calibri Light"/>
              </a:rPr>
              <a:t>De risico-analyser</a:t>
            </a:r>
          </a:p>
        </p:txBody>
      </p:sp>
      <p:pic>
        <p:nvPicPr>
          <p:cNvPr id="9" name="Picture 8">
            <a:extLst>
              <a:ext uri="{FF2B5EF4-FFF2-40B4-BE49-F238E27FC236}">
                <a16:creationId xmlns:a16="http://schemas.microsoft.com/office/drawing/2014/main" id="{29575394-37D9-9883-B150-914FB70F2CA1}"/>
              </a:ext>
            </a:extLst>
          </p:cNvPr>
          <p:cNvPicPr>
            <a:picLocks noChangeAspect="1"/>
          </p:cNvPicPr>
          <p:nvPr/>
        </p:nvPicPr>
        <p:blipFill>
          <a:blip r:embed="rId2"/>
          <a:stretch>
            <a:fillRect/>
          </a:stretch>
        </p:blipFill>
        <p:spPr>
          <a:xfrm>
            <a:off x="622988" y="1550637"/>
            <a:ext cx="8074836" cy="2563760"/>
          </a:xfrm>
          <a:prstGeom prst="rect">
            <a:avLst/>
          </a:prstGeom>
          <a:noFill/>
        </p:spPr>
      </p:pic>
      <p:sp>
        <p:nvSpPr>
          <p:cNvPr id="11" name="TextBox 10">
            <a:extLst>
              <a:ext uri="{FF2B5EF4-FFF2-40B4-BE49-F238E27FC236}">
                <a16:creationId xmlns:a16="http://schemas.microsoft.com/office/drawing/2014/main" id="{A0B0A6AD-D8D6-82BB-CF89-ECCA3ADF64B2}"/>
              </a:ext>
            </a:extLst>
          </p:cNvPr>
          <p:cNvSpPr txBox="1"/>
          <p:nvPr/>
        </p:nvSpPr>
        <p:spPr>
          <a:xfrm>
            <a:off x="577504" y="4114397"/>
            <a:ext cx="8165804" cy="2773681"/>
          </a:xfrm>
          <a:prstGeom prst="rect">
            <a:avLst/>
          </a:prstGeom>
          <a:noFill/>
        </p:spPr>
        <p:txBody>
          <a:bodyPr wrap="square" rtlCol="0">
            <a:spAutoFit/>
          </a:bodyPr>
          <a:lstStyle/>
          <a:p>
            <a:r>
              <a:rPr lang="nl-BE" sz="1600" b="0" i="0" u="none" strike="noStrike" cap="none" baseline="0">
                <a:solidFill>
                  <a:srgbClr val="000000"/>
                </a:solidFill>
                <a:effectLst/>
                <a:uFill>
                  <a:solidFill>
                    <a:prstClr val="black">
                      <a:alpha val="0"/>
                    </a:prstClr>
                  </a:solidFill>
                </a:uFill>
                <a:latin typeface="Calibri"/>
                <a:ea typeface="Calibri"/>
                <a:cs typeface="Calibri"/>
              </a:rPr>
              <a:t>De totale risicoscore voor de derde partij wordt berekend over 23 verschillende risicogebieden.</a:t>
            </a:r>
            <a:r>
              <a:rPr lang="nl-BE" sz="1600" b="0" i="0" u="none" strike="noStrike" cap="none" baseline="0">
                <a:solidFill>
                  <a:srgbClr val="000000"/>
                </a:solidFill>
                <a:effectLst/>
                <a:uFill>
                  <a:solidFill>
                    <a:prstClr val="black">
                      <a:alpha val="0"/>
                    </a:prstClr>
                  </a:solidFill>
                </a:uFill>
                <a:latin typeface="Calibri"/>
                <a:ea typeface="Calibri"/>
                <a:cs typeface="Calibri"/>
              </a:rPr>
              <a:t> </a:t>
            </a:r>
            <a:r>
              <a:rPr lang="nl-BE" sz="1600" b="0" i="0" u="none" strike="noStrike" cap="none" baseline="0">
                <a:solidFill>
                  <a:srgbClr val="000000"/>
                </a:solidFill>
                <a:effectLst/>
                <a:uFill>
                  <a:solidFill>
                    <a:prstClr val="black">
                      <a:alpha val="0"/>
                    </a:prstClr>
                  </a:solidFill>
                </a:uFill>
                <a:latin typeface="Calibri"/>
                <a:ea typeface="Calibri"/>
                <a:cs typeface="Calibri"/>
              </a:rPr>
              <a:t>Onder de eerste snelheidsmeter voor risicoscores kunt u zien hoe de derde partij scoorde op elk van de 23 risicogebieden.</a:t>
            </a:r>
            <a:r>
              <a:rPr lang="nl-BE" sz="1600" b="0" i="0" u="none" strike="noStrike" cap="none" baseline="0">
                <a:solidFill>
                  <a:srgbClr val="000000"/>
                </a:solidFill>
                <a:effectLst/>
                <a:uFill>
                  <a:solidFill>
                    <a:prstClr val="black">
                      <a:alpha val="0"/>
                    </a:prstClr>
                  </a:solidFill>
                </a:uFill>
                <a:latin typeface="Calibri"/>
                <a:ea typeface="Calibri"/>
                <a:cs typeface="Calibri"/>
              </a:rPr>
              <a:t> </a:t>
            </a:r>
            <a:r>
              <a:rPr lang="nl-BE" sz="1600" b="0" i="0" u="none" strike="noStrike" cap="none" baseline="0">
                <a:solidFill>
                  <a:srgbClr val="000000"/>
                </a:solidFill>
                <a:effectLst/>
                <a:uFill>
                  <a:solidFill>
                    <a:prstClr val="black">
                      <a:alpha val="0"/>
                    </a:prstClr>
                  </a:solidFill>
                </a:uFill>
                <a:latin typeface="Calibri"/>
                <a:ea typeface="Calibri"/>
                <a:cs typeface="Calibri"/>
              </a:rPr>
              <a:t>Als u met uw muis over elke kolom van de grafieken beweegt, wordt dat specifieke risicogebied weergegeven.</a:t>
            </a:r>
            <a:r>
              <a:rPr lang="nl-BE" sz="1600" b="0" i="0" u="none" strike="noStrike" cap="none" baseline="0">
                <a:solidFill>
                  <a:srgbClr val="000000"/>
                </a:solidFill>
                <a:effectLst/>
                <a:uFill>
                  <a:solidFill>
                    <a:prstClr val="black">
                      <a:alpha val="0"/>
                    </a:prstClr>
                  </a:solidFill>
                </a:uFill>
                <a:latin typeface="Calibri"/>
                <a:ea typeface="Calibri"/>
                <a:cs typeface="Calibri"/>
              </a:rPr>
              <a:t> </a:t>
            </a:r>
            <a:r>
              <a:rPr lang="nl-BE" sz="1600" b="0" i="0" u="none" strike="noStrike" cap="none" baseline="0">
                <a:solidFill>
                  <a:srgbClr val="000000"/>
                </a:solidFill>
                <a:effectLst/>
                <a:uFill>
                  <a:solidFill>
                    <a:prstClr val="black">
                      <a:alpha val="0"/>
                    </a:prstClr>
                  </a:solidFill>
                </a:uFill>
                <a:latin typeface="Calibri"/>
                <a:ea typeface="Calibri"/>
                <a:cs typeface="Calibri"/>
              </a:rPr>
              <a:t>De 23 risicogebieden zijn gegroepeerd in 4 hoofdcategorieën, zoals weergegeven in de bovenstaande schermafbeelding.</a:t>
            </a:r>
            <a:r>
              <a:rPr lang="nl-BE" sz="1600" b="0" i="0" u="none" strike="noStrike" cap="none" baseline="0">
                <a:solidFill>
                  <a:srgbClr val="000000"/>
                </a:solidFill>
                <a:effectLst/>
                <a:uFill>
                  <a:solidFill>
                    <a:prstClr val="black">
                      <a:alpha val="0"/>
                    </a:prstClr>
                  </a:solidFill>
                </a:uFill>
                <a:latin typeface="Calibri"/>
                <a:ea typeface="Calibri"/>
                <a:cs typeface="Calibri"/>
              </a:rPr>
              <a:t> </a:t>
            </a:r>
          </a:p>
          <a:p>
            <a:endParaRPr lang="en-GB" sz="1600"/>
          </a:p>
          <a:p>
            <a:r>
              <a:rPr lang="nl-BE" sz="1600" b="0" i="0" u="none" strike="noStrike" cap="none" baseline="0">
                <a:solidFill>
                  <a:srgbClr val="000000"/>
                </a:solidFill>
                <a:effectLst/>
                <a:uFill>
                  <a:solidFill>
                    <a:prstClr val="black">
                      <a:alpha val="0"/>
                    </a:prstClr>
                  </a:solidFill>
                </a:uFill>
                <a:latin typeface="Calibri"/>
                <a:ea typeface="Calibri"/>
                <a:cs typeface="Calibri"/>
              </a:rPr>
              <a:t>Herinnering:</a:t>
            </a:r>
            <a:r>
              <a:rPr lang="nl-BE" sz="1600" b="0" i="0" u="none" strike="noStrike" cap="none" baseline="0">
                <a:solidFill>
                  <a:srgbClr val="000000"/>
                </a:solidFill>
                <a:effectLst/>
                <a:uFill>
                  <a:solidFill>
                    <a:prstClr val="black">
                      <a:alpha val="0"/>
                    </a:prstClr>
                  </a:solidFill>
                </a:uFill>
                <a:latin typeface="Calibri"/>
                <a:ea typeface="Calibri"/>
                <a:cs typeface="Calibri"/>
              </a:rPr>
              <a:t> </a:t>
            </a:r>
            <a:r>
              <a:rPr lang="nl-BE" sz="1600" b="0" i="0" u="none" strike="noStrike" cap="none" baseline="0">
                <a:solidFill>
                  <a:srgbClr val="000000"/>
                </a:solidFill>
                <a:effectLst/>
                <a:uFill>
                  <a:solidFill>
                    <a:prstClr val="black">
                      <a:alpha val="0"/>
                    </a:prstClr>
                  </a:solidFill>
                </a:uFill>
                <a:latin typeface="Calibri"/>
                <a:ea typeface="Calibri"/>
                <a:cs typeface="Calibri"/>
              </a:rPr>
              <a:t>Dit wordt ALLEEN bepaald door de gegevens die zijn ingevoerd in het eerste scherm DERDE TOEVOEGEN.</a:t>
            </a:r>
            <a:r>
              <a:rPr lang="nl-BE" sz="1600" b="0" i="0" u="none" strike="noStrike" cap="none" baseline="0">
                <a:solidFill>
                  <a:srgbClr val="000000"/>
                </a:solidFill>
                <a:effectLst/>
                <a:uFill>
                  <a:solidFill>
                    <a:prstClr val="black">
                      <a:alpha val="0"/>
                    </a:prstClr>
                  </a:solidFill>
                </a:uFill>
                <a:latin typeface="Calibri"/>
                <a:ea typeface="Calibri"/>
                <a:cs typeface="Calibri"/>
              </a:rPr>
              <a:t> </a:t>
            </a:r>
            <a:r>
              <a:rPr lang="nl-BE" sz="1600" b="0" i="0" u="none" strike="noStrike" cap="none" baseline="0">
                <a:solidFill>
                  <a:srgbClr val="000000"/>
                </a:solidFill>
                <a:effectLst/>
                <a:uFill>
                  <a:solidFill>
                    <a:prstClr val="black">
                      <a:alpha val="0"/>
                    </a:prstClr>
                  </a:solidFill>
                </a:uFill>
                <a:latin typeface="Calibri"/>
                <a:ea typeface="Calibri"/>
                <a:cs typeface="Calibri"/>
              </a:rPr>
              <a:t>De resultaten van de World Check/Media Check Screening maken geen deel uit van de Overall Risk Score.</a:t>
            </a:r>
            <a:r>
              <a:rPr lang="nl-BE" sz="1600" b="0" i="0" u="none" strike="noStrike" cap="none" baseline="0">
                <a:solidFill>
                  <a:srgbClr val="000000"/>
                </a:solidFill>
                <a:effectLst/>
                <a:uFill>
                  <a:solidFill>
                    <a:prstClr val="black">
                      <a:alpha val="0"/>
                    </a:prstClr>
                  </a:solidFill>
                </a:uFill>
                <a:latin typeface="Calibri"/>
                <a:ea typeface="Calibri"/>
                <a:cs typeface="Calibri"/>
              </a:rPr>
              <a:t> </a:t>
            </a:r>
          </a:p>
        </p:txBody>
      </p:sp>
      <p:sp>
        <p:nvSpPr>
          <p:cNvPr id="2" name="Slide Number Placeholder 1">
            <a:extLst>
              <a:ext uri="{FF2B5EF4-FFF2-40B4-BE49-F238E27FC236}">
                <a16:creationId xmlns:a16="http://schemas.microsoft.com/office/drawing/2014/main" id="{FD043A4A-BDF3-049D-31AE-2786ADC0D49A}"/>
              </a:ext>
            </a:extLst>
          </p:cNvPr>
          <p:cNvSpPr>
            <a:spLocks noGrp="1"/>
          </p:cNvSpPr>
          <p:nvPr>
            <p:ph type="sldNum" sz="quarter" idx="4"/>
          </p:nvPr>
        </p:nvSpPr>
        <p:spPr/>
        <p:txBody>
          <a:bodyPr/>
          <a:lstStyle/>
          <a:p>
            <a:fld id="{BB5FC4A1-A2DE-4EB5-9A46-57D39B4235EC}" type="slidenum">
              <a:rPr lang="en-US" smtClean="0"/>
              <a:t>13</a:t>
            </a:fld>
            <a:endParaRPr lang="en-US"/>
          </a:p>
        </p:txBody>
      </p:sp>
    </p:spTree>
    <p:extLst>
      <p:ext uri="{BB962C8B-B14F-4D97-AF65-F5344CB8AC3E}">
        <p14:creationId val="3452130387"/>
      </p:ext>
    </p:extLst>
  </p:cSld>
  <p:clrMapOvr>
    <a:masterClrMapping/>
  </p:clrMapOvr>
  <p:transition spd="med">
    <p:fade/>
  </p:transition>
  <p:timing/>
</p:sld>
</file>

<file path=ppt/slides/slide1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5806DD7E-034C-9372-24FC-3BFF65C73A51}"/>
              </a:ext>
            </a:extLst>
          </p:cNvPr>
          <p:cNvSpPr>
            <a:spLocks noGrp="1"/>
          </p:cNvSpPr>
          <p:nvPr>
            <p:ph type="title"/>
          </p:nvPr>
        </p:nvSpPr>
        <p:spPr/>
        <p:txBody>
          <a:bodyPr/>
          <a:lstStyle/>
          <a:p>
            <a:r>
              <a:rPr lang="nl-BE" sz="2000" b="0" i="0" u="none" strike="noStrike" cap="none" baseline="0">
                <a:solidFill>
                  <a:srgbClr val="FFFFFF"/>
                </a:solidFill>
                <a:effectLst/>
                <a:uFill>
                  <a:solidFill>
                    <a:prstClr val="black">
                      <a:alpha val="0"/>
                    </a:prstClr>
                  </a:solidFill>
                </a:uFill>
                <a:latin typeface="Calibri Light"/>
                <a:ea typeface="Calibri Light"/>
                <a:cs typeface="Calibri Light"/>
              </a:rPr>
              <a:t>World-Check screening</a:t>
            </a:r>
          </a:p>
        </p:txBody>
      </p:sp>
      <p:sp>
        <p:nvSpPr>
          <p:cNvPr id="6" name="TextBox 5">
            <a:extLst>
              <a:ext uri="{FF2B5EF4-FFF2-40B4-BE49-F238E27FC236}">
                <a16:creationId xmlns:a16="http://schemas.microsoft.com/office/drawing/2014/main" id="{3D95F9A1-66E8-AAA1-D0FF-0DCBED297197}"/>
              </a:ext>
            </a:extLst>
          </p:cNvPr>
          <p:cNvSpPr txBox="1"/>
          <p:nvPr/>
        </p:nvSpPr>
        <p:spPr>
          <a:xfrm>
            <a:off x="462278" y="1423368"/>
            <a:ext cx="8048846" cy="1996440"/>
          </a:xfrm>
          <a:prstGeom prst="rect">
            <a:avLst/>
          </a:prstGeom>
          <a:noFill/>
        </p:spPr>
        <p:txBody>
          <a:bodyPr wrap="square" rtlCol="0">
            <a:spAutoFit/>
          </a:bodyPr>
          <a:lstStyle/>
          <a:p>
            <a:r>
              <a:rPr lang="nl-BE" sz="1250" b="0" i="0" u="none" strike="noStrike" cap="none" baseline="0">
                <a:solidFill>
                  <a:srgbClr val="000000"/>
                </a:solidFill>
                <a:effectLst/>
                <a:uFill>
                  <a:solidFill>
                    <a:prstClr val="black">
                      <a:alpha val="0"/>
                    </a:prstClr>
                  </a:solidFill>
                </a:uFill>
                <a:latin typeface="Calibri"/>
                <a:ea typeface="Calibri"/>
                <a:cs typeface="Calibri"/>
              </a:rPr>
              <a:t>Op basis van de naam en landinformatie van de derde partij zoals bijgewerkt in het gedeelte DERDE PARTIJ TOEVOEGEN van de tool, voert het systeem automatisch een World-Check-zoekopdracht uit.</a:t>
            </a:r>
            <a:r>
              <a:rPr lang="nl-BE" sz="1250" b="0" i="0" u="none" strike="noStrike" cap="none" baseline="0">
                <a:solidFill>
                  <a:srgbClr val="000000"/>
                </a:solidFill>
                <a:effectLst/>
                <a:uFill>
                  <a:solidFill>
                    <a:prstClr val="black">
                      <a:alpha val="0"/>
                    </a:prstClr>
                  </a:solidFill>
                </a:uFill>
                <a:latin typeface="Calibri"/>
                <a:ea typeface="Calibri"/>
                <a:cs typeface="Calibri"/>
              </a:rPr>
              <a:t>  </a:t>
            </a:r>
          </a:p>
          <a:p>
            <a:endParaRPr lang="en-GB" sz="1250"/>
          </a:p>
          <a:p>
            <a:r>
              <a:rPr lang="nl-BE" sz="1250" b="0" i="0" u="none" strike="noStrike" cap="none" baseline="0">
                <a:solidFill>
                  <a:srgbClr val="000000"/>
                </a:solidFill>
                <a:effectLst/>
                <a:uFill>
                  <a:solidFill>
                    <a:prstClr val="black">
                      <a:alpha val="0"/>
                    </a:prstClr>
                  </a:solidFill>
                </a:uFill>
                <a:latin typeface="Calibri"/>
                <a:ea typeface="Calibri"/>
                <a:cs typeface="Calibri"/>
              </a:rPr>
              <a:t>De resultaten van de screening zijn te vinden op het tabblad SCREENING bovenaan de pagina, onder de risicoanalyse.</a:t>
            </a:r>
            <a:r>
              <a:rPr lang="nl-BE" sz="1250" b="0" i="0" u="none" strike="noStrike" cap="none" baseline="0">
                <a:solidFill>
                  <a:srgbClr val="000000"/>
                </a:solidFill>
                <a:effectLst/>
                <a:uFill>
                  <a:solidFill>
                    <a:prstClr val="black">
                      <a:alpha val="0"/>
                    </a:prstClr>
                  </a:solidFill>
                </a:uFill>
                <a:latin typeface="Calibri"/>
                <a:ea typeface="Calibri"/>
                <a:cs typeface="Calibri"/>
              </a:rPr>
              <a:t> </a:t>
            </a:r>
          </a:p>
          <a:p>
            <a:endParaRPr lang="en-GB" sz="1250"/>
          </a:p>
          <a:p>
            <a:r>
              <a:rPr lang="nl-BE" sz="1250" b="0" i="0" u="none" strike="noStrike" cap="none" baseline="0">
                <a:solidFill>
                  <a:srgbClr val="000000"/>
                </a:solidFill>
                <a:effectLst/>
                <a:uFill>
                  <a:solidFill>
                    <a:prstClr val="black">
                      <a:alpha val="0"/>
                    </a:prstClr>
                  </a:solidFill>
                </a:uFill>
                <a:latin typeface="Calibri"/>
                <a:ea typeface="Calibri"/>
                <a:cs typeface="Calibri"/>
              </a:rPr>
              <a:t>Als er geen resultaten zijn, vermeldt het screeninggedeelte </a:t>
            </a:r>
            <a:r>
              <a:rPr lang="nl-BE" sz="1250" b="1" i="0" u="none" strike="noStrike" cap="none" baseline="0">
                <a:solidFill>
                  <a:srgbClr val="000000"/>
                </a:solidFill>
                <a:effectLst/>
                <a:uFill>
                  <a:solidFill>
                    <a:prstClr val="black">
                      <a:alpha val="0"/>
                    </a:prstClr>
                  </a:solidFill>
                </a:uFill>
                <a:latin typeface="Calibri"/>
                <a:ea typeface="Calibri"/>
                <a:cs typeface="Calibri"/>
              </a:rPr>
              <a:t>GEEN BESCHIKBARE GEGEVENS </a:t>
            </a:r>
            <a:r>
              <a:rPr lang="nl-BE" sz="1250" b="0" i="0" u="none" strike="noStrike" cap="none" baseline="0">
                <a:solidFill>
                  <a:srgbClr val="000000"/>
                </a:solidFill>
                <a:effectLst/>
                <a:uFill>
                  <a:solidFill>
                    <a:prstClr val="black">
                      <a:alpha val="0"/>
                    </a:prstClr>
                  </a:solidFill>
                </a:uFill>
                <a:latin typeface="Calibri"/>
                <a:ea typeface="Calibri"/>
                <a:cs typeface="Calibri"/>
              </a:rPr>
              <a:t>volgens het onderstaande voorbeeld:</a:t>
            </a:r>
          </a:p>
          <a:p>
            <a:endParaRPr lang="en-GB" sz="1250"/>
          </a:p>
        </p:txBody>
      </p:sp>
      <p:sp>
        <p:nvSpPr>
          <p:cNvPr id="3" name="Slide Number Placeholder 2">
            <a:extLst>
              <a:ext uri="{FF2B5EF4-FFF2-40B4-BE49-F238E27FC236}">
                <a16:creationId xmlns:a16="http://schemas.microsoft.com/office/drawing/2014/main" id="{8AE48070-E4DD-2CF8-03EB-CD0708FAFBF0}"/>
              </a:ext>
            </a:extLst>
          </p:cNvPr>
          <p:cNvSpPr>
            <a:spLocks noGrp="1"/>
          </p:cNvSpPr>
          <p:nvPr>
            <p:ph type="sldNum" sz="quarter" idx="4"/>
          </p:nvPr>
        </p:nvSpPr>
        <p:spPr/>
        <p:txBody>
          <a:bodyPr/>
          <a:lstStyle/>
          <a:p>
            <a:fld id="{BB5FC4A1-A2DE-4EB5-9A46-57D39B4235EC}" type="slidenum">
              <a:rPr lang="en-US" smtClean="0"/>
              <a:t>14</a:t>
            </a:fld>
            <a:endParaRPr lang="en-US"/>
          </a:p>
        </p:txBody>
      </p:sp>
      <p:pic>
        <p:nvPicPr>
          <p:cNvPr id="5" name="Picture 4">
            <a:extLst>
              <a:ext uri="{FF2B5EF4-FFF2-40B4-BE49-F238E27FC236}">
                <a16:creationId xmlns:a16="http://schemas.microsoft.com/office/drawing/2014/main" id="{440B1123-318A-285E-7A78-640BB2179DEF}"/>
              </a:ext>
            </a:extLst>
          </p:cNvPr>
          <p:cNvPicPr>
            <a:picLocks noChangeAspect="1"/>
          </p:cNvPicPr>
          <p:nvPr/>
        </p:nvPicPr>
        <p:blipFill>
          <a:blip r:embed="rId2"/>
          <a:stretch>
            <a:fillRect/>
          </a:stretch>
        </p:blipFill>
        <p:spPr>
          <a:xfrm>
            <a:off x="305318" y="2862223"/>
            <a:ext cx="8362765" cy="2233380"/>
          </a:xfrm>
          <a:prstGeom prst="rect">
            <a:avLst/>
          </a:prstGeom>
        </p:spPr>
      </p:pic>
    </p:spTree>
    <p:extLst>
      <p:ext uri="{BB962C8B-B14F-4D97-AF65-F5344CB8AC3E}">
        <p14:creationId val="264295854"/>
      </p:ext>
    </p:extLst>
  </p:cSld>
  <p:clrMapOvr>
    <a:masterClrMapping/>
  </p:clrMapOvr>
  <p:transition spd="med">
    <p:fade/>
  </p:transition>
  <p:timing/>
</p:sld>
</file>

<file path=ppt/slides/slide1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8063DA4C-AC5D-4894-1705-624AE5635FA6}"/>
              </a:ext>
            </a:extLst>
          </p:cNvPr>
          <p:cNvSpPr>
            <a:spLocks noGrp="1"/>
          </p:cNvSpPr>
          <p:nvPr>
            <p:ph type="title"/>
          </p:nvPr>
        </p:nvSpPr>
        <p:spPr/>
        <p:txBody>
          <a:bodyPr/>
          <a:lstStyle/>
          <a:p>
            <a:r>
              <a:rPr lang="nl-BE" sz="2000" b="0" i="0" u="none" strike="noStrike" cap="none" baseline="0">
                <a:solidFill>
                  <a:srgbClr val="FFFFFF"/>
                </a:solidFill>
                <a:effectLst/>
                <a:uFill>
                  <a:solidFill>
                    <a:prstClr val="black">
                      <a:alpha val="0"/>
                    </a:prstClr>
                  </a:solidFill>
                </a:uFill>
                <a:latin typeface="Calibri Light"/>
                <a:ea typeface="Calibri Light"/>
                <a:cs typeface="Calibri Light"/>
              </a:rPr>
              <a:t>World Check-screening vervolg...</a:t>
            </a:r>
          </a:p>
        </p:txBody>
      </p:sp>
      <p:sp>
        <p:nvSpPr>
          <p:cNvPr id="4" name="Slide Number Placeholder 3">
            <a:extLst>
              <a:ext uri="{FF2B5EF4-FFF2-40B4-BE49-F238E27FC236}">
                <a16:creationId xmlns:a16="http://schemas.microsoft.com/office/drawing/2014/main" id="{4546A41D-4230-A58E-63E7-F7BD03A0BF90}"/>
              </a:ext>
            </a:extLst>
          </p:cNvPr>
          <p:cNvSpPr>
            <a:spLocks noGrp="1"/>
          </p:cNvSpPr>
          <p:nvPr>
            <p:ph type="sldNum" sz="quarter" idx="4"/>
          </p:nvPr>
        </p:nvSpPr>
        <p:spPr/>
        <p:txBody>
          <a:bodyPr/>
          <a:lstStyle/>
          <a:p>
            <a:fld id="{BB5FC4A1-A2DE-4EB5-9A46-57D39B4235EC}" type="slidenum">
              <a:rPr lang="en-US" smtClean="0"/>
              <a:t>15</a:t>
            </a:fld>
            <a:endParaRPr lang="en-US"/>
          </a:p>
        </p:txBody>
      </p:sp>
      <p:sp>
        <p:nvSpPr>
          <p:cNvPr id="6" name="TextBox 5">
            <a:extLst>
              <a:ext uri="{FF2B5EF4-FFF2-40B4-BE49-F238E27FC236}">
                <a16:creationId xmlns:a16="http://schemas.microsoft.com/office/drawing/2014/main" id="{F96EE1A4-6611-057F-0319-195757083AC4}"/>
              </a:ext>
            </a:extLst>
          </p:cNvPr>
          <p:cNvSpPr txBox="1"/>
          <p:nvPr/>
        </p:nvSpPr>
        <p:spPr>
          <a:xfrm>
            <a:off x="381740" y="1571348"/>
            <a:ext cx="8371643" cy="518160"/>
          </a:xfrm>
          <a:prstGeom prst="rect">
            <a:avLst/>
          </a:prstGeom>
          <a:noFill/>
        </p:spPr>
        <p:txBody>
          <a:bodyPr wrap="square" rtlCol="0">
            <a:spAutoFit/>
          </a:bodyPr>
          <a:lstStyle/>
          <a:p>
            <a:r>
              <a:rPr lang="nl-BE" sz="1400" b="0" i="0" u="none" strike="noStrike" cap="none" baseline="0">
                <a:solidFill>
                  <a:srgbClr val="000000"/>
                </a:solidFill>
                <a:effectLst/>
                <a:uFill>
                  <a:solidFill>
                    <a:prstClr val="black">
                      <a:alpha val="0"/>
                    </a:prstClr>
                  </a:solidFill>
                </a:uFill>
                <a:latin typeface="Calibri"/>
                <a:ea typeface="Calibri"/>
                <a:cs typeface="Calibri"/>
              </a:rPr>
              <a:t>Als er mogelijke World Check Screening-resultaten zijn, worden deze vermeld op het tabblad SCREENING volgens het onderstaande voorbeeld:</a:t>
            </a:r>
          </a:p>
        </p:txBody>
      </p:sp>
      <p:pic>
        <p:nvPicPr>
          <p:cNvPr id="8" name="Picture 7">
            <a:extLst>
              <a:ext uri="{FF2B5EF4-FFF2-40B4-BE49-F238E27FC236}">
                <a16:creationId xmlns:a16="http://schemas.microsoft.com/office/drawing/2014/main" id="{30A014E8-7D14-4C12-A588-F0DD2E44B170}"/>
              </a:ext>
            </a:extLst>
          </p:cNvPr>
          <p:cNvPicPr>
            <a:picLocks noChangeAspect="1"/>
          </p:cNvPicPr>
          <p:nvPr/>
        </p:nvPicPr>
        <p:blipFill>
          <a:blip r:embed="rId2"/>
          <a:stretch>
            <a:fillRect/>
          </a:stretch>
        </p:blipFill>
        <p:spPr>
          <a:xfrm>
            <a:off x="186431" y="2288416"/>
            <a:ext cx="8691239" cy="4183405"/>
          </a:xfrm>
          <a:prstGeom prst="rect">
            <a:avLst/>
          </a:prstGeom>
        </p:spPr>
      </p:pic>
    </p:spTree>
    <p:extLst>
      <p:ext uri="{BB962C8B-B14F-4D97-AF65-F5344CB8AC3E}">
        <p14:creationId val="646193069"/>
      </p:ext>
    </p:extLst>
  </p:cSld>
  <p:clrMapOvr>
    <a:masterClrMapping/>
  </p:clrMapOvr>
  <p:transition spd="med">
    <p:fade/>
  </p:transition>
  <p:timing/>
</p:sld>
</file>

<file path=ppt/slides/slide1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D992CC85-19D7-0B0F-74AA-915D8411AC5F}"/>
              </a:ext>
            </a:extLst>
          </p:cNvPr>
          <p:cNvSpPr>
            <a:spLocks noGrp="1"/>
          </p:cNvSpPr>
          <p:nvPr>
            <p:ph type="title"/>
          </p:nvPr>
        </p:nvSpPr>
        <p:spPr/>
        <p:txBody>
          <a:bodyPr/>
          <a:lstStyle/>
          <a:p>
            <a:r>
              <a:rPr lang="nl-BE" sz="2000" b="0" i="0" u="none" strike="noStrike" cap="none" baseline="0">
                <a:solidFill>
                  <a:srgbClr val="FFFFFF"/>
                </a:solidFill>
                <a:effectLst/>
                <a:uFill>
                  <a:solidFill>
                    <a:prstClr val="black">
                      <a:alpha val="0"/>
                    </a:prstClr>
                  </a:solidFill>
                </a:uFill>
                <a:latin typeface="Calibri Light"/>
                <a:ea typeface="Calibri Light"/>
                <a:cs typeface="Calibri Light"/>
              </a:rPr>
              <a:t>World-Check screening</a:t>
            </a:r>
          </a:p>
        </p:txBody>
      </p:sp>
      <p:sp>
        <p:nvSpPr>
          <p:cNvPr id="6" name="TextBox 5">
            <a:extLst>
              <a:ext uri="{FF2B5EF4-FFF2-40B4-BE49-F238E27FC236}">
                <a16:creationId xmlns:a16="http://schemas.microsoft.com/office/drawing/2014/main" id="{C9AA10D1-72D7-DD6A-49A1-E685FE0C993C}"/>
              </a:ext>
            </a:extLst>
          </p:cNvPr>
          <p:cNvSpPr txBox="1"/>
          <p:nvPr/>
        </p:nvSpPr>
        <p:spPr>
          <a:xfrm>
            <a:off x="414195" y="1435395"/>
            <a:ext cx="7921256" cy="5974079"/>
          </a:xfrm>
          <a:prstGeom prst="rect">
            <a:avLst/>
          </a:prstGeom>
          <a:noFill/>
        </p:spPr>
        <p:txBody>
          <a:bodyPr wrap="square" rtlCol="0">
            <a:spAutoFit/>
          </a:bodyPr>
          <a:lstStyle/>
          <a:p>
            <a:r>
              <a:rPr lang="nl-BE" sz="1600" b="0" i="0" u="none" strike="noStrike" cap="none" baseline="0">
                <a:solidFill>
                  <a:srgbClr val="000000"/>
                </a:solidFill>
                <a:effectLst/>
                <a:uFill>
                  <a:solidFill>
                    <a:prstClr val="black">
                      <a:alpha val="0"/>
                    </a:prstClr>
                  </a:solidFill>
                </a:uFill>
                <a:latin typeface="Calibri"/>
                <a:ea typeface="Calibri"/>
                <a:cs typeface="Calibri"/>
              </a:rPr>
              <a:t>Het systeem zal u de volgende informatie verstrekken over de mogelijke screeningsmatches van derden:</a:t>
            </a:r>
          </a:p>
          <a:p>
            <a:endParaRPr lang="en-GB" sz="1600"/>
          </a:p>
          <a:p>
            <a:pPr marL="285750" indent="-285750">
              <a:buFont typeface="Arial" panose="020b0604020202020204" pitchFamily="34" charset="0"/>
              <a:buChar char="•"/>
            </a:pPr>
            <a:r>
              <a:rPr lang="nl-BE" sz="1600" b="0" i="0" u="none" strike="noStrike" cap="none" baseline="0">
                <a:solidFill>
                  <a:srgbClr val="000000"/>
                </a:solidFill>
                <a:effectLst/>
                <a:uFill>
                  <a:solidFill>
                    <a:prstClr val="black">
                      <a:alpha val="0"/>
                    </a:prstClr>
                  </a:solidFill>
                </a:uFill>
                <a:latin typeface="Calibri"/>
                <a:ea typeface="Calibri"/>
                <a:cs typeface="Calibri"/>
              </a:rPr>
              <a:t>Naam</a:t>
            </a:r>
          </a:p>
          <a:p>
            <a:pPr marL="285750" indent="-285750">
              <a:buFont typeface="Arial" panose="020b0604020202020204" pitchFamily="34" charset="0"/>
              <a:buChar char="•"/>
            </a:pPr>
            <a:r>
              <a:rPr lang="nl-BE" sz="1600" b="0" i="0" u="none" strike="noStrike" cap="none" baseline="0">
                <a:solidFill>
                  <a:srgbClr val="000000"/>
                </a:solidFill>
                <a:effectLst/>
                <a:uFill>
                  <a:solidFill>
                    <a:prstClr val="black">
                      <a:alpha val="0"/>
                    </a:prstClr>
                  </a:solidFill>
                </a:uFill>
                <a:latin typeface="Calibri"/>
                <a:ea typeface="Calibri"/>
                <a:cs typeface="Calibri"/>
              </a:rPr>
              <a:t>Land van registratie (zorg ervoor dat het land overeenkomt met het land van registratie van de derde partij die u screent en niet de landlocatie van het hoofdkantoor van de derde partij is).</a:t>
            </a:r>
            <a:r>
              <a:rPr lang="nl-BE" sz="1600" b="0" i="0" u="none" strike="noStrike" cap="none" baseline="0">
                <a:solidFill>
                  <a:srgbClr val="000000"/>
                </a:solidFill>
                <a:effectLst/>
                <a:uFill>
                  <a:solidFill>
                    <a:prstClr val="black">
                      <a:alpha val="0"/>
                    </a:prstClr>
                  </a:solidFill>
                </a:uFill>
                <a:latin typeface="Calibri"/>
                <a:ea typeface="Calibri"/>
                <a:cs typeface="Calibri"/>
              </a:rPr>
              <a:t> </a:t>
            </a:r>
          </a:p>
          <a:p>
            <a:pPr marL="285750" indent="-285750">
              <a:buFont typeface="Arial" panose="020b0604020202020204" pitchFamily="34" charset="0"/>
              <a:buChar char="•"/>
            </a:pPr>
            <a:r>
              <a:rPr lang="nl-BE" sz="1600" b="0" i="0" u="none" strike="noStrike" cap="none" baseline="0">
                <a:solidFill>
                  <a:srgbClr val="000000"/>
                </a:solidFill>
                <a:effectLst/>
                <a:uFill>
                  <a:solidFill>
                    <a:prstClr val="black">
                      <a:alpha val="0"/>
                    </a:prstClr>
                  </a:solidFill>
                </a:uFill>
                <a:latin typeface="Calibri"/>
                <a:ea typeface="Calibri"/>
                <a:cs typeface="Calibri"/>
              </a:rPr>
              <a:t>Soort probleem dat ertoe heeft geleid dat de derde partij op World-check “vlag” heeft gegeven (als u met uw muis over de blauwe </a:t>
            </a:r>
            <a:r>
              <a:rPr lang="nl-BE" sz="1600" b="1" i="0" u="none" strike="noStrike" cap="none" baseline="0">
                <a:solidFill>
                  <a:srgbClr val="000000"/>
                </a:solidFill>
                <a:effectLst/>
                <a:uFill>
                  <a:solidFill>
                    <a:prstClr val="black">
                      <a:alpha val="0"/>
                    </a:prstClr>
                  </a:solidFill>
                </a:uFill>
                <a:latin typeface="Calibri"/>
                <a:ea typeface="Calibri"/>
                <a:cs typeface="Calibri"/>
              </a:rPr>
              <a:t>ovalen</a:t>
            </a:r>
            <a:r>
              <a:rPr lang="nl-BE" sz="1600" b="0" i="0" u="none" strike="noStrike" cap="none" baseline="0">
                <a:solidFill>
                  <a:srgbClr val="000000"/>
                </a:solidFill>
                <a:effectLst/>
                <a:uFill>
                  <a:solidFill>
                    <a:prstClr val="black">
                      <a:alpha val="0"/>
                    </a:prstClr>
                  </a:solidFill>
                </a:uFill>
                <a:latin typeface="Calibri"/>
                <a:ea typeface="Calibri"/>
                <a:cs typeface="Calibri"/>
              </a:rPr>
              <a:t> beweegt, zal dit u meer informatie geven)</a:t>
            </a:r>
          </a:p>
          <a:p>
            <a:pPr marL="285750" indent="-285750">
              <a:buFont typeface="Arial" panose="020b0604020202020204" pitchFamily="34" charset="0"/>
              <a:buChar char="•"/>
            </a:pPr>
            <a:r>
              <a:rPr lang="nl-BE" sz="1600" b="0" i="0" u="none" strike="noStrike" cap="none" baseline="0">
                <a:solidFill>
                  <a:srgbClr val="000000"/>
                </a:solidFill>
                <a:effectLst/>
                <a:uFill>
                  <a:solidFill>
                    <a:prstClr val="black">
                      <a:alpha val="0"/>
                    </a:prstClr>
                  </a:solidFill>
                </a:uFill>
                <a:latin typeface="Calibri"/>
                <a:ea typeface="Calibri"/>
                <a:cs typeface="Calibri"/>
              </a:rPr>
              <a:t>Koppel de sterkte van de potentiële derde partij aan de door u ingevoerde zoekterm</a:t>
            </a:r>
          </a:p>
          <a:p>
            <a:pPr marL="285750" indent="-285750">
              <a:buFont typeface="Arial" panose="020b0604020202020204" pitchFamily="34" charset="0"/>
              <a:buChar char="•"/>
            </a:pPr>
            <a:r>
              <a:rPr lang="nl-BE" sz="1600" b="0" i="0" u="none" strike="noStrike" cap="none" baseline="0">
                <a:solidFill>
                  <a:srgbClr val="000000"/>
                </a:solidFill>
                <a:effectLst/>
                <a:uFill>
                  <a:solidFill>
                    <a:prstClr val="black">
                      <a:alpha val="0"/>
                    </a:prstClr>
                  </a:solidFill>
                </a:uFill>
                <a:latin typeface="Calibri"/>
                <a:ea typeface="Calibri"/>
                <a:cs typeface="Calibri"/>
              </a:rPr>
              <a:t>De bron:</a:t>
            </a:r>
            <a:r>
              <a:rPr lang="nl-BE" sz="1600" b="0" i="0" u="none" strike="noStrike" cap="none" baseline="0">
                <a:solidFill>
                  <a:srgbClr val="000000"/>
                </a:solidFill>
                <a:effectLst/>
                <a:uFill>
                  <a:solidFill>
                    <a:prstClr val="black">
                      <a:alpha val="0"/>
                    </a:prstClr>
                  </a:solidFill>
                </a:uFill>
                <a:latin typeface="Calibri"/>
                <a:ea typeface="Calibri"/>
                <a:cs typeface="Calibri"/>
              </a:rPr>
              <a:t> </a:t>
            </a:r>
            <a:r>
              <a:rPr lang="nl-BE" sz="1600" b="0" i="0" u="none" strike="noStrike" cap="none" baseline="0">
                <a:solidFill>
                  <a:srgbClr val="000000"/>
                </a:solidFill>
                <a:effectLst/>
                <a:uFill>
                  <a:solidFill>
                    <a:prstClr val="black">
                      <a:alpha val="0"/>
                    </a:prstClr>
                  </a:solidFill>
                </a:uFill>
                <a:latin typeface="Calibri"/>
                <a:ea typeface="Calibri"/>
                <a:cs typeface="Calibri"/>
              </a:rPr>
              <a:t>World-Check één</a:t>
            </a:r>
          </a:p>
          <a:p>
            <a:pPr marL="285750" indent="-285750">
              <a:buFont typeface="Arial" panose="020b0604020202020204" pitchFamily="34" charset="0"/>
              <a:buChar char="•"/>
            </a:pPr>
            <a:r>
              <a:rPr lang="nl-BE" sz="1600" b="0" i="0" u="none" strike="noStrike" cap="none" baseline="0">
                <a:solidFill>
                  <a:srgbClr val="000000"/>
                </a:solidFill>
                <a:effectLst/>
                <a:uFill>
                  <a:solidFill>
                    <a:prstClr val="black">
                      <a:alpha val="0"/>
                    </a:prstClr>
                  </a:solidFill>
                </a:uFill>
                <a:latin typeface="Calibri"/>
                <a:ea typeface="Calibri"/>
                <a:cs typeface="Calibri"/>
              </a:rPr>
              <a:t>De referentie-ID van de potentiële overeenkomst in World Check</a:t>
            </a:r>
          </a:p>
          <a:p>
            <a:pPr marL="285750" indent="-285750">
              <a:buFont typeface="Arial" panose="020b0604020202020204" pitchFamily="34" charset="0"/>
              <a:buChar char="•"/>
            </a:pPr>
            <a:r>
              <a:rPr lang="nl-BE" sz="1600" b="0" i="0" u="none" strike="noStrike" cap="none" baseline="0">
                <a:solidFill>
                  <a:srgbClr val="000000"/>
                </a:solidFill>
                <a:effectLst/>
                <a:uFill>
                  <a:solidFill>
                    <a:prstClr val="black">
                      <a:alpha val="0"/>
                    </a:prstClr>
                  </a:solidFill>
                </a:uFill>
                <a:latin typeface="Calibri"/>
                <a:ea typeface="Calibri"/>
                <a:cs typeface="Calibri"/>
              </a:rPr>
              <a:t>Opties voor resolutie</a:t>
            </a:r>
          </a:p>
          <a:p>
            <a:endParaRPr lang="en-GB" sz="1600"/>
          </a:p>
          <a:p>
            <a:endParaRPr lang="en-GB" sz="1600"/>
          </a:p>
          <a:p>
            <a:r>
              <a:rPr lang="nl-BE" sz="1600" b="0" i="0" u="none" strike="noStrike" cap="none" baseline="0">
                <a:solidFill>
                  <a:srgbClr val="000000"/>
                </a:solidFill>
                <a:effectLst/>
                <a:uFill>
                  <a:solidFill>
                    <a:prstClr val="black">
                      <a:alpha val="0"/>
                    </a:prstClr>
                  </a:solidFill>
                </a:uFill>
                <a:latin typeface="Calibri"/>
                <a:ea typeface="Calibri"/>
                <a:cs typeface="Calibri"/>
              </a:rPr>
              <a:t>De resolutieopties zijn:</a:t>
            </a:r>
          </a:p>
          <a:p>
            <a:r>
              <a:rPr lang="nl-BE" sz="1600" b="1" i="0" u="none" strike="noStrike" cap="none" baseline="0">
                <a:solidFill>
                  <a:srgbClr val="000000"/>
                </a:solidFill>
                <a:effectLst/>
                <a:uFill>
                  <a:solidFill>
                    <a:prstClr val="black">
                      <a:alpha val="0"/>
                    </a:prstClr>
                  </a:solidFill>
                </a:uFill>
                <a:latin typeface="Calibri"/>
                <a:ea typeface="Calibri"/>
                <a:cs typeface="Calibri"/>
              </a:rPr>
              <a:t>POSITIEF</a:t>
            </a:r>
          </a:p>
          <a:p>
            <a:r>
              <a:rPr lang="nl-BE" sz="1600" b="1" i="0" u="none" strike="noStrike" cap="none" baseline="0">
                <a:solidFill>
                  <a:srgbClr val="000000"/>
                </a:solidFill>
                <a:effectLst/>
                <a:uFill>
                  <a:solidFill>
                    <a:prstClr val="black">
                      <a:alpha val="0"/>
                    </a:prstClr>
                  </a:solidFill>
                </a:uFill>
                <a:latin typeface="Calibri"/>
                <a:ea typeface="Calibri"/>
                <a:cs typeface="Calibri"/>
              </a:rPr>
              <a:t>ONJUIST</a:t>
            </a:r>
          </a:p>
          <a:p>
            <a:r>
              <a:rPr lang="nl-BE" sz="1600" b="1" i="0" u="none" strike="noStrike" cap="none" baseline="0">
                <a:solidFill>
                  <a:srgbClr val="000000"/>
                </a:solidFill>
                <a:effectLst/>
                <a:uFill>
                  <a:solidFill>
                    <a:prstClr val="black">
                      <a:alpha val="0"/>
                    </a:prstClr>
                  </a:solidFill>
                </a:uFill>
                <a:latin typeface="Calibri"/>
                <a:ea typeface="Calibri"/>
                <a:cs typeface="Calibri"/>
              </a:rPr>
              <a:t>MOGELIJK</a:t>
            </a:r>
          </a:p>
          <a:p>
            <a:endParaRPr lang="en-GB" sz="1600" b="1"/>
          </a:p>
          <a:p>
            <a:r>
              <a:rPr lang="nl-BE" sz="1600" b="0" i="0" u="none" strike="noStrike" cap="none" baseline="0">
                <a:solidFill>
                  <a:srgbClr val="000000"/>
                </a:solidFill>
                <a:effectLst/>
                <a:uFill>
                  <a:solidFill>
                    <a:prstClr val="black">
                      <a:alpha val="0"/>
                    </a:prstClr>
                  </a:solidFill>
                </a:uFill>
                <a:latin typeface="Calibri"/>
                <a:ea typeface="Calibri"/>
                <a:cs typeface="Calibri"/>
              </a:rPr>
              <a:t>Deze worden op de volgende pagina in meer detail behandeld...</a:t>
            </a:r>
          </a:p>
          <a:p>
            <a:endParaRPr lang="en-GB"/>
          </a:p>
        </p:txBody>
      </p:sp>
      <p:grpSp>
        <p:nvGrpSpPr>
          <p:cNvPr id="19" name="Group 18">
            <a:extLst>
              <a:ext uri="{FF2B5EF4-FFF2-40B4-BE49-F238E27FC236}">
                <a16:creationId xmlns:a16="http://schemas.microsoft.com/office/drawing/2014/main" id="{2D2F90B3-311E-BA0F-83F8-F634FC32C447}"/>
              </a:ext>
            </a:extLst>
          </p:cNvPr>
          <p:cNvGrpSpPr/>
          <p:nvPr/>
        </p:nvGrpSpPr>
        <p:grpSpPr>
          <a:xfrm>
            <a:off x="4502413" y="4508205"/>
            <a:ext cx="2886853" cy="914400"/>
            <a:chOff x="5295014" y="5252484"/>
            <a:chExt cx="2886853" cy="914400"/>
          </a:xfrm>
        </p:grpSpPr>
        <p:pic>
          <p:nvPicPr>
            <p:cNvPr id="10" name="Graphic 9" descr="Badge Follow with solid fill">
              <a:extLst>
                <a:ext uri="{FF2B5EF4-FFF2-40B4-BE49-F238E27FC236}">
                  <a16:creationId xmlns:a16="http://schemas.microsoft.com/office/drawing/2014/main" id="{92AD958E-DF4B-1499-2044-FFC93DEA755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295014" y="5252484"/>
              <a:ext cx="914400" cy="914400"/>
            </a:xfrm>
            <a:prstGeom prst="rect">
              <a:avLst/>
            </a:prstGeom>
          </p:spPr>
        </p:pic>
        <p:pic>
          <p:nvPicPr>
            <p:cNvPr id="12" name="Graphic 11" descr="Badge Unfollow with solid fill">
              <a:extLst>
                <a:ext uri="{FF2B5EF4-FFF2-40B4-BE49-F238E27FC236}">
                  <a16:creationId xmlns:a16="http://schemas.microsoft.com/office/drawing/2014/main" id="{12C59019-C4C8-1AF5-0045-866874986E7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267467" y="5252484"/>
              <a:ext cx="914400" cy="914400"/>
            </a:xfrm>
            <a:prstGeom prst="rect">
              <a:avLst/>
            </a:prstGeom>
          </p:spPr>
        </p:pic>
        <p:pic>
          <p:nvPicPr>
            <p:cNvPr id="18" name="Graphic 17" descr="Badge Question Mark with solid fill">
              <a:extLst>
                <a:ext uri="{FF2B5EF4-FFF2-40B4-BE49-F238E27FC236}">
                  <a16:creationId xmlns:a16="http://schemas.microsoft.com/office/drawing/2014/main" id="{6662E3F3-781D-0FE1-3D33-A3FF8082420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294951" y="5252484"/>
              <a:ext cx="914400" cy="914400"/>
            </a:xfrm>
            <a:prstGeom prst="rect">
              <a:avLst/>
            </a:prstGeom>
          </p:spPr>
        </p:pic>
      </p:grpSp>
      <p:sp>
        <p:nvSpPr>
          <p:cNvPr id="3" name="Slide Number Placeholder 2">
            <a:extLst>
              <a:ext uri="{FF2B5EF4-FFF2-40B4-BE49-F238E27FC236}">
                <a16:creationId xmlns:a16="http://schemas.microsoft.com/office/drawing/2014/main" id="{3A35011D-F711-82D7-E5AF-83BC65DC5D2D}"/>
              </a:ext>
            </a:extLst>
          </p:cNvPr>
          <p:cNvSpPr>
            <a:spLocks noGrp="1"/>
          </p:cNvSpPr>
          <p:nvPr>
            <p:ph type="sldNum" sz="quarter" idx="4"/>
          </p:nvPr>
        </p:nvSpPr>
        <p:spPr/>
        <p:txBody>
          <a:bodyPr/>
          <a:lstStyle/>
          <a:p>
            <a:fld id="{BB5FC4A1-A2DE-4EB5-9A46-57D39B4235EC}" type="slidenum">
              <a:rPr lang="en-US" smtClean="0"/>
              <a:t>16</a:t>
            </a:fld>
            <a:endParaRPr lang="en-US"/>
          </a:p>
        </p:txBody>
      </p:sp>
    </p:spTree>
    <p:extLst>
      <p:ext uri="{BB962C8B-B14F-4D97-AF65-F5344CB8AC3E}">
        <p14:creationId val="3644481527"/>
      </p:ext>
    </p:extLst>
  </p:cSld>
  <p:clrMapOvr>
    <a:masterClrMapping/>
  </p:clrMapOvr>
  <p:transition spd="med">
    <p:fade/>
  </p:transition>
  <p:timing/>
</p:sld>
</file>

<file path=ppt/slides/slide1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B0246A14-9326-2055-A3E8-FAD1E8393839}"/>
              </a:ext>
            </a:extLst>
          </p:cNvPr>
          <p:cNvSpPr>
            <a:spLocks noGrp="1"/>
          </p:cNvSpPr>
          <p:nvPr>
            <p:ph type="title"/>
          </p:nvPr>
        </p:nvSpPr>
        <p:spPr/>
        <p:txBody>
          <a:bodyPr/>
          <a:lstStyle/>
          <a:p>
            <a:r>
              <a:rPr lang="nl-BE" sz="2000" b="0" i="0" u="none" strike="noStrike" cap="none" baseline="0">
                <a:solidFill>
                  <a:srgbClr val="FFFFFF"/>
                </a:solidFill>
                <a:effectLst/>
                <a:uFill>
                  <a:solidFill>
                    <a:prstClr val="black">
                      <a:alpha val="0"/>
                    </a:prstClr>
                  </a:solidFill>
                </a:uFill>
                <a:latin typeface="Calibri Light"/>
                <a:ea typeface="Calibri Light"/>
                <a:cs typeface="Calibri Light"/>
              </a:rPr>
              <a:t>World-Check screening</a:t>
            </a:r>
          </a:p>
        </p:txBody>
      </p:sp>
      <p:sp>
        <p:nvSpPr>
          <p:cNvPr id="6" name="TextBox 5">
            <a:extLst>
              <a:ext uri="{FF2B5EF4-FFF2-40B4-BE49-F238E27FC236}">
                <a16:creationId xmlns:a16="http://schemas.microsoft.com/office/drawing/2014/main" id="{5BB31CAB-730B-E3BB-0E0E-D597F9A1B7B2}"/>
              </a:ext>
            </a:extLst>
          </p:cNvPr>
          <p:cNvSpPr txBox="1"/>
          <p:nvPr/>
        </p:nvSpPr>
        <p:spPr>
          <a:xfrm>
            <a:off x="308344" y="1765005"/>
            <a:ext cx="8389480" cy="2011680"/>
          </a:xfrm>
          <a:prstGeom prst="rect">
            <a:avLst/>
          </a:prstGeom>
          <a:noFill/>
        </p:spPr>
        <p:txBody>
          <a:bodyPr wrap="square" rtlCol="0">
            <a:spAutoFit/>
          </a:bodyPr>
          <a:lstStyle/>
          <a:p>
            <a:r>
              <a:rPr lang="nl-BE" sz="1400" b="0" i="0" u="none" strike="noStrike" cap="none" baseline="0">
                <a:solidFill>
                  <a:srgbClr val="000000"/>
                </a:solidFill>
                <a:effectLst/>
                <a:uFill>
                  <a:solidFill>
                    <a:prstClr val="black">
                      <a:alpha val="0"/>
                    </a:prstClr>
                  </a:solidFill>
                </a:uFill>
                <a:latin typeface="Calibri"/>
                <a:ea typeface="Calibri"/>
                <a:cs typeface="Calibri"/>
              </a:rPr>
              <a:t>World Check Screening wordt uitgevoerd door het </a:t>
            </a:r>
            <a:r>
              <a:rPr lang="nl-BE" sz="1400" b="1" i="0" u="none" strike="noStrike" cap="none" baseline="0">
                <a:solidFill>
                  <a:srgbClr val="FF0000"/>
                </a:solidFill>
                <a:effectLst/>
                <a:uFill>
                  <a:solidFill>
                    <a:prstClr val="black">
                      <a:alpha val="0"/>
                    </a:prstClr>
                  </a:solidFill>
                </a:uFill>
                <a:latin typeface="Calibri"/>
                <a:ea typeface="Calibri"/>
                <a:cs typeface="Calibri"/>
              </a:rPr>
              <a:t>ONBOARDING TEAM</a:t>
            </a:r>
          </a:p>
          <a:p>
            <a:endParaRPr lang="en-GB" sz="1400" b="1">
              <a:solidFill>
                <a:srgbClr val="FF0000"/>
              </a:solidFill>
            </a:endParaRPr>
          </a:p>
          <a:p>
            <a:r>
              <a:rPr lang="nl-BE" sz="1400" b="0" i="0" u="none" strike="noStrike" cap="none" baseline="0">
                <a:solidFill>
                  <a:srgbClr val="000000"/>
                </a:solidFill>
                <a:effectLst/>
                <a:uFill>
                  <a:solidFill>
                    <a:prstClr val="black">
                      <a:alpha val="0"/>
                    </a:prstClr>
                  </a:solidFill>
                </a:uFill>
                <a:latin typeface="Calibri"/>
                <a:ea typeface="Calibri"/>
                <a:cs typeface="Calibri"/>
              </a:rPr>
              <a:t>Om de World-Check Screening uit te voeren, moeten de onderstaande stappen worden gevolgd:</a:t>
            </a:r>
          </a:p>
          <a:p>
            <a:endParaRPr lang="en-GB" sz="1400"/>
          </a:p>
          <a:p>
            <a:r>
              <a:rPr lang="nl-BE" sz="1400" b="0" i="0" u="none" strike="noStrike" cap="none" baseline="0">
                <a:solidFill>
                  <a:srgbClr val="000000"/>
                </a:solidFill>
                <a:effectLst/>
                <a:uFill>
                  <a:solidFill>
                    <a:prstClr val="black">
                      <a:alpha val="0"/>
                    </a:prstClr>
                  </a:solidFill>
                </a:uFill>
                <a:latin typeface="Calibri"/>
                <a:ea typeface="Calibri"/>
                <a:cs typeface="Calibri"/>
              </a:rPr>
              <a:t>1.</a:t>
            </a:r>
            <a:r>
              <a:rPr lang="nl-BE" sz="1400" b="0" i="0" u="none" strike="noStrike" cap="none" baseline="0">
                <a:solidFill>
                  <a:srgbClr val="000000"/>
                </a:solidFill>
                <a:effectLst/>
                <a:uFill>
                  <a:solidFill>
                    <a:prstClr val="black">
                      <a:alpha val="0"/>
                    </a:prstClr>
                  </a:solidFill>
                </a:uFill>
                <a:latin typeface="Calibri"/>
                <a:ea typeface="Calibri"/>
                <a:cs typeface="Calibri"/>
              </a:rPr>
              <a:t> </a:t>
            </a:r>
            <a:r>
              <a:rPr lang="nl-BE" sz="1400" b="0" i="0" u="none" strike="noStrike" cap="none" baseline="0">
                <a:solidFill>
                  <a:srgbClr val="000000"/>
                </a:solidFill>
                <a:effectLst/>
                <a:uFill>
                  <a:solidFill>
                    <a:prstClr val="black">
                      <a:alpha val="0"/>
                    </a:prstClr>
                  </a:solidFill>
                </a:uFill>
                <a:latin typeface="Calibri"/>
                <a:ea typeface="Calibri"/>
                <a:cs typeface="Calibri"/>
              </a:rPr>
              <a:t>Klik op elk van de derde partijen om naar de volledige World-Check-resultaten te gaan.</a:t>
            </a:r>
            <a:r>
              <a:rPr lang="nl-BE" sz="1400" b="0" i="0" u="none" strike="noStrike" cap="none" baseline="0">
                <a:solidFill>
                  <a:srgbClr val="000000"/>
                </a:solidFill>
                <a:effectLst/>
                <a:uFill>
                  <a:solidFill>
                    <a:prstClr val="black">
                      <a:alpha val="0"/>
                    </a:prstClr>
                  </a:solidFill>
                </a:uFill>
                <a:latin typeface="Calibri"/>
                <a:ea typeface="Calibri"/>
                <a:cs typeface="Calibri"/>
              </a:rPr>
              <a:t> </a:t>
            </a:r>
            <a:r>
              <a:rPr lang="nl-BE" sz="1400" b="0" i="0" u="none" strike="noStrike" cap="none" baseline="0">
                <a:solidFill>
                  <a:srgbClr val="000000"/>
                </a:solidFill>
                <a:effectLst/>
                <a:uFill>
                  <a:solidFill>
                    <a:prstClr val="black">
                      <a:alpha val="0"/>
                    </a:prstClr>
                  </a:solidFill>
                </a:uFill>
                <a:latin typeface="Calibri"/>
                <a:ea typeface="Calibri"/>
                <a:cs typeface="Calibri"/>
              </a:rPr>
              <a:t>Er zijn een aantal tabbladen (zoals hieronder geel gemarkeerd) binnen de screeningresultaten waar u door kunt klikken om te kunnen beoordelen of de derde partij al dan niet een overeenkomst is.</a:t>
            </a:r>
          </a:p>
        </p:txBody>
      </p:sp>
      <p:pic>
        <p:nvPicPr>
          <p:cNvPr id="8" name="Picture 7">
            <a:extLst>
              <a:ext uri="{FF2B5EF4-FFF2-40B4-BE49-F238E27FC236}">
                <a16:creationId xmlns:a16="http://schemas.microsoft.com/office/drawing/2014/main" id="{194BB09D-389D-F090-02CD-6F75633020E2}"/>
              </a:ext>
            </a:extLst>
          </p:cNvPr>
          <p:cNvPicPr>
            <a:picLocks noChangeAspect="1"/>
          </p:cNvPicPr>
          <p:nvPr/>
        </p:nvPicPr>
        <p:blipFill>
          <a:blip r:embed="rId2"/>
          <a:stretch>
            <a:fillRect/>
          </a:stretch>
        </p:blipFill>
        <p:spPr>
          <a:xfrm>
            <a:off x="308344" y="3351892"/>
            <a:ext cx="8679879" cy="3389023"/>
          </a:xfrm>
          <a:prstGeom prst="rect">
            <a:avLst/>
          </a:prstGeom>
        </p:spPr>
      </p:pic>
      <p:sp>
        <p:nvSpPr>
          <p:cNvPr id="3" name="Slide Number Placeholder 2">
            <a:extLst>
              <a:ext uri="{FF2B5EF4-FFF2-40B4-BE49-F238E27FC236}">
                <a16:creationId xmlns:a16="http://schemas.microsoft.com/office/drawing/2014/main" id="{DC31B699-8612-F61F-E8E3-24FE491B23D6}"/>
              </a:ext>
            </a:extLst>
          </p:cNvPr>
          <p:cNvSpPr>
            <a:spLocks noGrp="1"/>
          </p:cNvSpPr>
          <p:nvPr>
            <p:ph type="sldNum" sz="quarter" idx="4"/>
          </p:nvPr>
        </p:nvSpPr>
        <p:spPr/>
        <p:txBody>
          <a:bodyPr/>
          <a:lstStyle/>
          <a:p>
            <a:fld id="{BB5FC4A1-A2DE-4EB5-9A46-57D39B4235EC}" type="slidenum">
              <a:rPr lang="en-US" smtClean="0"/>
              <a:t>17</a:t>
            </a:fld>
            <a:endParaRPr lang="en-US"/>
          </a:p>
        </p:txBody>
      </p:sp>
    </p:spTree>
    <p:extLst>
      <p:ext uri="{BB962C8B-B14F-4D97-AF65-F5344CB8AC3E}">
        <p14:creationId val="7004993"/>
      </p:ext>
    </p:extLst>
  </p:cSld>
  <p:clrMapOvr>
    <a:masterClrMapping/>
  </p:clrMapOvr>
  <p:transition spd="med">
    <p:fade/>
  </p:transition>
  <p:timing/>
</p:sld>
</file>

<file path=ppt/slides/slide1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AE1F2B04-BD2E-64AD-BEEA-A82BF3093586}"/>
              </a:ext>
            </a:extLst>
          </p:cNvPr>
          <p:cNvSpPr>
            <a:spLocks noGrp="1"/>
          </p:cNvSpPr>
          <p:nvPr>
            <p:ph type="title"/>
          </p:nvPr>
        </p:nvSpPr>
        <p:spPr/>
        <p:txBody>
          <a:bodyPr/>
          <a:lstStyle/>
          <a:p>
            <a:r>
              <a:rPr lang="nl-BE" sz="2000" b="0" i="0" u="none" strike="noStrike" cap="none" baseline="0">
                <a:solidFill>
                  <a:srgbClr val="FFFFFF"/>
                </a:solidFill>
                <a:effectLst/>
                <a:uFill>
                  <a:solidFill>
                    <a:prstClr val="black">
                      <a:alpha val="0"/>
                    </a:prstClr>
                  </a:solidFill>
                </a:uFill>
                <a:latin typeface="Calibri Light"/>
                <a:ea typeface="Calibri Light"/>
                <a:cs typeface="Calibri Light"/>
              </a:rPr>
              <a:t>World-Check screening</a:t>
            </a:r>
          </a:p>
        </p:txBody>
      </p:sp>
      <p:sp>
        <p:nvSpPr>
          <p:cNvPr id="8" name="TextBox 7">
            <a:extLst>
              <a:ext uri="{FF2B5EF4-FFF2-40B4-BE49-F238E27FC236}">
                <a16:creationId xmlns:a16="http://schemas.microsoft.com/office/drawing/2014/main" id="{B3379D9E-E960-99A3-25A9-DA1E068D20EB}"/>
              </a:ext>
            </a:extLst>
          </p:cNvPr>
          <p:cNvSpPr txBox="1"/>
          <p:nvPr/>
        </p:nvSpPr>
        <p:spPr>
          <a:xfrm>
            <a:off x="472673" y="1658471"/>
            <a:ext cx="8059479" cy="3291841"/>
          </a:xfrm>
          <a:prstGeom prst="rect">
            <a:avLst/>
          </a:prstGeom>
          <a:noFill/>
        </p:spPr>
        <p:txBody>
          <a:bodyPr wrap="square" rtlCol="0">
            <a:spAutoFit/>
          </a:bodyPr>
          <a:lstStyle/>
          <a:p>
            <a:r>
              <a:rPr lang="nl-BE" sz="1400" b="0" i="0" u="none" strike="noStrike" cap="none" baseline="0">
                <a:solidFill>
                  <a:srgbClr val="000000"/>
                </a:solidFill>
                <a:effectLst/>
                <a:uFill>
                  <a:solidFill>
                    <a:prstClr val="black">
                      <a:alpha val="0"/>
                    </a:prstClr>
                  </a:solidFill>
                </a:uFill>
                <a:latin typeface="Calibri"/>
                <a:ea typeface="Calibri"/>
                <a:cs typeface="Calibri"/>
              </a:rPr>
              <a:t>Zodra u de informatie hebt bekeken, moet u de derde partij oplossen en de resultaten aanduiden als ofwel:</a:t>
            </a:r>
          </a:p>
          <a:p>
            <a:r>
              <a:rPr lang="nl-BE" sz="1400" b="1" i="0" u="none" strike="noStrike" cap="none" baseline="0">
                <a:solidFill>
                  <a:srgbClr val="000000"/>
                </a:solidFill>
                <a:effectLst/>
                <a:uFill>
                  <a:solidFill>
                    <a:prstClr val="black">
                      <a:alpha val="0"/>
                    </a:prstClr>
                  </a:solidFill>
                </a:uFill>
                <a:latin typeface="Calibri"/>
                <a:ea typeface="Calibri"/>
                <a:cs typeface="Calibri"/>
              </a:rPr>
              <a:t>POSITIEF: </a:t>
            </a:r>
            <a:r>
              <a:rPr lang="nl-BE" sz="1400" b="0" i="0" u="none" strike="noStrike" cap="none" baseline="0">
                <a:solidFill>
                  <a:srgbClr val="000000"/>
                </a:solidFill>
                <a:effectLst/>
                <a:uFill>
                  <a:solidFill>
                    <a:prstClr val="black">
                      <a:alpha val="0"/>
                    </a:prstClr>
                  </a:solidFill>
                </a:uFill>
                <a:latin typeface="Calibri"/>
                <a:ea typeface="Calibri"/>
                <a:cs typeface="Calibri"/>
              </a:rPr>
              <a:t>De derde partij is een </a:t>
            </a:r>
            <a:r>
              <a:rPr lang="nl-BE" sz="1400" b="1" i="0" u="none" strike="noStrike" cap="none" baseline="0">
                <a:solidFill>
                  <a:srgbClr val="92D050"/>
                </a:solidFill>
                <a:effectLst/>
                <a:uFill>
                  <a:solidFill>
                    <a:prstClr val="black">
                      <a:alpha val="0"/>
                    </a:prstClr>
                  </a:solidFill>
                </a:uFill>
                <a:latin typeface="Calibri"/>
                <a:ea typeface="Calibri"/>
                <a:cs typeface="Calibri"/>
              </a:rPr>
              <a:t>OVEREENSTEMMING</a:t>
            </a:r>
          </a:p>
          <a:p>
            <a:r>
              <a:rPr lang="nl-BE" sz="1400" b="1" i="0" u="none" strike="noStrike" cap="none" baseline="0">
                <a:solidFill>
                  <a:srgbClr val="000000"/>
                </a:solidFill>
                <a:effectLst/>
                <a:uFill>
                  <a:solidFill>
                    <a:prstClr val="black">
                      <a:alpha val="0"/>
                    </a:prstClr>
                  </a:solidFill>
                </a:uFill>
                <a:latin typeface="Calibri"/>
                <a:ea typeface="Calibri"/>
                <a:cs typeface="Calibri"/>
              </a:rPr>
              <a:t>ONJUIST: </a:t>
            </a:r>
            <a:r>
              <a:rPr lang="nl-BE" sz="1400" b="0" i="0" u="none" strike="noStrike" cap="none" baseline="0">
                <a:solidFill>
                  <a:srgbClr val="000000"/>
                </a:solidFill>
                <a:effectLst/>
                <a:uFill>
                  <a:solidFill>
                    <a:prstClr val="black">
                      <a:alpha val="0"/>
                    </a:prstClr>
                  </a:solidFill>
                </a:uFill>
                <a:latin typeface="Calibri"/>
                <a:ea typeface="Calibri"/>
                <a:cs typeface="Calibri"/>
              </a:rPr>
              <a:t>De derde partij is </a:t>
            </a:r>
            <a:r>
              <a:rPr lang="nl-BE" sz="1400" b="0" i="0" u="none" strike="noStrike" cap="none" baseline="0">
                <a:solidFill>
                  <a:srgbClr val="FF0000"/>
                </a:solidFill>
                <a:effectLst/>
                <a:uFill>
                  <a:solidFill>
                    <a:prstClr val="black">
                      <a:alpha val="0"/>
                    </a:prstClr>
                  </a:solidFill>
                </a:uFill>
                <a:latin typeface="Calibri"/>
                <a:ea typeface="Calibri"/>
                <a:cs typeface="Calibri"/>
              </a:rPr>
              <a:t>GEEN</a:t>
            </a:r>
            <a:r>
              <a:rPr lang="nl-BE" sz="1400" b="0" i="0" u="none" strike="noStrike" cap="none" baseline="0">
                <a:solidFill>
                  <a:srgbClr val="000000"/>
                </a:solidFill>
                <a:effectLst/>
                <a:uFill>
                  <a:solidFill>
                    <a:prstClr val="black">
                      <a:alpha val="0"/>
                    </a:prstClr>
                  </a:solidFill>
                </a:uFill>
                <a:latin typeface="Calibri"/>
                <a:ea typeface="Calibri"/>
                <a:cs typeface="Calibri"/>
              </a:rPr>
              <a:t> </a:t>
            </a:r>
            <a:r>
              <a:rPr lang="nl-BE" sz="1400" b="0" i="0" u="none" strike="noStrike" cap="none" baseline="0">
                <a:solidFill>
                  <a:srgbClr val="FF0000"/>
                </a:solidFill>
                <a:effectLst/>
                <a:uFill>
                  <a:solidFill>
                    <a:prstClr val="black">
                      <a:alpha val="0"/>
                    </a:prstClr>
                  </a:solidFill>
                </a:uFill>
                <a:latin typeface="Calibri"/>
                <a:ea typeface="Calibri"/>
                <a:cs typeface="Calibri"/>
              </a:rPr>
              <a:t>OVEREENSTEMMING</a:t>
            </a:r>
            <a:r>
              <a:rPr lang="nl-BE" sz="1400" b="0" i="0" u="none" strike="noStrike" cap="none" baseline="0">
                <a:solidFill>
                  <a:srgbClr val="000000"/>
                </a:solidFill>
                <a:effectLst/>
                <a:uFill>
                  <a:solidFill>
                    <a:prstClr val="black">
                      <a:alpha val="0"/>
                    </a:prstClr>
                  </a:solidFill>
                </a:uFill>
                <a:latin typeface="Calibri"/>
                <a:ea typeface="Calibri"/>
                <a:cs typeface="Calibri"/>
              </a:rPr>
              <a:t> </a:t>
            </a:r>
          </a:p>
          <a:p>
            <a:r>
              <a:rPr lang="nl-BE" sz="1400" b="1" i="0" u="none" strike="noStrike" cap="none" baseline="0">
                <a:solidFill>
                  <a:srgbClr val="000000"/>
                </a:solidFill>
                <a:effectLst/>
                <a:uFill>
                  <a:solidFill>
                    <a:prstClr val="black">
                      <a:alpha val="0"/>
                    </a:prstClr>
                  </a:solidFill>
                </a:uFill>
                <a:latin typeface="Calibri"/>
                <a:ea typeface="Calibri"/>
                <a:cs typeface="Calibri"/>
              </a:rPr>
              <a:t>MOGELIJK: </a:t>
            </a:r>
            <a:r>
              <a:rPr lang="nl-BE" sz="1400" b="0" i="0" u="none" strike="noStrike" cap="none" baseline="0">
                <a:solidFill>
                  <a:srgbClr val="000000"/>
                </a:solidFill>
                <a:effectLst/>
                <a:uFill>
                  <a:solidFill>
                    <a:prstClr val="black">
                      <a:alpha val="0"/>
                    </a:prstClr>
                  </a:solidFill>
                </a:uFill>
                <a:latin typeface="Calibri"/>
                <a:ea typeface="Calibri"/>
                <a:cs typeface="Calibri"/>
              </a:rPr>
              <a:t>De derde partij </a:t>
            </a:r>
            <a:r>
              <a:rPr lang="nl-BE" sz="1400" b="1" i="0" u="none" strike="noStrike" cap="none" baseline="0">
                <a:solidFill>
                  <a:srgbClr val="FFC000"/>
                </a:solidFill>
                <a:effectLst/>
                <a:uFill>
                  <a:solidFill>
                    <a:prstClr val="black">
                      <a:alpha val="0"/>
                    </a:prstClr>
                  </a:solidFill>
                </a:uFill>
                <a:latin typeface="Calibri"/>
                <a:ea typeface="Calibri"/>
                <a:cs typeface="Calibri"/>
              </a:rPr>
              <a:t>KAN</a:t>
            </a:r>
            <a:r>
              <a:rPr lang="nl-BE" sz="1400" b="0" i="0" u="none" strike="noStrike" cap="none" baseline="0">
                <a:solidFill>
                  <a:srgbClr val="000000"/>
                </a:solidFill>
                <a:effectLst/>
                <a:uFill>
                  <a:solidFill>
                    <a:prstClr val="black">
                      <a:alpha val="0"/>
                    </a:prstClr>
                  </a:solidFill>
                </a:uFill>
                <a:latin typeface="Calibri"/>
                <a:ea typeface="Calibri"/>
                <a:cs typeface="Calibri"/>
              </a:rPr>
              <a:t> EEN </a:t>
            </a:r>
            <a:r>
              <a:rPr lang="nl-BE" sz="1400" b="1" i="0" u="none" strike="noStrike" cap="none" baseline="0">
                <a:solidFill>
                  <a:srgbClr val="FFC000"/>
                </a:solidFill>
                <a:effectLst/>
                <a:uFill>
                  <a:solidFill>
                    <a:prstClr val="black">
                      <a:alpha val="0"/>
                    </a:prstClr>
                  </a:solidFill>
                </a:uFill>
                <a:latin typeface="Calibri"/>
                <a:ea typeface="Calibri"/>
                <a:cs typeface="Calibri"/>
              </a:rPr>
              <a:t>OVEREENSTEMMING</a:t>
            </a:r>
            <a:r>
              <a:rPr lang="nl-BE" sz="1400" b="0" i="0" u="none" strike="noStrike" cap="none" baseline="0">
                <a:solidFill>
                  <a:srgbClr val="000000"/>
                </a:solidFill>
                <a:effectLst/>
                <a:uFill>
                  <a:solidFill>
                    <a:prstClr val="black">
                      <a:alpha val="0"/>
                    </a:prstClr>
                  </a:solidFill>
                </a:uFill>
                <a:latin typeface="Calibri"/>
                <a:ea typeface="Calibri"/>
                <a:cs typeface="Calibri"/>
              </a:rPr>
              <a:t> ZIJN</a:t>
            </a:r>
          </a:p>
          <a:p>
            <a:endParaRPr lang="en-GB" sz="1400" b="1">
              <a:solidFill>
                <a:srgbClr val="FFC000"/>
              </a:solidFill>
            </a:endParaRPr>
          </a:p>
          <a:p>
            <a:r>
              <a:rPr lang="nl-BE" sz="1400" b="0" i="0" u="none" strike="noStrike" cap="none" baseline="0">
                <a:solidFill>
                  <a:srgbClr val="000000"/>
                </a:solidFill>
                <a:effectLst/>
                <a:uFill>
                  <a:solidFill>
                    <a:prstClr val="black">
                      <a:alpha val="0"/>
                    </a:prstClr>
                  </a:solidFill>
                </a:uFill>
                <a:latin typeface="Calibri"/>
                <a:ea typeface="Calibri"/>
                <a:cs typeface="Calibri"/>
              </a:rPr>
              <a:t>Resultaten kunnen als zodanig op 2 manieren worden gemarkeerd, hetzij op de pagina met individuele screeningsresultaten van derden door te klikken op het positieve negatieve of mogelijke pictogram zoals hieronder gemarkeerd, of op de eerste screeningspagina waar alle mogelijke wereldcontrolescreeningsmatches worden vermeld (zie bijvoorbeeld pagina 10)</a:t>
            </a:r>
          </a:p>
          <a:p>
            <a:endParaRPr lang="en-GB" sz="1400"/>
          </a:p>
          <a:p>
            <a:r>
              <a:rPr lang="nl-BE" sz="1400" b="0" i="0" u="none" strike="noStrike" cap="none" baseline="0">
                <a:solidFill>
                  <a:srgbClr val="000000"/>
                </a:solidFill>
                <a:effectLst/>
                <a:uFill>
                  <a:solidFill>
                    <a:prstClr val="black">
                      <a:alpha val="0"/>
                    </a:prstClr>
                  </a:solidFill>
                </a:uFill>
                <a:latin typeface="Calibri"/>
                <a:ea typeface="Calibri"/>
                <a:cs typeface="Calibri"/>
              </a:rPr>
              <a:t>Als u niet zeker weet of een zoekresultaat een positieve match is en u wilt dat een ander teamlid de mogelijke match controleert, kunt u dit doen door hieronder op het VAKJE BEOORDELER TOEVOEGEN te klikken.</a:t>
            </a:r>
            <a:r>
              <a:rPr lang="nl-BE" sz="1400" b="0" i="0" u="none" strike="noStrike" cap="none" baseline="0">
                <a:solidFill>
                  <a:srgbClr val="000000"/>
                </a:solidFill>
                <a:effectLst/>
                <a:uFill>
                  <a:solidFill>
                    <a:prstClr val="black">
                      <a:alpha val="0"/>
                    </a:prstClr>
                  </a:solidFill>
                </a:uFill>
                <a:latin typeface="Calibri"/>
                <a:ea typeface="Calibri"/>
                <a:cs typeface="Calibri"/>
              </a:rPr>
              <a:t> </a:t>
            </a:r>
            <a:r>
              <a:rPr lang="nl-BE" sz="1400" b="0" i="0" u="none" strike="noStrike" cap="none" baseline="0">
                <a:solidFill>
                  <a:srgbClr val="000000"/>
                </a:solidFill>
                <a:effectLst/>
                <a:uFill>
                  <a:solidFill>
                    <a:prstClr val="black">
                      <a:alpha val="0"/>
                    </a:prstClr>
                  </a:solidFill>
                </a:uFill>
                <a:latin typeface="Calibri"/>
                <a:ea typeface="Calibri"/>
                <a:cs typeface="Calibri"/>
              </a:rPr>
              <a:t>(Opmerking: dit is niet verplicht).</a:t>
            </a:r>
            <a:r>
              <a:rPr lang="nl-BE" sz="1400" b="0" i="0" u="none" strike="noStrike" cap="none" baseline="0">
                <a:solidFill>
                  <a:srgbClr val="000000"/>
                </a:solidFill>
                <a:effectLst/>
                <a:uFill>
                  <a:solidFill>
                    <a:prstClr val="black">
                      <a:alpha val="0"/>
                    </a:prstClr>
                  </a:solidFill>
                </a:uFill>
                <a:latin typeface="Calibri"/>
                <a:ea typeface="Calibri"/>
                <a:cs typeface="Calibri"/>
              </a:rPr>
              <a:t> </a:t>
            </a:r>
          </a:p>
        </p:txBody>
      </p:sp>
      <p:pic>
        <p:nvPicPr>
          <p:cNvPr id="10" name="Picture 9">
            <a:extLst>
              <a:ext uri="{FF2B5EF4-FFF2-40B4-BE49-F238E27FC236}">
                <a16:creationId xmlns:a16="http://schemas.microsoft.com/office/drawing/2014/main" id="{0ED77659-1920-3443-BF09-893FEF6DCF7B}"/>
              </a:ext>
            </a:extLst>
          </p:cNvPr>
          <p:cNvPicPr>
            <a:picLocks noChangeAspect="1"/>
          </p:cNvPicPr>
          <p:nvPr/>
        </p:nvPicPr>
        <p:blipFill>
          <a:blip r:embed="rId2"/>
          <a:stretch>
            <a:fillRect/>
          </a:stretch>
        </p:blipFill>
        <p:spPr>
          <a:xfrm>
            <a:off x="241891" y="4474048"/>
            <a:ext cx="8660218" cy="2124612"/>
          </a:xfrm>
          <a:prstGeom prst="rect">
            <a:avLst/>
          </a:prstGeom>
        </p:spPr>
      </p:pic>
      <p:sp>
        <p:nvSpPr>
          <p:cNvPr id="3" name="Slide Number Placeholder 2">
            <a:extLst>
              <a:ext uri="{FF2B5EF4-FFF2-40B4-BE49-F238E27FC236}">
                <a16:creationId xmlns:a16="http://schemas.microsoft.com/office/drawing/2014/main" id="{BE14AAF8-8336-FA5A-E9FB-44D47FCD6B68}"/>
              </a:ext>
            </a:extLst>
          </p:cNvPr>
          <p:cNvSpPr>
            <a:spLocks noGrp="1"/>
          </p:cNvSpPr>
          <p:nvPr>
            <p:ph type="sldNum" sz="quarter" idx="4"/>
          </p:nvPr>
        </p:nvSpPr>
        <p:spPr/>
        <p:txBody>
          <a:bodyPr/>
          <a:lstStyle/>
          <a:p>
            <a:fld id="{BB5FC4A1-A2DE-4EB5-9A46-57D39B4235EC}" type="slidenum">
              <a:rPr lang="en-US" smtClean="0"/>
              <a:t>18</a:t>
            </a:fld>
            <a:endParaRPr lang="en-US"/>
          </a:p>
        </p:txBody>
      </p:sp>
    </p:spTree>
    <p:extLst>
      <p:ext uri="{BB962C8B-B14F-4D97-AF65-F5344CB8AC3E}">
        <p14:creationId val="3217523420"/>
      </p:ext>
    </p:extLst>
  </p:cSld>
  <p:clrMapOvr>
    <a:masterClrMapping/>
  </p:clrMapOvr>
  <p:transition spd="med">
    <p:fade/>
  </p:transition>
  <p:timing/>
</p:sld>
</file>

<file path=ppt/slides/slide1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A68B58A9-0FF1-938C-42C0-478160D712FF}"/>
              </a:ext>
            </a:extLst>
          </p:cNvPr>
          <p:cNvSpPr>
            <a:spLocks noGrp="1"/>
          </p:cNvSpPr>
          <p:nvPr>
            <p:ph type="title"/>
          </p:nvPr>
        </p:nvSpPr>
        <p:spPr>
          <a:xfrm>
            <a:off x="822960" y="182880"/>
            <a:ext cx="7358907" cy="787032"/>
          </a:xfrm>
        </p:spPr>
        <p:txBody>
          <a:bodyPr anchor="ctr">
            <a:normAutofit/>
          </a:bodyPr>
          <a:lstStyle/>
          <a:p>
            <a:r>
              <a:rPr lang="nl-BE" sz="2000" b="0" i="0" u="none" strike="noStrike" cap="none" baseline="0">
                <a:solidFill>
                  <a:srgbClr val="FFFFFF"/>
                </a:solidFill>
                <a:effectLst/>
                <a:uFill>
                  <a:solidFill>
                    <a:prstClr val="black">
                      <a:alpha val="0"/>
                    </a:prstClr>
                  </a:solidFill>
                </a:uFill>
                <a:latin typeface="Calibri Light"/>
                <a:ea typeface="Calibri Light"/>
                <a:cs typeface="Calibri Light"/>
              </a:rPr>
              <a:t>World-Check screening</a:t>
            </a:r>
          </a:p>
        </p:txBody>
      </p:sp>
      <p:pic>
        <p:nvPicPr>
          <p:cNvPr id="7" name="Picture 6">
            <a:extLst>
              <a:ext uri="{FF2B5EF4-FFF2-40B4-BE49-F238E27FC236}">
                <a16:creationId xmlns:a16="http://schemas.microsoft.com/office/drawing/2014/main" id="{7BB80008-B370-DBFA-0EED-D050A921F65E}"/>
              </a:ext>
            </a:extLst>
          </p:cNvPr>
          <p:cNvPicPr>
            <a:picLocks noChangeAspect="1"/>
          </p:cNvPicPr>
          <p:nvPr/>
        </p:nvPicPr>
        <p:blipFill>
          <a:blip r:embed="rId2"/>
          <a:stretch>
            <a:fillRect/>
          </a:stretch>
        </p:blipFill>
        <p:spPr>
          <a:xfrm>
            <a:off x="371073" y="2610386"/>
            <a:ext cx="8074836" cy="3149185"/>
          </a:xfrm>
          <a:prstGeom prst="rect">
            <a:avLst/>
          </a:prstGeom>
          <a:noFill/>
        </p:spPr>
      </p:pic>
      <p:cxnSp>
        <p:nvCxnSpPr>
          <p:cNvPr id="4" name="Straight Arrow Connector 3">
            <a:extLst>
              <a:ext uri="{FF2B5EF4-FFF2-40B4-BE49-F238E27FC236}">
                <a16:creationId xmlns:a16="http://schemas.microsoft.com/office/drawing/2014/main" id="{48C7F835-7438-9B1B-C4CF-25D8357C459B}"/>
              </a:ext>
            </a:extLst>
          </p:cNvPr>
          <p:cNvCxnSpPr/>
          <p:nvPr/>
        </p:nvCxnSpPr>
        <p:spPr>
          <a:xfrm flipH="1">
            <a:off x="822960" y="2095928"/>
            <a:ext cx="1272968" cy="96577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8" name="TextBox 7">
            <a:extLst>
              <a:ext uri="{FF2B5EF4-FFF2-40B4-BE49-F238E27FC236}">
                <a16:creationId xmlns:a16="http://schemas.microsoft.com/office/drawing/2014/main" id="{C5CAFCFD-2830-C1B7-1E0A-240289CCD0DA}"/>
              </a:ext>
            </a:extLst>
          </p:cNvPr>
          <p:cNvSpPr txBox="1"/>
          <p:nvPr/>
        </p:nvSpPr>
        <p:spPr>
          <a:xfrm>
            <a:off x="550055" y="1573309"/>
            <a:ext cx="7716872" cy="1310640"/>
          </a:xfrm>
          <a:prstGeom prst="rect">
            <a:avLst/>
          </a:prstGeom>
          <a:solidFill>
            <a:schemeClr val="bg1"/>
          </a:solidFill>
        </p:spPr>
        <p:txBody>
          <a:bodyPr wrap="square" rtlCol="0">
            <a:spAutoFit/>
          </a:bodyPr>
          <a:lstStyle/>
          <a:p>
            <a:r>
              <a:rPr lang="nl-BE" sz="1600" b="0" i="0" u="none" strike="noStrike" cap="none" baseline="0">
                <a:solidFill>
                  <a:srgbClr val="000000"/>
                </a:solidFill>
                <a:effectLst/>
                <a:uFill>
                  <a:solidFill>
                    <a:prstClr val="black">
                      <a:alpha val="0"/>
                    </a:prstClr>
                  </a:solidFill>
                </a:uFill>
                <a:latin typeface="Calibri"/>
                <a:ea typeface="Calibri"/>
                <a:cs typeface="Calibri"/>
              </a:rPr>
              <a:t>Op de pagina met screeningsresultaten kunt u de resultaten ofwel afzonderlijk één voor één markeren, of als u het vakje </a:t>
            </a:r>
            <a:r>
              <a:rPr lang="nl-BE" sz="1600" b="1" i="0" u="none" strike="noStrike" cap="none" baseline="0">
                <a:solidFill>
                  <a:srgbClr val="000000"/>
                </a:solidFill>
                <a:effectLst/>
                <a:uFill>
                  <a:solidFill>
                    <a:prstClr val="black">
                      <a:alpha val="0"/>
                    </a:prstClr>
                  </a:solidFill>
                </a:uFill>
                <a:latin typeface="Calibri"/>
                <a:ea typeface="Calibri"/>
                <a:cs typeface="Calibri"/>
              </a:rPr>
              <a:t>Alles selecteren</a:t>
            </a:r>
            <a:r>
              <a:rPr lang="nl-BE" sz="1600" b="0" i="0" u="none" strike="noStrike" cap="none" baseline="0">
                <a:solidFill>
                  <a:srgbClr val="000000"/>
                </a:solidFill>
                <a:effectLst/>
                <a:uFill>
                  <a:solidFill>
                    <a:prstClr val="black">
                      <a:alpha val="0"/>
                    </a:prstClr>
                  </a:solidFill>
                </a:uFill>
                <a:latin typeface="Calibri"/>
                <a:ea typeface="Calibri"/>
                <a:cs typeface="Calibri"/>
              </a:rPr>
              <a:t> aan de linkerkant aanvinkt, of meerdere vakjes aan de linkerkant, kunt u meer dan één tegelijk oplossen (zie volgende pagina voor schermafbeelding)</a:t>
            </a:r>
          </a:p>
        </p:txBody>
      </p:sp>
      <p:sp>
        <p:nvSpPr>
          <p:cNvPr id="3" name="Slide Number Placeholder 2">
            <a:extLst>
              <a:ext uri="{FF2B5EF4-FFF2-40B4-BE49-F238E27FC236}">
                <a16:creationId xmlns:a16="http://schemas.microsoft.com/office/drawing/2014/main" id="{ABD2B2F8-5AE2-68ED-0807-1ABFEC2AFC32}"/>
              </a:ext>
            </a:extLst>
          </p:cNvPr>
          <p:cNvSpPr>
            <a:spLocks noGrp="1"/>
          </p:cNvSpPr>
          <p:nvPr>
            <p:ph type="sldNum" sz="quarter" idx="4"/>
          </p:nvPr>
        </p:nvSpPr>
        <p:spPr/>
        <p:txBody>
          <a:bodyPr/>
          <a:lstStyle/>
          <a:p>
            <a:fld id="{BB5FC4A1-A2DE-4EB5-9A46-57D39B4235EC}" type="slidenum">
              <a:rPr lang="en-US" smtClean="0"/>
              <a:t>19</a:t>
            </a:fld>
            <a:endParaRPr lang="en-US"/>
          </a:p>
        </p:txBody>
      </p:sp>
    </p:spTree>
    <p:extLst>
      <p:ext uri="{BB962C8B-B14F-4D97-AF65-F5344CB8AC3E}">
        <p14:creationId val="1044650497"/>
      </p:ext>
    </p:extLst>
  </p:cSld>
  <p:clrMapOvr>
    <a:masterClrMapping/>
  </p:clrMapOvr>
  <p:transition spd="med">
    <p:fade/>
  </p:transition>
  <p:timing/>
</p:sld>
</file>

<file path=ppt/slides/slide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B25703F5-067D-414D-BD91-94841656F2DC}"/>
              </a:ext>
            </a:extLst>
          </p:cNvPr>
          <p:cNvSpPr>
            <a:spLocks noGrp="1"/>
          </p:cNvSpPr>
          <p:nvPr>
            <p:ph type="title"/>
          </p:nvPr>
        </p:nvSpPr>
        <p:spPr>
          <a:xfrm>
            <a:off x="822959" y="182880"/>
            <a:ext cx="7381415" cy="729882"/>
          </a:xfrm>
        </p:spPr>
        <p:txBody>
          <a:bodyPr anchor="ctr">
            <a:normAutofit/>
          </a:bodyPr>
          <a:lstStyle/>
          <a:p>
            <a:r>
              <a:rPr lang="nl-BE" sz="2000" b="0" i="0" u="none" strike="noStrike" cap="none" baseline="0">
                <a:solidFill>
                  <a:srgbClr val="FFFFFF"/>
                </a:solidFill>
                <a:effectLst/>
                <a:uFill>
                  <a:solidFill>
                    <a:prstClr val="black">
                      <a:alpha val="0"/>
                    </a:prstClr>
                  </a:solidFill>
                </a:uFill>
                <a:latin typeface="Calibri Light"/>
                <a:ea typeface="Calibri Light"/>
                <a:cs typeface="Calibri Light"/>
              </a:rPr>
              <a:t>Inhoud</a:t>
            </a:r>
          </a:p>
        </p:txBody>
      </p:sp>
      <p:pic>
        <p:nvPicPr>
          <p:cNvPr id="6" name="Picture 5">
            <a:extLst>
              <a:ext uri="{FF2B5EF4-FFF2-40B4-BE49-F238E27FC236}">
                <a16:creationId xmlns:a16="http://schemas.microsoft.com/office/drawing/2014/main" id="{1B4F53EA-4B19-C7B9-5FF1-1044D836EC5B}"/>
              </a:ext>
            </a:extLst>
          </p:cNvPr>
          <p:cNvPicPr>
            <a:picLocks noChangeAspect="1"/>
          </p:cNvPicPr>
          <p:nvPr/>
        </p:nvPicPr>
        <p:blipFill>
          <a:blip r:embed="rId2"/>
          <a:stretch>
            <a:fillRect/>
          </a:stretch>
        </p:blipFill>
        <p:spPr>
          <a:xfrm>
            <a:off x="528660" y="1993084"/>
            <a:ext cx="3736185" cy="3426781"/>
          </a:xfrm>
          <a:prstGeom prst="rect">
            <a:avLst/>
          </a:prstGeom>
        </p:spPr>
      </p:pic>
      <p:sp>
        <p:nvSpPr>
          <p:cNvPr id="5" name="Content Placeholder 4">
            <a:extLst>
              <a:ext uri="{FF2B5EF4-FFF2-40B4-BE49-F238E27FC236}">
                <a16:creationId xmlns:a16="http://schemas.microsoft.com/office/drawing/2014/main" id="{F37FF47B-F41B-9B07-8A26-BCE4F03412A6}"/>
              </a:ext>
            </a:extLst>
          </p:cNvPr>
          <p:cNvSpPr>
            <a:spLocks noGrp="1"/>
          </p:cNvSpPr>
          <p:nvPr>
            <p:ph sz="half" idx="2"/>
          </p:nvPr>
        </p:nvSpPr>
        <p:spPr>
          <a:xfrm>
            <a:off x="4629150" y="1508760"/>
            <a:ext cx="4367366" cy="5135424"/>
          </a:xfrm>
        </p:spPr>
        <p:txBody>
          <a:bodyPr>
            <a:normAutofit fontScale="75000" lnSpcReduction="20000"/>
          </a:bodyPr>
          <a:lstStyle/>
          <a:p>
            <a:r>
              <a:rPr lang="nl-BE" sz="2100" b="0" i="0" u="none" strike="noStrike" cap="none" baseline="0">
                <a:solidFill>
                  <a:srgbClr val="000000"/>
                </a:solidFill>
                <a:effectLst/>
                <a:uFill>
                  <a:solidFill>
                    <a:prstClr val="black">
                      <a:alpha val="0"/>
                    </a:prstClr>
                  </a:solidFill>
                </a:uFill>
                <a:latin typeface="Calibri"/>
                <a:ea typeface="Calibri"/>
                <a:cs typeface="Calibri"/>
              </a:rPr>
              <a:t>Belangrijkste contactpersonen....................................3</a:t>
            </a:r>
          </a:p>
          <a:p>
            <a:r>
              <a:rPr lang="nl-BE" sz="2100" b="0" i="0" u="none" strike="noStrike" cap="none" baseline="0">
                <a:solidFill>
                  <a:srgbClr val="000000"/>
                </a:solidFill>
                <a:effectLst/>
                <a:uFill>
                  <a:solidFill>
                    <a:prstClr val="black">
                      <a:alpha val="0"/>
                    </a:prstClr>
                  </a:solidFill>
                </a:uFill>
                <a:latin typeface="Calibri"/>
                <a:ea typeface="Calibri"/>
                <a:cs typeface="Calibri"/>
              </a:rPr>
              <a:t>Wat is LSEG?...............................4</a:t>
            </a:r>
          </a:p>
          <a:p>
            <a:r>
              <a:rPr lang="nl-BE" sz="2100" b="0" i="0" u="none" strike="noStrike" cap="none" baseline="0">
                <a:solidFill>
                  <a:srgbClr val="000000"/>
                </a:solidFill>
                <a:effectLst/>
                <a:uFill>
                  <a:solidFill>
                    <a:prstClr val="black">
                      <a:alpha val="0"/>
                    </a:prstClr>
                  </a:solidFill>
                </a:uFill>
                <a:latin typeface="Calibri"/>
                <a:ea typeface="Calibri"/>
                <a:cs typeface="Calibri"/>
              </a:rPr>
              <a:t>De LSEG-workflow........................5</a:t>
            </a:r>
          </a:p>
          <a:p>
            <a:r>
              <a:rPr lang="nl-BE" sz="2100" b="0" i="0" u="none" strike="noStrike" cap="none" baseline="0">
                <a:solidFill>
                  <a:srgbClr val="000000"/>
                </a:solidFill>
                <a:effectLst/>
                <a:uFill>
                  <a:solidFill>
                    <a:prstClr val="black">
                      <a:alpha val="0"/>
                    </a:prstClr>
                  </a:solidFill>
                </a:uFill>
                <a:latin typeface="Calibri"/>
                <a:ea typeface="Calibri"/>
                <a:cs typeface="Calibri"/>
              </a:rPr>
              <a:t>LSEG &amp; door het centrum geleide initiatieven........6</a:t>
            </a:r>
          </a:p>
          <a:p>
            <a:r>
              <a:rPr lang="nl-BE" sz="2100" b="0" i="0" u="none" strike="noStrike" cap="none" baseline="0">
                <a:solidFill>
                  <a:srgbClr val="000000"/>
                </a:solidFill>
                <a:effectLst/>
                <a:uFill>
                  <a:solidFill>
                    <a:prstClr val="black">
                      <a:alpha val="0"/>
                    </a:prstClr>
                  </a:solidFill>
                </a:uFill>
                <a:latin typeface="Calibri"/>
                <a:ea typeface="Calibri"/>
                <a:cs typeface="Calibri"/>
              </a:rPr>
              <a:t>Inleiding tot LSEG......................7</a:t>
            </a:r>
          </a:p>
          <a:p>
            <a:r>
              <a:rPr lang="nl-BE" sz="2100" b="0" i="0" u="none" strike="noStrike" cap="none" baseline="0">
                <a:solidFill>
                  <a:srgbClr val="000000"/>
                </a:solidFill>
                <a:effectLst/>
                <a:uFill>
                  <a:solidFill>
                    <a:prstClr val="black">
                      <a:alpha val="0"/>
                    </a:prstClr>
                  </a:solidFill>
                </a:uFill>
                <a:latin typeface="Calibri"/>
                <a:ea typeface="Calibri"/>
                <a:cs typeface="Calibri"/>
              </a:rPr>
              <a:t>Een derde partij toevoegen aan LSEG...8</a:t>
            </a:r>
          </a:p>
          <a:p>
            <a:r>
              <a:rPr lang="nl-BE" sz="2100" b="0" i="0" u="none" strike="noStrike" cap="none" baseline="0">
                <a:solidFill>
                  <a:srgbClr val="000000"/>
                </a:solidFill>
                <a:effectLst/>
                <a:uFill>
                  <a:solidFill>
                    <a:prstClr val="black">
                      <a:alpha val="0"/>
                    </a:prstClr>
                  </a:solidFill>
                </a:uFill>
                <a:latin typeface="Calibri"/>
                <a:ea typeface="Calibri"/>
                <a:cs typeface="Calibri"/>
              </a:rPr>
              <a:t>De Risico Analyser.........................12</a:t>
            </a:r>
          </a:p>
          <a:p>
            <a:r>
              <a:rPr lang="nl-BE" sz="2100" b="0" i="0" u="none" strike="noStrike" cap="none" baseline="0">
                <a:solidFill>
                  <a:srgbClr val="000000"/>
                </a:solidFill>
                <a:effectLst/>
                <a:uFill>
                  <a:solidFill>
                    <a:prstClr val="black">
                      <a:alpha val="0"/>
                    </a:prstClr>
                  </a:solidFill>
                </a:uFill>
                <a:latin typeface="Calibri"/>
                <a:ea typeface="Calibri"/>
                <a:cs typeface="Calibri"/>
              </a:rPr>
              <a:t>World Check screening...............14</a:t>
            </a:r>
          </a:p>
          <a:p>
            <a:r>
              <a:rPr lang="nl-BE" sz="2100" b="0" i="0" u="none" strike="noStrike" cap="none" baseline="0">
                <a:solidFill>
                  <a:srgbClr val="000000"/>
                </a:solidFill>
                <a:effectLst/>
                <a:uFill>
                  <a:solidFill>
                    <a:prstClr val="black">
                      <a:alpha val="0"/>
                    </a:prstClr>
                  </a:solidFill>
                </a:uFill>
                <a:latin typeface="Calibri"/>
                <a:ea typeface="Calibri"/>
                <a:cs typeface="Calibri"/>
              </a:rPr>
              <a:t>Controle op schadelijke media.................27</a:t>
            </a:r>
          </a:p>
          <a:p>
            <a:r>
              <a:rPr lang="nl-BE" sz="2100" b="0" i="0" u="none" strike="noStrike" cap="none" baseline="0">
                <a:solidFill>
                  <a:srgbClr val="000000"/>
                </a:solidFill>
                <a:effectLst/>
                <a:uFill>
                  <a:solidFill>
                    <a:prstClr val="black">
                      <a:alpha val="0"/>
                    </a:prstClr>
                  </a:solidFill>
                </a:uFill>
                <a:latin typeface="Calibri"/>
                <a:ea typeface="Calibri"/>
                <a:cs typeface="Calibri"/>
              </a:rPr>
              <a:t>Onboarding van een derde partij...........31</a:t>
            </a:r>
          </a:p>
          <a:p>
            <a:r>
              <a:rPr lang="nl-BE" sz="2100" b="0" i="0" u="none" strike="noStrike" cap="none" baseline="0">
                <a:solidFill>
                  <a:srgbClr val="000000"/>
                </a:solidFill>
                <a:effectLst/>
                <a:uFill>
                  <a:solidFill>
                    <a:prstClr val="black">
                      <a:alpha val="0"/>
                    </a:prstClr>
                  </a:solidFill>
                </a:uFill>
                <a:latin typeface="Calibri"/>
                <a:ea typeface="Calibri"/>
                <a:cs typeface="Calibri"/>
              </a:rPr>
              <a:t>Vragenlijsten toewijzen...........47</a:t>
            </a:r>
          </a:p>
          <a:p>
            <a:r>
              <a:rPr lang="nl-BE" sz="2100" b="0" i="0" u="none" strike="noStrike" cap="none" baseline="0">
                <a:solidFill>
                  <a:srgbClr val="000000"/>
                </a:solidFill>
                <a:effectLst/>
                <a:uFill>
                  <a:solidFill>
                    <a:prstClr val="black">
                      <a:alpha val="0"/>
                    </a:prstClr>
                  </a:solidFill>
                </a:uFill>
                <a:latin typeface="Calibri"/>
                <a:ea typeface="Calibri"/>
                <a:cs typeface="Calibri"/>
              </a:rPr>
              <a:t>Verbeterde due diligence.............76</a:t>
            </a:r>
          </a:p>
          <a:p>
            <a:r>
              <a:rPr lang="nl-BE" sz="2100" b="0" i="0" u="none" strike="noStrike" cap="none" baseline="0">
                <a:solidFill>
                  <a:srgbClr val="000000"/>
                </a:solidFill>
                <a:effectLst/>
                <a:uFill>
                  <a:solidFill>
                    <a:prstClr val="black">
                      <a:alpha val="0"/>
                    </a:prstClr>
                  </a:solidFill>
                </a:uFill>
                <a:latin typeface="Calibri"/>
                <a:ea typeface="Calibri"/>
                <a:cs typeface="Calibri"/>
              </a:rPr>
              <a:t>Proces voor World Check-updates...77</a:t>
            </a:r>
          </a:p>
          <a:p>
            <a:r>
              <a:rPr lang="nl-BE" sz="2100" b="0" i="0" u="none" strike="noStrike" cap="none" baseline="0">
                <a:solidFill>
                  <a:srgbClr val="000000"/>
                </a:solidFill>
                <a:effectLst/>
                <a:uFill>
                  <a:solidFill>
                    <a:prstClr val="black">
                      <a:alpha val="0"/>
                    </a:prstClr>
                  </a:solidFill>
                </a:uFill>
                <a:latin typeface="Calibri"/>
                <a:ea typeface="Calibri"/>
                <a:cs typeface="Calibri"/>
              </a:rPr>
              <a:t>Proces voor verlenging..........................84</a:t>
            </a:r>
          </a:p>
        </p:txBody>
      </p:sp>
      <p:sp>
        <p:nvSpPr>
          <p:cNvPr id="3" name="Content Placeholder 2">
            <a:extLst>
              <a:ext uri="{FF2B5EF4-FFF2-40B4-BE49-F238E27FC236}">
                <a16:creationId xmlns:a16="http://schemas.microsoft.com/office/drawing/2014/main" id="{88DD3EB1-05D2-70F2-82BF-E83385A59D3F}"/>
              </a:ext>
            </a:extLst>
          </p:cNvPr>
          <p:cNvSpPr>
            <a:spLocks noGrp="1"/>
          </p:cNvSpPr>
          <p:nvPr>
            <p:ph sz="half" idx="1"/>
          </p:nvPr>
        </p:nvSpPr>
        <p:spPr/>
        <p:txBody>
          <a:bodyPr>
            <a:normAutofit lnSpcReduction="10000"/>
          </a:bodyPr>
          <a:lstStyle/>
          <a:p>
            <a:endParaRPr lang="en-US"/>
          </a:p>
        </p:txBody>
      </p:sp>
    </p:spTree>
    <p:extLst>
      <p:ext uri="{BB962C8B-B14F-4D97-AF65-F5344CB8AC3E}">
        <p14:creationId val="3787993848"/>
      </p:ext>
    </p:extLst>
  </p:cSld>
  <p:clrMapOvr>
    <a:masterClrMapping/>
  </p:clrMapOvr>
  <p:transition spd="med">
    <p:fade/>
  </p:transition>
  <p:timing/>
</p:sld>
</file>

<file path=ppt/slides/slide2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A68B58A9-0FF1-938C-42C0-478160D712FF}"/>
              </a:ext>
            </a:extLst>
          </p:cNvPr>
          <p:cNvSpPr>
            <a:spLocks noGrp="1"/>
          </p:cNvSpPr>
          <p:nvPr>
            <p:ph type="title"/>
          </p:nvPr>
        </p:nvSpPr>
        <p:spPr>
          <a:xfrm>
            <a:off x="822960" y="182880"/>
            <a:ext cx="7358907" cy="787032"/>
          </a:xfrm>
        </p:spPr>
        <p:txBody>
          <a:bodyPr anchor="ctr">
            <a:normAutofit/>
          </a:bodyPr>
          <a:lstStyle/>
          <a:p>
            <a:r>
              <a:rPr lang="nl-BE" sz="2000" b="0" i="0" u="none" strike="noStrike" cap="none" baseline="0">
                <a:solidFill>
                  <a:srgbClr val="FFFFFF"/>
                </a:solidFill>
                <a:effectLst/>
                <a:uFill>
                  <a:solidFill>
                    <a:prstClr val="black">
                      <a:alpha val="0"/>
                    </a:prstClr>
                  </a:solidFill>
                </a:uFill>
                <a:latin typeface="Calibri Light"/>
                <a:ea typeface="Calibri Light"/>
                <a:cs typeface="Calibri Light"/>
              </a:rPr>
              <a:t>World-Check screening</a:t>
            </a:r>
          </a:p>
        </p:txBody>
      </p:sp>
      <p:sp>
        <p:nvSpPr>
          <p:cNvPr id="8" name="TextBox 7">
            <a:extLst>
              <a:ext uri="{FF2B5EF4-FFF2-40B4-BE49-F238E27FC236}">
                <a16:creationId xmlns:a16="http://schemas.microsoft.com/office/drawing/2014/main" id="{C5CAFCFD-2830-C1B7-1E0A-240289CCD0DA}"/>
              </a:ext>
            </a:extLst>
          </p:cNvPr>
          <p:cNvSpPr txBox="1"/>
          <p:nvPr/>
        </p:nvSpPr>
        <p:spPr>
          <a:xfrm>
            <a:off x="464995" y="1711842"/>
            <a:ext cx="7716872" cy="822960"/>
          </a:xfrm>
          <a:prstGeom prst="rect">
            <a:avLst/>
          </a:prstGeom>
          <a:noFill/>
        </p:spPr>
        <p:txBody>
          <a:bodyPr wrap="square" rtlCol="0">
            <a:spAutoFit/>
          </a:bodyPr>
          <a:lstStyle/>
          <a:p>
            <a:r>
              <a:rPr lang="nl-BE" sz="1600" b="0" i="0" u="none" strike="noStrike" cap="none" baseline="0">
                <a:solidFill>
                  <a:srgbClr val="000000"/>
                </a:solidFill>
                <a:effectLst/>
                <a:uFill>
                  <a:solidFill>
                    <a:prstClr val="black">
                      <a:alpha val="0"/>
                    </a:prstClr>
                  </a:solidFill>
                </a:uFill>
                <a:latin typeface="Calibri"/>
                <a:ea typeface="Calibri"/>
                <a:cs typeface="Calibri"/>
              </a:rPr>
              <a:t>Wanneer u Alles selecteert of meerdere vakjes aanvinkt, verschijnt er rechtsonder een optie OPLOSSEN ALS, waarmee u meerdere oplossingen kunt oplossen.</a:t>
            </a:r>
            <a:r>
              <a:rPr lang="nl-BE" sz="1600" b="0" i="0" u="none" strike="noStrike" cap="none" baseline="0">
                <a:solidFill>
                  <a:srgbClr val="000000"/>
                </a:solidFill>
                <a:effectLst/>
                <a:uFill>
                  <a:solidFill>
                    <a:prstClr val="black">
                      <a:alpha val="0"/>
                    </a:prstClr>
                  </a:solidFill>
                </a:uFill>
                <a:latin typeface="Calibri"/>
                <a:ea typeface="Calibri"/>
                <a:cs typeface="Calibri"/>
              </a:rPr>
              <a:t> </a:t>
            </a:r>
          </a:p>
        </p:txBody>
      </p:sp>
      <p:pic>
        <p:nvPicPr>
          <p:cNvPr id="4" name="Picture 3">
            <a:extLst>
              <a:ext uri="{FF2B5EF4-FFF2-40B4-BE49-F238E27FC236}">
                <a16:creationId xmlns:a16="http://schemas.microsoft.com/office/drawing/2014/main" id="{D8D4FF84-E5C7-0C18-52AC-6828950E00CE}"/>
              </a:ext>
            </a:extLst>
          </p:cNvPr>
          <p:cNvPicPr>
            <a:picLocks noChangeAspect="1"/>
          </p:cNvPicPr>
          <p:nvPr/>
        </p:nvPicPr>
        <p:blipFill>
          <a:blip r:embed="rId2"/>
          <a:stretch>
            <a:fillRect/>
          </a:stretch>
        </p:blipFill>
        <p:spPr>
          <a:xfrm>
            <a:off x="275971" y="2737506"/>
            <a:ext cx="8452884" cy="3397053"/>
          </a:xfrm>
          <a:prstGeom prst="rect">
            <a:avLst/>
          </a:prstGeom>
        </p:spPr>
      </p:pic>
      <p:sp>
        <p:nvSpPr>
          <p:cNvPr id="3" name="Slide Number Placeholder 2">
            <a:extLst>
              <a:ext uri="{FF2B5EF4-FFF2-40B4-BE49-F238E27FC236}">
                <a16:creationId xmlns:a16="http://schemas.microsoft.com/office/drawing/2014/main" id="{36A080C0-4481-D03E-0479-77A6A3FC3A5B}"/>
              </a:ext>
            </a:extLst>
          </p:cNvPr>
          <p:cNvSpPr>
            <a:spLocks noGrp="1"/>
          </p:cNvSpPr>
          <p:nvPr>
            <p:ph type="sldNum" sz="quarter" idx="4"/>
          </p:nvPr>
        </p:nvSpPr>
        <p:spPr/>
        <p:txBody>
          <a:bodyPr/>
          <a:lstStyle/>
          <a:p>
            <a:fld id="{BB5FC4A1-A2DE-4EB5-9A46-57D39B4235EC}" type="slidenum">
              <a:rPr lang="en-US" smtClean="0"/>
              <a:t>20</a:t>
            </a:fld>
            <a:endParaRPr lang="en-US"/>
          </a:p>
        </p:txBody>
      </p:sp>
    </p:spTree>
    <p:extLst>
      <p:ext uri="{BB962C8B-B14F-4D97-AF65-F5344CB8AC3E}">
        <p14:creationId val="3964296675"/>
      </p:ext>
    </p:extLst>
  </p:cSld>
  <p:clrMapOvr>
    <a:masterClrMapping/>
  </p:clrMapOvr>
  <p:transition spd="med">
    <p:fade/>
  </p:transition>
  <p:timing/>
</p:sld>
</file>

<file path=ppt/slides/slide2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4F3E721B-2008-5AD2-3E9B-7119EC9EAB68}"/>
              </a:ext>
            </a:extLst>
          </p:cNvPr>
          <p:cNvSpPr>
            <a:spLocks noGrp="1"/>
          </p:cNvSpPr>
          <p:nvPr>
            <p:ph type="title"/>
          </p:nvPr>
        </p:nvSpPr>
        <p:spPr/>
        <p:txBody>
          <a:bodyPr/>
          <a:lstStyle/>
          <a:p>
            <a:r>
              <a:rPr lang="nl-BE" sz="2000" b="0" i="0" u="none" strike="noStrike" cap="none" baseline="0">
                <a:solidFill>
                  <a:srgbClr val="FFFFFF"/>
                </a:solidFill>
                <a:effectLst/>
                <a:uFill>
                  <a:solidFill>
                    <a:prstClr val="black">
                      <a:alpha val="0"/>
                    </a:prstClr>
                  </a:solidFill>
                </a:uFill>
                <a:latin typeface="Calibri Light"/>
                <a:ea typeface="Calibri Light"/>
                <a:cs typeface="Calibri Light"/>
              </a:rPr>
              <a:t>World-Check screening</a:t>
            </a:r>
          </a:p>
        </p:txBody>
      </p:sp>
      <p:pic>
        <p:nvPicPr>
          <p:cNvPr id="7" name="Picture 6">
            <a:extLst>
              <a:ext uri="{FF2B5EF4-FFF2-40B4-BE49-F238E27FC236}">
                <a16:creationId xmlns:a16="http://schemas.microsoft.com/office/drawing/2014/main" id="{D876C279-07D3-BB37-4892-16E15B8C3D85}"/>
              </a:ext>
            </a:extLst>
          </p:cNvPr>
          <p:cNvPicPr>
            <a:picLocks noChangeAspect="1"/>
          </p:cNvPicPr>
          <p:nvPr/>
        </p:nvPicPr>
        <p:blipFill>
          <a:blip r:embed="rId2"/>
          <a:stretch>
            <a:fillRect/>
          </a:stretch>
        </p:blipFill>
        <p:spPr>
          <a:xfrm>
            <a:off x="822960" y="3244498"/>
            <a:ext cx="4396396" cy="3012024"/>
          </a:xfrm>
          <a:prstGeom prst="rect">
            <a:avLst/>
          </a:prstGeom>
        </p:spPr>
      </p:pic>
      <p:sp>
        <p:nvSpPr>
          <p:cNvPr id="8" name="TextBox 7">
            <a:extLst>
              <a:ext uri="{FF2B5EF4-FFF2-40B4-BE49-F238E27FC236}">
                <a16:creationId xmlns:a16="http://schemas.microsoft.com/office/drawing/2014/main" id="{876F74B6-3E2F-E519-7A6B-2836C0396D3C}"/>
              </a:ext>
            </a:extLst>
          </p:cNvPr>
          <p:cNvSpPr txBox="1"/>
          <p:nvPr/>
        </p:nvSpPr>
        <p:spPr>
          <a:xfrm>
            <a:off x="308344" y="1520456"/>
            <a:ext cx="8537944" cy="2286001"/>
          </a:xfrm>
          <a:prstGeom prst="rect">
            <a:avLst/>
          </a:prstGeom>
          <a:noFill/>
        </p:spPr>
        <p:txBody>
          <a:bodyPr wrap="square" rtlCol="0">
            <a:spAutoFit/>
          </a:bodyPr>
          <a:lstStyle/>
          <a:p>
            <a:r>
              <a:rPr lang="nl-BE" sz="1600" b="0" i="0" u="none" strike="noStrike" cap="none" baseline="0">
                <a:solidFill>
                  <a:srgbClr val="000000"/>
                </a:solidFill>
                <a:effectLst/>
                <a:uFill>
                  <a:solidFill>
                    <a:prstClr val="black">
                      <a:alpha val="0"/>
                    </a:prstClr>
                  </a:solidFill>
                </a:uFill>
                <a:latin typeface="Calibri"/>
                <a:ea typeface="Calibri"/>
                <a:cs typeface="Calibri"/>
              </a:rPr>
              <a:t>Zodra u een oplossing selecteert, verschijnt er een pop-upvenster waarin u wordt gevraagd om een risiconiveau en een reden toe te wijzen.</a:t>
            </a:r>
            <a:r>
              <a:rPr lang="nl-BE" sz="1600" b="0" i="0" u="none" strike="noStrike" cap="none" baseline="0">
                <a:solidFill>
                  <a:srgbClr val="000000"/>
                </a:solidFill>
                <a:effectLst/>
                <a:uFill>
                  <a:solidFill>
                    <a:prstClr val="black">
                      <a:alpha val="0"/>
                    </a:prstClr>
                  </a:solidFill>
                </a:uFill>
                <a:latin typeface="Calibri"/>
                <a:ea typeface="Calibri"/>
                <a:cs typeface="Calibri"/>
              </a:rPr>
              <a:t> </a:t>
            </a:r>
            <a:r>
              <a:rPr lang="nl-BE" sz="1600" b="0" i="0" u="none" strike="noStrike" cap="none" baseline="0">
                <a:solidFill>
                  <a:srgbClr val="000000"/>
                </a:solidFill>
                <a:effectLst/>
                <a:uFill>
                  <a:solidFill>
                    <a:prstClr val="black">
                      <a:alpha val="0"/>
                    </a:prstClr>
                  </a:solidFill>
                </a:uFill>
                <a:latin typeface="Calibri"/>
                <a:ea typeface="Calibri"/>
                <a:cs typeface="Calibri"/>
              </a:rPr>
              <a:t>Als u ONJUIST hebt geselecteerd, hebben het risiconiveau en de reden slechts één optie:</a:t>
            </a:r>
            <a:r>
              <a:rPr lang="nl-BE" sz="1600" b="0" i="0" u="none" strike="noStrike" cap="none" baseline="0">
                <a:solidFill>
                  <a:srgbClr val="000000"/>
                </a:solidFill>
                <a:effectLst/>
                <a:uFill>
                  <a:solidFill>
                    <a:prstClr val="black">
                      <a:alpha val="0"/>
                    </a:prstClr>
                  </a:solidFill>
                </a:uFill>
                <a:latin typeface="Calibri"/>
                <a:ea typeface="Calibri"/>
                <a:cs typeface="Calibri"/>
              </a:rPr>
              <a:t> </a:t>
            </a:r>
            <a:r>
              <a:rPr lang="nl-BE" sz="1600" b="0" i="0" u="none" strike="noStrike" cap="none" baseline="0">
                <a:solidFill>
                  <a:srgbClr val="000000"/>
                </a:solidFill>
                <a:effectLst/>
                <a:uFill>
                  <a:solidFill>
                    <a:prstClr val="black">
                      <a:alpha val="0"/>
                    </a:prstClr>
                  </a:solidFill>
                </a:uFill>
                <a:latin typeface="Calibri"/>
                <a:ea typeface="Calibri"/>
                <a:cs typeface="Calibri"/>
              </a:rPr>
              <a:t>Onbekend.</a:t>
            </a:r>
            <a:r>
              <a:rPr lang="nl-BE" sz="1600" b="0" i="0" u="none" strike="noStrike" cap="none" baseline="0">
                <a:solidFill>
                  <a:srgbClr val="000000"/>
                </a:solidFill>
                <a:effectLst/>
                <a:uFill>
                  <a:solidFill>
                    <a:prstClr val="black">
                      <a:alpha val="0"/>
                    </a:prstClr>
                  </a:solidFill>
                </a:uFill>
                <a:latin typeface="Calibri"/>
                <a:ea typeface="Calibri"/>
                <a:cs typeface="Calibri"/>
              </a:rPr>
              <a:t> </a:t>
            </a:r>
            <a:r>
              <a:rPr lang="nl-BE" sz="1600" b="0" i="0" u="none" strike="noStrike" cap="none" baseline="0">
                <a:solidFill>
                  <a:srgbClr val="000000"/>
                </a:solidFill>
                <a:effectLst/>
                <a:uFill>
                  <a:solidFill>
                    <a:prstClr val="black">
                      <a:alpha val="0"/>
                    </a:prstClr>
                  </a:solidFill>
                </a:uFill>
                <a:latin typeface="Calibri"/>
                <a:ea typeface="Calibri"/>
                <a:cs typeface="Calibri"/>
              </a:rPr>
              <a:t>Voor positieve of mogelijke overeenkomsten kiest u het risiconiveau volgens de score van de risicoanalyse (d.w.z. </a:t>
            </a:r>
            <a:r>
              <a:rPr lang="nl-BE" sz="1600" b="0" i="0" u="none" strike="noStrike" cap="none" baseline="0">
                <a:solidFill>
                  <a:srgbClr val="FF0000"/>
                </a:solidFill>
                <a:effectLst/>
                <a:uFill>
                  <a:solidFill>
                    <a:prstClr val="black">
                      <a:alpha val="0"/>
                    </a:prstClr>
                  </a:solidFill>
                </a:uFill>
                <a:latin typeface="Calibri"/>
                <a:ea typeface="Calibri"/>
                <a:cs typeface="Calibri"/>
              </a:rPr>
              <a:t>HOOG</a:t>
            </a:r>
            <a:r>
              <a:rPr lang="nl-BE" sz="1600" b="0" i="0" u="none" strike="noStrike" cap="none" baseline="0">
                <a:solidFill>
                  <a:srgbClr val="000000"/>
                </a:solidFill>
                <a:effectLst/>
                <a:uFill>
                  <a:solidFill>
                    <a:prstClr val="black">
                      <a:alpha val="0"/>
                    </a:prstClr>
                  </a:solidFill>
                </a:uFill>
                <a:latin typeface="Calibri"/>
                <a:ea typeface="Calibri"/>
                <a:cs typeface="Calibri"/>
              </a:rPr>
              <a:t>, </a:t>
            </a:r>
            <a:r>
              <a:rPr lang="nl-BE" sz="1600" b="0" i="0" u="none" strike="noStrike" cap="none" baseline="0">
                <a:solidFill>
                  <a:srgbClr val="FFC000"/>
                </a:solidFill>
                <a:effectLst/>
                <a:uFill>
                  <a:solidFill>
                    <a:prstClr val="black">
                      <a:alpha val="0"/>
                    </a:prstClr>
                  </a:solidFill>
                </a:uFill>
                <a:latin typeface="Calibri"/>
                <a:ea typeface="Calibri"/>
                <a:cs typeface="Calibri"/>
              </a:rPr>
              <a:t>MEDIUM</a:t>
            </a:r>
            <a:r>
              <a:rPr lang="nl-BE" sz="1600" b="0" i="0" u="none" strike="noStrike" cap="none" baseline="0">
                <a:solidFill>
                  <a:srgbClr val="000000"/>
                </a:solidFill>
                <a:effectLst/>
                <a:uFill>
                  <a:solidFill>
                    <a:prstClr val="black">
                      <a:alpha val="0"/>
                    </a:prstClr>
                  </a:solidFill>
                </a:uFill>
                <a:latin typeface="Calibri"/>
                <a:ea typeface="Calibri"/>
                <a:cs typeface="Calibri"/>
              </a:rPr>
              <a:t> of </a:t>
            </a:r>
            <a:r>
              <a:rPr lang="nl-BE" sz="1600" b="0" i="0" u="none" strike="noStrike" cap="none" baseline="0">
                <a:solidFill>
                  <a:srgbClr val="92D050"/>
                </a:solidFill>
                <a:effectLst/>
                <a:uFill>
                  <a:solidFill>
                    <a:prstClr val="black">
                      <a:alpha val="0"/>
                    </a:prstClr>
                  </a:solidFill>
                </a:uFill>
                <a:latin typeface="Calibri"/>
                <a:ea typeface="Calibri"/>
                <a:cs typeface="Calibri"/>
              </a:rPr>
              <a:t>LAAG</a:t>
            </a:r>
            <a:r>
              <a:rPr lang="nl-BE" sz="1600" b="0" i="0" u="none" strike="noStrike" cap="none" baseline="0">
                <a:solidFill>
                  <a:srgbClr val="000000"/>
                </a:solidFill>
                <a:effectLst/>
                <a:uFill>
                  <a:solidFill>
                    <a:prstClr val="black">
                      <a:alpha val="0"/>
                    </a:prstClr>
                  </a:solidFill>
                </a:uFill>
                <a:latin typeface="Calibri"/>
                <a:ea typeface="Calibri"/>
                <a:cs typeface="Calibri"/>
              </a:rPr>
              <a:t>).</a:t>
            </a:r>
            <a:r>
              <a:rPr lang="nl-BE" sz="1600" b="0" i="0" u="none" strike="noStrike" cap="none" baseline="0">
                <a:solidFill>
                  <a:srgbClr val="000000"/>
                </a:solidFill>
                <a:effectLst/>
                <a:uFill>
                  <a:solidFill>
                    <a:prstClr val="black">
                      <a:alpha val="0"/>
                    </a:prstClr>
                  </a:solidFill>
                </a:uFill>
                <a:latin typeface="Calibri"/>
                <a:ea typeface="Calibri"/>
                <a:cs typeface="Calibri"/>
              </a:rPr>
              <a:t> </a:t>
            </a:r>
            <a:r>
              <a:rPr lang="nl-BE" sz="1600" b="0" i="0" u="none" strike="noStrike" cap="none" baseline="0">
                <a:solidFill>
                  <a:srgbClr val="000000"/>
                </a:solidFill>
                <a:effectLst/>
                <a:uFill>
                  <a:solidFill>
                    <a:prstClr val="black">
                      <a:alpha val="0"/>
                    </a:prstClr>
                  </a:solidFill>
                </a:uFill>
                <a:latin typeface="Calibri"/>
                <a:ea typeface="Calibri"/>
                <a:cs typeface="Calibri"/>
              </a:rPr>
              <a:t>Voor positieve resultaten kiest u VOLLEDIGE OVEREENSTEMMING als reden en voor mogelijke resultaten kiest u GEDEELTELIJKE OVEREENSTEMMING als reden.</a:t>
            </a:r>
          </a:p>
          <a:p>
            <a:endParaRPr lang="en-GB" sz="1600"/>
          </a:p>
          <a:p>
            <a:r>
              <a:rPr lang="nl-BE" sz="1600" b="0" i="0" u="none" strike="noStrike" cap="none" baseline="0">
                <a:solidFill>
                  <a:srgbClr val="000000"/>
                </a:solidFill>
                <a:effectLst/>
                <a:uFill>
                  <a:solidFill>
                    <a:prstClr val="black">
                      <a:alpha val="0"/>
                    </a:prstClr>
                  </a:solidFill>
                </a:uFill>
                <a:latin typeface="Calibri"/>
                <a:ea typeface="Calibri"/>
                <a:cs typeface="Calibri"/>
              </a:rPr>
              <a:t>Klik vervolgens op OPSLAAN.</a:t>
            </a:r>
            <a:r>
              <a:rPr lang="nl-BE" sz="1600" b="0" i="0" u="none" strike="noStrike" cap="none" baseline="0">
                <a:solidFill>
                  <a:srgbClr val="000000"/>
                </a:solidFill>
                <a:effectLst/>
                <a:uFill>
                  <a:solidFill>
                    <a:prstClr val="black">
                      <a:alpha val="0"/>
                    </a:prstClr>
                  </a:solidFill>
                </a:uFill>
                <a:latin typeface="Calibri"/>
                <a:ea typeface="Calibri"/>
                <a:cs typeface="Calibri"/>
              </a:rPr>
              <a:t> </a:t>
            </a:r>
          </a:p>
        </p:txBody>
      </p:sp>
      <p:grpSp>
        <p:nvGrpSpPr>
          <p:cNvPr id="3" name="Group 2">
            <a:extLst>
              <a:ext uri="{FF2B5EF4-FFF2-40B4-BE49-F238E27FC236}">
                <a16:creationId xmlns:a16="http://schemas.microsoft.com/office/drawing/2014/main" id="{FFFD9B14-5106-44AC-A6D6-2FCF18FD0A91}"/>
              </a:ext>
            </a:extLst>
          </p:cNvPr>
          <p:cNvGrpSpPr/>
          <p:nvPr/>
        </p:nvGrpSpPr>
        <p:grpSpPr>
          <a:xfrm>
            <a:off x="5603358" y="3090116"/>
            <a:ext cx="3051544" cy="1827232"/>
            <a:chOff x="5603358" y="3090116"/>
            <a:chExt cx="3051544" cy="1827232"/>
          </a:xfrm>
        </p:grpSpPr>
        <p:sp>
          <p:nvSpPr>
            <p:cNvPr id="9" name="Speech Bubble: Oval 8">
              <a:extLst>
                <a:ext uri="{FF2B5EF4-FFF2-40B4-BE49-F238E27FC236}">
                  <a16:creationId xmlns:a16="http://schemas.microsoft.com/office/drawing/2014/main" id="{199A39E8-4918-8669-CDA3-8F1C64F8B636}"/>
                </a:ext>
              </a:extLst>
            </p:cNvPr>
            <p:cNvSpPr/>
            <p:nvPr/>
          </p:nvSpPr>
          <p:spPr>
            <a:xfrm>
              <a:off x="5603358" y="3090116"/>
              <a:ext cx="3051544" cy="1827232"/>
            </a:xfrm>
            <a:prstGeom prst="wedgeEllipseCallout">
              <a:avLst>
                <a:gd name="adj1" fmla="val -76682"/>
                <a:gd name="adj2" fmla="val 87840"/>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10" name="TextBox 9">
              <a:extLst>
                <a:ext uri="{FF2B5EF4-FFF2-40B4-BE49-F238E27FC236}">
                  <a16:creationId xmlns:a16="http://schemas.microsoft.com/office/drawing/2014/main" id="{359EF48E-8AEB-DDA3-A34D-E8D48EFED757}"/>
                </a:ext>
              </a:extLst>
            </p:cNvPr>
            <p:cNvSpPr txBox="1"/>
            <p:nvPr/>
          </p:nvSpPr>
          <p:spPr>
            <a:xfrm>
              <a:off x="5929777" y="3459447"/>
              <a:ext cx="2398705" cy="1371600"/>
            </a:xfrm>
            <a:prstGeom prst="rect">
              <a:avLst/>
            </a:prstGeom>
            <a:noFill/>
          </p:spPr>
          <p:txBody>
            <a:bodyPr wrap="square" rtlCol="0">
              <a:spAutoFit/>
            </a:bodyPr>
            <a:lstStyle/>
            <a:p>
              <a:pPr algn="ctr"/>
              <a:r>
                <a:rPr lang="nl-BE" sz="1200" b="0" i="0" u="none" strike="noStrike" cap="none" baseline="0">
                  <a:solidFill>
                    <a:srgbClr val="000000"/>
                  </a:solidFill>
                  <a:effectLst/>
                  <a:uFill>
                    <a:solidFill>
                      <a:prstClr val="black">
                        <a:alpha val="0"/>
                      </a:prstClr>
                    </a:solidFill>
                  </a:uFill>
                  <a:latin typeface="Calibri"/>
                  <a:ea typeface="Calibri"/>
                  <a:cs typeface="Calibri"/>
                </a:rPr>
                <a:t>Er is een optie om een derde partij te taggen als een rode vlag.</a:t>
              </a:r>
              <a:r>
                <a:rPr lang="nl-BE" sz="1200" b="0" i="0" u="none" strike="noStrike" cap="none" baseline="0">
                  <a:solidFill>
                    <a:srgbClr val="000000"/>
                  </a:solidFill>
                  <a:effectLst/>
                  <a:uFill>
                    <a:solidFill>
                      <a:prstClr val="black">
                        <a:alpha val="0"/>
                      </a:prstClr>
                    </a:solidFill>
                  </a:uFill>
                  <a:latin typeface="Calibri"/>
                  <a:ea typeface="Calibri"/>
                  <a:cs typeface="Calibri"/>
                </a:rPr>
                <a:t> </a:t>
              </a:r>
              <a:r>
                <a:rPr lang="nl-BE" sz="1200" b="0" i="0" u="none" strike="noStrike" cap="none" baseline="0">
                  <a:solidFill>
                    <a:srgbClr val="000000"/>
                  </a:solidFill>
                  <a:effectLst/>
                  <a:uFill>
                    <a:solidFill>
                      <a:prstClr val="black">
                        <a:alpha val="0"/>
                      </a:prstClr>
                    </a:solidFill>
                  </a:uFill>
                  <a:latin typeface="Calibri"/>
                  <a:ea typeface="Calibri"/>
                  <a:cs typeface="Calibri"/>
                </a:rPr>
                <a:t>Dit is niet verplicht, het is alleen een interne marker die u kunt gebruiken als u dat wilt.</a:t>
              </a:r>
              <a:r>
                <a:rPr lang="nl-BE" sz="1200" b="0" i="0" u="none" strike="noStrike" cap="none" baseline="0">
                  <a:solidFill>
                    <a:srgbClr val="000000"/>
                  </a:solidFill>
                  <a:effectLst/>
                  <a:uFill>
                    <a:solidFill>
                      <a:prstClr val="black">
                        <a:alpha val="0"/>
                      </a:prstClr>
                    </a:solidFill>
                  </a:uFill>
                  <a:latin typeface="Calibri"/>
                  <a:ea typeface="Calibri"/>
                  <a:cs typeface="Calibri"/>
                </a:rPr>
                <a:t> </a:t>
              </a:r>
              <a:r>
                <a:rPr lang="nl-BE" sz="1200" b="0" i="0" u="none" strike="noStrike" cap="none" baseline="0">
                  <a:solidFill>
                    <a:srgbClr val="000000"/>
                  </a:solidFill>
                  <a:effectLst/>
                  <a:uFill>
                    <a:solidFill>
                      <a:prstClr val="black">
                        <a:alpha val="0"/>
                      </a:prstClr>
                    </a:solidFill>
                  </a:uFill>
                  <a:latin typeface="Calibri"/>
                  <a:ea typeface="Calibri"/>
                  <a:cs typeface="Calibri"/>
                </a:rPr>
                <a:t>Het heeft geen invloed op het proces.</a:t>
              </a:r>
            </a:p>
          </p:txBody>
        </p:sp>
      </p:grpSp>
      <p:sp>
        <p:nvSpPr>
          <p:cNvPr id="4" name="Slide Number Placeholder 3">
            <a:extLst>
              <a:ext uri="{FF2B5EF4-FFF2-40B4-BE49-F238E27FC236}">
                <a16:creationId xmlns:a16="http://schemas.microsoft.com/office/drawing/2014/main" id="{4CD6EF53-2B18-2C09-9B79-044AB3B3463C}"/>
              </a:ext>
            </a:extLst>
          </p:cNvPr>
          <p:cNvSpPr>
            <a:spLocks noGrp="1"/>
          </p:cNvSpPr>
          <p:nvPr>
            <p:ph type="sldNum" sz="quarter" idx="4"/>
          </p:nvPr>
        </p:nvSpPr>
        <p:spPr/>
        <p:txBody>
          <a:bodyPr/>
          <a:lstStyle/>
          <a:p>
            <a:fld id="{BB5FC4A1-A2DE-4EB5-9A46-57D39B4235EC}" type="slidenum">
              <a:rPr lang="en-US" smtClean="0"/>
              <a:t>21</a:t>
            </a:fld>
            <a:endParaRPr lang="en-US"/>
          </a:p>
        </p:txBody>
      </p:sp>
    </p:spTree>
    <p:extLst>
      <p:ext uri="{BB962C8B-B14F-4D97-AF65-F5344CB8AC3E}">
        <p14:creationId val="1905846228"/>
      </p:ext>
    </p:extLst>
  </p:cSld>
  <p:clrMapOvr>
    <a:masterClrMapping/>
  </p:clrMapOvr>
  <p:transition spd="med">
    <p:fade/>
  </p:transition>
  <p:timing/>
</p:sld>
</file>

<file path=ppt/slides/slide2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112B522D-511A-9A42-93D8-3AE27BFC7288}"/>
              </a:ext>
            </a:extLst>
          </p:cNvPr>
          <p:cNvSpPr>
            <a:spLocks noGrp="1"/>
          </p:cNvSpPr>
          <p:nvPr>
            <p:ph type="title"/>
          </p:nvPr>
        </p:nvSpPr>
        <p:spPr/>
        <p:txBody>
          <a:bodyPr/>
          <a:lstStyle/>
          <a:p>
            <a:br>
              <a:rPr sz="2000"/>
            </a:br>
            <a:r>
              <a:rPr lang="nl-BE" sz="2000" b="0" i="0" u="none" strike="noStrike" cap="none" baseline="0">
                <a:solidFill>
                  <a:srgbClr val="FFFFFF"/>
                </a:solidFill>
                <a:effectLst/>
                <a:uFill>
                  <a:solidFill>
                    <a:prstClr val="black">
                      <a:alpha val="0"/>
                    </a:prstClr>
                  </a:solidFill>
                </a:uFill>
                <a:latin typeface="Calibri Light"/>
                <a:ea typeface="Calibri Light"/>
                <a:cs typeface="Calibri Light"/>
              </a:rPr>
              <a:t>World-Check screening</a:t>
            </a:r>
          </a:p>
        </p:txBody>
      </p:sp>
      <p:pic>
        <p:nvPicPr>
          <p:cNvPr id="7" name="Picture 6">
            <a:extLst>
              <a:ext uri="{FF2B5EF4-FFF2-40B4-BE49-F238E27FC236}">
                <a16:creationId xmlns:a16="http://schemas.microsoft.com/office/drawing/2014/main" id="{2A5060DE-C06A-0DF3-7763-4EBE73AC6D30}"/>
              </a:ext>
            </a:extLst>
          </p:cNvPr>
          <p:cNvPicPr>
            <a:picLocks noChangeAspect="1"/>
          </p:cNvPicPr>
          <p:nvPr/>
        </p:nvPicPr>
        <p:blipFill>
          <a:blip r:embed="rId3"/>
          <a:stretch>
            <a:fillRect/>
          </a:stretch>
        </p:blipFill>
        <p:spPr>
          <a:xfrm>
            <a:off x="267465" y="3429000"/>
            <a:ext cx="8321040" cy="2001328"/>
          </a:xfrm>
          <a:prstGeom prst="rect">
            <a:avLst/>
          </a:prstGeom>
        </p:spPr>
      </p:pic>
      <p:sp>
        <p:nvSpPr>
          <p:cNvPr id="8" name="TextBox 7">
            <a:extLst>
              <a:ext uri="{FF2B5EF4-FFF2-40B4-BE49-F238E27FC236}">
                <a16:creationId xmlns:a16="http://schemas.microsoft.com/office/drawing/2014/main" id="{8B331687-AF7A-DFAD-68FE-D459F3A2C224}"/>
              </a:ext>
            </a:extLst>
          </p:cNvPr>
          <p:cNvSpPr txBox="1"/>
          <p:nvPr/>
        </p:nvSpPr>
        <p:spPr>
          <a:xfrm>
            <a:off x="414670" y="1397675"/>
            <a:ext cx="7618341" cy="2667000"/>
          </a:xfrm>
          <a:prstGeom prst="rect">
            <a:avLst/>
          </a:prstGeom>
          <a:noFill/>
        </p:spPr>
        <p:txBody>
          <a:bodyPr wrap="square" rtlCol="0">
            <a:spAutoFit/>
          </a:bodyPr>
          <a:lstStyle/>
          <a:p>
            <a:r>
              <a:rPr lang="nl-BE" sz="1300" b="0" i="0" u="none" strike="noStrike" cap="none" baseline="0">
                <a:solidFill>
                  <a:srgbClr val="000000"/>
                </a:solidFill>
                <a:effectLst/>
                <a:uFill>
                  <a:solidFill>
                    <a:prstClr val="black">
                      <a:alpha val="0"/>
                    </a:prstClr>
                  </a:solidFill>
                </a:uFill>
                <a:latin typeface="Calibri"/>
                <a:ea typeface="Calibri"/>
                <a:cs typeface="Calibri"/>
              </a:rPr>
              <a:t>Als u een beoordelaar </a:t>
            </a:r>
            <a:r>
              <a:rPr lang="nl-BE" sz="1300" b="0" i="0" u="sng" strike="noStrike" cap="none" baseline="0">
                <a:solidFill>
                  <a:srgbClr val="000000"/>
                </a:solidFill>
                <a:effectLst/>
                <a:uFill>
                  <a:solidFill>
                    <a:srgbClr val="000000"/>
                  </a:solidFill>
                </a:uFill>
                <a:latin typeface="Calibri"/>
                <a:ea typeface="Calibri"/>
                <a:cs typeface="Calibri"/>
              </a:rPr>
              <a:t>wilt</a:t>
            </a:r>
            <a:r>
              <a:rPr lang="nl-BE" sz="1300" b="0" i="0" u="none" strike="noStrike" cap="none" baseline="0">
                <a:solidFill>
                  <a:srgbClr val="000000"/>
                </a:solidFill>
                <a:effectLst/>
                <a:uFill>
                  <a:solidFill>
                    <a:prstClr val="black">
                      <a:alpha val="0"/>
                    </a:prstClr>
                  </a:solidFill>
                </a:uFill>
                <a:latin typeface="Calibri"/>
                <a:ea typeface="Calibri"/>
                <a:cs typeface="Calibri"/>
              </a:rPr>
              <a:t> toevoegen aan een World-Check-screening (meestal als u niet zeker weet of een mogelijke overeenkomst een vals-positief is of niet), kunt u klikken op BEOORDELER TOEVOEGEN in de gedetailleerde resultaten van de screening van derden (zie eerdere pagina).</a:t>
            </a:r>
            <a:r>
              <a:rPr lang="nl-BE" sz="1300" b="0" i="0" u="none" strike="noStrike" cap="none" baseline="0">
                <a:solidFill>
                  <a:srgbClr val="000000"/>
                </a:solidFill>
                <a:effectLst/>
                <a:uFill>
                  <a:solidFill>
                    <a:prstClr val="black">
                      <a:alpha val="0"/>
                    </a:prstClr>
                  </a:solidFill>
                </a:uFill>
                <a:latin typeface="Calibri"/>
                <a:ea typeface="Calibri"/>
                <a:cs typeface="Calibri"/>
              </a:rPr>
              <a:t> </a:t>
            </a:r>
            <a:r>
              <a:rPr lang="nl-BE" sz="1300" b="0" i="0" u="none" strike="noStrike" cap="none" baseline="0">
                <a:solidFill>
                  <a:srgbClr val="000000"/>
                </a:solidFill>
                <a:effectLst/>
                <a:uFill>
                  <a:solidFill>
                    <a:prstClr val="black">
                      <a:alpha val="0"/>
                    </a:prstClr>
                  </a:solidFill>
                </a:uFill>
                <a:latin typeface="Calibri"/>
                <a:ea typeface="Calibri"/>
                <a:cs typeface="Calibri"/>
              </a:rPr>
              <a:t>Zodra u op BEOORDELAAR TOEVOEGEN klikt, verschijnt het onderstaande gedeelte.</a:t>
            </a:r>
            <a:r>
              <a:rPr lang="nl-BE" sz="1300" b="0" i="0" u="none" strike="noStrike" cap="none" baseline="0">
                <a:solidFill>
                  <a:srgbClr val="000000"/>
                </a:solidFill>
                <a:effectLst/>
                <a:uFill>
                  <a:solidFill>
                    <a:prstClr val="black">
                      <a:alpha val="0"/>
                    </a:prstClr>
                  </a:solidFill>
                </a:uFill>
                <a:latin typeface="Calibri"/>
                <a:ea typeface="Calibri"/>
                <a:cs typeface="Calibri"/>
              </a:rPr>
              <a:t> </a:t>
            </a:r>
          </a:p>
          <a:p>
            <a:endParaRPr lang="en-GB" sz="1300"/>
          </a:p>
          <a:p>
            <a:r>
              <a:rPr lang="nl-BE" sz="1300" b="0" i="0" u="none" strike="noStrike" cap="none" baseline="0">
                <a:solidFill>
                  <a:srgbClr val="000000"/>
                </a:solidFill>
                <a:effectLst/>
                <a:uFill>
                  <a:solidFill>
                    <a:prstClr val="black">
                      <a:alpha val="0"/>
                    </a:prstClr>
                  </a:solidFill>
                </a:uFill>
                <a:latin typeface="Calibri"/>
                <a:ea typeface="Calibri"/>
                <a:cs typeface="Calibri"/>
              </a:rPr>
              <a:t>U kunt een specifieke gebruiker of een gebruikersgroep toevoegen, die in de meeste gevallen het goedkeuringsteam zou zijn.</a:t>
            </a:r>
            <a:r>
              <a:rPr lang="nl-BE" sz="1300" b="0" i="0" u="none" strike="noStrike" cap="none" baseline="0">
                <a:solidFill>
                  <a:srgbClr val="000000"/>
                </a:solidFill>
                <a:effectLst/>
                <a:uFill>
                  <a:solidFill>
                    <a:prstClr val="black">
                      <a:alpha val="0"/>
                    </a:prstClr>
                  </a:solidFill>
                </a:uFill>
                <a:latin typeface="Calibri"/>
                <a:ea typeface="Calibri"/>
                <a:cs typeface="Calibri"/>
              </a:rPr>
              <a:t> </a:t>
            </a:r>
            <a:r>
              <a:rPr lang="nl-BE" sz="1300" b="0" i="0" u="none" strike="noStrike" cap="none" baseline="0">
                <a:solidFill>
                  <a:srgbClr val="000000"/>
                </a:solidFill>
                <a:effectLst/>
                <a:uFill>
                  <a:solidFill>
                    <a:prstClr val="black">
                      <a:alpha val="0"/>
                    </a:prstClr>
                  </a:solidFill>
                </a:uFill>
                <a:latin typeface="Calibri"/>
                <a:ea typeface="Calibri"/>
                <a:cs typeface="Calibri"/>
              </a:rPr>
              <a:t>Je kunt andere leden van het onboarding-team echter vragen om dit ook door te nemen.</a:t>
            </a:r>
          </a:p>
          <a:p>
            <a:endParaRPr lang="en-GB" sz="1300"/>
          </a:p>
          <a:p>
            <a:r>
              <a:rPr lang="nl-BE" sz="1300" b="0" i="0" u="none" strike="noStrike" cap="none" baseline="0">
                <a:solidFill>
                  <a:srgbClr val="000000"/>
                </a:solidFill>
                <a:effectLst/>
                <a:uFill>
                  <a:solidFill>
                    <a:prstClr val="black">
                      <a:alpha val="0"/>
                    </a:prstClr>
                  </a:solidFill>
                </a:uFill>
                <a:latin typeface="Calibri"/>
                <a:ea typeface="Calibri"/>
                <a:cs typeface="Calibri"/>
              </a:rPr>
              <a:t>U kunt een specifieke datum aanvragen waarop u de beoordeling wilt voltooien.</a:t>
            </a:r>
            <a:r>
              <a:rPr lang="nl-BE" sz="1300" b="0" i="0" u="none" strike="noStrike" cap="none" baseline="0">
                <a:solidFill>
                  <a:srgbClr val="000000"/>
                </a:solidFill>
                <a:effectLst/>
                <a:uFill>
                  <a:solidFill>
                    <a:prstClr val="black">
                      <a:alpha val="0"/>
                    </a:prstClr>
                  </a:solidFill>
                </a:uFill>
                <a:latin typeface="Calibri"/>
                <a:ea typeface="Calibri"/>
                <a:cs typeface="Calibri"/>
              </a:rPr>
              <a:t> </a:t>
            </a:r>
          </a:p>
          <a:p>
            <a:endParaRPr lang="en-GB" sz="1300"/>
          </a:p>
          <a:p>
            <a:r>
              <a:rPr lang="nl-BE" sz="1300" b="0" i="0" u="none" strike="noStrike" cap="none" baseline="0">
                <a:solidFill>
                  <a:srgbClr val="000000"/>
                </a:solidFill>
                <a:effectLst/>
                <a:uFill>
                  <a:solidFill>
                    <a:prstClr val="black">
                      <a:alpha val="0"/>
                    </a:prstClr>
                  </a:solidFill>
                </a:uFill>
                <a:latin typeface="Calibri"/>
                <a:ea typeface="Calibri"/>
                <a:cs typeface="Calibri"/>
              </a:rPr>
              <a:t>Nadat u uw gebruiker of gebruikersgroep hebt geselecteerd, klikt u op Opslaan.</a:t>
            </a:r>
          </a:p>
        </p:txBody>
      </p:sp>
      <p:sp>
        <p:nvSpPr>
          <p:cNvPr id="9" name="TextBox 8">
            <a:extLst>
              <a:ext uri="{FF2B5EF4-FFF2-40B4-BE49-F238E27FC236}">
                <a16:creationId xmlns:a16="http://schemas.microsoft.com/office/drawing/2014/main" id="{BA08B31F-59D0-CB5B-2224-33D0710333D3}"/>
              </a:ext>
            </a:extLst>
          </p:cNvPr>
          <p:cNvSpPr txBox="1"/>
          <p:nvPr/>
        </p:nvSpPr>
        <p:spPr>
          <a:xfrm>
            <a:off x="414670" y="5465135"/>
            <a:ext cx="8173835" cy="1158240"/>
          </a:xfrm>
          <a:prstGeom prst="rect">
            <a:avLst/>
          </a:prstGeom>
          <a:noFill/>
        </p:spPr>
        <p:txBody>
          <a:bodyPr wrap="square" rtlCol="0">
            <a:spAutoFit/>
          </a:bodyPr>
          <a:lstStyle/>
          <a:p>
            <a:r>
              <a:rPr lang="nl-BE" sz="1400" b="0" i="0" u="none" strike="noStrike" cap="none" baseline="0">
                <a:solidFill>
                  <a:srgbClr val="000000"/>
                </a:solidFill>
                <a:effectLst/>
                <a:uFill>
                  <a:solidFill>
                    <a:prstClr val="black">
                      <a:alpha val="0"/>
                    </a:prstClr>
                  </a:solidFill>
                </a:uFill>
                <a:latin typeface="Calibri"/>
                <a:ea typeface="Calibri"/>
                <a:cs typeface="Calibri"/>
              </a:rPr>
              <a:t>Als u een gebruiker hebt geselecteerd, ontvangt die persoon een e-mail.</a:t>
            </a:r>
            <a:r>
              <a:rPr lang="nl-BE" sz="1400" b="0" i="0" u="none" strike="noStrike" cap="none" baseline="0">
                <a:solidFill>
                  <a:srgbClr val="000000"/>
                </a:solidFill>
                <a:effectLst/>
                <a:uFill>
                  <a:solidFill>
                    <a:prstClr val="black">
                      <a:alpha val="0"/>
                    </a:prstClr>
                  </a:solidFill>
                </a:uFill>
                <a:latin typeface="Calibri"/>
                <a:ea typeface="Calibri"/>
                <a:cs typeface="Calibri"/>
              </a:rPr>
              <a:t> </a:t>
            </a:r>
            <a:r>
              <a:rPr lang="nl-BE" sz="1400" b="0" i="0" u="none" strike="noStrike" cap="none" baseline="0">
                <a:solidFill>
                  <a:srgbClr val="000000"/>
                </a:solidFill>
                <a:effectLst/>
                <a:uFill>
                  <a:solidFill>
                    <a:prstClr val="black">
                      <a:alpha val="0"/>
                    </a:prstClr>
                  </a:solidFill>
                </a:uFill>
                <a:latin typeface="Calibri"/>
                <a:ea typeface="Calibri"/>
                <a:cs typeface="Calibri"/>
              </a:rPr>
              <a:t>Als u een groep hebt geselecteerd, ontvangen alle gebruikers in die groep een e-mail.</a:t>
            </a:r>
            <a:r>
              <a:rPr lang="nl-BE" sz="1400" b="0" i="0" u="none" strike="noStrike" cap="none" baseline="0">
                <a:solidFill>
                  <a:srgbClr val="000000"/>
                </a:solidFill>
                <a:effectLst/>
                <a:uFill>
                  <a:solidFill>
                    <a:prstClr val="black">
                      <a:alpha val="0"/>
                    </a:prstClr>
                  </a:solidFill>
                </a:uFill>
                <a:latin typeface="Calibri"/>
                <a:ea typeface="Calibri"/>
                <a:cs typeface="Calibri"/>
              </a:rPr>
              <a:t>  </a:t>
            </a:r>
          </a:p>
          <a:p>
            <a:endParaRPr lang="en-GB" sz="1400"/>
          </a:p>
          <a:p>
            <a:r>
              <a:rPr lang="nl-BE" sz="1400" b="0" i="0" u="none" strike="noStrike" cap="none" baseline="0">
                <a:solidFill>
                  <a:srgbClr val="000000"/>
                </a:solidFill>
                <a:effectLst/>
                <a:uFill>
                  <a:solidFill>
                    <a:prstClr val="black">
                      <a:alpha val="0"/>
                    </a:prstClr>
                  </a:solidFill>
                </a:uFill>
                <a:latin typeface="Calibri"/>
                <a:ea typeface="Calibri"/>
                <a:cs typeface="Calibri"/>
              </a:rPr>
              <a:t>Een voorbeeld van de e-mail die door de beoordelaar is ontvangen, is opgenomen op de volgende pagina...</a:t>
            </a:r>
          </a:p>
        </p:txBody>
      </p:sp>
      <p:sp>
        <p:nvSpPr>
          <p:cNvPr id="3" name="Slide Number Placeholder 2">
            <a:extLst>
              <a:ext uri="{FF2B5EF4-FFF2-40B4-BE49-F238E27FC236}">
                <a16:creationId xmlns:a16="http://schemas.microsoft.com/office/drawing/2014/main" id="{277B15D2-F538-915A-4F5F-A51D2E9FB9C7}"/>
              </a:ext>
            </a:extLst>
          </p:cNvPr>
          <p:cNvSpPr>
            <a:spLocks noGrp="1"/>
          </p:cNvSpPr>
          <p:nvPr>
            <p:ph type="sldNum" sz="quarter" idx="4"/>
          </p:nvPr>
        </p:nvSpPr>
        <p:spPr/>
        <p:txBody>
          <a:bodyPr/>
          <a:lstStyle/>
          <a:p>
            <a:fld id="{BB5FC4A1-A2DE-4EB5-9A46-57D39B4235EC}" type="slidenum">
              <a:rPr lang="en-US" smtClean="0"/>
              <a:t>22</a:t>
            </a:fld>
            <a:endParaRPr lang="en-US"/>
          </a:p>
        </p:txBody>
      </p:sp>
    </p:spTree>
    <p:extLst>
      <p:ext uri="{BB962C8B-B14F-4D97-AF65-F5344CB8AC3E}">
        <p14:creationId val="621300865"/>
      </p:ext>
    </p:extLst>
  </p:cSld>
  <p:clrMapOvr>
    <a:masterClrMapping/>
  </p:clrMapOvr>
  <p:transition spd="med">
    <p:fade/>
  </p:transition>
  <p:timing/>
</p:sld>
</file>

<file path=ppt/slides/slide2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F475A143-F7DF-EE06-5394-0A8CF5772672}"/>
              </a:ext>
            </a:extLst>
          </p:cNvPr>
          <p:cNvSpPr>
            <a:spLocks noGrp="1"/>
          </p:cNvSpPr>
          <p:nvPr>
            <p:ph type="title"/>
          </p:nvPr>
        </p:nvSpPr>
        <p:spPr>
          <a:xfrm>
            <a:off x="815871" y="217175"/>
            <a:ext cx="7358907" cy="787032"/>
          </a:xfrm>
        </p:spPr>
        <p:txBody>
          <a:bodyPr/>
          <a:lstStyle/>
          <a:p>
            <a:r>
              <a:rPr lang="nl-BE" sz="2000" b="0" i="0" u="none" strike="noStrike" cap="none" baseline="0">
                <a:solidFill>
                  <a:srgbClr val="FFFFFF"/>
                </a:solidFill>
                <a:effectLst/>
                <a:uFill>
                  <a:solidFill>
                    <a:prstClr val="black">
                      <a:alpha val="0"/>
                    </a:prstClr>
                  </a:solidFill>
                </a:uFill>
                <a:latin typeface="Calibri Light"/>
                <a:ea typeface="Calibri Light"/>
                <a:cs typeface="Calibri Light"/>
              </a:rPr>
              <a:t>World-Check screening</a:t>
            </a:r>
          </a:p>
        </p:txBody>
      </p:sp>
      <p:pic>
        <p:nvPicPr>
          <p:cNvPr id="7" name="Picture 6">
            <a:extLst>
              <a:ext uri="{FF2B5EF4-FFF2-40B4-BE49-F238E27FC236}">
                <a16:creationId xmlns:a16="http://schemas.microsoft.com/office/drawing/2014/main" id="{69D8AEBF-B18F-0C33-F2F8-E7383B5FF0BB}"/>
              </a:ext>
            </a:extLst>
          </p:cNvPr>
          <p:cNvPicPr>
            <a:picLocks noChangeAspect="1"/>
          </p:cNvPicPr>
          <p:nvPr/>
        </p:nvPicPr>
        <p:blipFill>
          <a:blip r:embed="rId2"/>
          <a:stretch>
            <a:fillRect/>
          </a:stretch>
        </p:blipFill>
        <p:spPr>
          <a:xfrm>
            <a:off x="372037" y="1497859"/>
            <a:ext cx="8032223" cy="4798862"/>
          </a:xfrm>
          <a:prstGeom prst="rect">
            <a:avLst/>
          </a:prstGeom>
        </p:spPr>
      </p:pic>
      <p:sp>
        <p:nvSpPr>
          <p:cNvPr id="3" name="Slide Number Placeholder 2">
            <a:extLst>
              <a:ext uri="{FF2B5EF4-FFF2-40B4-BE49-F238E27FC236}">
                <a16:creationId xmlns:a16="http://schemas.microsoft.com/office/drawing/2014/main" id="{4C9D4F78-4A90-CFD2-A3EE-A0F17445DC11}"/>
              </a:ext>
            </a:extLst>
          </p:cNvPr>
          <p:cNvSpPr>
            <a:spLocks noGrp="1"/>
          </p:cNvSpPr>
          <p:nvPr>
            <p:ph type="sldNum" sz="quarter" idx="4"/>
          </p:nvPr>
        </p:nvSpPr>
        <p:spPr/>
        <p:txBody>
          <a:bodyPr/>
          <a:lstStyle/>
          <a:p>
            <a:fld id="{BB5FC4A1-A2DE-4EB5-9A46-57D39B4235EC}" type="slidenum">
              <a:rPr lang="en-US" smtClean="0"/>
              <a:t>23</a:t>
            </a:fld>
            <a:endParaRPr lang="en-US"/>
          </a:p>
        </p:txBody>
      </p:sp>
    </p:spTree>
    <p:extLst>
      <p:ext uri="{BB962C8B-B14F-4D97-AF65-F5344CB8AC3E}">
        <p14:creationId val="2482962042"/>
      </p:ext>
    </p:extLst>
  </p:cSld>
  <p:clrMapOvr>
    <a:masterClrMapping/>
  </p:clrMapOvr>
  <p:transition spd="med">
    <p:fade/>
  </p:transition>
  <p:timing/>
</p:sld>
</file>

<file path=ppt/slides/slide2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67342956-BD36-17D4-6620-92D2DB1142DA}"/>
              </a:ext>
            </a:extLst>
          </p:cNvPr>
          <p:cNvSpPr>
            <a:spLocks noGrp="1"/>
          </p:cNvSpPr>
          <p:nvPr>
            <p:ph type="title"/>
          </p:nvPr>
        </p:nvSpPr>
        <p:spPr/>
        <p:txBody>
          <a:bodyPr/>
          <a:lstStyle/>
          <a:p>
            <a:r>
              <a:rPr lang="nl-BE" sz="2000" b="0" i="0" u="none" strike="noStrike" cap="none" baseline="0">
                <a:solidFill>
                  <a:srgbClr val="FFFFFF"/>
                </a:solidFill>
                <a:effectLst/>
                <a:uFill>
                  <a:solidFill>
                    <a:prstClr val="black">
                      <a:alpha val="0"/>
                    </a:prstClr>
                  </a:solidFill>
                </a:uFill>
                <a:latin typeface="Calibri Light"/>
                <a:ea typeface="Calibri Light"/>
                <a:cs typeface="Calibri Light"/>
              </a:rPr>
              <a:t>World-Check screening</a:t>
            </a:r>
          </a:p>
        </p:txBody>
      </p:sp>
      <p:pic>
        <p:nvPicPr>
          <p:cNvPr id="7" name="Picture 6">
            <a:extLst>
              <a:ext uri="{FF2B5EF4-FFF2-40B4-BE49-F238E27FC236}">
                <a16:creationId xmlns:a16="http://schemas.microsoft.com/office/drawing/2014/main" id="{F28AD193-4473-2F8D-4BE8-42760C3A9745}"/>
              </a:ext>
            </a:extLst>
          </p:cNvPr>
          <p:cNvPicPr>
            <a:picLocks noChangeAspect="1"/>
          </p:cNvPicPr>
          <p:nvPr/>
        </p:nvPicPr>
        <p:blipFill>
          <a:blip r:embed="rId2"/>
          <a:stretch>
            <a:fillRect/>
          </a:stretch>
        </p:blipFill>
        <p:spPr>
          <a:xfrm>
            <a:off x="326420" y="2619776"/>
            <a:ext cx="8342614" cy="3035530"/>
          </a:xfrm>
          <a:prstGeom prst="rect">
            <a:avLst/>
          </a:prstGeom>
        </p:spPr>
      </p:pic>
      <p:sp>
        <p:nvSpPr>
          <p:cNvPr id="8" name="TextBox 7">
            <a:extLst>
              <a:ext uri="{FF2B5EF4-FFF2-40B4-BE49-F238E27FC236}">
                <a16:creationId xmlns:a16="http://schemas.microsoft.com/office/drawing/2014/main" id="{0B27C4B3-8173-39BF-5753-5EC9419D0E03}"/>
              </a:ext>
            </a:extLst>
          </p:cNvPr>
          <p:cNvSpPr txBox="1"/>
          <p:nvPr/>
        </p:nvSpPr>
        <p:spPr>
          <a:xfrm>
            <a:off x="400692" y="1576700"/>
            <a:ext cx="8342615" cy="1371600"/>
          </a:xfrm>
          <a:prstGeom prst="rect">
            <a:avLst/>
          </a:prstGeom>
          <a:noFill/>
        </p:spPr>
        <p:txBody>
          <a:bodyPr wrap="square" rtlCol="0">
            <a:spAutoFit/>
          </a:bodyPr>
          <a:lstStyle/>
          <a:p>
            <a:r>
              <a:rPr lang="nl-BE" sz="1400" b="0" i="0" u="none" strike="noStrike" cap="none" baseline="0">
                <a:solidFill>
                  <a:srgbClr val="000000"/>
                </a:solidFill>
                <a:effectLst/>
                <a:uFill>
                  <a:solidFill>
                    <a:prstClr val="black">
                      <a:alpha val="0"/>
                    </a:prstClr>
                  </a:solidFill>
                </a:uFill>
                <a:latin typeface="Calibri"/>
                <a:ea typeface="Calibri"/>
                <a:cs typeface="Calibri"/>
              </a:rPr>
              <a:t>De beoordelaar kan op de link in de e-mail klikken, waar hij/zij naar het screeningresultaat wordt geleid dat extra beoordeling nodig heeft.</a:t>
            </a:r>
            <a:r>
              <a:rPr lang="nl-BE" sz="1400" b="0" i="0" u="none" strike="noStrike" cap="none" baseline="0">
                <a:solidFill>
                  <a:srgbClr val="000000"/>
                </a:solidFill>
                <a:effectLst/>
                <a:uFill>
                  <a:solidFill>
                    <a:prstClr val="black">
                      <a:alpha val="0"/>
                    </a:prstClr>
                  </a:solidFill>
                </a:uFill>
                <a:latin typeface="Calibri"/>
                <a:ea typeface="Calibri"/>
                <a:cs typeface="Calibri"/>
              </a:rPr>
              <a:t> </a:t>
            </a:r>
            <a:r>
              <a:rPr lang="nl-BE" sz="1400" b="0" i="0" u="none" strike="noStrike" cap="none" baseline="0">
                <a:solidFill>
                  <a:srgbClr val="000000"/>
                </a:solidFill>
                <a:effectLst/>
                <a:uFill>
                  <a:solidFill>
                    <a:prstClr val="black">
                      <a:alpha val="0"/>
                    </a:prstClr>
                  </a:solidFill>
                </a:uFill>
                <a:latin typeface="Calibri"/>
                <a:ea typeface="Calibri"/>
                <a:cs typeface="Calibri"/>
              </a:rPr>
              <a:t>De beoordelaar kan opmerkingen toevoegen en de resolutie van de derde partij wijzigen.</a:t>
            </a:r>
            <a:r>
              <a:rPr lang="nl-BE" sz="1400" b="0" i="0" u="none" strike="noStrike" cap="none" baseline="0">
                <a:solidFill>
                  <a:srgbClr val="000000"/>
                </a:solidFill>
                <a:effectLst/>
                <a:uFill>
                  <a:solidFill>
                    <a:prstClr val="black">
                      <a:alpha val="0"/>
                    </a:prstClr>
                  </a:solidFill>
                </a:uFill>
                <a:latin typeface="Calibri"/>
                <a:ea typeface="Calibri"/>
                <a:cs typeface="Calibri"/>
              </a:rPr>
              <a:t> </a:t>
            </a:r>
            <a:r>
              <a:rPr lang="nl-BE" sz="1400" b="0" i="0" u="none" strike="noStrike" cap="none" baseline="0">
                <a:solidFill>
                  <a:srgbClr val="000000"/>
                </a:solidFill>
                <a:effectLst/>
                <a:uFill>
                  <a:solidFill>
                    <a:prstClr val="black">
                      <a:alpha val="0"/>
                    </a:prstClr>
                  </a:solidFill>
                </a:uFill>
                <a:latin typeface="Calibri"/>
                <a:ea typeface="Calibri"/>
                <a:cs typeface="Calibri"/>
              </a:rPr>
              <a:t>Zodra ze hun opmerkingen hebben gemaakt en hun beoordeling hebben uitgevoerd, klikt u op de knop BEOORDELEN.</a:t>
            </a:r>
            <a:r>
              <a:rPr lang="nl-BE" sz="1400" b="0" i="0" u="none" strike="noStrike" cap="none" baseline="0">
                <a:solidFill>
                  <a:srgbClr val="000000"/>
                </a:solidFill>
                <a:effectLst/>
                <a:uFill>
                  <a:solidFill>
                    <a:prstClr val="black">
                      <a:alpha val="0"/>
                    </a:prstClr>
                  </a:solidFill>
                </a:uFill>
                <a:latin typeface="Calibri"/>
                <a:ea typeface="Calibri"/>
                <a:cs typeface="Calibri"/>
              </a:rPr>
              <a:t> </a:t>
            </a:r>
            <a:r>
              <a:rPr lang="nl-BE" sz="1400" b="0" i="0" u="none" strike="noStrike" cap="none" baseline="0">
                <a:solidFill>
                  <a:srgbClr val="000000"/>
                </a:solidFill>
                <a:effectLst/>
                <a:uFill>
                  <a:solidFill>
                    <a:prstClr val="black">
                      <a:alpha val="0"/>
                    </a:prstClr>
                  </a:solidFill>
                </a:uFill>
                <a:latin typeface="Calibri"/>
                <a:ea typeface="Calibri"/>
                <a:cs typeface="Calibri"/>
              </a:rPr>
              <a:t>Zodra dit is voltooid, ontvangt het onboardingteam een e-mail, waarvan een voorbeeld op de volgende pagina staat...</a:t>
            </a:r>
          </a:p>
        </p:txBody>
      </p:sp>
      <p:grpSp>
        <p:nvGrpSpPr>
          <p:cNvPr id="9" name="Group 8">
            <a:extLst>
              <a:ext uri="{FF2B5EF4-FFF2-40B4-BE49-F238E27FC236}">
                <a16:creationId xmlns:a16="http://schemas.microsoft.com/office/drawing/2014/main" id="{5C41E456-142C-3DB0-075C-599F416ADB71}"/>
              </a:ext>
            </a:extLst>
          </p:cNvPr>
          <p:cNvGrpSpPr/>
          <p:nvPr/>
        </p:nvGrpSpPr>
        <p:grpSpPr>
          <a:xfrm>
            <a:off x="822959" y="5424754"/>
            <a:ext cx="2770845" cy="1326920"/>
            <a:chOff x="5603357" y="3145995"/>
            <a:chExt cx="3051544" cy="1827232"/>
          </a:xfrm>
        </p:grpSpPr>
        <p:sp>
          <p:nvSpPr>
            <p:cNvPr id="10" name="Speech Bubble: Oval 9">
              <a:extLst>
                <a:ext uri="{FF2B5EF4-FFF2-40B4-BE49-F238E27FC236}">
                  <a16:creationId xmlns:a16="http://schemas.microsoft.com/office/drawing/2014/main" id="{FA021DF5-1ABA-8D72-85BE-CBC114845200}"/>
                </a:ext>
              </a:extLst>
            </p:cNvPr>
            <p:cNvSpPr/>
            <p:nvPr/>
          </p:nvSpPr>
          <p:spPr>
            <a:xfrm>
              <a:off x="5603357" y="3145995"/>
              <a:ext cx="3051544" cy="1827232"/>
            </a:xfrm>
            <a:prstGeom prst="wedgeEllipseCallout">
              <a:avLst>
                <a:gd name="adj1" fmla="val -42100"/>
                <a:gd name="adj2" fmla="val -62713"/>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11" name="TextBox 10">
              <a:extLst>
                <a:ext uri="{FF2B5EF4-FFF2-40B4-BE49-F238E27FC236}">
                  <a16:creationId xmlns:a16="http://schemas.microsoft.com/office/drawing/2014/main" id="{2E45D963-B2FA-7AB5-CF2D-8CFFB8F1EEF3}"/>
                </a:ext>
              </a:extLst>
            </p:cNvPr>
            <p:cNvSpPr txBox="1"/>
            <p:nvPr/>
          </p:nvSpPr>
          <p:spPr>
            <a:xfrm>
              <a:off x="5929777" y="3459447"/>
              <a:ext cx="2398704" cy="1594952"/>
            </a:xfrm>
            <a:prstGeom prst="rect">
              <a:avLst/>
            </a:prstGeom>
            <a:noFill/>
          </p:spPr>
          <p:txBody>
            <a:bodyPr wrap="square" rtlCol="0">
              <a:spAutoFit/>
            </a:bodyPr>
            <a:lstStyle/>
            <a:p>
              <a:pPr algn="ctr"/>
              <a:r>
                <a:rPr lang="nl-BE" sz="1000" b="0" i="0" u="none" strike="noStrike" cap="none" baseline="0">
                  <a:solidFill>
                    <a:srgbClr val="000000"/>
                  </a:solidFill>
                  <a:effectLst/>
                  <a:uFill>
                    <a:solidFill>
                      <a:prstClr val="black">
                        <a:alpha val="0"/>
                      </a:prstClr>
                    </a:solidFill>
                  </a:uFill>
                  <a:latin typeface="Calibri"/>
                  <a:ea typeface="Calibri"/>
                  <a:cs typeface="Calibri"/>
                </a:rPr>
                <a:t>Er is een optie om een derde partij te taggen als een rode vlag.</a:t>
              </a:r>
              <a:r>
                <a:rPr lang="nl-BE" sz="1000" b="0" i="0" u="none" strike="noStrike" cap="none" baseline="0">
                  <a:solidFill>
                    <a:srgbClr val="000000"/>
                  </a:solidFill>
                  <a:effectLst/>
                  <a:uFill>
                    <a:solidFill>
                      <a:prstClr val="black">
                        <a:alpha val="0"/>
                      </a:prstClr>
                    </a:solidFill>
                  </a:uFill>
                  <a:latin typeface="Calibri"/>
                  <a:ea typeface="Calibri"/>
                  <a:cs typeface="Calibri"/>
                </a:rPr>
                <a:t> </a:t>
              </a:r>
              <a:r>
                <a:rPr lang="nl-BE" sz="1000" b="0" i="0" u="none" strike="noStrike" cap="none" baseline="0">
                  <a:solidFill>
                    <a:srgbClr val="000000"/>
                  </a:solidFill>
                  <a:effectLst/>
                  <a:uFill>
                    <a:solidFill>
                      <a:prstClr val="black">
                        <a:alpha val="0"/>
                      </a:prstClr>
                    </a:solidFill>
                  </a:uFill>
                  <a:latin typeface="Calibri"/>
                  <a:ea typeface="Calibri"/>
                  <a:cs typeface="Calibri"/>
                </a:rPr>
                <a:t>Dit is niet verplicht, het is alleen een interne marker die u kunt gebruiken als u dat wilt.</a:t>
              </a:r>
              <a:r>
                <a:rPr lang="nl-BE" sz="1000" b="0" i="0" u="none" strike="noStrike" cap="none" baseline="0">
                  <a:solidFill>
                    <a:srgbClr val="000000"/>
                  </a:solidFill>
                  <a:effectLst/>
                  <a:uFill>
                    <a:solidFill>
                      <a:prstClr val="black">
                        <a:alpha val="0"/>
                      </a:prstClr>
                    </a:solidFill>
                  </a:uFill>
                  <a:latin typeface="Calibri"/>
                  <a:ea typeface="Calibri"/>
                  <a:cs typeface="Calibri"/>
                </a:rPr>
                <a:t> </a:t>
              </a:r>
              <a:r>
                <a:rPr lang="nl-BE" sz="1000" b="0" i="0" u="none" strike="noStrike" cap="none" baseline="0">
                  <a:solidFill>
                    <a:srgbClr val="000000"/>
                  </a:solidFill>
                  <a:effectLst/>
                  <a:uFill>
                    <a:solidFill>
                      <a:prstClr val="black">
                        <a:alpha val="0"/>
                      </a:prstClr>
                    </a:solidFill>
                  </a:uFill>
                  <a:latin typeface="Calibri"/>
                  <a:ea typeface="Calibri"/>
                  <a:cs typeface="Calibri"/>
                </a:rPr>
                <a:t>Het heeft geen invloed op het proces.</a:t>
              </a:r>
            </a:p>
          </p:txBody>
        </p:sp>
      </p:grpSp>
      <p:sp>
        <p:nvSpPr>
          <p:cNvPr id="3" name="Slide Number Placeholder 2">
            <a:extLst>
              <a:ext uri="{FF2B5EF4-FFF2-40B4-BE49-F238E27FC236}">
                <a16:creationId xmlns:a16="http://schemas.microsoft.com/office/drawing/2014/main" id="{11766C33-8002-0862-6A22-10A0C5051E04}"/>
              </a:ext>
            </a:extLst>
          </p:cNvPr>
          <p:cNvSpPr>
            <a:spLocks noGrp="1"/>
          </p:cNvSpPr>
          <p:nvPr>
            <p:ph type="sldNum" sz="quarter" idx="4"/>
          </p:nvPr>
        </p:nvSpPr>
        <p:spPr/>
        <p:txBody>
          <a:bodyPr/>
          <a:lstStyle/>
          <a:p>
            <a:fld id="{BB5FC4A1-A2DE-4EB5-9A46-57D39B4235EC}" type="slidenum">
              <a:rPr lang="en-US" smtClean="0"/>
              <a:t>24</a:t>
            </a:fld>
            <a:endParaRPr lang="en-US"/>
          </a:p>
        </p:txBody>
      </p:sp>
    </p:spTree>
    <p:extLst>
      <p:ext uri="{BB962C8B-B14F-4D97-AF65-F5344CB8AC3E}">
        <p14:creationId val="2202188414"/>
      </p:ext>
    </p:extLst>
  </p:cSld>
  <p:clrMapOvr>
    <a:masterClrMapping/>
  </p:clrMapOvr>
  <p:transition spd="med">
    <p:fade/>
  </p:transition>
  <p:timing/>
</p:sld>
</file>

<file path=ppt/slides/slide2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478F57D8-AFE5-649F-373D-26B7A58ACCEA}"/>
              </a:ext>
            </a:extLst>
          </p:cNvPr>
          <p:cNvSpPr>
            <a:spLocks noGrp="1"/>
          </p:cNvSpPr>
          <p:nvPr>
            <p:ph type="title"/>
          </p:nvPr>
        </p:nvSpPr>
        <p:spPr/>
        <p:txBody>
          <a:bodyPr/>
          <a:lstStyle/>
          <a:p>
            <a:r>
              <a:rPr lang="nl-BE" sz="2000" b="0" i="0" u="none" strike="noStrike" cap="none" baseline="0">
                <a:solidFill>
                  <a:srgbClr val="FFFFFF"/>
                </a:solidFill>
                <a:effectLst/>
                <a:uFill>
                  <a:solidFill>
                    <a:prstClr val="black">
                      <a:alpha val="0"/>
                    </a:prstClr>
                  </a:solidFill>
                </a:uFill>
                <a:latin typeface="Calibri Light"/>
                <a:ea typeface="Calibri Light"/>
                <a:cs typeface="Calibri Light"/>
              </a:rPr>
              <a:t>World-Check screening</a:t>
            </a:r>
          </a:p>
        </p:txBody>
      </p:sp>
      <p:pic>
        <p:nvPicPr>
          <p:cNvPr id="7" name="Picture 6">
            <a:extLst>
              <a:ext uri="{FF2B5EF4-FFF2-40B4-BE49-F238E27FC236}">
                <a16:creationId xmlns:a16="http://schemas.microsoft.com/office/drawing/2014/main" id="{0F519C04-5BD1-B856-64D6-7C6BAC3F80D8}"/>
              </a:ext>
            </a:extLst>
          </p:cNvPr>
          <p:cNvPicPr>
            <a:picLocks noChangeAspect="1"/>
          </p:cNvPicPr>
          <p:nvPr/>
        </p:nvPicPr>
        <p:blipFill>
          <a:blip r:embed="rId2"/>
          <a:stretch>
            <a:fillRect/>
          </a:stretch>
        </p:blipFill>
        <p:spPr>
          <a:xfrm>
            <a:off x="332410" y="1550978"/>
            <a:ext cx="8357383" cy="4956752"/>
          </a:xfrm>
          <a:prstGeom prst="rect">
            <a:avLst/>
          </a:prstGeom>
        </p:spPr>
      </p:pic>
      <p:sp>
        <p:nvSpPr>
          <p:cNvPr id="3" name="Slide Number Placeholder 2">
            <a:extLst>
              <a:ext uri="{FF2B5EF4-FFF2-40B4-BE49-F238E27FC236}">
                <a16:creationId xmlns:a16="http://schemas.microsoft.com/office/drawing/2014/main" id="{F4B09B92-0673-8911-6EE7-74F28671FC30}"/>
              </a:ext>
            </a:extLst>
          </p:cNvPr>
          <p:cNvSpPr>
            <a:spLocks noGrp="1"/>
          </p:cNvSpPr>
          <p:nvPr>
            <p:ph type="sldNum" sz="quarter" idx="4"/>
          </p:nvPr>
        </p:nvSpPr>
        <p:spPr/>
        <p:txBody>
          <a:bodyPr/>
          <a:lstStyle/>
          <a:p>
            <a:fld id="{BB5FC4A1-A2DE-4EB5-9A46-57D39B4235EC}" type="slidenum">
              <a:rPr lang="en-US" smtClean="0"/>
              <a:t>25</a:t>
            </a:fld>
            <a:endParaRPr lang="en-US"/>
          </a:p>
        </p:txBody>
      </p:sp>
    </p:spTree>
    <p:extLst>
      <p:ext uri="{BB962C8B-B14F-4D97-AF65-F5344CB8AC3E}">
        <p14:creationId val="300040569"/>
      </p:ext>
    </p:extLst>
  </p:cSld>
  <p:clrMapOvr>
    <a:masterClrMapping/>
  </p:clrMapOvr>
  <p:transition spd="med">
    <p:fade/>
  </p:transition>
  <p:timing/>
</p:sld>
</file>

<file path=ppt/slides/slide2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F093150B-7786-3096-DA61-7134113D7B51}"/>
              </a:ext>
            </a:extLst>
          </p:cNvPr>
          <p:cNvSpPr>
            <a:spLocks noGrp="1"/>
          </p:cNvSpPr>
          <p:nvPr>
            <p:ph type="title"/>
          </p:nvPr>
        </p:nvSpPr>
        <p:spPr/>
        <p:txBody>
          <a:bodyPr/>
          <a:lstStyle/>
          <a:p>
            <a:r>
              <a:rPr lang="nl-BE" sz="2000" b="0" i="0" u="none" strike="noStrike" cap="none" baseline="0">
                <a:solidFill>
                  <a:srgbClr val="FFFFFF"/>
                </a:solidFill>
                <a:effectLst/>
                <a:uFill>
                  <a:solidFill>
                    <a:prstClr val="black">
                      <a:alpha val="0"/>
                    </a:prstClr>
                  </a:solidFill>
                </a:uFill>
                <a:latin typeface="Calibri Light"/>
                <a:ea typeface="Calibri Light"/>
                <a:cs typeface="Calibri Light"/>
              </a:rPr>
              <a:t>World-Check screening</a:t>
            </a:r>
          </a:p>
        </p:txBody>
      </p:sp>
      <p:sp>
        <p:nvSpPr>
          <p:cNvPr id="7" name="TextBox 6">
            <a:extLst>
              <a:ext uri="{FF2B5EF4-FFF2-40B4-BE49-F238E27FC236}">
                <a16:creationId xmlns:a16="http://schemas.microsoft.com/office/drawing/2014/main" id="{96223318-DA1C-EA3B-A9BF-3141DD5695F0}"/>
              </a:ext>
            </a:extLst>
          </p:cNvPr>
          <p:cNvSpPr txBox="1"/>
          <p:nvPr/>
        </p:nvSpPr>
        <p:spPr>
          <a:xfrm>
            <a:off x="318499" y="1643865"/>
            <a:ext cx="8599469" cy="3261361"/>
          </a:xfrm>
          <a:prstGeom prst="rect">
            <a:avLst/>
          </a:prstGeom>
          <a:noFill/>
        </p:spPr>
        <p:txBody>
          <a:bodyPr wrap="square" rtlCol="0">
            <a:spAutoFit/>
          </a:bodyPr>
          <a:lstStyle/>
          <a:p>
            <a:r>
              <a:rPr lang="nl-BE" sz="1600" b="0" i="0" u="none" strike="noStrike" cap="none" baseline="0">
                <a:solidFill>
                  <a:srgbClr val="000000"/>
                </a:solidFill>
                <a:effectLst/>
                <a:uFill>
                  <a:solidFill>
                    <a:prstClr val="black">
                      <a:alpha val="0"/>
                    </a:prstClr>
                  </a:solidFill>
                </a:uFill>
                <a:latin typeface="Calibri"/>
                <a:ea typeface="Calibri"/>
                <a:cs typeface="Calibri"/>
              </a:rPr>
              <a:t>Tips voor het identificeren of een screeningresultaat van een derde partij </a:t>
            </a:r>
            <a:r>
              <a:rPr lang="nl-BE" sz="1600" b="1" i="0" u="none" strike="noStrike" cap="none" baseline="0">
                <a:solidFill>
                  <a:srgbClr val="92D050"/>
                </a:solidFill>
                <a:effectLst/>
                <a:uFill>
                  <a:solidFill>
                    <a:prstClr val="black">
                      <a:alpha val="0"/>
                    </a:prstClr>
                  </a:solidFill>
                </a:uFill>
                <a:latin typeface="Calibri"/>
                <a:ea typeface="Calibri"/>
                <a:cs typeface="Calibri"/>
              </a:rPr>
              <a:t>POSITIEF</a:t>
            </a:r>
            <a:r>
              <a:rPr lang="nl-BE" sz="1600" b="0" i="0" u="none" strike="noStrike" cap="none" baseline="0">
                <a:solidFill>
                  <a:srgbClr val="000000"/>
                </a:solidFill>
                <a:effectLst/>
                <a:uFill>
                  <a:solidFill>
                    <a:prstClr val="black">
                      <a:alpha val="0"/>
                    </a:prstClr>
                  </a:solidFill>
                </a:uFill>
                <a:latin typeface="Calibri"/>
                <a:ea typeface="Calibri"/>
                <a:cs typeface="Calibri"/>
              </a:rPr>
              <a:t> of </a:t>
            </a:r>
            <a:r>
              <a:rPr lang="nl-BE" sz="1600" b="0" i="0" u="none" strike="noStrike" cap="none" baseline="0">
                <a:solidFill>
                  <a:srgbClr val="FF0000"/>
                </a:solidFill>
                <a:effectLst/>
                <a:uFill>
                  <a:solidFill>
                    <a:prstClr val="black">
                      <a:alpha val="0"/>
                    </a:prstClr>
                  </a:solidFill>
                </a:uFill>
                <a:latin typeface="Calibri"/>
                <a:ea typeface="Calibri"/>
                <a:cs typeface="Calibri"/>
              </a:rPr>
              <a:t>ONJUIST is:</a:t>
            </a:r>
          </a:p>
          <a:p>
            <a:pPr marL="285750" indent="-285750">
              <a:buFont typeface="Arial" panose="020b0604020202020204" pitchFamily="34" charset="0"/>
              <a:buChar char="•"/>
            </a:pPr>
            <a:endParaRPr lang="en-GB" sz="1600">
              <a:solidFill>
                <a:srgbClr val="FF0000"/>
              </a:solidFill>
            </a:endParaRPr>
          </a:p>
          <a:p>
            <a:pPr marL="342900" indent="-342900">
              <a:buFont typeface="Arial" panose="020b0604020202020204" pitchFamily="34" charset="0"/>
              <a:buChar char="•"/>
            </a:pPr>
            <a:r>
              <a:rPr lang="nl-BE" sz="1600" b="0" i="0" u="none" strike="noStrike" cap="none" baseline="0">
                <a:solidFill>
                  <a:srgbClr val="000000"/>
                </a:solidFill>
                <a:effectLst/>
                <a:uFill>
                  <a:solidFill>
                    <a:prstClr val="black">
                      <a:alpha val="0"/>
                    </a:prstClr>
                  </a:solidFill>
                </a:uFill>
                <a:latin typeface="Calibri"/>
                <a:ea typeface="Calibri"/>
                <a:cs typeface="Calibri"/>
              </a:rPr>
              <a:t>Controleer of de matchsterkte Exact, Sterk, Gemiddeld of Zwak is (hoe zwakker, hoe minder waarschijnlijk het is dat het een match is, om je zoekopdracht te versnellen kun je eerst exacte en sterke matches bekijken).</a:t>
            </a:r>
            <a:r>
              <a:rPr lang="nl-BE" sz="1600" b="0" i="0" u="none" strike="noStrike" cap="none" baseline="0">
                <a:solidFill>
                  <a:srgbClr val="000000"/>
                </a:solidFill>
                <a:effectLst/>
                <a:uFill>
                  <a:solidFill>
                    <a:prstClr val="black">
                      <a:alpha val="0"/>
                    </a:prstClr>
                  </a:solidFill>
                </a:uFill>
                <a:latin typeface="Calibri"/>
                <a:ea typeface="Calibri"/>
                <a:cs typeface="Calibri"/>
              </a:rPr>
              <a:t> </a:t>
            </a:r>
          </a:p>
          <a:p>
            <a:pPr marL="342900" indent="-342900">
              <a:buFont typeface="Arial" panose="020b0604020202020204" pitchFamily="34" charset="0"/>
              <a:buChar char="•"/>
            </a:pPr>
            <a:r>
              <a:rPr lang="nl-BE" sz="1600" b="0" i="0" u="none" strike="noStrike" cap="none" baseline="0">
                <a:solidFill>
                  <a:srgbClr val="000000"/>
                </a:solidFill>
                <a:effectLst/>
                <a:uFill>
                  <a:solidFill>
                    <a:prstClr val="black">
                      <a:alpha val="0"/>
                    </a:prstClr>
                  </a:solidFill>
                </a:uFill>
                <a:latin typeface="Calibri"/>
                <a:ea typeface="Calibri"/>
                <a:cs typeface="Calibri"/>
              </a:rPr>
              <a:t>Controleer het resultaat van de wereldwijde controle van het land, maar wees u ook bewust van bedrijven binnen dezelfde bedrijfsstructuur (d.w.z. moederbedrijven, dochterondernemingen, zusterbedrijven enz.) die een match kunnen zijn en die een impact kunnen hebben op uw due diligence voor derden.</a:t>
            </a:r>
            <a:r>
              <a:rPr lang="nl-BE" sz="1600" b="0" i="0" u="none" strike="noStrike" cap="none" baseline="0">
                <a:solidFill>
                  <a:srgbClr val="000000"/>
                </a:solidFill>
                <a:effectLst/>
                <a:uFill>
                  <a:solidFill>
                    <a:prstClr val="black">
                      <a:alpha val="0"/>
                    </a:prstClr>
                  </a:solidFill>
                </a:uFill>
                <a:latin typeface="Calibri"/>
                <a:ea typeface="Calibri"/>
                <a:cs typeface="Calibri"/>
              </a:rPr>
              <a:t> </a:t>
            </a:r>
          </a:p>
          <a:p>
            <a:pPr marL="342900" indent="-342900">
              <a:buFont typeface="Arial" panose="020b0604020202020204" pitchFamily="34" charset="0"/>
              <a:buChar char="•"/>
            </a:pPr>
            <a:r>
              <a:rPr lang="nl-BE" sz="1600" b="0" i="0" u="none" strike="noStrike" cap="none" baseline="0">
                <a:solidFill>
                  <a:srgbClr val="000000"/>
                </a:solidFill>
                <a:effectLst/>
                <a:uFill>
                  <a:solidFill>
                    <a:prstClr val="black">
                      <a:alpha val="0"/>
                    </a:prstClr>
                  </a:solidFill>
                </a:uFill>
                <a:latin typeface="Calibri"/>
                <a:ea typeface="Calibri"/>
                <a:cs typeface="Calibri"/>
              </a:rPr>
              <a:t>Gebruik binnen het resultaat Gedetailleerde screening de tabbladen om de informatie over de mogelijke overeenkomst te bekijken:</a:t>
            </a:r>
          </a:p>
        </p:txBody>
      </p:sp>
      <p:pic>
        <p:nvPicPr>
          <p:cNvPr id="9" name="Picture 8">
            <a:extLst>
              <a:ext uri="{FF2B5EF4-FFF2-40B4-BE49-F238E27FC236}">
                <a16:creationId xmlns:a16="http://schemas.microsoft.com/office/drawing/2014/main" id="{FC1CD224-2707-59E6-F172-76DA7678E503}"/>
              </a:ext>
            </a:extLst>
          </p:cNvPr>
          <p:cNvPicPr>
            <a:picLocks noChangeAspect="1"/>
          </p:cNvPicPr>
          <p:nvPr/>
        </p:nvPicPr>
        <p:blipFill>
          <a:blip r:embed="rId2"/>
          <a:stretch>
            <a:fillRect/>
          </a:stretch>
        </p:blipFill>
        <p:spPr>
          <a:xfrm>
            <a:off x="955494" y="4017881"/>
            <a:ext cx="7479587" cy="724079"/>
          </a:xfrm>
          <a:prstGeom prst="rect">
            <a:avLst/>
          </a:prstGeom>
        </p:spPr>
      </p:pic>
      <p:sp>
        <p:nvSpPr>
          <p:cNvPr id="10" name="TextBox 9">
            <a:extLst>
              <a:ext uri="{FF2B5EF4-FFF2-40B4-BE49-F238E27FC236}">
                <a16:creationId xmlns:a16="http://schemas.microsoft.com/office/drawing/2014/main" id="{B0FB1CD8-7C3F-7476-81EA-8C11A80351FF}"/>
              </a:ext>
            </a:extLst>
          </p:cNvPr>
          <p:cNvSpPr txBox="1"/>
          <p:nvPr/>
        </p:nvSpPr>
        <p:spPr>
          <a:xfrm>
            <a:off x="395554" y="4953267"/>
            <a:ext cx="8599469" cy="2072640"/>
          </a:xfrm>
          <a:prstGeom prst="rect">
            <a:avLst/>
          </a:prstGeom>
          <a:noFill/>
        </p:spPr>
        <p:txBody>
          <a:bodyPr wrap="square" rtlCol="0">
            <a:spAutoFit/>
          </a:bodyPr>
          <a:lstStyle/>
          <a:p>
            <a:pPr marL="342900" indent="-342900">
              <a:buFont typeface="Arial" panose="020b0604020202020204" pitchFamily="34" charset="0"/>
              <a:buChar char="•"/>
            </a:pPr>
            <a:r>
              <a:rPr lang="nl-BE" sz="1600" b="0" i="0" u="none" strike="noStrike" cap="none" baseline="0">
                <a:solidFill>
                  <a:srgbClr val="000000"/>
                </a:solidFill>
                <a:effectLst/>
                <a:uFill>
                  <a:solidFill>
                    <a:prstClr val="black">
                      <a:alpha val="0"/>
                    </a:prstClr>
                  </a:solidFill>
                </a:uFill>
                <a:latin typeface="Calibri"/>
                <a:ea typeface="Calibri"/>
                <a:cs typeface="Calibri"/>
              </a:rPr>
              <a:t>Gebruik het tabblad Bronnen om externe informatie te bekijken die is gekoppeld aan het screeningresultaat om te verifiëren of het screeningresultaat al dan niet overeenkomt.</a:t>
            </a:r>
            <a:r>
              <a:rPr lang="nl-BE" sz="1600" b="0" i="0" u="none" strike="noStrike" cap="none" baseline="0">
                <a:solidFill>
                  <a:srgbClr val="000000"/>
                </a:solidFill>
                <a:effectLst/>
                <a:uFill>
                  <a:solidFill>
                    <a:prstClr val="black">
                      <a:alpha val="0"/>
                    </a:prstClr>
                  </a:solidFill>
                </a:uFill>
                <a:latin typeface="Calibri"/>
                <a:ea typeface="Calibri"/>
                <a:cs typeface="Calibri"/>
              </a:rPr>
              <a:t> </a:t>
            </a:r>
          </a:p>
          <a:p>
            <a:pPr marL="342900" indent="-342900">
              <a:buFont typeface="Arial" panose="020b0604020202020204" pitchFamily="34" charset="0"/>
              <a:buChar char="•"/>
            </a:pPr>
            <a:r>
              <a:rPr lang="nl-BE" sz="1600" b="0" i="0" u="none" strike="noStrike" cap="none" baseline="0">
                <a:solidFill>
                  <a:srgbClr val="000000"/>
                </a:solidFill>
                <a:effectLst/>
                <a:uFill>
                  <a:solidFill>
                    <a:prstClr val="black">
                      <a:alpha val="0"/>
                    </a:prstClr>
                  </a:solidFill>
                </a:uFill>
                <a:latin typeface="Calibri"/>
                <a:ea typeface="Calibri"/>
                <a:cs typeface="Calibri"/>
              </a:rPr>
              <a:t>Als u het niet zeker weet, markeer dan als MOGELIJK en voeg een BEOORDELAAR toe zoals beschreven op de eerdere pagina's zodat iemand anders de resultaten kan controleren.</a:t>
            </a:r>
            <a:r>
              <a:rPr lang="nl-BE" sz="1600" b="0" i="0" u="none" strike="noStrike" cap="none" baseline="0">
                <a:solidFill>
                  <a:srgbClr val="000000"/>
                </a:solidFill>
                <a:effectLst/>
                <a:uFill>
                  <a:solidFill>
                    <a:prstClr val="black">
                      <a:alpha val="0"/>
                    </a:prstClr>
                  </a:solidFill>
                </a:uFill>
                <a:latin typeface="Calibri"/>
                <a:ea typeface="Calibri"/>
                <a:cs typeface="Calibri"/>
              </a:rPr>
              <a:t>  </a:t>
            </a:r>
          </a:p>
          <a:p>
            <a:pPr marL="342900" indent="-342900">
              <a:buFont typeface="Arial" panose="020b0604020202020204" pitchFamily="34" charset="0"/>
              <a:buChar char="•"/>
            </a:pPr>
            <a:r>
              <a:rPr lang="nl-BE" sz="1600" b="0" i="0" u="none" strike="noStrike" cap="none" baseline="0">
                <a:solidFill>
                  <a:srgbClr val="000000"/>
                </a:solidFill>
                <a:effectLst/>
                <a:uFill>
                  <a:solidFill>
                    <a:prstClr val="black">
                      <a:alpha val="0"/>
                    </a:prstClr>
                  </a:solidFill>
                </a:uFill>
                <a:latin typeface="Calibri"/>
                <a:ea typeface="Calibri"/>
                <a:cs typeface="Calibri"/>
              </a:rPr>
              <a:t>Neem contact op met het RPM Compliance Team als er extra hulp nodig is.</a:t>
            </a:r>
          </a:p>
          <a:p>
            <a:endParaRPr lang="en-GB"/>
          </a:p>
        </p:txBody>
      </p:sp>
      <p:sp>
        <p:nvSpPr>
          <p:cNvPr id="3" name="Slide Number Placeholder 2">
            <a:extLst>
              <a:ext uri="{FF2B5EF4-FFF2-40B4-BE49-F238E27FC236}">
                <a16:creationId xmlns:a16="http://schemas.microsoft.com/office/drawing/2014/main" id="{04E86953-E32F-CC84-D2E6-9F6B1097E30B}"/>
              </a:ext>
            </a:extLst>
          </p:cNvPr>
          <p:cNvSpPr>
            <a:spLocks noGrp="1"/>
          </p:cNvSpPr>
          <p:nvPr>
            <p:ph type="sldNum" sz="quarter" idx="4"/>
          </p:nvPr>
        </p:nvSpPr>
        <p:spPr/>
        <p:txBody>
          <a:bodyPr/>
          <a:lstStyle/>
          <a:p>
            <a:fld id="{BB5FC4A1-A2DE-4EB5-9A46-57D39B4235EC}" type="slidenum">
              <a:rPr lang="en-US" smtClean="0"/>
              <a:t>26</a:t>
            </a:fld>
            <a:endParaRPr lang="en-US"/>
          </a:p>
        </p:txBody>
      </p:sp>
    </p:spTree>
    <p:extLst>
      <p:ext uri="{BB962C8B-B14F-4D97-AF65-F5344CB8AC3E}">
        <p14:creationId val="3762390697"/>
      </p:ext>
    </p:extLst>
  </p:cSld>
  <p:clrMapOvr>
    <a:masterClrMapping/>
  </p:clrMapOvr>
  <p:transition spd="med">
    <p:fade/>
  </p:transition>
  <p:timing/>
</p:sld>
</file>

<file path=ppt/slides/slide2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8EE39D59-078E-015B-2977-F72F5BAF7090}"/>
              </a:ext>
            </a:extLst>
          </p:cNvPr>
          <p:cNvSpPr>
            <a:spLocks noGrp="1"/>
          </p:cNvSpPr>
          <p:nvPr>
            <p:ph type="title"/>
          </p:nvPr>
        </p:nvSpPr>
        <p:spPr/>
        <p:txBody>
          <a:bodyPr/>
          <a:lstStyle/>
          <a:p>
            <a:r>
              <a:rPr lang="nl-BE" sz="2000" b="0" i="0" u="none" strike="noStrike" cap="none" baseline="0">
                <a:solidFill>
                  <a:srgbClr val="FFFFFF"/>
                </a:solidFill>
                <a:effectLst/>
                <a:uFill>
                  <a:solidFill>
                    <a:prstClr val="black">
                      <a:alpha val="0"/>
                    </a:prstClr>
                  </a:solidFill>
                </a:uFill>
                <a:latin typeface="Calibri Light"/>
                <a:ea typeface="Calibri Light"/>
                <a:cs typeface="Calibri Light"/>
              </a:rPr>
              <a:t>Controle op negatieve media</a:t>
            </a:r>
            <a:r>
              <a:rPr lang="nl-BE" sz="2000" b="0" i="0" u="none" strike="noStrike" cap="none" baseline="0">
                <a:solidFill>
                  <a:srgbClr val="FFFFFF"/>
                </a:solidFill>
                <a:effectLst/>
                <a:uFill>
                  <a:solidFill>
                    <a:prstClr val="black">
                      <a:alpha val="0"/>
                    </a:prstClr>
                  </a:solidFill>
                </a:uFill>
                <a:latin typeface="Calibri Light"/>
                <a:ea typeface="Calibri Light"/>
                <a:cs typeface="Calibri Light"/>
              </a:rPr>
              <a:t> </a:t>
            </a:r>
          </a:p>
        </p:txBody>
      </p:sp>
      <p:sp>
        <p:nvSpPr>
          <p:cNvPr id="4" name="Slide Number Placeholder 3">
            <a:extLst>
              <a:ext uri="{FF2B5EF4-FFF2-40B4-BE49-F238E27FC236}">
                <a16:creationId xmlns:a16="http://schemas.microsoft.com/office/drawing/2014/main" id="{52625014-5D38-7CB5-3630-22DFE32EACA9}"/>
              </a:ext>
            </a:extLst>
          </p:cNvPr>
          <p:cNvSpPr>
            <a:spLocks noGrp="1"/>
          </p:cNvSpPr>
          <p:nvPr>
            <p:ph type="sldNum" sz="quarter" idx="4"/>
          </p:nvPr>
        </p:nvSpPr>
        <p:spPr/>
        <p:txBody>
          <a:bodyPr/>
          <a:lstStyle/>
          <a:p>
            <a:fld id="{BB5FC4A1-A2DE-4EB5-9A46-57D39B4235EC}" type="slidenum">
              <a:rPr lang="en-US" smtClean="0"/>
              <a:t>27</a:t>
            </a:fld>
            <a:endParaRPr lang="en-US"/>
          </a:p>
        </p:txBody>
      </p:sp>
      <p:sp>
        <p:nvSpPr>
          <p:cNvPr id="5" name="TextBox 4">
            <a:extLst>
              <a:ext uri="{FF2B5EF4-FFF2-40B4-BE49-F238E27FC236}">
                <a16:creationId xmlns:a16="http://schemas.microsoft.com/office/drawing/2014/main" id="{CA271AEB-29FA-4A70-0E3A-DA846DEFA049}"/>
              </a:ext>
            </a:extLst>
          </p:cNvPr>
          <p:cNvSpPr txBox="1"/>
          <p:nvPr/>
        </p:nvSpPr>
        <p:spPr>
          <a:xfrm>
            <a:off x="177553" y="1526959"/>
            <a:ext cx="8851037" cy="2286000"/>
          </a:xfrm>
          <a:prstGeom prst="rect">
            <a:avLst/>
          </a:prstGeom>
          <a:noFill/>
        </p:spPr>
        <p:txBody>
          <a:bodyPr wrap="square" rtlCol="0">
            <a:spAutoFit/>
          </a:bodyPr>
          <a:lstStyle/>
          <a:p>
            <a:r>
              <a:rPr lang="nl-BE" sz="1200" b="0" i="0" u="none" strike="noStrike" cap="none" baseline="0">
                <a:solidFill>
                  <a:srgbClr val="000000"/>
                </a:solidFill>
                <a:effectLst/>
                <a:uFill>
                  <a:solidFill>
                    <a:prstClr val="black">
                      <a:alpha val="0"/>
                    </a:prstClr>
                  </a:solidFill>
                </a:uFill>
                <a:latin typeface="Calibri"/>
                <a:ea typeface="Calibri"/>
                <a:cs typeface="Calibri"/>
              </a:rPr>
              <a:t>Naast de World Check screening biedt LSEG ook Adverse Media Check screening, wat een nieuwe vereiste is voor de Third Party Due Diligence Procedures van RPM.</a:t>
            </a:r>
            <a:r>
              <a:rPr lang="nl-BE" sz="1200" b="0" i="0" u="none" strike="noStrike" cap="none" baseline="0">
                <a:solidFill>
                  <a:srgbClr val="000000"/>
                </a:solidFill>
                <a:effectLst/>
                <a:uFill>
                  <a:solidFill>
                    <a:prstClr val="black">
                      <a:alpha val="0"/>
                    </a:prstClr>
                  </a:solidFill>
                </a:uFill>
                <a:latin typeface="Calibri"/>
                <a:ea typeface="Calibri"/>
                <a:cs typeface="Calibri"/>
              </a:rPr>
              <a:t> </a:t>
            </a:r>
          </a:p>
          <a:p>
            <a:endParaRPr lang="en-GB" sz="1200"/>
          </a:p>
          <a:p>
            <a:r>
              <a:rPr lang="nl-BE" sz="1200" b="0" i="0" u="none" strike="noStrike" cap="none" baseline="0">
                <a:solidFill>
                  <a:srgbClr val="000000"/>
                </a:solidFill>
                <a:effectLst/>
                <a:uFill>
                  <a:solidFill>
                    <a:prstClr val="black">
                      <a:alpha val="0"/>
                    </a:prstClr>
                  </a:solidFill>
                </a:uFill>
                <a:latin typeface="Calibri"/>
                <a:ea typeface="Calibri"/>
                <a:cs typeface="Calibri"/>
              </a:rPr>
              <a:t>De tool Adverse Media Check werkt door artikelen te markeren die online worden gepubliceerd en die van belang kunnen zijn voor ons due diligence-proces.</a:t>
            </a:r>
          </a:p>
          <a:p>
            <a:endParaRPr lang="en-GB" sz="1200"/>
          </a:p>
          <a:p>
            <a:r>
              <a:rPr lang="nl-BE" sz="1200" b="0" i="0" u="none" strike="noStrike" cap="none" baseline="0">
                <a:solidFill>
                  <a:srgbClr val="000000"/>
                </a:solidFill>
                <a:effectLst/>
                <a:uFill>
                  <a:solidFill>
                    <a:prstClr val="black">
                      <a:alpha val="0"/>
                    </a:prstClr>
                  </a:solidFill>
                </a:uFill>
                <a:latin typeface="Calibri"/>
                <a:ea typeface="Calibri"/>
                <a:cs typeface="Calibri"/>
              </a:rPr>
              <a:t>De reden waarom dit vereist is, is dat World Check alleen problemen zal markeren die vooraf zijn bepaald, terwijl de Adverse Media Check mogelijk </a:t>
            </a:r>
            <a:r>
              <a:rPr lang="nl-BE" sz="1200" b="0" i="0" u="sng" strike="noStrike" cap="none" baseline="0">
                <a:solidFill>
                  <a:srgbClr val="000000"/>
                </a:solidFill>
                <a:effectLst/>
                <a:uFill>
                  <a:solidFill>
                    <a:srgbClr val="000000"/>
                  </a:solidFill>
                </a:uFill>
                <a:latin typeface="Calibri"/>
                <a:ea typeface="Calibri"/>
                <a:cs typeface="Calibri"/>
              </a:rPr>
              <a:t>nieuwe en lopende problemen </a:t>
            </a:r>
            <a:r>
              <a:rPr lang="nl-BE" sz="1200" b="0" i="0" u="none" strike="noStrike" cap="none" baseline="0">
                <a:solidFill>
                  <a:srgbClr val="000000"/>
                </a:solidFill>
                <a:effectLst/>
                <a:uFill>
                  <a:solidFill>
                    <a:prstClr val="black">
                      <a:alpha val="0"/>
                    </a:prstClr>
                  </a:solidFill>
                </a:uFill>
                <a:latin typeface="Calibri"/>
                <a:ea typeface="Calibri"/>
                <a:cs typeface="Calibri"/>
              </a:rPr>
              <a:t>zal markeren waarvan we op de hoogte moeten zijn, maar die nog niet op World Check worden weergegeven.</a:t>
            </a:r>
            <a:r>
              <a:rPr lang="nl-BE" sz="1200" b="0" i="0" u="none" strike="noStrike" cap="none" baseline="0">
                <a:solidFill>
                  <a:srgbClr val="000000"/>
                </a:solidFill>
                <a:effectLst/>
                <a:uFill>
                  <a:solidFill>
                    <a:prstClr val="black">
                      <a:alpha val="0"/>
                    </a:prstClr>
                  </a:solidFill>
                </a:uFill>
                <a:latin typeface="Calibri"/>
                <a:ea typeface="Calibri"/>
                <a:cs typeface="Calibri"/>
              </a:rPr>
              <a:t> </a:t>
            </a:r>
          </a:p>
          <a:p>
            <a:endParaRPr lang="en-GB" sz="1200"/>
          </a:p>
          <a:p>
            <a:r>
              <a:rPr lang="nl-BE" sz="1200" b="0" i="0" u="none" strike="noStrike" cap="none" baseline="0">
                <a:solidFill>
                  <a:srgbClr val="000000"/>
                </a:solidFill>
                <a:effectLst/>
                <a:uFill>
                  <a:solidFill>
                    <a:prstClr val="black">
                      <a:alpha val="0"/>
                    </a:prstClr>
                  </a:solidFill>
                </a:uFill>
                <a:latin typeface="Calibri"/>
                <a:ea typeface="Calibri"/>
                <a:cs typeface="Calibri"/>
              </a:rPr>
              <a:t>De tool voor ongewenste media bevindt zich in het tabblad SCREENING zoals in de onderstaande schermafbeelding...</a:t>
            </a:r>
          </a:p>
        </p:txBody>
      </p:sp>
      <p:pic>
        <p:nvPicPr>
          <p:cNvPr id="7" name="Picture 6">
            <a:extLst>
              <a:ext uri="{FF2B5EF4-FFF2-40B4-BE49-F238E27FC236}">
                <a16:creationId xmlns:a16="http://schemas.microsoft.com/office/drawing/2014/main" id="{7C37FE4F-F532-9339-A399-81FFDBBEC0A2}"/>
              </a:ext>
            </a:extLst>
          </p:cNvPr>
          <p:cNvPicPr>
            <a:picLocks noChangeAspect="1"/>
          </p:cNvPicPr>
          <p:nvPr/>
        </p:nvPicPr>
        <p:blipFill>
          <a:blip r:embed="rId2"/>
          <a:stretch>
            <a:fillRect/>
          </a:stretch>
        </p:blipFill>
        <p:spPr>
          <a:xfrm>
            <a:off x="683580" y="3333318"/>
            <a:ext cx="7057748" cy="3225036"/>
          </a:xfrm>
          <a:prstGeom prst="rect">
            <a:avLst/>
          </a:prstGeom>
        </p:spPr>
      </p:pic>
    </p:spTree>
    <p:extLst>
      <p:ext uri="{BB962C8B-B14F-4D97-AF65-F5344CB8AC3E}">
        <p14:creationId val="2720348808"/>
      </p:ext>
    </p:extLst>
  </p:cSld>
  <p:clrMapOvr>
    <a:masterClrMapping/>
  </p:clrMapOvr>
  <p:transition spd="med">
    <p:fade/>
  </p:transition>
  <p:timing/>
</p:sld>
</file>

<file path=ppt/slides/slide2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C67AD64E-88B9-3454-108B-4B09A7BB75D1}"/>
              </a:ext>
            </a:extLst>
          </p:cNvPr>
          <p:cNvSpPr>
            <a:spLocks noGrp="1"/>
          </p:cNvSpPr>
          <p:nvPr>
            <p:ph type="title"/>
          </p:nvPr>
        </p:nvSpPr>
        <p:spPr/>
        <p:txBody>
          <a:bodyPr/>
          <a:lstStyle/>
          <a:p>
            <a:r>
              <a:rPr lang="nl-BE" sz="2000" b="0" i="0" u="none" strike="noStrike" cap="none" baseline="0">
                <a:solidFill>
                  <a:srgbClr val="FFFFFF"/>
                </a:solidFill>
                <a:effectLst/>
                <a:uFill>
                  <a:solidFill>
                    <a:prstClr val="black">
                      <a:alpha val="0"/>
                    </a:prstClr>
                  </a:solidFill>
                </a:uFill>
                <a:latin typeface="Calibri Light"/>
                <a:ea typeface="Calibri Light"/>
                <a:cs typeface="Calibri Light"/>
              </a:rPr>
              <a:t>Controle op negatieve media</a:t>
            </a:r>
            <a:r>
              <a:rPr lang="nl-BE" sz="2000" b="0" i="0" u="none" strike="noStrike" cap="none" baseline="0">
                <a:solidFill>
                  <a:srgbClr val="FFFFFF"/>
                </a:solidFill>
                <a:effectLst/>
                <a:uFill>
                  <a:solidFill>
                    <a:prstClr val="black">
                      <a:alpha val="0"/>
                    </a:prstClr>
                  </a:solidFill>
                </a:uFill>
                <a:latin typeface="Calibri Light"/>
                <a:ea typeface="Calibri Light"/>
                <a:cs typeface="Calibri Light"/>
              </a:rPr>
              <a:t> </a:t>
            </a:r>
          </a:p>
        </p:txBody>
      </p:sp>
      <p:sp>
        <p:nvSpPr>
          <p:cNvPr id="4" name="Slide Number Placeholder 3">
            <a:extLst>
              <a:ext uri="{FF2B5EF4-FFF2-40B4-BE49-F238E27FC236}">
                <a16:creationId xmlns:a16="http://schemas.microsoft.com/office/drawing/2014/main" id="{F7CB0D3E-FE25-D1AB-615A-470A0103EF3F}"/>
              </a:ext>
            </a:extLst>
          </p:cNvPr>
          <p:cNvSpPr>
            <a:spLocks noGrp="1"/>
          </p:cNvSpPr>
          <p:nvPr>
            <p:ph type="sldNum" sz="quarter" idx="4"/>
          </p:nvPr>
        </p:nvSpPr>
        <p:spPr/>
        <p:txBody>
          <a:bodyPr/>
          <a:lstStyle/>
          <a:p>
            <a:fld id="{BB5FC4A1-A2DE-4EB5-9A46-57D39B4235EC}" type="slidenum">
              <a:rPr lang="en-US" smtClean="0"/>
              <a:t>28</a:t>
            </a:fld>
            <a:endParaRPr lang="en-US"/>
          </a:p>
        </p:txBody>
      </p:sp>
      <p:sp>
        <p:nvSpPr>
          <p:cNvPr id="5" name="TextBox 4">
            <a:extLst>
              <a:ext uri="{FF2B5EF4-FFF2-40B4-BE49-F238E27FC236}">
                <a16:creationId xmlns:a16="http://schemas.microsoft.com/office/drawing/2014/main" id="{183ADCC7-E49F-8609-5767-54420ABE54AC}"/>
              </a:ext>
            </a:extLst>
          </p:cNvPr>
          <p:cNvSpPr txBox="1"/>
          <p:nvPr/>
        </p:nvSpPr>
        <p:spPr>
          <a:xfrm>
            <a:off x="381740" y="1677880"/>
            <a:ext cx="8060924" cy="5029198"/>
          </a:xfrm>
          <a:prstGeom prst="rect">
            <a:avLst/>
          </a:prstGeom>
          <a:noFill/>
        </p:spPr>
        <p:txBody>
          <a:bodyPr wrap="square" rtlCol="0">
            <a:spAutoFit/>
          </a:bodyPr>
          <a:lstStyle/>
          <a:p>
            <a:r>
              <a:rPr lang="nl-BE" sz="1800" b="0" i="0" u="none" strike="noStrike" cap="none" baseline="0">
                <a:solidFill>
                  <a:srgbClr val="000000"/>
                </a:solidFill>
                <a:effectLst/>
                <a:uFill>
                  <a:solidFill>
                    <a:prstClr val="black">
                      <a:alpha val="0"/>
                    </a:prstClr>
                  </a:solidFill>
                </a:uFill>
                <a:latin typeface="Calibri"/>
                <a:ea typeface="Calibri"/>
                <a:cs typeface="Calibri"/>
              </a:rPr>
              <a:t>Voor artikelen die zijn gemarkeerd in de Adverse Media Check Tool, bent u verplicht om ze te bekijken en alle relevante artikelen te markeren als HOOG, MEDIUM, LAAG, GEEN RISICO of ONBEKEND.</a:t>
            </a:r>
            <a:r>
              <a:rPr lang="nl-BE" sz="1800" b="0" i="0" u="none" strike="noStrike" cap="none" baseline="0">
                <a:solidFill>
                  <a:srgbClr val="000000"/>
                </a:solidFill>
                <a:effectLst/>
                <a:uFill>
                  <a:solidFill>
                    <a:prstClr val="black">
                      <a:alpha val="0"/>
                    </a:prstClr>
                  </a:solidFill>
                </a:uFill>
                <a:latin typeface="Calibri"/>
                <a:ea typeface="Calibri"/>
                <a:cs typeface="Calibri"/>
              </a:rPr>
              <a:t> </a:t>
            </a:r>
          </a:p>
          <a:p>
            <a:endParaRPr lang="en-GB"/>
          </a:p>
          <a:p>
            <a:r>
              <a:rPr lang="nl-BE" sz="1800" b="0" i="0" u="none" strike="noStrike" cap="none" baseline="0">
                <a:solidFill>
                  <a:srgbClr val="000000"/>
                </a:solidFill>
                <a:effectLst/>
                <a:uFill>
                  <a:solidFill>
                    <a:prstClr val="black">
                      <a:alpha val="0"/>
                    </a:prstClr>
                  </a:solidFill>
                </a:uFill>
                <a:latin typeface="Calibri"/>
                <a:ea typeface="Calibri"/>
                <a:cs typeface="Calibri"/>
              </a:rPr>
              <a:t>Artikelen die relevant zouden zijn voor de doeleinden van due diligence van derden zouden verband houden met een van de volgende zaken:</a:t>
            </a:r>
          </a:p>
          <a:p>
            <a:pPr marL="285750" indent="-285750">
              <a:buFont typeface="Arial" panose="020b0604020202020204" pitchFamily="34" charset="0"/>
              <a:buChar char="•"/>
            </a:pPr>
            <a:r>
              <a:rPr lang="nl-BE" sz="1800" b="0" i="0" u="none" strike="noStrike" cap="none" baseline="0">
                <a:solidFill>
                  <a:srgbClr val="000000"/>
                </a:solidFill>
                <a:effectLst/>
                <a:uFill>
                  <a:solidFill>
                    <a:prstClr val="black">
                      <a:alpha val="0"/>
                    </a:prstClr>
                  </a:solidFill>
                </a:uFill>
                <a:latin typeface="Calibri"/>
                <a:ea typeface="Calibri"/>
                <a:cs typeface="Calibri"/>
              </a:rPr>
              <a:t>Omkoping/corruptie</a:t>
            </a:r>
          </a:p>
          <a:p>
            <a:pPr marL="285750" indent="-285750">
              <a:buFont typeface="Arial" panose="020b0604020202020204" pitchFamily="34" charset="0"/>
              <a:buChar char="•"/>
            </a:pPr>
            <a:r>
              <a:rPr lang="nl-BE" sz="1800" b="0" i="0" u="none" strike="noStrike" cap="none" baseline="0">
                <a:solidFill>
                  <a:srgbClr val="000000"/>
                </a:solidFill>
                <a:effectLst/>
                <a:uFill>
                  <a:solidFill>
                    <a:prstClr val="black">
                      <a:alpha val="0"/>
                    </a:prstClr>
                  </a:solidFill>
                </a:uFill>
                <a:latin typeface="Calibri"/>
                <a:ea typeface="Calibri"/>
                <a:cs typeface="Calibri"/>
              </a:rPr>
              <a:t>Schending van lokaal/internationaal recht</a:t>
            </a:r>
          </a:p>
          <a:p>
            <a:pPr marL="285750" indent="-285750">
              <a:buFont typeface="Arial" panose="020b0604020202020204" pitchFamily="34" charset="0"/>
              <a:buChar char="•"/>
            </a:pPr>
            <a:r>
              <a:rPr lang="nl-BE" sz="1800" b="0" i="0" u="none" strike="noStrike" cap="none" baseline="0">
                <a:solidFill>
                  <a:srgbClr val="000000"/>
                </a:solidFill>
                <a:effectLst/>
                <a:uFill>
                  <a:solidFill>
                    <a:prstClr val="black">
                      <a:alpha val="0"/>
                    </a:prstClr>
                  </a:solidFill>
                </a:uFill>
                <a:latin typeface="Calibri"/>
                <a:ea typeface="Calibri"/>
                <a:cs typeface="Calibri"/>
              </a:rPr>
              <a:t>Handelskwesties: sancties / import- en exportkwesties</a:t>
            </a:r>
          </a:p>
          <a:p>
            <a:pPr marL="285750" indent="-285750">
              <a:buFont typeface="Arial" panose="020b0604020202020204" pitchFamily="34" charset="0"/>
              <a:buChar char="•"/>
            </a:pPr>
            <a:r>
              <a:rPr lang="nl-BE" sz="1800" b="0" i="0" u="none" strike="noStrike" cap="none" baseline="0">
                <a:solidFill>
                  <a:srgbClr val="000000"/>
                </a:solidFill>
                <a:effectLst/>
                <a:uFill>
                  <a:solidFill>
                    <a:prstClr val="black">
                      <a:alpha val="0"/>
                    </a:prstClr>
                  </a:solidFill>
                </a:uFill>
                <a:latin typeface="Calibri"/>
                <a:ea typeface="Calibri"/>
                <a:cs typeface="Calibri"/>
              </a:rPr>
              <a:t>Misbruik van mensenrechten</a:t>
            </a:r>
          </a:p>
          <a:p>
            <a:pPr marL="285750" indent="-285750">
              <a:buFont typeface="Arial" panose="020b0604020202020204" pitchFamily="34" charset="0"/>
              <a:buChar char="•"/>
            </a:pPr>
            <a:r>
              <a:rPr lang="nl-BE" sz="1800" b="0" i="0" u="none" strike="noStrike" cap="none" baseline="0">
                <a:solidFill>
                  <a:srgbClr val="000000"/>
                </a:solidFill>
                <a:effectLst/>
                <a:uFill>
                  <a:solidFill>
                    <a:prstClr val="black">
                      <a:alpha val="0"/>
                    </a:prstClr>
                  </a:solidFill>
                </a:uFill>
                <a:latin typeface="Calibri"/>
                <a:ea typeface="Calibri"/>
                <a:cs typeface="Calibri"/>
              </a:rPr>
              <a:t>Schending van milieurecht</a:t>
            </a:r>
          </a:p>
          <a:p>
            <a:pPr marL="285750" indent="-285750">
              <a:buFont typeface="Arial" panose="020b0604020202020204" pitchFamily="34" charset="0"/>
              <a:buChar char="•"/>
            </a:pPr>
            <a:r>
              <a:rPr lang="nl-BE" sz="1800" b="0" i="0" u="none" strike="noStrike" cap="none" baseline="0">
                <a:solidFill>
                  <a:srgbClr val="000000"/>
                </a:solidFill>
                <a:effectLst/>
                <a:uFill>
                  <a:solidFill>
                    <a:prstClr val="black">
                      <a:alpha val="0"/>
                    </a:prstClr>
                  </a:solidFill>
                </a:uFill>
                <a:latin typeface="Calibri"/>
                <a:ea typeface="Calibri"/>
                <a:cs typeface="Calibri"/>
              </a:rPr>
              <a:t>Belangrijke rode vlaggen met betrekking tot de integriteit van derden</a:t>
            </a:r>
          </a:p>
          <a:p>
            <a:endParaRPr lang="en-GB"/>
          </a:p>
          <a:p>
            <a:r>
              <a:rPr lang="nl-BE" sz="1800" b="0" i="0" u="none" strike="noStrike" cap="none" baseline="0">
                <a:solidFill>
                  <a:srgbClr val="FF0000"/>
                </a:solidFill>
                <a:effectLst/>
                <a:uFill>
                  <a:solidFill>
                    <a:prstClr val="black">
                      <a:alpha val="0"/>
                    </a:prstClr>
                  </a:solidFill>
                </a:uFill>
                <a:latin typeface="Calibri"/>
                <a:ea typeface="Calibri"/>
                <a:cs typeface="Calibri"/>
              </a:rPr>
              <a:t>Neem contact op met het RPM Compliance Team voor alle hulp die nodig is om te begrijpen of een artikel relevant is voor de due diligence-procedures voor derden van RPM.</a:t>
            </a:r>
            <a:r>
              <a:rPr lang="nl-BE" sz="1800" b="0" i="0" u="none" strike="noStrike" cap="none" baseline="0">
                <a:solidFill>
                  <a:srgbClr val="FF0000"/>
                </a:solidFill>
                <a:effectLst/>
                <a:uFill>
                  <a:solidFill>
                    <a:prstClr val="black">
                      <a:alpha val="0"/>
                    </a:prstClr>
                  </a:solidFill>
                </a:uFill>
                <a:latin typeface="Calibri"/>
                <a:ea typeface="Calibri"/>
                <a:cs typeface="Calibri"/>
              </a:rPr>
              <a:t> </a:t>
            </a:r>
          </a:p>
        </p:txBody>
      </p:sp>
    </p:spTree>
    <p:extLst>
      <p:ext uri="{BB962C8B-B14F-4D97-AF65-F5344CB8AC3E}">
        <p14:creationId val="1007909070"/>
      </p:ext>
    </p:extLst>
  </p:cSld>
  <p:clrMapOvr>
    <a:masterClrMapping/>
  </p:clrMapOvr>
  <p:transition spd="med">
    <p:fade/>
  </p:transition>
  <p:timing/>
</p:sld>
</file>

<file path=ppt/slides/slide2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8CF81F98-B338-0133-180F-7A89E36CFDDD}"/>
              </a:ext>
            </a:extLst>
          </p:cNvPr>
          <p:cNvSpPr>
            <a:spLocks noGrp="1"/>
          </p:cNvSpPr>
          <p:nvPr>
            <p:ph type="title"/>
          </p:nvPr>
        </p:nvSpPr>
        <p:spPr/>
        <p:txBody>
          <a:bodyPr/>
          <a:lstStyle/>
          <a:p>
            <a:r>
              <a:rPr lang="nl-BE" sz="2000" b="0" i="0" u="none" strike="noStrike" cap="none" baseline="0">
                <a:solidFill>
                  <a:srgbClr val="FFFFFF"/>
                </a:solidFill>
                <a:effectLst/>
                <a:uFill>
                  <a:solidFill>
                    <a:prstClr val="black">
                      <a:alpha val="0"/>
                    </a:prstClr>
                  </a:solidFill>
                </a:uFill>
                <a:latin typeface="Calibri Light"/>
                <a:ea typeface="Calibri Light"/>
                <a:cs typeface="Calibri Light"/>
              </a:rPr>
              <a:t>Controle op negatieve media</a:t>
            </a:r>
            <a:r>
              <a:rPr lang="nl-BE" sz="2000" b="0" i="0" u="none" strike="noStrike" cap="none" baseline="0">
                <a:solidFill>
                  <a:srgbClr val="FFFFFF"/>
                </a:solidFill>
                <a:effectLst/>
                <a:uFill>
                  <a:solidFill>
                    <a:prstClr val="black">
                      <a:alpha val="0"/>
                    </a:prstClr>
                  </a:solidFill>
                </a:uFill>
                <a:latin typeface="Calibri Light"/>
                <a:ea typeface="Calibri Light"/>
                <a:cs typeface="Calibri Light"/>
              </a:rPr>
              <a:t> </a:t>
            </a:r>
          </a:p>
        </p:txBody>
      </p:sp>
      <p:sp>
        <p:nvSpPr>
          <p:cNvPr id="3" name="Content Placeholder 2">
            <a:extLst>
              <a:ext uri="{FF2B5EF4-FFF2-40B4-BE49-F238E27FC236}">
                <a16:creationId xmlns:a16="http://schemas.microsoft.com/office/drawing/2014/main" id="{943BCE35-9B78-BB29-B825-67680A618BF5}"/>
              </a:ext>
            </a:extLst>
          </p:cNvPr>
          <p:cNvSpPr>
            <a:spLocks noGrp="1"/>
          </p:cNvSpPr>
          <p:nvPr>
            <p:ph idx="1"/>
          </p:nvPr>
        </p:nvSpPr>
        <p:spPr>
          <a:xfrm>
            <a:off x="432562" y="1508760"/>
            <a:ext cx="8074836" cy="957038"/>
          </a:xfrm>
        </p:spPr>
        <p:txBody>
          <a:bodyPr>
            <a:normAutofit/>
          </a:bodyPr>
          <a:lstStyle/>
          <a:p>
            <a:pPr marL="0" indent="0">
              <a:buNone/>
            </a:pPr>
            <a:r>
              <a:rPr lang="nl-BE" sz="1500" b="0" i="0" u="none" strike="noStrike" cap="none" baseline="0">
                <a:solidFill>
                  <a:srgbClr val="000000"/>
                </a:solidFill>
                <a:effectLst/>
                <a:uFill>
                  <a:solidFill>
                    <a:prstClr val="black">
                      <a:alpha val="0"/>
                    </a:prstClr>
                  </a:solidFill>
                </a:uFill>
                <a:latin typeface="Calibri"/>
                <a:ea typeface="Calibri"/>
                <a:cs typeface="Calibri"/>
              </a:rPr>
              <a:t>Om een RISICONIVEAU aan een artikel toe te wijzen, vinkt u het vakje naast het artikel aan, selecteert u het risiconiveau en klikt u op BIJLAGE, en voegt u aanvullende opmerkingen toe in het opmerkingenvak als u iets specifieks voor het beoordelingsteam wilt markeren:</a:t>
            </a:r>
          </a:p>
        </p:txBody>
      </p:sp>
      <p:sp>
        <p:nvSpPr>
          <p:cNvPr id="4" name="Slide Number Placeholder 3">
            <a:extLst>
              <a:ext uri="{FF2B5EF4-FFF2-40B4-BE49-F238E27FC236}">
                <a16:creationId xmlns:a16="http://schemas.microsoft.com/office/drawing/2014/main" id="{A1B33710-933B-1241-6918-78A03149A4C2}"/>
              </a:ext>
            </a:extLst>
          </p:cNvPr>
          <p:cNvSpPr>
            <a:spLocks noGrp="1"/>
          </p:cNvSpPr>
          <p:nvPr>
            <p:ph type="sldNum" sz="quarter" idx="4"/>
          </p:nvPr>
        </p:nvSpPr>
        <p:spPr/>
        <p:txBody>
          <a:bodyPr/>
          <a:lstStyle/>
          <a:p>
            <a:fld id="{BB5FC4A1-A2DE-4EB5-9A46-57D39B4235EC}" type="slidenum">
              <a:rPr lang="en-US" smtClean="0"/>
              <a:t>29</a:t>
            </a:fld>
            <a:endParaRPr lang="en-US"/>
          </a:p>
        </p:txBody>
      </p:sp>
      <p:pic>
        <p:nvPicPr>
          <p:cNvPr id="6" name="Picture 5">
            <a:extLst>
              <a:ext uri="{FF2B5EF4-FFF2-40B4-BE49-F238E27FC236}">
                <a16:creationId xmlns:a16="http://schemas.microsoft.com/office/drawing/2014/main" id="{971DBD68-A680-CC1C-949C-C835EABC8E18}"/>
              </a:ext>
            </a:extLst>
          </p:cNvPr>
          <p:cNvPicPr>
            <a:picLocks noChangeAspect="1"/>
          </p:cNvPicPr>
          <p:nvPr/>
        </p:nvPicPr>
        <p:blipFill>
          <a:blip r:embed="rId2"/>
          <a:stretch>
            <a:fillRect/>
          </a:stretch>
        </p:blipFill>
        <p:spPr>
          <a:xfrm>
            <a:off x="309460" y="2740253"/>
            <a:ext cx="8321040" cy="3555072"/>
          </a:xfrm>
          <a:prstGeom prst="rect">
            <a:avLst/>
          </a:prstGeom>
        </p:spPr>
      </p:pic>
    </p:spTree>
    <p:extLst>
      <p:ext uri="{BB962C8B-B14F-4D97-AF65-F5344CB8AC3E}">
        <p14:creationId val="3879577350"/>
      </p:ext>
    </p:extLst>
  </p:cSld>
  <p:clrMapOvr>
    <a:masterClrMapping/>
  </p:clrMapOvr>
  <p:transition spd="med">
    <p:fade/>
  </p:transition>
  <p:timing/>
</p:sld>
</file>

<file path=ppt/slides/slide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CE0B5E0B-B902-92E3-97AE-8D1D69B5BEE7}"/>
              </a:ext>
            </a:extLst>
          </p:cNvPr>
          <p:cNvSpPr>
            <a:spLocks noGrp="1"/>
          </p:cNvSpPr>
          <p:nvPr>
            <p:ph type="title"/>
          </p:nvPr>
        </p:nvSpPr>
        <p:spPr/>
        <p:txBody>
          <a:bodyPr/>
          <a:lstStyle/>
          <a:p>
            <a:r>
              <a:rPr lang="nl-BE" sz="2000" b="0" i="0" u="none" strike="noStrike" cap="none" baseline="0">
                <a:solidFill>
                  <a:srgbClr val="FFFFFF"/>
                </a:solidFill>
                <a:effectLst/>
                <a:uFill>
                  <a:solidFill>
                    <a:prstClr val="black">
                      <a:alpha val="0"/>
                    </a:prstClr>
                  </a:solidFill>
                </a:uFill>
                <a:latin typeface="Calibri Light"/>
                <a:ea typeface="Calibri Light"/>
                <a:cs typeface="Calibri Light"/>
              </a:rPr>
              <a:t>Belangrijkste contactpersonen</a:t>
            </a:r>
          </a:p>
        </p:txBody>
      </p:sp>
      <p:sp>
        <p:nvSpPr>
          <p:cNvPr id="5" name="TextBox 4">
            <a:extLst>
              <a:ext uri="{FF2B5EF4-FFF2-40B4-BE49-F238E27FC236}">
                <a16:creationId xmlns:a16="http://schemas.microsoft.com/office/drawing/2014/main" id="{041C0F67-0C63-4B5D-C4E7-B2F8AAFE59EF}"/>
              </a:ext>
            </a:extLst>
          </p:cNvPr>
          <p:cNvSpPr txBox="1"/>
          <p:nvPr/>
        </p:nvSpPr>
        <p:spPr>
          <a:xfrm>
            <a:off x="3313415" y="1588889"/>
            <a:ext cx="2517169" cy="640080"/>
          </a:xfrm>
          <a:prstGeom prst="rect">
            <a:avLst/>
          </a:prstGeom>
          <a:noFill/>
        </p:spPr>
        <p:txBody>
          <a:bodyPr wrap="square" rtlCol="0">
            <a:spAutoFit/>
          </a:bodyPr>
          <a:lstStyle/>
          <a:p>
            <a:r>
              <a:rPr lang="nl-BE" sz="1800" b="0" i="0" u="none" strike="noStrike" cap="none" baseline="0">
                <a:solidFill>
                  <a:srgbClr val="000000"/>
                </a:solidFill>
                <a:effectLst/>
                <a:uFill>
                  <a:solidFill>
                    <a:prstClr val="black">
                      <a:alpha val="0"/>
                    </a:prstClr>
                  </a:solidFill>
                </a:uFill>
                <a:latin typeface="Calibri"/>
                <a:ea typeface="Calibri"/>
                <a:cs typeface="Calibri"/>
              </a:rPr>
              <a:t>RPM Compliance Team:</a:t>
            </a:r>
          </a:p>
        </p:txBody>
      </p:sp>
      <p:graphicFrame>
        <p:nvGraphicFramePr>
          <p:cNvPr id="6" name="Table 6">
            <a:extLst>
              <a:ext uri="{FF2B5EF4-FFF2-40B4-BE49-F238E27FC236}">
                <a16:creationId xmlns:a16="http://schemas.microsoft.com/office/drawing/2014/main" id="{667958D8-2E65-2428-DC53-CE6454B89377}"/>
              </a:ext>
            </a:extLst>
          </p:cNvPr>
          <p:cNvGraphicFramePr>
            <a:graphicFrameLocks noGrp="1"/>
          </p:cNvGraphicFramePr>
          <p:nvPr>
            <p:extLst>
              <p:ext uri="{D42A27DB-BD31-4B8C-83A1-F6EECF244321}">
                <p14:modId val="1426358378"/>
              </p:ext>
            </p:extLst>
          </p:nvPr>
        </p:nvGraphicFramePr>
        <p:xfrm>
          <a:off x="1340433" y="1958221"/>
          <a:ext cx="6463132" cy="2468880"/>
        </p:xfrm>
        <a:graphic>
          <a:graphicData uri="http://schemas.openxmlformats.org/drawingml/2006/table">
            <a:tbl>
              <a:tblPr firstRow="1" bandRow="1">
                <a:tableStyleId>{69CF1AB2-1976-4502-BF36-3FF5EA218861}</a:tableStyleId>
              </a:tblPr>
              <a:tblGrid>
                <a:gridCol w="3258199">
                  <a:extLst>
                    <a:ext uri="{9D8B030D-6E8A-4147-A177-3AD203B41FA5}">
                      <a16:colId xmlns:a16="http://schemas.microsoft.com/office/drawing/2014/main" val="1047351424"/>
                    </a:ext>
                  </a:extLst>
                </a:gridCol>
                <a:gridCol w="3204933">
                  <a:extLst>
                    <a:ext uri="{9D8B030D-6E8A-4147-A177-3AD203B41FA5}">
                      <a16:colId xmlns:a16="http://schemas.microsoft.com/office/drawing/2014/main" val="529134025"/>
                    </a:ext>
                  </a:extLst>
                </a:gridCol>
              </a:tblGrid>
              <a:tr h="799161">
                <a:tc>
                  <a:txBody>
                    <a:bodyPr vert="horz" wrap="square"/>
                    <a:lstStyle/>
                    <a:p>
                      <a:r>
                        <a:rPr lang="nl-BE" sz="1600" b="0" i="0" u="none" strike="noStrike" cap="none" baseline="0">
                          <a:solidFill>
                            <a:srgbClr val="000000"/>
                          </a:solidFill>
                          <a:effectLst/>
                          <a:uFill>
                            <a:solidFill>
                              <a:prstClr val="black">
                                <a:alpha val="0"/>
                              </a:prstClr>
                            </a:solidFill>
                          </a:uFill>
                          <a:latin typeface="Calibri"/>
                          <a:ea typeface="Calibri"/>
                          <a:cs typeface="Calibri"/>
                        </a:rPr>
                        <a:t>Shelley-oorbel</a:t>
                      </a:r>
                      <a:r>
                        <a:rPr lang="nl-BE" sz="1600" b="0" i="0" u="none" strike="noStrike" cap="none" baseline="0">
                          <a:solidFill>
                            <a:srgbClr val="000000"/>
                          </a:solidFill>
                          <a:effectLst/>
                          <a:uFill>
                            <a:solidFill>
                              <a:prstClr val="black">
                                <a:alpha val="0"/>
                              </a:prstClr>
                            </a:solidFill>
                          </a:uFill>
                          <a:latin typeface="Calibri"/>
                          <a:ea typeface="Calibri"/>
                          <a:cs typeface="Calibri"/>
                        </a:rPr>
                        <a:t> </a:t>
                      </a:r>
                    </a:p>
                    <a:p>
                      <a:r>
                        <a:rPr lang="nl-BE" sz="1600" b="0" i="0" u="none" strike="noStrike" cap="none" baseline="0">
                          <a:solidFill>
                            <a:srgbClr val="000000"/>
                          </a:solidFill>
                          <a:effectLst/>
                          <a:uFill>
                            <a:solidFill>
                              <a:prstClr val="black">
                                <a:alpha val="0"/>
                              </a:prstClr>
                            </a:solidFill>
                          </a:uFill>
                          <a:latin typeface="Calibri"/>
                          <a:ea typeface="Calibri"/>
                          <a:cs typeface="Calibri"/>
                        </a:rPr>
                        <a:t>Senior directeur wereldwijde naleving</a:t>
                      </a:r>
                    </a:p>
                  </a:txBody>
                  <a:tcPr anchor="ctr"/>
                </a:tc>
                <a:tc>
                  <a:txBody>
                    <a:bodyPr vert="horz" wrap="square"/>
                    <a:lstStyle/>
                    <a:p>
                      <a:endParaRPr lang="en-GB" sz="1600" b="0">
                        <a:hlinkClick r:id="rId2"/>
                      </a:endParaRPr>
                    </a:p>
                    <a:p>
                      <a:r>
                        <a:rPr lang="nl-BE" sz="1600" b="0" i="0" u="none" strike="noStrike" cap="none" baseline="0">
                          <a:solidFill>
                            <a:srgbClr val="000000"/>
                          </a:solidFill>
                          <a:effectLst/>
                          <a:uFill>
                            <a:solidFill>
                              <a:prstClr val="black">
                                <a:alpha val="0"/>
                              </a:prstClr>
                            </a:solidFill>
                          </a:uFill>
                          <a:latin typeface="Calibri"/>
                          <a:ea typeface="Calibri"/>
                          <a:cs typeface="Calibri"/>
                          <a:hlinkClick r:id="rId2" history="0"/>
                        </a:rPr>
                        <a:t>searl@rpminc.com</a:t>
                      </a:r>
                      <a:endParaRPr lang="en-GB" sz="1600" b="0"/>
                    </a:p>
                    <a:p>
                      <a:endParaRPr lang="en-GB" sz="1600" b="0"/>
                    </a:p>
                  </a:txBody>
                  <a:tcPr anchor="ctr"/>
                </a:tc>
                <a:extLst>
                  <a:ext uri="{0D108BD9-81ED-4DB2-BD59-A6C34878D82A}">
                    <a16:rowId xmlns:a16="http://schemas.microsoft.com/office/drawing/2014/main" val="3053738705"/>
                  </a:ext>
                </a:extLst>
              </a:tr>
              <a:tr h="799161">
                <a:tc>
                  <a:txBody>
                    <a:bodyPr vert="horz" wrap="square"/>
                    <a:lstStyle/>
                    <a:p>
                      <a:r>
                        <a:rPr lang="nl-BE" sz="1600" b="0" i="0" u="none" strike="noStrike" cap="none" baseline="0">
                          <a:solidFill>
                            <a:srgbClr val="000000"/>
                          </a:solidFill>
                          <a:effectLst/>
                          <a:uFill>
                            <a:solidFill>
                              <a:prstClr val="black">
                                <a:alpha val="0"/>
                              </a:prstClr>
                            </a:solidFill>
                          </a:uFill>
                          <a:latin typeface="Calibri"/>
                          <a:ea typeface="Calibri"/>
                          <a:cs typeface="Calibri"/>
                        </a:rPr>
                        <a:t>Caroline Watson</a:t>
                      </a:r>
                      <a:r>
                        <a:rPr lang="nl-BE" sz="1600" b="0" i="0" u="none" strike="noStrike" cap="none" baseline="0">
                          <a:solidFill>
                            <a:srgbClr val="000000"/>
                          </a:solidFill>
                          <a:effectLst/>
                          <a:uFill>
                            <a:solidFill>
                              <a:prstClr val="black">
                                <a:alpha val="0"/>
                              </a:prstClr>
                            </a:solidFill>
                          </a:uFill>
                          <a:latin typeface="Calibri"/>
                          <a:ea typeface="Calibri"/>
                          <a:cs typeface="Calibri"/>
                        </a:rPr>
                        <a:t> </a:t>
                      </a:r>
                    </a:p>
                    <a:p>
                      <a:r>
                        <a:rPr lang="nl-BE" sz="1600" b="0" i="0" u="none" strike="noStrike" cap="none" baseline="0">
                          <a:solidFill>
                            <a:srgbClr val="000000"/>
                          </a:solidFill>
                          <a:effectLst/>
                          <a:uFill>
                            <a:solidFill>
                              <a:prstClr val="black">
                                <a:alpha val="0"/>
                              </a:prstClr>
                            </a:solidFill>
                          </a:uFill>
                          <a:latin typeface="Calibri"/>
                          <a:ea typeface="Calibri"/>
                          <a:cs typeface="Calibri"/>
                        </a:rPr>
                        <a:t>Hoofd Naleving - Europa</a:t>
                      </a:r>
                    </a:p>
                  </a:txBody>
                  <a:tcPr anchor="ctr"/>
                </a:tc>
                <a:tc>
                  <a:txBody>
                    <a:bodyPr vert="horz" wrap="square"/>
                    <a:lstStyle/>
                    <a:p>
                      <a:endParaRPr lang="en-GB" sz="1600">
                        <a:hlinkClick r:id="rId3"/>
                      </a:endParaRPr>
                    </a:p>
                    <a:p>
                      <a:r>
                        <a:rPr lang="nl-BE" sz="1600" b="0" i="0" u="none" strike="noStrike" cap="none" baseline="0">
                          <a:solidFill>
                            <a:srgbClr val="000000"/>
                          </a:solidFill>
                          <a:effectLst/>
                          <a:uFill>
                            <a:solidFill>
                              <a:prstClr val="black">
                                <a:alpha val="0"/>
                              </a:prstClr>
                            </a:solidFill>
                          </a:uFill>
                          <a:latin typeface="Calibri"/>
                          <a:ea typeface="Calibri"/>
                          <a:cs typeface="Calibri"/>
                          <a:hlinkClick r:id="rId3" history="0"/>
                        </a:rPr>
                        <a:t>cwatson@rpminc.com</a:t>
                      </a:r>
                      <a:endParaRPr lang="en-GB" sz="1600"/>
                    </a:p>
                    <a:p>
                      <a:endParaRPr lang="en-GB" sz="1600"/>
                    </a:p>
                  </a:txBody>
                  <a:tcPr anchor="ctr"/>
                </a:tc>
                <a:extLst>
                  <a:ext uri="{0D108BD9-81ED-4DB2-BD59-A6C34878D82A}">
                    <a16:rowId xmlns:a16="http://schemas.microsoft.com/office/drawing/2014/main" val="2676558343"/>
                  </a:ext>
                </a:extLst>
              </a:tr>
              <a:tr h="799161">
                <a:tc>
                  <a:txBody>
                    <a:bodyPr vert="horz" wrap="square"/>
                    <a:lstStyle/>
                    <a:p>
                      <a:pPr marL="0" marR="0" lvl="0" indent="0" algn="l" defTabSz="685749" rtl="0" eaLnBrk="1" fontAlgn="auto" latinLnBrk="0" hangingPunct="1">
                        <a:lnSpc>
                          <a:spcPct val="100000"/>
                        </a:lnSpc>
                        <a:spcBef>
                          <a:spcPct val="0"/>
                        </a:spcBef>
                        <a:spcAft>
                          <a:spcPct val="0"/>
                        </a:spcAft>
                        <a:buClrTx/>
                        <a:buSzTx/>
                        <a:buFontTx/>
                        <a:buNone/>
                        <a:defRPr/>
                      </a:pPr>
                      <a:r>
                        <a:rPr lang="nl-BE" sz="1600" b="0" i="0" u="none" strike="noStrike" cap="none" baseline="0">
                          <a:solidFill>
                            <a:srgbClr val="000000"/>
                          </a:solidFill>
                          <a:effectLst/>
                          <a:uFill>
                            <a:solidFill>
                              <a:prstClr val="black">
                                <a:alpha val="0"/>
                              </a:prstClr>
                            </a:solidFill>
                          </a:uFill>
                          <a:latin typeface="Calibri"/>
                          <a:ea typeface="Calibri"/>
                          <a:cs typeface="Calibri"/>
                        </a:rPr>
                        <a:t>Helen Dillon</a:t>
                      </a:r>
                    </a:p>
                    <a:p>
                      <a:pPr marL="0" marR="0" lvl="0" indent="0" algn="l" defTabSz="685749" rtl="0" eaLnBrk="1" fontAlgn="auto" latinLnBrk="0" hangingPunct="1">
                        <a:lnSpc>
                          <a:spcPct val="100000"/>
                        </a:lnSpc>
                        <a:spcBef>
                          <a:spcPct val="0"/>
                        </a:spcBef>
                        <a:spcAft>
                          <a:spcPct val="0"/>
                        </a:spcAft>
                        <a:buClrTx/>
                        <a:buSzTx/>
                        <a:buFontTx/>
                        <a:buNone/>
                        <a:defRPr/>
                      </a:pPr>
                      <a:r>
                        <a:rPr lang="nl-BE" sz="1600" b="0" i="0" u="none" strike="noStrike" cap="none" baseline="0">
                          <a:solidFill>
                            <a:srgbClr val="000000"/>
                          </a:solidFill>
                          <a:effectLst/>
                          <a:uFill>
                            <a:solidFill>
                              <a:prstClr val="black">
                                <a:alpha val="0"/>
                              </a:prstClr>
                            </a:solidFill>
                          </a:uFill>
                          <a:latin typeface="Calibri"/>
                          <a:ea typeface="Calibri"/>
                          <a:cs typeface="Calibri"/>
                        </a:rPr>
                        <a:t>Manager – Naleving en ethiek</a:t>
                      </a:r>
                    </a:p>
                  </a:txBody>
                  <a:tcPr anchor="ctr"/>
                </a:tc>
                <a:tc>
                  <a:txBody>
                    <a:bodyPr vert="horz" wrap="square"/>
                    <a:lstStyle/>
                    <a:p>
                      <a:endParaRPr lang="en-GB" sz="1600">
                        <a:hlinkClick r:id="rId4"/>
                      </a:endParaRPr>
                    </a:p>
                    <a:p>
                      <a:r>
                        <a:rPr lang="nl-BE" sz="1600" b="0" i="0" u="none" strike="noStrike" cap="none" baseline="0">
                          <a:solidFill>
                            <a:srgbClr val="000000"/>
                          </a:solidFill>
                          <a:effectLst/>
                          <a:uFill>
                            <a:solidFill>
                              <a:prstClr val="black">
                                <a:alpha val="0"/>
                              </a:prstClr>
                            </a:solidFill>
                          </a:uFill>
                          <a:latin typeface="Calibri"/>
                          <a:ea typeface="Calibri"/>
                          <a:cs typeface="Calibri"/>
                          <a:hlinkClick r:id="rId4" history="0"/>
                        </a:rPr>
                        <a:t>hdillon@rpminc.com</a:t>
                      </a:r>
                      <a:endParaRPr lang="en-GB" sz="1600"/>
                    </a:p>
                    <a:p>
                      <a:endParaRPr lang="en-GB" sz="1600"/>
                    </a:p>
                  </a:txBody>
                  <a:tcPr anchor="ctr"/>
                </a:tc>
                <a:extLst>
                  <a:ext uri="{0D108BD9-81ED-4DB2-BD59-A6C34878D82A}">
                    <a16:rowId xmlns:a16="http://schemas.microsoft.com/office/drawing/2014/main" val="3080428594"/>
                  </a:ext>
                </a:extLst>
              </a:tr>
            </a:tbl>
          </a:graphicData>
        </a:graphic>
      </p:graphicFrame>
      <p:pic>
        <p:nvPicPr>
          <p:cNvPr id="8" name="Picture 7">
            <a:extLst>
              <a:ext uri="{FF2B5EF4-FFF2-40B4-BE49-F238E27FC236}">
                <a16:creationId xmlns:a16="http://schemas.microsoft.com/office/drawing/2014/main" id="{8F295221-A83B-8F4F-B010-3756D9B5D081}"/>
              </a:ext>
            </a:extLst>
          </p:cNvPr>
          <p:cNvPicPr>
            <a:picLocks noChangeAspect="1"/>
          </p:cNvPicPr>
          <p:nvPr/>
        </p:nvPicPr>
        <p:blipFill>
          <a:blip r:embed="rId5"/>
          <a:stretch>
            <a:fillRect/>
          </a:stretch>
        </p:blipFill>
        <p:spPr>
          <a:xfrm>
            <a:off x="7389986" y="5084445"/>
            <a:ext cx="1628775" cy="1590675"/>
          </a:xfrm>
          <a:prstGeom prst="rect">
            <a:avLst/>
          </a:prstGeom>
        </p:spPr>
      </p:pic>
    </p:spTree>
    <p:extLst>
      <p:ext uri="{BB962C8B-B14F-4D97-AF65-F5344CB8AC3E}">
        <p14:creationId val="1650885007"/>
      </p:ext>
    </p:extLst>
  </p:cSld>
  <p:clrMapOvr>
    <a:masterClrMapping/>
  </p:clrMapOvr>
  <p:transition spd="med">
    <p:fade/>
  </p:transition>
  <p:timing/>
</p:sld>
</file>

<file path=ppt/slides/slide3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9F756AF7-A071-5411-6DAB-9358FDC16C18}"/>
              </a:ext>
            </a:extLst>
          </p:cNvPr>
          <p:cNvSpPr>
            <a:spLocks noGrp="1"/>
          </p:cNvSpPr>
          <p:nvPr>
            <p:ph type="title"/>
          </p:nvPr>
        </p:nvSpPr>
        <p:spPr/>
        <p:txBody>
          <a:bodyPr/>
          <a:lstStyle/>
          <a:p>
            <a:r>
              <a:rPr lang="nl-BE" sz="2000" b="0" i="0" u="none" strike="noStrike" cap="none" baseline="0">
                <a:solidFill>
                  <a:srgbClr val="FFFFFF"/>
                </a:solidFill>
                <a:effectLst/>
                <a:uFill>
                  <a:solidFill>
                    <a:prstClr val="black">
                      <a:alpha val="0"/>
                    </a:prstClr>
                  </a:solidFill>
                </a:uFill>
                <a:latin typeface="Calibri Light"/>
                <a:ea typeface="Calibri Light"/>
                <a:cs typeface="Calibri Light"/>
              </a:rPr>
              <a:t>Controle op negatieve media</a:t>
            </a:r>
            <a:r>
              <a:rPr lang="nl-BE" sz="2000" b="0" i="0" u="none" strike="noStrike" cap="none" baseline="0">
                <a:solidFill>
                  <a:srgbClr val="FFFFFF"/>
                </a:solidFill>
                <a:effectLst/>
                <a:uFill>
                  <a:solidFill>
                    <a:prstClr val="black">
                      <a:alpha val="0"/>
                    </a:prstClr>
                  </a:solidFill>
                </a:uFill>
                <a:latin typeface="Calibri Light"/>
                <a:ea typeface="Calibri Light"/>
                <a:cs typeface="Calibri Light"/>
              </a:rPr>
              <a:t> </a:t>
            </a:r>
          </a:p>
        </p:txBody>
      </p:sp>
      <p:sp>
        <p:nvSpPr>
          <p:cNvPr id="4" name="Slide Number Placeholder 3">
            <a:extLst>
              <a:ext uri="{FF2B5EF4-FFF2-40B4-BE49-F238E27FC236}">
                <a16:creationId xmlns:a16="http://schemas.microsoft.com/office/drawing/2014/main" id="{57736F4D-7D6B-28E0-CA06-D4E66DB3749D}"/>
              </a:ext>
            </a:extLst>
          </p:cNvPr>
          <p:cNvSpPr>
            <a:spLocks noGrp="1"/>
          </p:cNvSpPr>
          <p:nvPr>
            <p:ph type="sldNum" sz="quarter" idx="4"/>
          </p:nvPr>
        </p:nvSpPr>
        <p:spPr/>
        <p:txBody>
          <a:bodyPr/>
          <a:lstStyle/>
          <a:p>
            <a:fld id="{BB5FC4A1-A2DE-4EB5-9A46-57D39B4235EC}" type="slidenum">
              <a:rPr lang="en-US" smtClean="0"/>
              <a:t>30</a:t>
            </a:fld>
            <a:endParaRPr lang="en-US"/>
          </a:p>
        </p:txBody>
      </p:sp>
      <p:pic>
        <p:nvPicPr>
          <p:cNvPr id="6" name="Picture 5">
            <a:extLst>
              <a:ext uri="{FF2B5EF4-FFF2-40B4-BE49-F238E27FC236}">
                <a16:creationId xmlns:a16="http://schemas.microsoft.com/office/drawing/2014/main" id="{BA398954-444C-D6BF-7786-F9FB76EC1C14}"/>
              </a:ext>
            </a:extLst>
          </p:cNvPr>
          <p:cNvPicPr>
            <a:picLocks noChangeAspect="1"/>
          </p:cNvPicPr>
          <p:nvPr/>
        </p:nvPicPr>
        <p:blipFill>
          <a:blip r:embed="rId2"/>
          <a:stretch>
            <a:fillRect/>
          </a:stretch>
        </p:blipFill>
        <p:spPr>
          <a:xfrm>
            <a:off x="822960" y="2837645"/>
            <a:ext cx="7695345" cy="3196822"/>
          </a:xfrm>
          <a:prstGeom prst="rect">
            <a:avLst/>
          </a:prstGeom>
        </p:spPr>
      </p:pic>
      <p:sp>
        <p:nvSpPr>
          <p:cNvPr id="7" name="TextBox 6">
            <a:extLst>
              <a:ext uri="{FF2B5EF4-FFF2-40B4-BE49-F238E27FC236}">
                <a16:creationId xmlns:a16="http://schemas.microsoft.com/office/drawing/2014/main" id="{BA39D63F-A177-6704-0F97-4235D161FD90}"/>
              </a:ext>
            </a:extLst>
          </p:cNvPr>
          <p:cNvSpPr txBox="1"/>
          <p:nvPr/>
        </p:nvSpPr>
        <p:spPr>
          <a:xfrm>
            <a:off x="256854" y="1552828"/>
            <a:ext cx="8630292" cy="1371600"/>
          </a:xfrm>
          <a:prstGeom prst="rect">
            <a:avLst/>
          </a:prstGeom>
          <a:noFill/>
        </p:spPr>
        <p:txBody>
          <a:bodyPr wrap="square" rtlCol="0">
            <a:spAutoFit/>
          </a:bodyPr>
          <a:lstStyle/>
          <a:p>
            <a:r>
              <a:rPr lang="nl-BE" sz="1400" b="0" i="0" u="none" strike="noStrike" cap="none" baseline="0">
                <a:solidFill>
                  <a:srgbClr val="000000"/>
                </a:solidFill>
                <a:effectLst/>
                <a:uFill>
                  <a:solidFill>
                    <a:prstClr val="black">
                      <a:alpha val="0"/>
                    </a:prstClr>
                  </a:solidFill>
                </a:uFill>
                <a:latin typeface="Calibri"/>
                <a:ea typeface="Calibri"/>
                <a:cs typeface="Calibri"/>
              </a:rPr>
              <a:t>Dit zal dan het artikel bijwerken om het risiconiveau weer te geven dat is toegewezen door het onboarding-team dat de negatieve mediacontrole voltooit.</a:t>
            </a:r>
            <a:r>
              <a:rPr lang="nl-BE" sz="1400" b="0" i="0" u="none" strike="noStrike" cap="none" baseline="0">
                <a:solidFill>
                  <a:srgbClr val="000000"/>
                </a:solidFill>
                <a:effectLst/>
                <a:uFill>
                  <a:solidFill>
                    <a:prstClr val="black">
                      <a:alpha val="0"/>
                    </a:prstClr>
                  </a:solidFill>
                </a:uFill>
                <a:latin typeface="Calibri"/>
                <a:ea typeface="Calibri"/>
                <a:cs typeface="Calibri"/>
              </a:rPr>
              <a:t> </a:t>
            </a:r>
          </a:p>
          <a:p>
            <a:endParaRPr lang="en-GB" sz="1400"/>
          </a:p>
          <a:p>
            <a:r>
              <a:rPr lang="nl-BE" sz="1400" b="0" i="0" u="none" strike="noStrike" cap="none" baseline="0">
                <a:solidFill>
                  <a:srgbClr val="000000"/>
                </a:solidFill>
                <a:effectLst/>
                <a:uFill>
                  <a:solidFill>
                    <a:prstClr val="black">
                      <a:alpha val="0"/>
                    </a:prstClr>
                  </a:solidFill>
                </a:uFill>
                <a:latin typeface="Calibri"/>
                <a:ea typeface="Calibri"/>
                <a:cs typeface="Calibri"/>
              </a:rPr>
              <a:t>Als er geen artikelen zijn om een risico te markeren/toe te wijzen, kunt u gewoon klikken op de optie ALLES MARKEREN ALS BEOORDEELD rechtsboven zoals in de onderstaande schermafbeelding, anders kunnen irrelevante kolommen worden gemarkeerd als GEEN RISICO</a:t>
            </a:r>
          </a:p>
        </p:txBody>
      </p:sp>
      <p:sp>
        <p:nvSpPr>
          <p:cNvPr id="8" name="Content Placeholder 2">
            <a:extLst>
              <a:ext uri="{FF2B5EF4-FFF2-40B4-BE49-F238E27FC236}">
                <a16:creationId xmlns:a16="http://schemas.microsoft.com/office/drawing/2014/main" id="{6DA5117B-F7B1-A5CC-28A5-EB3AB7AB48C5}"/>
              </a:ext>
            </a:extLst>
          </p:cNvPr>
          <p:cNvSpPr>
            <a:spLocks noGrp="1"/>
          </p:cNvSpPr>
          <p:nvPr>
            <p:ph idx="1"/>
          </p:nvPr>
        </p:nvSpPr>
        <p:spPr>
          <a:xfrm>
            <a:off x="431515" y="6309995"/>
            <a:ext cx="8024117" cy="365125"/>
          </a:xfrm>
        </p:spPr>
        <p:txBody>
          <a:bodyPr>
            <a:normAutofit fontScale="85000" lnSpcReduction="20000"/>
          </a:bodyPr>
          <a:lstStyle/>
          <a:p>
            <a:pPr marL="0" indent="0">
              <a:buNone/>
            </a:pPr>
            <a:r>
              <a:rPr lang="nl-BE" sz="1200" b="1" i="0" u="none" strike="noStrike" cap="none" baseline="0">
                <a:solidFill>
                  <a:srgbClr val="FF0000"/>
                </a:solidFill>
                <a:effectLst/>
                <a:uFill>
                  <a:solidFill>
                    <a:prstClr val="black">
                      <a:alpha val="0"/>
                    </a:prstClr>
                  </a:solidFill>
                </a:uFill>
                <a:latin typeface="Calibri"/>
                <a:ea typeface="Calibri"/>
                <a:cs typeface="Calibri"/>
              </a:rPr>
              <a:t>OPMERKING:</a:t>
            </a:r>
            <a:r>
              <a:rPr lang="nl-BE" sz="1200" b="1" i="0" u="none" strike="noStrike" cap="none" baseline="0">
                <a:solidFill>
                  <a:srgbClr val="FF0000"/>
                </a:solidFill>
                <a:effectLst/>
                <a:uFill>
                  <a:solidFill>
                    <a:prstClr val="black">
                      <a:alpha val="0"/>
                    </a:prstClr>
                  </a:solidFill>
                </a:uFill>
                <a:latin typeface="Calibri"/>
                <a:ea typeface="Calibri"/>
                <a:cs typeface="Calibri"/>
              </a:rPr>
              <a:t> </a:t>
            </a:r>
            <a:r>
              <a:rPr lang="nl-BE" sz="1200" b="1" i="0" u="none" strike="noStrike" cap="none" baseline="0">
                <a:solidFill>
                  <a:srgbClr val="FF0000"/>
                </a:solidFill>
                <a:effectLst/>
                <a:uFill>
                  <a:solidFill>
                    <a:prstClr val="black">
                      <a:alpha val="0"/>
                    </a:prstClr>
                  </a:solidFill>
                </a:uFill>
                <a:latin typeface="Calibri"/>
                <a:ea typeface="Calibri"/>
                <a:cs typeface="Calibri"/>
              </a:rPr>
              <a:t>U moet een risiconiveau toewijzen aan alle artikelen of ALLES MARKEREN ALS BEOORDEELD, anders wordt de taak als onvolledig weergegeven in het systeem. </a:t>
            </a:r>
          </a:p>
        </p:txBody>
      </p:sp>
    </p:spTree>
    <p:extLst>
      <p:ext uri="{BB962C8B-B14F-4D97-AF65-F5344CB8AC3E}">
        <p14:creationId val="2265806107"/>
      </p:ext>
    </p:extLst>
  </p:cSld>
  <p:clrMapOvr>
    <a:masterClrMapping/>
  </p:clrMapOvr>
  <p:transition spd="med">
    <p:fade/>
  </p:transition>
  <p:timing/>
</p:sld>
</file>

<file path=ppt/slides/slide3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4015A6F8-2F8E-2194-9BD2-4C62936378A7}"/>
              </a:ext>
            </a:extLst>
          </p:cNvPr>
          <p:cNvSpPr>
            <a:spLocks noGrp="1"/>
          </p:cNvSpPr>
          <p:nvPr>
            <p:ph type="title"/>
          </p:nvPr>
        </p:nvSpPr>
        <p:spPr/>
        <p:txBody>
          <a:bodyPr/>
          <a:lstStyle/>
          <a:p>
            <a:r>
              <a:rPr lang="nl-BE" sz="2000" b="0" i="0" u="none" strike="noStrike" cap="none" baseline="0">
                <a:solidFill>
                  <a:srgbClr val="FFFFFF"/>
                </a:solidFill>
                <a:effectLst/>
                <a:uFill>
                  <a:solidFill>
                    <a:prstClr val="black">
                      <a:alpha val="0"/>
                    </a:prstClr>
                  </a:solidFill>
                </a:uFill>
                <a:latin typeface="Calibri Light"/>
                <a:ea typeface="Calibri Light"/>
                <a:cs typeface="Calibri Light"/>
              </a:rPr>
              <a:t>Onboarding van een derde partij</a:t>
            </a:r>
          </a:p>
        </p:txBody>
      </p:sp>
      <p:sp>
        <p:nvSpPr>
          <p:cNvPr id="3" name="Content Placeholder 2">
            <a:extLst>
              <a:ext uri="{FF2B5EF4-FFF2-40B4-BE49-F238E27FC236}">
                <a16:creationId xmlns:a16="http://schemas.microsoft.com/office/drawing/2014/main" id="{C9231A4F-C9F7-7F81-0A6B-BEBC10B87BDC}"/>
              </a:ext>
            </a:extLst>
          </p:cNvPr>
          <p:cNvSpPr>
            <a:spLocks noGrp="1"/>
          </p:cNvSpPr>
          <p:nvPr>
            <p:ph idx="1"/>
          </p:nvPr>
        </p:nvSpPr>
        <p:spPr/>
        <p:txBody>
          <a:bodyPr>
            <a:normAutofit/>
          </a:bodyPr>
          <a:lstStyle/>
          <a:p>
            <a:r>
              <a:rPr lang="nl-BE" sz="1600" b="0" i="0" u="none" strike="noStrike" cap="none" baseline="0">
                <a:solidFill>
                  <a:srgbClr val="000000"/>
                </a:solidFill>
                <a:effectLst/>
                <a:uFill>
                  <a:solidFill>
                    <a:prstClr val="black">
                      <a:alpha val="0"/>
                    </a:prstClr>
                  </a:solidFill>
                </a:uFill>
                <a:latin typeface="Calibri"/>
                <a:ea typeface="Calibri"/>
                <a:cs typeface="Calibri"/>
              </a:rPr>
              <a:t>Ingevuld door het </a:t>
            </a:r>
            <a:r>
              <a:rPr lang="nl-BE" sz="1600" b="1" i="0" u="none" strike="noStrike" cap="none" baseline="0">
                <a:solidFill>
                  <a:srgbClr val="FF0000"/>
                </a:solidFill>
                <a:effectLst/>
                <a:uFill>
                  <a:solidFill>
                    <a:prstClr val="black">
                      <a:alpha val="0"/>
                    </a:prstClr>
                  </a:solidFill>
                </a:uFill>
                <a:latin typeface="Calibri"/>
                <a:ea typeface="Calibri"/>
                <a:cs typeface="Calibri"/>
              </a:rPr>
              <a:t>ONBOARDING</a:t>
            </a:r>
            <a:r>
              <a:rPr lang="nl-BE" sz="1600" b="0" i="0" u="none" strike="noStrike" cap="none" baseline="0">
                <a:solidFill>
                  <a:srgbClr val="000000"/>
                </a:solidFill>
                <a:effectLst/>
                <a:uFill>
                  <a:solidFill>
                    <a:prstClr val="black">
                      <a:alpha val="0"/>
                    </a:prstClr>
                  </a:solidFill>
                </a:uFill>
                <a:latin typeface="Calibri"/>
                <a:ea typeface="Calibri"/>
                <a:cs typeface="Calibri"/>
              </a:rPr>
              <a:t>-team en het </a:t>
            </a:r>
            <a:r>
              <a:rPr lang="nl-BE" sz="1600" b="1" i="0" u="none" strike="noStrike" cap="none" baseline="0">
                <a:solidFill>
                  <a:srgbClr val="FF0000"/>
                </a:solidFill>
                <a:effectLst/>
                <a:uFill>
                  <a:solidFill>
                    <a:prstClr val="black">
                      <a:alpha val="0"/>
                    </a:prstClr>
                  </a:solidFill>
                </a:uFill>
                <a:latin typeface="Calibri"/>
                <a:ea typeface="Calibri"/>
                <a:cs typeface="Calibri"/>
              </a:rPr>
              <a:t>APPROVAL</a:t>
            </a:r>
            <a:r>
              <a:rPr lang="nl-BE" sz="1600" b="0" i="0" u="none" strike="noStrike" cap="none" baseline="0">
                <a:solidFill>
                  <a:srgbClr val="000000"/>
                </a:solidFill>
                <a:effectLst/>
                <a:uFill>
                  <a:solidFill>
                    <a:prstClr val="black">
                      <a:alpha val="0"/>
                    </a:prstClr>
                  </a:solidFill>
                </a:uFill>
                <a:latin typeface="Calibri"/>
                <a:ea typeface="Calibri"/>
                <a:cs typeface="Calibri"/>
              </a:rPr>
              <a:t>-team,</a:t>
            </a:r>
          </a:p>
          <a:p>
            <a:r>
              <a:rPr lang="nl-BE" sz="1600" b="0" i="0" u="none" strike="noStrike" cap="none" baseline="0">
                <a:solidFill>
                  <a:srgbClr val="000000"/>
                </a:solidFill>
                <a:effectLst/>
                <a:uFill>
                  <a:solidFill>
                    <a:prstClr val="black">
                      <a:alpha val="0"/>
                    </a:prstClr>
                  </a:solidFill>
                </a:uFill>
                <a:latin typeface="Calibri"/>
                <a:ea typeface="Calibri"/>
                <a:cs typeface="Calibri"/>
              </a:rPr>
              <a:t>Zodra u de beoordeling van mogelijke World-Check Screening-matches en de Adverse Media Check hebt voltooid, is het tijd om te beginnen met het onboarden van uw derde partij.</a:t>
            </a:r>
            <a:r>
              <a:rPr lang="nl-BE" sz="1600" b="0" i="0" u="none" strike="noStrike" cap="none" baseline="0">
                <a:solidFill>
                  <a:srgbClr val="000000"/>
                </a:solidFill>
                <a:effectLst/>
                <a:uFill>
                  <a:solidFill>
                    <a:prstClr val="black">
                      <a:alpha val="0"/>
                    </a:prstClr>
                  </a:solidFill>
                </a:uFill>
                <a:latin typeface="Calibri"/>
                <a:ea typeface="Calibri"/>
                <a:cs typeface="Calibri"/>
              </a:rPr>
              <a:t> </a:t>
            </a:r>
          </a:p>
          <a:p>
            <a:r>
              <a:rPr lang="nl-BE" sz="1600" b="0" i="0" u="none" strike="noStrike" cap="none" baseline="0">
                <a:solidFill>
                  <a:srgbClr val="000000"/>
                </a:solidFill>
                <a:effectLst/>
                <a:uFill>
                  <a:solidFill>
                    <a:prstClr val="black">
                      <a:alpha val="0"/>
                    </a:prstClr>
                  </a:solidFill>
                </a:uFill>
                <a:latin typeface="Calibri"/>
                <a:ea typeface="Calibri"/>
                <a:cs typeface="Calibri"/>
              </a:rPr>
              <a:t>Scrol naar de bovenkant van het tabblad INFORMATIE VAN DERDEN (d.w.z. waar de risicoanalyse en de resultaten van de wereldcontrole zijn) en klik op START ONBOARDING.</a:t>
            </a:r>
          </a:p>
        </p:txBody>
      </p:sp>
      <p:sp>
        <p:nvSpPr>
          <p:cNvPr id="5" name="Slide Number Placeholder 4">
            <a:extLst>
              <a:ext uri="{FF2B5EF4-FFF2-40B4-BE49-F238E27FC236}">
                <a16:creationId xmlns:a16="http://schemas.microsoft.com/office/drawing/2014/main" id="{2E51A691-C9A6-649C-7315-CD736C104C92}"/>
              </a:ext>
            </a:extLst>
          </p:cNvPr>
          <p:cNvSpPr>
            <a:spLocks noGrp="1"/>
          </p:cNvSpPr>
          <p:nvPr>
            <p:ph type="sldNum" sz="quarter" idx="4"/>
          </p:nvPr>
        </p:nvSpPr>
        <p:spPr/>
        <p:txBody>
          <a:bodyPr/>
          <a:lstStyle/>
          <a:p>
            <a:fld id="{BB5FC4A1-A2DE-4EB5-9A46-57D39B4235EC}" type="slidenum">
              <a:rPr lang="en-US" smtClean="0"/>
              <a:t>31</a:t>
            </a:fld>
            <a:endParaRPr lang="en-US"/>
          </a:p>
        </p:txBody>
      </p:sp>
      <p:pic>
        <p:nvPicPr>
          <p:cNvPr id="7" name="Picture 6">
            <a:extLst>
              <a:ext uri="{FF2B5EF4-FFF2-40B4-BE49-F238E27FC236}">
                <a16:creationId xmlns:a16="http://schemas.microsoft.com/office/drawing/2014/main" id="{D5D164DA-5C23-6602-3192-E487F42FBB3B}"/>
              </a:ext>
            </a:extLst>
          </p:cNvPr>
          <p:cNvPicPr>
            <a:picLocks noChangeAspect="1"/>
          </p:cNvPicPr>
          <p:nvPr/>
        </p:nvPicPr>
        <p:blipFill>
          <a:blip r:embed="rId2"/>
          <a:stretch>
            <a:fillRect/>
          </a:stretch>
        </p:blipFill>
        <p:spPr>
          <a:xfrm>
            <a:off x="432562" y="3429000"/>
            <a:ext cx="7814930" cy="2704096"/>
          </a:xfrm>
          <a:prstGeom prst="rect">
            <a:avLst/>
          </a:prstGeom>
        </p:spPr>
      </p:pic>
      <p:cxnSp>
        <p:nvCxnSpPr>
          <p:cNvPr id="8" name="Straight Arrow Connector 7">
            <a:extLst>
              <a:ext uri="{FF2B5EF4-FFF2-40B4-BE49-F238E27FC236}">
                <a16:creationId xmlns:a16="http://schemas.microsoft.com/office/drawing/2014/main" id="{10017BD6-749F-122F-F269-ECEC9CABB86D}"/>
              </a:ext>
            </a:extLst>
          </p:cNvPr>
          <p:cNvCxnSpPr/>
          <p:nvPr/>
        </p:nvCxnSpPr>
        <p:spPr>
          <a:xfrm>
            <a:off x="5528930" y="2890152"/>
            <a:ext cx="1403498" cy="189089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val="413394351"/>
      </p:ext>
    </p:extLst>
  </p:cSld>
  <p:clrMapOvr>
    <a:masterClrMapping/>
  </p:clrMapOvr>
  <p:transition spd="med">
    <p:fade/>
  </p:transition>
  <p:timing/>
</p:sld>
</file>

<file path=ppt/slides/slide3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D7860608-1625-7920-4B1A-8CF06BC31AA4}"/>
              </a:ext>
            </a:extLst>
          </p:cNvPr>
          <p:cNvSpPr>
            <a:spLocks noGrp="1"/>
          </p:cNvSpPr>
          <p:nvPr>
            <p:ph type="title"/>
          </p:nvPr>
        </p:nvSpPr>
        <p:spPr/>
        <p:txBody>
          <a:bodyPr/>
          <a:lstStyle/>
          <a:p>
            <a:r>
              <a:rPr lang="nl-BE" sz="2000" b="0" i="0" u="none" strike="noStrike" cap="none" baseline="0">
                <a:solidFill>
                  <a:srgbClr val="FFFFFF"/>
                </a:solidFill>
                <a:effectLst/>
                <a:uFill>
                  <a:solidFill>
                    <a:prstClr val="black">
                      <a:alpha val="0"/>
                    </a:prstClr>
                  </a:solidFill>
                </a:uFill>
                <a:latin typeface="Calibri Light"/>
                <a:ea typeface="Calibri Light"/>
                <a:cs typeface="Calibri Light"/>
              </a:rPr>
              <a:t>Onboarding van een derde partij</a:t>
            </a:r>
          </a:p>
        </p:txBody>
      </p:sp>
      <p:sp>
        <p:nvSpPr>
          <p:cNvPr id="6" name="TextBox 5">
            <a:extLst>
              <a:ext uri="{FF2B5EF4-FFF2-40B4-BE49-F238E27FC236}">
                <a16:creationId xmlns:a16="http://schemas.microsoft.com/office/drawing/2014/main" id="{B03295BD-061E-DFC2-BF59-A728FF788A02}"/>
              </a:ext>
            </a:extLst>
          </p:cNvPr>
          <p:cNvSpPr txBox="1"/>
          <p:nvPr/>
        </p:nvSpPr>
        <p:spPr>
          <a:xfrm>
            <a:off x="223282" y="1590676"/>
            <a:ext cx="8569844" cy="822960"/>
          </a:xfrm>
          <a:prstGeom prst="rect">
            <a:avLst/>
          </a:prstGeom>
          <a:noFill/>
        </p:spPr>
        <p:txBody>
          <a:bodyPr wrap="square" rtlCol="0">
            <a:spAutoFit/>
          </a:bodyPr>
          <a:lstStyle/>
          <a:p>
            <a:r>
              <a:rPr lang="nl-BE" sz="1600" b="0" i="0" u="none" strike="noStrike" cap="none" baseline="0">
                <a:solidFill>
                  <a:srgbClr val="000000"/>
                </a:solidFill>
                <a:effectLst/>
                <a:uFill>
                  <a:solidFill>
                    <a:prstClr val="black">
                      <a:alpha val="0"/>
                    </a:prstClr>
                  </a:solidFill>
                </a:uFill>
                <a:latin typeface="Calibri"/>
                <a:ea typeface="Calibri"/>
                <a:cs typeface="Calibri"/>
              </a:rPr>
              <a:t>Zodra u op START ONBOARDING hebt geklikt, wordt u naar de “Workflow” geleid, een reeks activiteiten, waarbij wordt bepaald of de derde partij op de Risicoanalyser </a:t>
            </a:r>
            <a:r>
              <a:rPr lang="nl-BE" sz="1600" b="0" i="0" u="none" strike="noStrike" cap="none" baseline="0">
                <a:solidFill>
                  <a:srgbClr val="92D050"/>
                </a:solidFill>
                <a:effectLst/>
                <a:uFill>
                  <a:solidFill>
                    <a:prstClr val="black">
                      <a:alpha val="0"/>
                    </a:prstClr>
                  </a:solidFill>
                </a:uFill>
                <a:latin typeface="Calibri"/>
                <a:ea typeface="Calibri"/>
                <a:cs typeface="Calibri"/>
              </a:rPr>
              <a:t>LAAG</a:t>
            </a:r>
            <a:r>
              <a:rPr lang="nl-BE" sz="1600" b="0" i="0" u="none" strike="noStrike" cap="none" baseline="0">
                <a:solidFill>
                  <a:srgbClr val="000000"/>
                </a:solidFill>
                <a:effectLst/>
                <a:uFill>
                  <a:solidFill>
                    <a:prstClr val="black">
                      <a:alpha val="0"/>
                    </a:prstClr>
                  </a:solidFill>
                </a:uFill>
                <a:latin typeface="Calibri"/>
                <a:ea typeface="Calibri"/>
                <a:cs typeface="Calibri"/>
              </a:rPr>
              <a:t>, </a:t>
            </a:r>
            <a:r>
              <a:rPr lang="nl-BE" sz="1600" b="0" i="0" u="none" strike="noStrike" cap="none" baseline="0">
                <a:solidFill>
                  <a:srgbClr val="FFC000"/>
                </a:solidFill>
                <a:effectLst/>
                <a:uFill>
                  <a:solidFill>
                    <a:prstClr val="black">
                      <a:alpha val="0"/>
                    </a:prstClr>
                  </a:solidFill>
                </a:uFill>
                <a:latin typeface="Calibri"/>
                <a:ea typeface="Calibri"/>
                <a:cs typeface="Calibri"/>
              </a:rPr>
              <a:t>MEDIUM</a:t>
            </a:r>
            <a:r>
              <a:rPr lang="nl-BE" sz="1600" b="0" i="0" u="none" strike="noStrike" cap="none" baseline="0">
                <a:solidFill>
                  <a:srgbClr val="000000"/>
                </a:solidFill>
                <a:effectLst/>
                <a:uFill>
                  <a:solidFill>
                    <a:prstClr val="black">
                      <a:alpha val="0"/>
                    </a:prstClr>
                  </a:solidFill>
                </a:uFill>
                <a:latin typeface="Calibri"/>
                <a:ea typeface="Calibri"/>
                <a:cs typeface="Calibri"/>
              </a:rPr>
              <a:t> of </a:t>
            </a:r>
            <a:r>
              <a:rPr lang="nl-BE" sz="1600" b="0" i="0" u="none" strike="noStrike" cap="none" baseline="0">
                <a:solidFill>
                  <a:srgbClr val="FF0000"/>
                </a:solidFill>
                <a:effectLst/>
                <a:uFill>
                  <a:solidFill>
                    <a:prstClr val="black">
                      <a:alpha val="0"/>
                    </a:prstClr>
                  </a:solidFill>
                </a:uFill>
                <a:latin typeface="Calibri"/>
                <a:ea typeface="Calibri"/>
                <a:cs typeface="Calibri"/>
              </a:rPr>
              <a:t>HOOG</a:t>
            </a:r>
            <a:r>
              <a:rPr lang="nl-BE" sz="1600" b="0" i="0" u="none" strike="noStrike" cap="none" baseline="0">
                <a:solidFill>
                  <a:srgbClr val="000000"/>
                </a:solidFill>
                <a:effectLst/>
                <a:uFill>
                  <a:solidFill>
                    <a:prstClr val="black">
                      <a:alpha val="0"/>
                    </a:prstClr>
                  </a:solidFill>
                </a:uFill>
                <a:latin typeface="Calibri"/>
                <a:ea typeface="Calibri"/>
                <a:cs typeface="Calibri"/>
              </a:rPr>
              <a:t> heeft gescoord:</a:t>
            </a:r>
          </a:p>
        </p:txBody>
      </p:sp>
      <p:pic>
        <p:nvPicPr>
          <p:cNvPr id="8" name="Picture 7">
            <a:extLst>
              <a:ext uri="{FF2B5EF4-FFF2-40B4-BE49-F238E27FC236}">
                <a16:creationId xmlns:a16="http://schemas.microsoft.com/office/drawing/2014/main" id="{DAD2D48A-DC63-1416-5358-FDF00EC97003}"/>
              </a:ext>
            </a:extLst>
          </p:cNvPr>
          <p:cNvPicPr>
            <a:picLocks noChangeAspect="1"/>
          </p:cNvPicPr>
          <p:nvPr/>
        </p:nvPicPr>
        <p:blipFill>
          <a:blip r:embed="rId2"/>
          <a:stretch>
            <a:fillRect/>
          </a:stretch>
        </p:blipFill>
        <p:spPr>
          <a:xfrm>
            <a:off x="214121" y="2583563"/>
            <a:ext cx="8715758" cy="3878905"/>
          </a:xfrm>
          <a:prstGeom prst="rect">
            <a:avLst/>
          </a:prstGeom>
        </p:spPr>
      </p:pic>
      <p:cxnSp>
        <p:nvCxnSpPr>
          <p:cNvPr id="12" name="Straight Arrow Connector 11">
            <a:extLst>
              <a:ext uri="{FF2B5EF4-FFF2-40B4-BE49-F238E27FC236}">
                <a16:creationId xmlns:a16="http://schemas.microsoft.com/office/drawing/2014/main" id="{8F41EE5F-DC08-58B2-B386-0B09EE9699C7}"/>
              </a:ext>
            </a:extLst>
          </p:cNvPr>
          <p:cNvCxnSpPr/>
          <p:nvPr/>
        </p:nvCxnSpPr>
        <p:spPr>
          <a:xfrm flipH="1">
            <a:off x="1733107" y="2254102"/>
            <a:ext cx="6262577" cy="214777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 name="Slide Number Placeholder 2">
            <a:extLst>
              <a:ext uri="{FF2B5EF4-FFF2-40B4-BE49-F238E27FC236}">
                <a16:creationId xmlns:a16="http://schemas.microsoft.com/office/drawing/2014/main" id="{C3B1D5C3-1B6A-756E-5863-6C79ADC1EDB9}"/>
              </a:ext>
            </a:extLst>
          </p:cNvPr>
          <p:cNvSpPr>
            <a:spLocks noGrp="1"/>
          </p:cNvSpPr>
          <p:nvPr>
            <p:ph type="sldNum" sz="quarter" idx="4"/>
          </p:nvPr>
        </p:nvSpPr>
        <p:spPr/>
        <p:txBody>
          <a:bodyPr/>
          <a:lstStyle/>
          <a:p>
            <a:fld id="{BB5FC4A1-A2DE-4EB5-9A46-57D39B4235EC}" type="slidenum">
              <a:rPr lang="en-US" smtClean="0"/>
              <a:t>32</a:t>
            </a:fld>
            <a:endParaRPr lang="en-US"/>
          </a:p>
        </p:txBody>
      </p:sp>
    </p:spTree>
    <p:extLst>
      <p:ext uri="{BB962C8B-B14F-4D97-AF65-F5344CB8AC3E}">
        <p14:creationId val="2770865812"/>
      </p:ext>
    </p:extLst>
  </p:cSld>
  <p:clrMapOvr>
    <a:masterClrMapping/>
  </p:clrMapOvr>
  <p:transition spd="med">
    <p:fade/>
  </p:transition>
  <p:timing/>
</p:sld>
</file>

<file path=ppt/slides/slide3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AECED0F6-3C93-5DAC-3639-FF7610A5B3BB}"/>
              </a:ext>
            </a:extLst>
          </p:cNvPr>
          <p:cNvSpPr>
            <a:spLocks noGrp="1"/>
          </p:cNvSpPr>
          <p:nvPr>
            <p:ph type="title"/>
          </p:nvPr>
        </p:nvSpPr>
        <p:spPr/>
        <p:txBody>
          <a:bodyPr/>
          <a:lstStyle/>
          <a:p>
            <a:r>
              <a:rPr lang="nl-BE" sz="2000" b="0" i="0" u="none" strike="noStrike" cap="none" baseline="0">
                <a:solidFill>
                  <a:srgbClr val="FFFFFF"/>
                </a:solidFill>
                <a:effectLst/>
                <a:uFill>
                  <a:solidFill>
                    <a:prstClr val="black">
                      <a:alpha val="0"/>
                    </a:prstClr>
                  </a:solidFill>
                </a:uFill>
                <a:latin typeface="Calibri Light"/>
                <a:ea typeface="Calibri Light"/>
                <a:cs typeface="Calibri Light"/>
              </a:rPr>
              <a:t>Onboarding van een derde partij</a:t>
            </a:r>
          </a:p>
        </p:txBody>
      </p:sp>
      <p:sp>
        <p:nvSpPr>
          <p:cNvPr id="7" name="TextBox 6">
            <a:extLst>
              <a:ext uri="{FF2B5EF4-FFF2-40B4-BE49-F238E27FC236}">
                <a16:creationId xmlns:a16="http://schemas.microsoft.com/office/drawing/2014/main" id="{F296404C-5B81-E00D-E9B1-CD2E8A5B0BEE}"/>
              </a:ext>
            </a:extLst>
          </p:cNvPr>
          <p:cNvSpPr txBox="1"/>
          <p:nvPr/>
        </p:nvSpPr>
        <p:spPr>
          <a:xfrm>
            <a:off x="223283" y="1637414"/>
            <a:ext cx="8739964" cy="4968240"/>
          </a:xfrm>
          <a:prstGeom prst="rect">
            <a:avLst/>
          </a:prstGeom>
          <a:noFill/>
        </p:spPr>
        <p:txBody>
          <a:bodyPr wrap="square" rtlCol="0">
            <a:spAutoFit/>
          </a:bodyPr>
          <a:lstStyle/>
          <a:p>
            <a:r>
              <a:rPr lang="nl-BE" sz="1600" b="0" i="0" u="none" strike="noStrike" cap="none" baseline="0">
                <a:solidFill>
                  <a:srgbClr val="000000"/>
                </a:solidFill>
                <a:effectLst/>
                <a:uFill>
                  <a:solidFill>
                    <a:prstClr val="black">
                      <a:alpha val="0"/>
                    </a:prstClr>
                  </a:solidFill>
                </a:uFill>
                <a:latin typeface="Calibri"/>
                <a:ea typeface="Calibri"/>
                <a:cs typeface="Calibri"/>
              </a:rPr>
              <a:t>Zoals te zien is in de schermafbeelding op de vorige pagina, zijn er in totaal 4 verschillende fasen van activiteit binnen de workflows die kunnen worden voltooid als onderdeel van het due diligence-proces van derden:</a:t>
            </a:r>
          </a:p>
          <a:p>
            <a:pPr marL="342900" indent="-342900">
              <a:buFont typeface="+mj-lt"/>
              <a:buAutoNum type="arabicPeriod"/>
            </a:pPr>
            <a:endParaRPr lang="en-GB" sz="1600"/>
          </a:p>
          <a:p>
            <a:pPr marL="342900" indent="-342900">
              <a:buFont typeface="+mj-lt"/>
              <a:buAutoNum type="arabicPeriod"/>
            </a:pPr>
            <a:r>
              <a:rPr lang="nl-BE" sz="1600" b="0" i="0" u="none" strike="noStrike" cap="none" baseline="0">
                <a:solidFill>
                  <a:srgbClr val="000000"/>
                </a:solidFill>
                <a:effectLst/>
                <a:uFill>
                  <a:solidFill>
                    <a:prstClr val="black">
                      <a:alpha val="0"/>
                    </a:prstClr>
                  </a:solidFill>
                </a:uFill>
                <a:latin typeface="Calibri"/>
                <a:ea typeface="Calibri"/>
                <a:cs typeface="Calibri"/>
              </a:rPr>
              <a:t>World-Check Screening (dit is het effectief vastleggen van de resultaten van de World Check Screening Review)</a:t>
            </a:r>
          </a:p>
          <a:p>
            <a:pPr marL="342900" indent="-342900">
              <a:buFont typeface="+mj-lt"/>
              <a:buAutoNum type="arabicPeriod"/>
            </a:pPr>
            <a:r>
              <a:rPr lang="nl-BE" sz="1600" b="0" i="0" u="none" strike="noStrike" cap="none" baseline="0">
                <a:solidFill>
                  <a:srgbClr val="000000"/>
                </a:solidFill>
                <a:effectLst/>
                <a:uFill>
                  <a:solidFill>
                    <a:prstClr val="black">
                      <a:alpha val="0"/>
                    </a:prstClr>
                  </a:solidFill>
                </a:uFill>
                <a:latin typeface="Calibri"/>
                <a:ea typeface="Calibri"/>
                <a:cs typeface="Calibri"/>
              </a:rPr>
              <a:t>Interne gegevensverzameling</a:t>
            </a:r>
          </a:p>
          <a:p>
            <a:pPr marL="342900" indent="-342900">
              <a:buFont typeface="+mj-lt"/>
              <a:buAutoNum type="arabicPeriod"/>
            </a:pPr>
            <a:r>
              <a:rPr lang="nl-BE" sz="1600" b="0" i="0" u="none" strike="noStrike" cap="none" baseline="0">
                <a:solidFill>
                  <a:srgbClr val="000000"/>
                </a:solidFill>
                <a:effectLst/>
                <a:uFill>
                  <a:solidFill>
                    <a:prstClr val="black">
                      <a:alpha val="0"/>
                    </a:prstClr>
                  </a:solidFill>
                </a:uFill>
                <a:latin typeface="Calibri"/>
                <a:ea typeface="Calibri"/>
                <a:cs typeface="Calibri"/>
              </a:rPr>
              <a:t>Externe gegevensverzameling</a:t>
            </a:r>
          </a:p>
          <a:p>
            <a:pPr marL="342900" indent="-342900">
              <a:buFont typeface="+mj-lt"/>
              <a:buAutoNum type="arabicPeriod"/>
            </a:pPr>
            <a:r>
              <a:rPr lang="nl-BE" sz="1600" b="0" i="0" u="none" strike="noStrike" cap="none" baseline="0">
                <a:solidFill>
                  <a:srgbClr val="000000"/>
                </a:solidFill>
                <a:effectLst/>
                <a:uFill>
                  <a:solidFill>
                    <a:prstClr val="black">
                      <a:alpha val="0"/>
                    </a:prstClr>
                  </a:solidFill>
                </a:uFill>
                <a:latin typeface="Calibri"/>
                <a:ea typeface="Calibri"/>
                <a:cs typeface="Calibri"/>
              </a:rPr>
              <a:t>Beoordeling gemiddelde/hoge due diligence</a:t>
            </a:r>
          </a:p>
          <a:p>
            <a:endParaRPr lang="en-GB" sz="1600"/>
          </a:p>
          <a:p>
            <a:r>
              <a:rPr lang="nl-BE" sz="1600" b="0" i="0" u="none" strike="noStrike" cap="none" baseline="0">
                <a:solidFill>
                  <a:srgbClr val="000000"/>
                </a:solidFill>
                <a:effectLst/>
                <a:uFill>
                  <a:solidFill>
                    <a:prstClr val="black">
                      <a:alpha val="0"/>
                    </a:prstClr>
                  </a:solidFill>
                </a:uFill>
                <a:latin typeface="Calibri"/>
                <a:ea typeface="Calibri"/>
                <a:cs typeface="Calibri"/>
              </a:rPr>
              <a:t>Elke fase wordt voltooid wanneer het risico van de derde partij wordt beoordeeld.</a:t>
            </a:r>
            <a:r>
              <a:rPr lang="nl-BE" sz="1600" b="0" i="0" u="none" strike="noStrike" cap="none" baseline="0">
                <a:solidFill>
                  <a:srgbClr val="000000"/>
                </a:solidFill>
                <a:effectLst/>
                <a:uFill>
                  <a:solidFill>
                    <a:prstClr val="black">
                      <a:alpha val="0"/>
                    </a:prstClr>
                  </a:solidFill>
                </a:uFill>
                <a:latin typeface="Calibri"/>
                <a:ea typeface="Calibri"/>
                <a:cs typeface="Calibri"/>
              </a:rPr>
              <a:t> </a:t>
            </a:r>
            <a:r>
              <a:rPr lang="nl-BE" sz="1600" b="0" i="0" u="none" strike="noStrike" cap="none" baseline="0">
                <a:solidFill>
                  <a:srgbClr val="000000"/>
                </a:solidFill>
                <a:effectLst/>
                <a:uFill>
                  <a:solidFill>
                    <a:prstClr val="black">
                      <a:alpha val="0"/>
                    </a:prstClr>
                  </a:solidFill>
                </a:uFill>
                <a:latin typeface="Calibri"/>
                <a:ea typeface="Calibri"/>
                <a:cs typeface="Calibri"/>
              </a:rPr>
              <a:t>Derde partijen met een hoger risico kunnen alle vier de fasen voltooien, terwijl derde partijen met een lager risico alleen de eerste fase kunnen voltooien.</a:t>
            </a:r>
            <a:r>
              <a:rPr lang="nl-BE" sz="1600" b="0" i="0" u="none" strike="noStrike" cap="none" baseline="0">
                <a:solidFill>
                  <a:srgbClr val="000000"/>
                </a:solidFill>
                <a:effectLst/>
                <a:uFill>
                  <a:solidFill>
                    <a:prstClr val="black">
                      <a:alpha val="0"/>
                    </a:prstClr>
                  </a:solidFill>
                </a:uFill>
                <a:latin typeface="Calibri"/>
                <a:ea typeface="Calibri"/>
                <a:cs typeface="Calibri"/>
              </a:rPr>
              <a:t> </a:t>
            </a:r>
          </a:p>
          <a:p>
            <a:endParaRPr lang="en-GB" sz="1600"/>
          </a:p>
          <a:p>
            <a:r>
              <a:rPr lang="nl-BE" sz="1600" b="0" i="0" u="none" strike="noStrike" cap="none" baseline="0">
                <a:solidFill>
                  <a:srgbClr val="000000"/>
                </a:solidFill>
                <a:effectLst/>
                <a:uFill>
                  <a:solidFill>
                    <a:prstClr val="black">
                      <a:alpha val="0"/>
                    </a:prstClr>
                  </a:solidFill>
                </a:uFill>
                <a:latin typeface="Calibri"/>
                <a:ea typeface="Calibri"/>
                <a:cs typeface="Calibri"/>
              </a:rPr>
              <a:t>Een derde partij die een laag risico scoorde op de risicoanalyser kan alle 4 fasen van de workflow voltooien terwijl aanvullende gegevens worden verzameld die risico's aansturen, terwijl een derde partij die een hoog risico scoort op de eerste risicoanalyser alleen de eerste fase kan voltooien.</a:t>
            </a:r>
            <a:r>
              <a:rPr lang="nl-BE" sz="1600" b="0" i="0" u="none" strike="noStrike" cap="none" baseline="0">
                <a:solidFill>
                  <a:srgbClr val="000000"/>
                </a:solidFill>
                <a:effectLst/>
                <a:uFill>
                  <a:solidFill>
                    <a:prstClr val="black">
                      <a:alpha val="0"/>
                    </a:prstClr>
                  </a:solidFill>
                </a:uFill>
                <a:latin typeface="Calibri"/>
                <a:ea typeface="Calibri"/>
                <a:cs typeface="Calibri"/>
              </a:rPr>
              <a:t> </a:t>
            </a:r>
          </a:p>
          <a:p>
            <a:endParaRPr lang="en-GB" sz="1600"/>
          </a:p>
          <a:p>
            <a:r>
              <a:rPr lang="nl-BE" sz="1600" b="0" i="0" u="none" strike="noStrike" cap="none" baseline="0">
                <a:solidFill>
                  <a:srgbClr val="000000"/>
                </a:solidFill>
                <a:effectLst/>
                <a:uFill>
                  <a:solidFill>
                    <a:prstClr val="black">
                      <a:alpha val="0"/>
                    </a:prstClr>
                  </a:solidFill>
                </a:uFill>
                <a:latin typeface="Calibri"/>
                <a:ea typeface="Calibri"/>
                <a:cs typeface="Calibri"/>
              </a:rPr>
              <a:t>Dit wordt in meer detail uitgelegd op de volgende dia's...</a:t>
            </a:r>
          </a:p>
        </p:txBody>
      </p:sp>
      <p:sp>
        <p:nvSpPr>
          <p:cNvPr id="3" name="Slide Number Placeholder 2">
            <a:extLst>
              <a:ext uri="{FF2B5EF4-FFF2-40B4-BE49-F238E27FC236}">
                <a16:creationId xmlns:a16="http://schemas.microsoft.com/office/drawing/2014/main" id="{D648CEB5-0EA3-DC7E-093B-BF4FF5D2C79C}"/>
              </a:ext>
            </a:extLst>
          </p:cNvPr>
          <p:cNvSpPr>
            <a:spLocks noGrp="1"/>
          </p:cNvSpPr>
          <p:nvPr>
            <p:ph type="sldNum" sz="quarter" idx="4"/>
          </p:nvPr>
        </p:nvSpPr>
        <p:spPr/>
        <p:txBody>
          <a:bodyPr/>
          <a:lstStyle/>
          <a:p>
            <a:fld id="{BB5FC4A1-A2DE-4EB5-9A46-57D39B4235EC}" type="slidenum">
              <a:rPr lang="en-US" smtClean="0"/>
              <a:t>33</a:t>
            </a:fld>
            <a:endParaRPr lang="en-US"/>
          </a:p>
        </p:txBody>
      </p:sp>
    </p:spTree>
    <p:extLst>
      <p:ext uri="{BB962C8B-B14F-4D97-AF65-F5344CB8AC3E}">
        <p14:creationId val="3560451500"/>
      </p:ext>
    </p:extLst>
  </p:cSld>
  <p:clrMapOvr>
    <a:masterClrMapping/>
  </p:clrMapOvr>
  <p:transition spd="med">
    <p:fade/>
  </p:transition>
  <p:timing/>
</p:sld>
</file>

<file path=ppt/slides/slide3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78478E00-672B-6DFA-5490-53CE12564E98}"/>
              </a:ext>
            </a:extLst>
          </p:cNvPr>
          <p:cNvSpPr>
            <a:spLocks noGrp="1"/>
          </p:cNvSpPr>
          <p:nvPr>
            <p:ph type="title"/>
          </p:nvPr>
        </p:nvSpPr>
        <p:spPr/>
        <p:txBody>
          <a:bodyPr/>
          <a:lstStyle/>
          <a:p>
            <a:r>
              <a:rPr lang="nl-BE" sz="2000" b="0" i="0" u="none" strike="noStrike" cap="none" baseline="0">
                <a:solidFill>
                  <a:srgbClr val="FFFFFF"/>
                </a:solidFill>
                <a:effectLst/>
                <a:uFill>
                  <a:solidFill>
                    <a:prstClr val="black">
                      <a:alpha val="0"/>
                    </a:prstClr>
                  </a:solidFill>
                </a:uFill>
                <a:latin typeface="Calibri Light"/>
                <a:ea typeface="Calibri Light"/>
                <a:cs typeface="Calibri Light"/>
              </a:rPr>
              <a:t>Onboarding van een derde partij</a:t>
            </a:r>
            <a:r>
              <a:rPr lang="nl-BE" sz="2000" b="0" i="0" u="none" strike="noStrike" cap="none" baseline="0">
                <a:solidFill>
                  <a:srgbClr val="FFFFFF"/>
                </a:solidFill>
                <a:effectLst/>
                <a:uFill>
                  <a:solidFill>
                    <a:prstClr val="black">
                      <a:alpha val="0"/>
                    </a:prstClr>
                  </a:solidFill>
                </a:uFill>
                <a:latin typeface="Calibri Light"/>
                <a:ea typeface="Calibri Light"/>
                <a:cs typeface="Calibri Light"/>
              </a:rPr>
              <a:t> </a:t>
            </a:r>
          </a:p>
        </p:txBody>
      </p:sp>
      <p:sp>
        <p:nvSpPr>
          <p:cNvPr id="6" name="TextBox 5">
            <a:extLst>
              <a:ext uri="{FF2B5EF4-FFF2-40B4-BE49-F238E27FC236}">
                <a16:creationId xmlns:a16="http://schemas.microsoft.com/office/drawing/2014/main" id="{D9149EF3-BBA3-35F9-86EA-CDF068EC769C}"/>
              </a:ext>
            </a:extLst>
          </p:cNvPr>
          <p:cNvSpPr txBox="1"/>
          <p:nvPr/>
        </p:nvSpPr>
        <p:spPr>
          <a:xfrm>
            <a:off x="127591" y="1573619"/>
            <a:ext cx="8814390" cy="2529841"/>
          </a:xfrm>
          <a:prstGeom prst="rect">
            <a:avLst/>
          </a:prstGeom>
          <a:noFill/>
        </p:spPr>
        <p:txBody>
          <a:bodyPr wrap="square" rtlCol="0">
            <a:spAutoFit/>
          </a:bodyPr>
          <a:lstStyle/>
          <a:p>
            <a:r>
              <a:rPr lang="nl-BE" sz="1600" b="1" i="0" u="none" strike="noStrike" cap="none" baseline="0">
                <a:solidFill>
                  <a:srgbClr val="0070C0"/>
                </a:solidFill>
                <a:effectLst/>
                <a:uFill>
                  <a:solidFill>
                    <a:prstClr val="black">
                      <a:alpha val="0"/>
                    </a:prstClr>
                  </a:solidFill>
                </a:uFill>
                <a:latin typeface="Calibri"/>
                <a:ea typeface="Calibri"/>
                <a:cs typeface="Calibri"/>
              </a:rPr>
              <a:t>Fase 1:</a:t>
            </a:r>
            <a:r>
              <a:rPr lang="nl-BE" sz="1600" b="1" i="0" u="none" strike="noStrike" cap="none" baseline="0">
                <a:solidFill>
                  <a:srgbClr val="0070C0"/>
                </a:solidFill>
                <a:effectLst/>
                <a:uFill>
                  <a:solidFill>
                    <a:prstClr val="black">
                      <a:alpha val="0"/>
                    </a:prstClr>
                  </a:solidFill>
                </a:uFill>
                <a:latin typeface="Calibri"/>
                <a:ea typeface="Calibri"/>
                <a:cs typeface="Calibri"/>
              </a:rPr>
              <a:t> </a:t>
            </a:r>
            <a:r>
              <a:rPr lang="nl-BE" sz="1600" b="1" i="0" u="none" strike="noStrike" cap="none" baseline="0">
                <a:solidFill>
                  <a:srgbClr val="0070C0"/>
                </a:solidFill>
                <a:effectLst/>
                <a:uFill>
                  <a:solidFill>
                    <a:prstClr val="black">
                      <a:alpha val="0"/>
                    </a:prstClr>
                  </a:solidFill>
                </a:uFill>
                <a:latin typeface="Calibri"/>
                <a:ea typeface="Calibri"/>
                <a:cs typeface="Calibri"/>
              </a:rPr>
              <a:t>Resultaten van World Check-screening bijwerken</a:t>
            </a:r>
          </a:p>
          <a:p>
            <a:endParaRPr lang="en-GB" sz="1600"/>
          </a:p>
          <a:p>
            <a:r>
              <a:rPr lang="nl-BE" sz="1600" b="0" i="0" u="none" strike="noStrike" cap="none" baseline="0">
                <a:solidFill>
                  <a:srgbClr val="000000"/>
                </a:solidFill>
                <a:effectLst/>
                <a:uFill>
                  <a:solidFill>
                    <a:prstClr val="black">
                      <a:alpha val="0"/>
                    </a:prstClr>
                  </a:solidFill>
                </a:uFill>
                <a:latin typeface="Calibri"/>
                <a:ea typeface="Calibri"/>
                <a:cs typeface="Calibri"/>
              </a:rPr>
              <a:t>Elke fase van de workflow heeft een reeks “activiteiten” die moeten worden voltooid.</a:t>
            </a:r>
            <a:r>
              <a:rPr lang="nl-BE" sz="1600" b="0" i="0" u="none" strike="noStrike" cap="none" baseline="0">
                <a:solidFill>
                  <a:srgbClr val="000000"/>
                </a:solidFill>
                <a:effectLst/>
                <a:uFill>
                  <a:solidFill>
                    <a:prstClr val="black">
                      <a:alpha val="0"/>
                    </a:prstClr>
                  </a:solidFill>
                </a:uFill>
                <a:latin typeface="Calibri"/>
                <a:ea typeface="Calibri"/>
                <a:cs typeface="Calibri"/>
              </a:rPr>
              <a:t> </a:t>
            </a:r>
          </a:p>
          <a:p>
            <a:endParaRPr lang="en-GB" sz="1600"/>
          </a:p>
          <a:p>
            <a:r>
              <a:rPr lang="nl-BE" sz="1600" b="0" i="0" u="none" strike="noStrike" cap="none" baseline="0">
                <a:solidFill>
                  <a:srgbClr val="000000"/>
                </a:solidFill>
                <a:effectLst/>
                <a:uFill>
                  <a:solidFill>
                    <a:prstClr val="black">
                      <a:alpha val="0"/>
                    </a:prstClr>
                  </a:solidFill>
                </a:uFill>
                <a:latin typeface="Calibri"/>
                <a:ea typeface="Calibri"/>
                <a:cs typeface="Calibri"/>
              </a:rPr>
              <a:t>De eerste activiteit die moet worden voltooid, is het markeren van het voltooien van de resultaten van de wereldcontrolescreening (zie sectie 3 hierboven) en het vastleggen van de score van de Risicoanalyser.</a:t>
            </a:r>
          </a:p>
          <a:p>
            <a:endParaRPr lang="en-GB" sz="1600"/>
          </a:p>
          <a:p>
            <a:r>
              <a:rPr lang="nl-BE" sz="1600" b="0" i="0" u="none" strike="noStrike" cap="none" baseline="0">
                <a:solidFill>
                  <a:srgbClr val="000000"/>
                </a:solidFill>
                <a:effectLst/>
                <a:uFill>
                  <a:solidFill>
                    <a:prstClr val="black">
                      <a:alpha val="0"/>
                    </a:prstClr>
                  </a:solidFill>
                </a:uFill>
                <a:latin typeface="Calibri"/>
                <a:ea typeface="Calibri"/>
                <a:cs typeface="Calibri"/>
              </a:rPr>
              <a:t> </a:t>
            </a:r>
            <a:r>
              <a:rPr lang="nl-BE" sz="1600" b="0" i="0" u="none" strike="noStrike" cap="none" baseline="0">
                <a:solidFill>
                  <a:srgbClr val="000000"/>
                </a:solidFill>
                <a:effectLst/>
                <a:uFill>
                  <a:solidFill>
                    <a:prstClr val="black">
                      <a:alpha val="0"/>
                    </a:prstClr>
                  </a:solidFill>
                </a:uFill>
                <a:latin typeface="Calibri"/>
                <a:ea typeface="Calibri"/>
                <a:cs typeface="Calibri"/>
              </a:rPr>
              <a:t>Om de activiteit te voltooien, klikt u op het potloodpictogram (bewerken) zoals hieronder gemarkeerd:</a:t>
            </a:r>
          </a:p>
        </p:txBody>
      </p:sp>
      <p:pic>
        <p:nvPicPr>
          <p:cNvPr id="8" name="Picture 7">
            <a:extLst>
              <a:ext uri="{FF2B5EF4-FFF2-40B4-BE49-F238E27FC236}">
                <a16:creationId xmlns:a16="http://schemas.microsoft.com/office/drawing/2014/main" id="{D279FA40-B115-76DB-804F-0CF93B54C937}"/>
              </a:ext>
            </a:extLst>
          </p:cNvPr>
          <p:cNvPicPr>
            <a:picLocks noChangeAspect="1"/>
          </p:cNvPicPr>
          <p:nvPr/>
        </p:nvPicPr>
        <p:blipFill>
          <a:blip r:embed="rId3"/>
          <a:stretch>
            <a:fillRect/>
          </a:stretch>
        </p:blipFill>
        <p:spPr>
          <a:xfrm>
            <a:off x="170956" y="3766725"/>
            <a:ext cx="8727659" cy="945407"/>
          </a:xfrm>
          <a:prstGeom prst="rect">
            <a:avLst/>
          </a:prstGeom>
        </p:spPr>
      </p:pic>
      <p:sp>
        <p:nvSpPr>
          <p:cNvPr id="9" name="TextBox 8">
            <a:extLst>
              <a:ext uri="{FF2B5EF4-FFF2-40B4-BE49-F238E27FC236}">
                <a16:creationId xmlns:a16="http://schemas.microsoft.com/office/drawing/2014/main" id="{6EC8F6EA-456C-F84B-3B0D-55AA7ECA27C8}"/>
              </a:ext>
            </a:extLst>
          </p:cNvPr>
          <p:cNvSpPr txBox="1"/>
          <p:nvPr/>
        </p:nvSpPr>
        <p:spPr>
          <a:xfrm>
            <a:off x="127591" y="5029200"/>
            <a:ext cx="8399721" cy="1554480"/>
          </a:xfrm>
          <a:prstGeom prst="rect">
            <a:avLst/>
          </a:prstGeom>
          <a:noFill/>
        </p:spPr>
        <p:txBody>
          <a:bodyPr wrap="square" rtlCol="0">
            <a:spAutoFit/>
          </a:bodyPr>
          <a:lstStyle/>
          <a:p>
            <a:r>
              <a:rPr lang="nl-BE" sz="1600" b="0" i="0" u="none" strike="noStrike" cap="none" baseline="0">
                <a:solidFill>
                  <a:srgbClr val="000000"/>
                </a:solidFill>
                <a:effectLst/>
                <a:uFill>
                  <a:solidFill>
                    <a:prstClr val="black">
                      <a:alpha val="0"/>
                    </a:prstClr>
                  </a:solidFill>
                </a:uFill>
                <a:latin typeface="Calibri"/>
                <a:ea typeface="Calibri"/>
                <a:cs typeface="Calibri"/>
              </a:rPr>
              <a:t>Als u op het pictogram Bewerken klikt, gaat u naar de pagina Activiteitsinformatie, waar alle vereiste elementen van de activiteit worden beschreven in een Beschrijvingsvak en een groot aantal vervolgkeuzevakken die door het Onboarding-team moeten worden ingevuld.</a:t>
            </a:r>
            <a:r>
              <a:rPr lang="nl-BE" sz="1600" b="0" i="0" u="none" strike="noStrike" cap="none" baseline="0">
                <a:solidFill>
                  <a:srgbClr val="000000"/>
                </a:solidFill>
                <a:effectLst/>
                <a:uFill>
                  <a:solidFill>
                    <a:prstClr val="black">
                      <a:alpha val="0"/>
                    </a:prstClr>
                  </a:solidFill>
                </a:uFill>
                <a:latin typeface="Calibri"/>
                <a:ea typeface="Calibri"/>
                <a:cs typeface="Calibri"/>
              </a:rPr>
              <a:t> </a:t>
            </a:r>
          </a:p>
          <a:p>
            <a:endParaRPr lang="en-GB" sz="1600"/>
          </a:p>
          <a:p>
            <a:r>
              <a:rPr lang="nl-BE" sz="1600" b="0" i="0" u="none" strike="noStrike" cap="none" baseline="0">
                <a:solidFill>
                  <a:srgbClr val="000000"/>
                </a:solidFill>
                <a:effectLst/>
                <a:uFill>
                  <a:solidFill>
                    <a:prstClr val="black">
                      <a:alpha val="0"/>
                    </a:prstClr>
                  </a:solidFill>
                </a:uFill>
                <a:latin typeface="Calibri"/>
                <a:ea typeface="Calibri"/>
                <a:cs typeface="Calibri"/>
              </a:rPr>
              <a:t>Deze worden op de volgende pagina's behandeld...</a:t>
            </a:r>
          </a:p>
        </p:txBody>
      </p:sp>
      <p:sp>
        <p:nvSpPr>
          <p:cNvPr id="3" name="Slide Number Placeholder 2">
            <a:extLst>
              <a:ext uri="{FF2B5EF4-FFF2-40B4-BE49-F238E27FC236}">
                <a16:creationId xmlns:a16="http://schemas.microsoft.com/office/drawing/2014/main" id="{642CF2D1-7AA3-E9C8-926F-473A0C2F63C0}"/>
              </a:ext>
            </a:extLst>
          </p:cNvPr>
          <p:cNvSpPr>
            <a:spLocks noGrp="1"/>
          </p:cNvSpPr>
          <p:nvPr>
            <p:ph type="sldNum" sz="quarter" idx="4"/>
          </p:nvPr>
        </p:nvSpPr>
        <p:spPr/>
        <p:txBody>
          <a:bodyPr/>
          <a:lstStyle/>
          <a:p>
            <a:fld id="{BB5FC4A1-A2DE-4EB5-9A46-57D39B4235EC}" type="slidenum">
              <a:rPr lang="en-US" smtClean="0"/>
              <a:t>34</a:t>
            </a:fld>
            <a:endParaRPr lang="en-US"/>
          </a:p>
        </p:txBody>
      </p:sp>
    </p:spTree>
    <p:extLst>
      <p:ext uri="{BB962C8B-B14F-4D97-AF65-F5344CB8AC3E}">
        <p14:creationId val="1546513662"/>
      </p:ext>
    </p:extLst>
  </p:cSld>
  <p:clrMapOvr>
    <a:masterClrMapping/>
  </p:clrMapOvr>
  <p:transition spd="med">
    <p:fade/>
  </p:transition>
  <p:timing/>
</p:sld>
</file>

<file path=ppt/slides/slide3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83542016-57FC-A37B-07AB-6B39C52E1AB9}"/>
              </a:ext>
            </a:extLst>
          </p:cNvPr>
          <p:cNvSpPr>
            <a:spLocks noGrp="1"/>
          </p:cNvSpPr>
          <p:nvPr>
            <p:ph type="title"/>
          </p:nvPr>
        </p:nvSpPr>
        <p:spPr/>
        <p:txBody>
          <a:bodyPr/>
          <a:lstStyle/>
          <a:p>
            <a:r>
              <a:rPr lang="nl-BE" sz="2000" b="0" i="0" u="none" strike="noStrike" cap="none" baseline="0">
                <a:solidFill>
                  <a:srgbClr val="FFFFFF"/>
                </a:solidFill>
                <a:effectLst/>
                <a:uFill>
                  <a:solidFill>
                    <a:prstClr val="black">
                      <a:alpha val="0"/>
                    </a:prstClr>
                  </a:solidFill>
                </a:uFill>
                <a:latin typeface="Calibri Light"/>
                <a:ea typeface="Calibri Light"/>
                <a:cs typeface="Calibri Light"/>
              </a:rPr>
              <a:t>Onboarding van een derde partij</a:t>
            </a:r>
            <a:r>
              <a:rPr lang="nl-BE" sz="2000" b="0" i="0" u="none" strike="noStrike" cap="none" baseline="0">
                <a:solidFill>
                  <a:srgbClr val="FFFFFF"/>
                </a:solidFill>
                <a:effectLst/>
                <a:uFill>
                  <a:solidFill>
                    <a:prstClr val="black">
                      <a:alpha val="0"/>
                    </a:prstClr>
                  </a:solidFill>
                </a:uFill>
                <a:latin typeface="Calibri Light"/>
                <a:ea typeface="Calibri Light"/>
                <a:cs typeface="Calibri Light"/>
              </a:rPr>
              <a:t> </a:t>
            </a:r>
          </a:p>
        </p:txBody>
      </p:sp>
      <p:sp>
        <p:nvSpPr>
          <p:cNvPr id="3" name="Content Placeholder 2">
            <a:extLst>
              <a:ext uri="{FF2B5EF4-FFF2-40B4-BE49-F238E27FC236}">
                <a16:creationId xmlns:a16="http://schemas.microsoft.com/office/drawing/2014/main" id="{725E2D2D-CE13-557E-CB03-6797520A72A9}"/>
              </a:ext>
            </a:extLst>
          </p:cNvPr>
          <p:cNvSpPr>
            <a:spLocks noGrp="1"/>
          </p:cNvSpPr>
          <p:nvPr>
            <p:ph idx="1"/>
          </p:nvPr>
        </p:nvSpPr>
        <p:spPr>
          <a:xfrm>
            <a:off x="432562" y="1508760"/>
            <a:ext cx="8074836" cy="904831"/>
          </a:xfrm>
        </p:spPr>
        <p:txBody>
          <a:bodyPr>
            <a:normAutofit/>
          </a:bodyPr>
          <a:lstStyle/>
          <a:p>
            <a:pPr marL="0" indent="0">
              <a:buNone/>
            </a:pPr>
            <a:r>
              <a:rPr lang="nl-BE" sz="1600" b="0" i="0" u="none" strike="noStrike" cap="none" baseline="0">
                <a:solidFill>
                  <a:srgbClr val="000000"/>
                </a:solidFill>
                <a:effectLst/>
                <a:uFill>
                  <a:solidFill>
                    <a:prstClr val="black">
                      <a:alpha val="0"/>
                    </a:prstClr>
                  </a:solidFill>
                </a:uFill>
                <a:latin typeface="Calibri"/>
                <a:ea typeface="Calibri"/>
                <a:cs typeface="Calibri"/>
              </a:rPr>
              <a:t>Zodra het onboarding-teamlid de activiteit selecteert, ontvangt hij/zij een e-mail, waarvan hieronder een voorbeeld is opgenomen:</a:t>
            </a:r>
          </a:p>
        </p:txBody>
      </p:sp>
      <p:pic>
        <p:nvPicPr>
          <p:cNvPr id="7" name="Picture 6">
            <a:extLst>
              <a:ext uri="{FF2B5EF4-FFF2-40B4-BE49-F238E27FC236}">
                <a16:creationId xmlns:a16="http://schemas.microsoft.com/office/drawing/2014/main" id="{A636FCAE-15DB-775E-49C5-9477837EC072}"/>
              </a:ext>
            </a:extLst>
          </p:cNvPr>
          <p:cNvPicPr>
            <a:picLocks noChangeAspect="1"/>
          </p:cNvPicPr>
          <p:nvPr/>
        </p:nvPicPr>
        <p:blipFill>
          <a:blip r:embed="rId2"/>
          <a:stretch>
            <a:fillRect/>
          </a:stretch>
        </p:blipFill>
        <p:spPr>
          <a:xfrm>
            <a:off x="318301" y="2168367"/>
            <a:ext cx="8507398" cy="4169313"/>
          </a:xfrm>
          <a:prstGeom prst="rect">
            <a:avLst/>
          </a:prstGeom>
        </p:spPr>
      </p:pic>
      <p:sp>
        <p:nvSpPr>
          <p:cNvPr id="4" name="Slide Number Placeholder 3">
            <a:extLst>
              <a:ext uri="{FF2B5EF4-FFF2-40B4-BE49-F238E27FC236}">
                <a16:creationId xmlns:a16="http://schemas.microsoft.com/office/drawing/2014/main" id="{73109DE2-206C-3B49-9E0B-F0DC0B415E25}"/>
              </a:ext>
            </a:extLst>
          </p:cNvPr>
          <p:cNvSpPr>
            <a:spLocks noGrp="1"/>
          </p:cNvSpPr>
          <p:nvPr>
            <p:ph type="sldNum" sz="quarter" idx="4"/>
          </p:nvPr>
        </p:nvSpPr>
        <p:spPr/>
        <p:txBody>
          <a:bodyPr/>
          <a:lstStyle/>
          <a:p>
            <a:fld id="{BB5FC4A1-A2DE-4EB5-9A46-57D39B4235EC}" type="slidenum">
              <a:rPr lang="en-US" smtClean="0"/>
              <a:t>35</a:t>
            </a:fld>
            <a:endParaRPr lang="en-US"/>
          </a:p>
        </p:txBody>
      </p:sp>
    </p:spTree>
    <p:extLst>
      <p:ext uri="{BB962C8B-B14F-4D97-AF65-F5344CB8AC3E}">
        <p14:creationId val="2000303764"/>
      </p:ext>
    </p:extLst>
  </p:cSld>
  <p:clrMapOvr>
    <a:masterClrMapping/>
  </p:clrMapOvr>
  <p:transition spd="med">
    <p:fade/>
  </p:transition>
  <p:timing/>
</p:sld>
</file>

<file path=ppt/slides/slide3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1E06E502-F549-0E7E-1881-01E7AD72AE9C}"/>
              </a:ext>
            </a:extLst>
          </p:cNvPr>
          <p:cNvSpPr>
            <a:spLocks noGrp="1"/>
          </p:cNvSpPr>
          <p:nvPr>
            <p:ph type="title"/>
          </p:nvPr>
        </p:nvSpPr>
        <p:spPr/>
        <p:txBody>
          <a:bodyPr/>
          <a:lstStyle/>
          <a:p>
            <a:r>
              <a:rPr lang="nl-BE" sz="2000" b="0" i="0" u="none" strike="noStrike" cap="none" baseline="0">
                <a:solidFill>
                  <a:srgbClr val="FFFFFF"/>
                </a:solidFill>
                <a:effectLst/>
                <a:uFill>
                  <a:solidFill>
                    <a:prstClr val="black">
                      <a:alpha val="0"/>
                    </a:prstClr>
                  </a:solidFill>
                </a:uFill>
                <a:latin typeface="Calibri Light"/>
                <a:ea typeface="Calibri Light"/>
                <a:cs typeface="Calibri Light"/>
              </a:rPr>
              <a:t>Onboarding van een derde partij</a:t>
            </a:r>
          </a:p>
        </p:txBody>
      </p:sp>
      <p:pic>
        <p:nvPicPr>
          <p:cNvPr id="7" name="Picture 6">
            <a:extLst>
              <a:ext uri="{FF2B5EF4-FFF2-40B4-BE49-F238E27FC236}">
                <a16:creationId xmlns:a16="http://schemas.microsoft.com/office/drawing/2014/main" id="{A7F4778C-9A53-DBBD-7B24-4BA0D61D6F93}"/>
              </a:ext>
            </a:extLst>
          </p:cNvPr>
          <p:cNvPicPr>
            <a:picLocks noChangeAspect="1"/>
          </p:cNvPicPr>
          <p:nvPr/>
        </p:nvPicPr>
        <p:blipFill>
          <a:blip r:embed="rId2"/>
          <a:stretch>
            <a:fillRect/>
          </a:stretch>
        </p:blipFill>
        <p:spPr>
          <a:xfrm>
            <a:off x="85060" y="1524326"/>
            <a:ext cx="8973879" cy="1707445"/>
          </a:xfrm>
          <a:prstGeom prst="rect">
            <a:avLst/>
          </a:prstGeom>
        </p:spPr>
      </p:pic>
      <p:sp>
        <p:nvSpPr>
          <p:cNvPr id="8" name="TextBox 7">
            <a:extLst>
              <a:ext uri="{FF2B5EF4-FFF2-40B4-BE49-F238E27FC236}">
                <a16:creationId xmlns:a16="http://schemas.microsoft.com/office/drawing/2014/main" id="{544963E3-9C17-BDAE-9165-0A058D9174F1}"/>
              </a:ext>
            </a:extLst>
          </p:cNvPr>
          <p:cNvSpPr txBox="1"/>
          <p:nvPr/>
        </p:nvSpPr>
        <p:spPr>
          <a:xfrm>
            <a:off x="265814" y="3231771"/>
            <a:ext cx="8559209" cy="4358640"/>
          </a:xfrm>
          <a:prstGeom prst="rect">
            <a:avLst/>
          </a:prstGeom>
          <a:noFill/>
        </p:spPr>
        <p:txBody>
          <a:bodyPr wrap="square" rtlCol="0">
            <a:spAutoFit/>
          </a:bodyPr>
          <a:lstStyle/>
          <a:p>
            <a:r>
              <a:rPr lang="nl-BE" sz="1400" b="0" i="0" u="none" strike="noStrike" cap="none" baseline="0">
                <a:solidFill>
                  <a:srgbClr val="000000"/>
                </a:solidFill>
                <a:effectLst/>
                <a:uFill>
                  <a:solidFill>
                    <a:prstClr val="black">
                      <a:alpha val="0"/>
                    </a:prstClr>
                  </a:solidFill>
                </a:uFill>
                <a:latin typeface="Calibri"/>
                <a:ea typeface="Calibri"/>
                <a:cs typeface="Calibri"/>
              </a:rPr>
              <a:t>Om de activiteit te voltooien:</a:t>
            </a:r>
          </a:p>
          <a:p>
            <a:endParaRPr lang="en-GB" sz="1400"/>
          </a:p>
          <a:p>
            <a:pPr marL="285750" indent="-285750">
              <a:buFont typeface="Arial" panose="020b0604020202020204" pitchFamily="34" charset="0"/>
              <a:buChar char="•"/>
            </a:pPr>
            <a:r>
              <a:rPr lang="nl-BE" sz="1400" b="0" i="0" u="none" strike="noStrike" cap="none" baseline="0">
                <a:solidFill>
                  <a:srgbClr val="000000"/>
                </a:solidFill>
                <a:effectLst/>
                <a:uFill>
                  <a:solidFill>
                    <a:prstClr val="black">
                      <a:alpha val="0"/>
                    </a:prstClr>
                  </a:solidFill>
                </a:uFill>
                <a:latin typeface="Calibri"/>
                <a:ea typeface="Calibri"/>
                <a:cs typeface="Calibri"/>
              </a:rPr>
              <a:t>Gevolmachtigde:</a:t>
            </a:r>
            <a:r>
              <a:rPr lang="nl-BE" sz="1400" b="0" i="0" u="none" strike="noStrike" cap="none" baseline="0">
                <a:solidFill>
                  <a:srgbClr val="000000"/>
                </a:solidFill>
                <a:effectLst/>
                <a:uFill>
                  <a:solidFill>
                    <a:prstClr val="black">
                      <a:alpha val="0"/>
                    </a:prstClr>
                  </a:solidFill>
                </a:uFill>
                <a:latin typeface="Calibri"/>
                <a:ea typeface="Calibri"/>
                <a:cs typeface="Calibri"/>
              </a:rPr>
              <a:t> </a:t>
            </a:r>
            <a:r>
              <a:rPr lang="nl-BE" sz="1400" b="0" i="0" u="none" strike="noStrike" cap="none" baseline="0">
                <a:solidFill>
                  <a:srgbClr val="000000"/>
                </a:solidFill>
                <a:effectLst/>
                <a:uFill>
                  <a:solidFill>
                    <a:prstClr val="black">
                      <a:alpha val="0"/>
                    </a:prstClr>
                  </a:solidFill>
                </a:uFill>
                <a:latin typeface="Calibri"/>
                <a:ea typeface="Calibri"/>
                <a:cs typeface="Calibri"/>
              </a:rPr>
              <a:t>Begin met het typen van uw naam of selecteer uw naam uit de vervolgkeuzelijst</a:t>
            </a:r>
          </a:p>
          <a:p>
            <a:pPr marL="285750" indent="-285750">
              <a:buFont typeface="Arial" panose="020b0604020202020204" pitchFamily="34" charset="0"/>
              <a:buChar char="•"/>
            </a:pPr>
            <a:r>
              <a:rPr lang="nl-BE" sz="1400" b="0" i="0" u="none" strike="noStrike" cap="none" baseline="0">
                <a:solidFill>
                  <a:srgbClr val="000000"/>
                </a:solidFill>
                <a:effectLst/>
                <a:uFill>
                  <a:solidFill>
                    <a:prstClr val="black">
                      <a:alpha val="0"/>
                    </a:prstClr>
                  </a:solidFill>
                </a:uFill>
                <a:latin typeface="Calibri"/>
                <a:ea typeface="Calibri"/>
                <a:cs typeface="Calibri"/>
              </a:rPr>
              <a:t>Status wijzigen in Gereed</a:t>
            </a:r>
          </a:p>
          <a:p>
            <a:pPr marL="285750" indent="-285750">
              <a:buFont typeface="Arial" panose="020b0604020202020204" pitchFamily="34" charset="0"/>
              <a:buChar char="•"/>
            </a:pPr>
            <a:r>
              <a:rPr lang="nl-BE" sz="1400" b="0" i="0" u="none" strike="noStrike" cap="none" baseline="0">
                <a:solidFill>
                  <a:srgbClr val="000000"/>
                </a:solidFill>
                <a:effectLst/>
                <a:uFill>
                  <a:solidFill>
                    <a:prstClr val="black">
                      <a:alpha val="0"/>
                    </a:prstClr>
                  </a:solidFill>
                </a:uFill>
                <a:latin typeface="Calibri"/>
                <a:ea typeface="Calibri"/>
                <a:cs typeface="Calibri"/>
              </a:rPr>
              <a:t>Selecteer onder Beoordeling de resultaten van de World-Check Screening.</a:t>
            </a:r>
            <a:r>
              <a:rPr lang="nl-BE" sz="1400" b="0" i="0" u="none" strike="noStrike" cap="none" baseline="0">
                <a:solidFill>
                  <a:srgbClr val="000000"/>
                </a:solidFill>
                <a:effectLst/>
                <a:uFill>
                  <a:solidFill>
                    <a:prstClr val="black">
                      <a:alpha val="0"/>
                    </a:prstClr>
                  </a:solidFill>
                </a:uFill>
                <a:latin typeface="Calibri"/>
                <a:ea typeface="Calibri"/>
                <a:cs typeface="Calibri"/>
              </a:rPr>
              <a:t> </a:t>
            </a:r>
          </a:p>
          <a:p>
            <a:pPr marL="285750" indent="-285750">
              <a:buFont typeface="Arial" panose="020b0604020202020204" pitchFamily="34" charset="0"/>
              <a:buChar char="•"/>
            </a:pPr>
            <a:r>
              <a:rPr lang="nl-BE" sz="1400" b="0" i="0" u="none" strike="noStrike" cap="none" baseline="0">
                <a:solidFill>
                  <a:srgbClr val="000000"/>
                </a:solidFill>
                <a:effectLst/>
                <a:uFill>
                  <a:solidFill>
                    <a:prstClr val="black">
                      <a:alpha val="0"/>
                    </a:prstClr>
                  </a:solidFill>
                </a:uFill>
                <a:latin typeface="Calibri"/>
                <a:ea typeface="Calibri"/>
                <a:cs typeface="Calibri"/>
              </a:rPr>
              <a:t>Mogelijke beoordelingen omvatten:</a:t>
            </a:r>
          </a:p>
          <a:p>
            <a:pPr marL="742950" lvl="1" indent="-285750">
              <a:buFont typeface="Arial" panose="020b0604020202020204" pitchFamily="34" charset="0"/>
              <a:buChar char="•"/>
            </a:pPr>
            <a:r>
              <a:rPr lang="nl-BE" sz="1400" b="1" i="0" u="none" strike="noStrike" cap="none" baseline="0">
                <a:solidFill>
                  <a:srgbClr val="000000"/>
                </a:solidFill>
                <a:effectLst/>
                <a:uFill>
                  <a:solidFill>
                    <a:prstClr val="black">
                      <a:alpha val="0"/>
                    </a:prstClr>
                  </a:solidFill>
                </a:uFill>
                <a:latin typeface="Calibri"/>
                <a:ea typeface="Calibri"/>
                <a:cs typeface="Calibri"/>
              </a:rPr>
              <a:t>Laag risico zonder treffers:</a:t>
            </a:r>
            <a:r>
              <a:rPr lang="nl-BE" sz="1400" b="0" i="0" u="none" strike="noStrike" cap="none" baseline="0">
                <a:solidFill>
                  <a:srgbClr val="000000"/>
                </a:solidFill>
                <a:effectLst/>
                <a:uFill>
                  <a:solidFill>
                    <a:prstClr val="black">
                      <a:alpha val="0"/>
                    </a:prstClr>
                  </a:solidFill>
                </a:uFill>
                <a:latin typeface="Calibri"/>
                <a:ea typeface="Calibri"/>
                <a:cs typeface="Calibri"/>
              </a:rPr>
              <a:t> </a:t>
            </a:r>
            <a:r>
              <a:rPr lang="nl-BE" sz="1400" b="0" i="0" u="none" strike="noStrike" cap="none" baseline="0">
                <a:solidFill>
                  <a:srgbClr val="000000"/>
                </a:solidFill>
                <a:effectLst/>
                <a:uFill>
                  <a:solidFill>
                    <a:prstClr val="black">
                      <a:alpha val="0"/>
                    </a:prstClr>
                  </a:solidFill>
                </a:uFill>
                <a:latin typeface="Calibri"/>
                <a:ea typeface="Calibri"/>
                <a:cs typeface="Calibri"/>
              </a:rPr>
              <a:t>De risico-analyser scoorde </a:t>
            </a:r>
            <a:r>
              <a:rPr lang="nl-BE" sz="1400" b="1" i="0" u="none" strike="noStrike" cap="none" baseline="0">
                <a:solidFill>
                  <a:srgbClr val="92D050"/>
                </a:solidFill>
                <a:effectLst/>
                <a:uFill>
                  <a:solidFill>
                    <a:prstClr val="black">
                      <a:alpha val="0"/>
                    </a:prstClr>
                  </a:solidFill>
                </a:uFill>
                <a:latin typeface="Calibri"/>
                <a:ea typeface="Calibri"/>
                <a:cs typeface="Calibri"/>
              </a:rPr>
              <a:t>LAAG</a:t>
            </a:r>
            <a:r>
              <a:rPr lang="nl-BE" sz="1400" b="0" i="0" u="none" strike="noStrike" cap="none" baseline="0">
                <a:solidFill>
                  <a:srgbClr val="000000"/>
                </a:solidFill>
                <a:effectLst/>
                <a:uFill>
                  <a:solidFill>
                    <a:prstClr val="black">
                      <a:alpha val="0"/>
                    </a:prstClr>
                  </a:solidFill>
                </a:uFill>
                <a:latin typeface="Calibri"/>
                <a:ea typeface="Calibri"/>
                <a:cs typeface="Calibri"/>
              </a:rPr>
              <a:t> en er waren </a:t>
            </a:r>
            <a:r>
              <a:rPr lang="nl-BE" sz="1400" b="1" i="0" u="none" strike="noStrike" cap="none" baseline="0">
                <a:solidFill>
                  <a:srgbClr val="FF0000"/>
                </a:solidFill>
                <a:effectLst/>
                <a:uFill>
                  <a:solidFill>
                    <a:prstClr val="black">
                      <a:alpha val="0"/>
                    </a:prstClr>
                  </a:solidFill>
                </a:uFill>
                <a:latin typeface="Calibri"/>
                <a:ea typeface="Calibri"/>
                <a:cs typeface="Calibri"/>
              </a:rPr>
              <a:t>GEEN</a:t>
            </a:r>
            <a:r>
              <a:rPr lang="nl-BE" sz="1400" b="0" i="0" u="none" strike="noStrike" cap="none" baseline="0">
                <a:solidFill>
                  <a:srgbClr val="000000"/>
                </a:solidFill>
                <a:effectLst/>
                <a:uFill>
                  <a:solidFill>
                    <a:prstClr val="black">
                      <a:alpha val="0"/>
                    </a:prstClr>
                  </a:solidFill>
                </a:uFill>
                <a:latin typeface="Calibri"/>
                <a:ea typeface="Calibri"/>
                <a:cs typeface="Calibri"/>
              </a:rPr>
              <a:t> positieve resultaten van de wereldcontrole</a:t>
            </a:r>
            <a:endParaRPr lang="en-GB" sz="1400" b="1"/>
          </a:p>
          <a:p>
            <a:pPr marL="742950" lvl="1" indent="-285750">
              <a:buFont typeface="Arial" panose="020b0604020202020204" pitchFamily="34" charset="0"/>
              <a:buChar char="•"/>
            </a:pPr>
            <a:r>
              <a:rPr lang="nl-BE" sz="1400" b="1" i="0" u="none" strike="noStrike" cap="none" baseline="0">
                <a:solidFill>
                  <a:srgbClr val="000000"/>
                </a:solidFill>
                <a:effectLst/>
                <a:uFill>
                  <a:solidFill>
                    <a:prstClr val="black">
                      <a:alpha val="0"/>
                    </a:prstClr>
                  </a:solidFill>
                </a:uFill>
                <a:latin typeface="Calibri"/>
                <a:ea typeface="Calibri"/>
                <a:cs typeface="Calibri"/>
              </a:rPr>
              <a:t>Gemiddeld risico zonder hits:</a:t>
            </a:r>
            <a:r>
              <a:rPr lang="nl-BE" sz="1400" b="0" i="0" u="none" strike="noStrike" cap="none" baseline="0">
                <a:solidFill>
                  <a:srgbClr val="000000"/>
                </a:solidFill>
                <a:effectLst/>
                <a:uFill>
                  <a:solidFill>
                    <a:prstClr val="black">
                      <a:alpha val="0"/>
                    </a:prstClr>
                  </a:solidFill>
                </a:uFill>
                <a:latin typeface="Calibri"/>
                <a:ea typeface="Calibri"/>
                <a:cs typeface="Calibri"/>
              </a:rPr>
              <a:t> </a:t>
            </a:r>
            <a:r>
              <a:rPr lang="nl-BE" sz="1400" b="0" i="0" u="none" strike="noStrike" cap="none" baseline="0">
                <a:solidFill>
                  <a:srgbClr val="000000"/>
                </a:solidFill>
                <a:effectLst/>
                <a:uFill>
                  <a:solidFill>
                    <a:prstClr val="black">
                      <a:alpha val="0"/>
                    </a:prstClr>
                  </a:solidFill>
                </a:uFill>
                <a:latin typeface="Calibri"/>
                <a:ea typeface="Calibri"/>
                <a:cs typeface="Calibri"/>
              </a:rPr>
              <a:t>De risico-analyser scoorde </a:t>
            </a:r>
            <a:r>
              <a:rPr lang="nl-BE" sz="1400" b="1" i="0" u="none" strike="noStrike" cap="none" baseline="0">
                <a:solidFill>
                  <a:srgbClr val="FFC000"/>
                </a:solidFill>
                <a:effectLst/>
                <a:uFill>
                  <a:solidFill>
                    <a:prstClr val="black">
                      <a:alpha val="0"/>
                    </a:prstClr>
                  </a:solidFill>
                </a:uFill>
                <a:latin typeface="Calibri"/>
                <a:ea typeface="Calibri"/>
                <a:cs typeface="Calibri"/>
              </a:rPr>
              <a:t>MEDIUM</a:t>
            </a:r>
            <a:r>
              <a:rPr lang="nl-BE" sz="1400" b="0" i="0" u="none" strike="noStrike" cap="none" baseline="0">
                <a:solidFill>
                  <a:srgbClr val="000000"/>
                </a:solidFill>
                <a:effectLst/>
                <a:uFill>
                  <a:solidFill>
                    <a:prstClr val="black">
                      <a:alpha val="0"/>
                    </a:prstClr>
                  </a:solidFill>
                </a:uFill>
                <a:latin typeface="Calibri"/>
                <a:ea typeface="Calibri"/>
                <a:cs typeface="Calibri"/>
              </a:rPr>
              <a:t> en er waren </a:t>
            </a:r>
            <a:r>
              <a:rPr lang="nl-BE" sz="1400" b="1" i="0" u="none" strike="noStrike" cap="none" baseline="0">
                <a:solidFill>
                  <a:srgbClr val="FF0000"/>
                </a:solidFill>
                <a:effectLst/>
                <a:uFill>
                  <a:solidFill>
                    <a:prstClr val="black">
                      <a:alpha val="0"/>
                    </a:prstClr>
                  </a:solidFill>
                </a:uFill>
                <a:latin typeface="Calibri"/>
                <a:ea typeface="Calibri"/>
                <a:cs typeface="Calibri"/>
              </a:rPr>
              <a:t>GEEN</a:t>
            </a:r>
            <a:r>
              <a:rPr lang="nl-BE" sz="1400" b="0" i="0" u="none" strike="noStrike" cap="none" baseline="0">
                <a:solidFill>
                  <a:srgbClr val="000000"/>
                </a:solidFill>
                <a:effectLst/>
                <a:uFill>
                  <a:solidFill>
                    <a:prstClr val="black">
                      <a:alpha val="0"/>
                    </a:prstClr>
                  </a:solidFill>
                </a:uFill>
                <a:latin typeface="Calibri"/>
                <a:ea typeface="Calibri"/>
                <a:cs typeface="Calibri"/>
              </a:rPr>
              <a:t> positieve resultaten van de wereldcontrole.</a:t>
            </a:r>
          </a:p>
          <a:p>
            <a:pPr marL="742950" lvl="1" indent="-285750">
              <a:buFont typeface="Arial" panose="020b0604020202020204" pitchFamily="34" charset="0"/>
              <a:buChar char="•"/>
            </a:pPr>
            <a:r>
              <a:rPr lang="nl-BE" sz="1400" b="1" i="0" u="none" strike="noStrike" cap="none" baseline="0">
                <a:solidFill>
                  <a:srgbClr val="000000"/>
                </a:solidFill>
                <a:effectLst/>
                <a:uFill>
                  <a:solidFill>
                    <a:prstClr val="black">
                      <a:alpha val="0"/>
                    </a:prstClr>
                  </a:solidFill>
                </a:uFill>
                <a:latin typeface="Calibri"/>
                <a:ea typeface="Calibri"/>
                <a:cs typeface="Calibri"/>
              </a:rPr>
              <a:t>Hoog risico zonder gevolgen:</a:t>
            </a:r>
            <a:r>
              <a:rPr lang="nl-BE" sz="1400" b="0" i="0" u="none" strike="noStrike" cap="none" baseline="0">
                <a:solidFill>
                  <a:srgbClr val="000000"/>
                </a:solidFill>
                <a:effectLst/>
                <a:uFill>
                  <a:solidFill>
                    <a:prstClr val="black">
                      <a:alpha val="0"/>
                    </a:prstClr>
                  </a:solidFill>
                </a:uFill>
                <a:latin typeface="Calibri"/>
                <a:ea typeface="Calibri"/>
                <a:cs typeface="Calibri"/>
              </a:rPr>
              <a:t> </a:t>
            </a:r>
            <a:r>
              <a:rPr lang="nl-BE" sz="1400" b="0" i="0" u="none" strike="noStrike" cap="none" baseline="0">
                <a:solidFill>
                  <a:srgbClr val="000000"/>
                </a:solidFill>
                <a:effectLst/>
                <a:uFill>
                  <a:solidFill>
                    <a:prstClr val="black">
                      <a:alpha val="0"/>
                    </a:prstClr>
                  </a:solidFill>
                </a:uFill>
                <a:latin typeface="Calibri"/>
                <a:ea typeface="Calibri"/>
                <a:cs typeface="Calibri"/>
              </a:rPr>
              <a:t>De Risk Analyser scoorde </a:t>
            </a:r>
            <a:r>
              <a:rPr lang="nl-BE" sz="1400" b="1" i="0" u="none" strike="noStrike" cap="none" baseline="0">
                <a:solidFill>
                  <a:srgbClr val="FF0000"/>
                </a:solidFill>
                <a:effectLst/>
                <a:uFill>
                  <a:solidFill>
                    <a:prstClr val="black">
                      <a:alpha val="0"/>
                    </a:prstClr>
                  </a:solidFill>
                </a:uFill>
                <a:latin typeface="Calibri"/>
                <a:ea typeface="Calibri"/>
                <a:cs typeface="Calibri"/>
              </a:rPr>
              <a:t>HIGH</a:t>
            </a:r>
            <a:r>
              <a:rPr lang="nl-BE" sz="1400" b="0" i="0" u="none" strike="noStrike" cap="none" baseline="0">
                <a:solidFill>
                  <a:srgbClr val="000000"/>
                </a:solidFill>
                <a:effectLst/>
                <a:uFill>
                  <a:solidFill>
                    <a:prstClr val="black">
                      <a:alpha val="0"/>
                    </a:prstClr>
                  </a:solidFill>
                </a:uFill>
                <a:latin typeface="Calibri"/>
                <a:ea typeface="Calibri"/>
                <a:cs typeface="Calibri"/>
              </a:rPr>
              <a:t> en er waren </a:t>
            </a:r>
            <a:r>
              <a:rPr lang="nl-BE" sz="1400" b="1" i="0" u="none" strike="noStrike" cap="none" baseline="0">
                <a:solidFill>
                  <a:srgbClr val="FF0000"/>
                </a:solidFill>
                <a:effectLst/>
                <a:uFill>
                  <a:solidFill>
                    <a:prstClr val="black">
                      <a:alpha val="0"/>
                    </a:prstClr>
                  </a:solidFill>
                </a:uFill>
                <a:latin typeface="Calibri"/>
                <a:ea typeface="Calibri"/>
                <a:cs typeface="Calibri"/>
              </a:rPr>
              <a:t>GEEN</a:t>
            </a:r>
            <a:r>
              <a:rPr lang="nl-BE" sz="1400" b="0" i="0" u="none" strike="noStrike" cap="none" baseline="0">
                <a:solidFill>
                  <a:srgbClr val="000000"/>
                </a:solidFill>
                <a:effectLst/>
                <a:uFill>
                  <a:solidFill>
                    <a:prstClr val="black">
                      <a:alpha val="0"/>
                    </a:prstClr>
                  </a:solidFill>
                </a:uFill>
                <a:latin typeface="Calibri"/>
                <a:ea typeface="Calibri"/>
                <a:cs typeface="Calibri"/>
              </a:rPr>
              <a:t> positieve resultaten van de wereldcontrole.</a:t>
            </a:r>
            <a:r>
              <a:rPr lang="nl-BE" sz="1400" b="0" i="0" u="none" strike="noStrike" cap="none" baseline="0">
                <a:solidFill>
                  <a:srgbClr val="000000"/>
                </a:solidFill>
                <a:effectLst/>
                <a:uFill>
                  <a:solidFill>
                    <a:prstClr val="black">
                      <a:alpha val="0"/>
                    </a:prstClr>
                  </a:solidFill>
                </a:uFill>
                <a:latin typeface="Calibri"/>
                <a:ea typeface="Calibri"/>
                <a:cs typeface="Calibri"/>
              </a:rPr>
              <a:t> </a:t>
            </a:r>
          </a:p>
          <a:p>
            <a:pPr marL="742950" lvl="1" indent="-285750">
              <a:buFont typeface="Arial" panose="020b0604020202020204" pitchFamily="34" charset="0"/>
              <a:buChar char="•"/>
            </a:pPr>
            <a:r>
              <a:rPr lang="nl-BE" sz="1400" b="1" i="0" u="none" strike="noStrike" cap="none" baseline="0">
                <a:solidFill>
                  <a:srgbClr val="000000"/>
                </a:solidFill>
                <a:effectLst/>
                <a:uFill>
                  <a:solidFill>
                    <a:prstClr val="black">
                      <a:alpha val="0"/>
                    </a:prstClr>
                  </a:solidFill>
                </a:uFill>
                <a:latin typeface="Calibri"/>
                <a:ea typeface="Calibri"/>
                <a:cs typeface="Calibri"/>
              </a:rPr>
              <a:t>Mogelijke World Check-hits gevonden:</a:t>
            </a:r>
            <a:r>
              <a:rPr lang="nl-BE" sz="1400" b="0" i="0" u="none" strike="noStrike" cap="none" baseline="0">
                <a:solidFill>
                  <a:srgbClr val="000000"/>
                </a:solidFill>
                <a:effectLst/>
                <a:uFill>
                  <a:solidFill>
                    <a:prstClr val="black">
                      <a:alpha val="0"/>
                    </a:prstClr>
                  </a:solidFill>
                </a:uFill>
                <a:latin typeface="Calibri"/>
                <a:ea typeface="Calibri"/>
                <a:cs typeface="Calibri"/>
              </a:rPr>
              <a:t> </a:t>
            </a:r>
            <a:r>
              <a:rPr lang="nl-BE" sz="1400" b="0" i="0" u="none" strike="noStrike" cap="none" baseline="0">
                <a:solidFill>
                  <a:srgbClr val="000000"/>
                </a:solidFill>
                <a:effectLst/>
                <a:uFill>
                  <a:solidFill>
                    <a:prstClr val="black">
                      <a:alpha val="0"/>
                    </a:prstClr>
                  </a:solidFill>
                </a:uFill>
                <a:latin typeface="Calibri"/>
                <a:ea typeface="Calibri"/>
                <a:cs typeface="Calibri"/>
              </a:rPr>
              <a:t>Ongeacht de score van de risicoanalyse (d.w.z. kan laag, gemiddeld of hoog zijn), was er een positieve of mogelijke match in de wereldcontrolescreening</a:t>
            </a:r>
          </a:p>
          <a:p>
            <a:pPr marL="742950" lvl="1" indent="-285750">
              <a:buFont typeface="Arial" panose="020b0604020202020204" pitchFamily="34" charset="0"/>
              <a:buChar char="•"/>
            </a:pPr>
            <a:r>
              <a:rPr lang="nl-BE" sz="1400" b="1" i="0" u="none" strike="noStrike" cap="none" baseline="0">
                <a:solidFill>
                  <a:srgbClr val="000000"/>
                </a:solidFill>
                <a:effectLst/>
                <a:uFill>
                  <a:solidFill>
                    <a:prstClr val="black">
                      <a:alpha val="0"/>
                    </a:prstClr>
                  </a:solidFill>
                </a:uFill>
                <a:latin typeface="Calibri"/>
                <a:ea typeface="Calibri"/>
                <a:cs typeface="Calibri"/>
              </a:rPr>
              <a:t>Derde partij weigeren:</a:t>
            </a:r>
            <a:r>
              <a:rPr lang="nl-BE" sz="1400" b="0" i="0" u="none" strike="noStrike" cap="none" baseline="0">
                <a:solidFill>
                  <a:srgbClr val="000000"/>
                </a:solidFill>
                <a:effectLst/>
                <a:uFill>
                  <a:solidFill>
                    <a:prstClr val="black">
                      <a:alpha val="0"/>
                    </a:prstClr>
                  </a:solidFill>
                </a:uFill>
                <a:latin typeface="Calibri"/>
                <a:ea typeface="Calibri"/>
                <a:cs typeface="Calibri"/>
              </a:rPr>
              <a:t> </a:t>
            </a:r>
            <a:r>
              <a:rPr lang="nl-BE" sz="1400" b="0" i="0" u="none" strike="noStrike" cap="none" baseline="0">
                <a:solidFill>
                  <a:srgbClr val="000000"/>
                </a:solidFill>
                <a:effectLst/>
                <a:uFill>
                  <a:solidFill>
                    <a:prstClr val="black">
                      <a:alpha val="0"/>
                    </a:prstClr>
                  </a:solidFill>
                </a:uFill>
                <a:latin typeface="Calibri"/>
                <a:ea typeface="Calibri"/>
                <a:cs typeface="Calibri"/>
              </a:rPr>
              <a:t>De resultaten van de World Check Screening waren positief en werden gemarkeerd als iets wat betekent dat de derde partij onmiddellijk moet worden afgewezen, zoals gekoppeld zijn aan een beperkte partij of geregistreerd zijn in een land onder embargo.</a:t>
            </a:r>
            <a:r>
              <a:rPr lang="nl-BE" sz="1400" b="0" i="0" u="none" strike="noStrike" cap="none" baseline="0">
                <a:solidFill>
                  <a:srgbClr val="000000"/>
                </a:solidFill>
                <a:effectLst/>
                <a:uFill>
                  <a:solidFill>
                    <a:prstClr val="black">
                      <a:alpha val="0"/>
                    </a:prstClr>
                  </a:solidFill>
                </a:uFill>
                <a:latin typeface="Calibri"/>
                <a:ea typeface="Calibri"/>
                <a:cs typeface="Calibri"/>
              </a:rPr>
              <a:t> </a:t>
            </a:r>
          </a:p>
        </p:txBody>
      </p:sp>
      <p:sp>
        <p:nvSpPr>
          <p:cNvPr id="3" name="Slide Number Placeholder 2">
            <a:extLst>
              <a:ext uri="{FF2B5EF4-FFF2-40B4-BE49-F238E27FC236}">
                <a16:creationId xmlns:a16="http://schemas.microsoft.com/office/drawing/2014/main" id="{EB53F326-D724-2849-DE83-2B0E60FEA585}"/>
              </a:ext>
            </a:extLst>
          </p:cNvPr>
          <p:cNvSpPr>
            <a:spLocks noGrp="1"/>
          </p:cNvSpPr>
          <p:nvPr>
            <p:ph type="sldNum" sz="quarter" idx="4"/>
          </p:nvPr>
        </p:nvSpPr>
        <p:spPr/>
        <p:txBody>
          <a:bodyPr/>
          <a:lstStyle/>
          <a:p>
            <a:fld id="{BB5FC4A1-A2DE-4EB5-9A46-57D39B4235EC}" type="slidenum">
              <a:rPr lang="en-US" smtClean="0"/>
              <a:t>36</a:t>
            </a:fld>
            <a:endParaRPr lang="en-US"/>
          </a:p>
        </p:txBody>
      </p:sp>
    </p:spTree>
    <p:extLst>
      <p:ext uri="{BB962C8B-B14F-4D97-AF65-F5344CB8AC3E}">
        <p14:creationId val="3911112961"/>
      </p:ext>
    </p:extLst>
  </p:cSld>
  <p:clrMapOvr>
    <a:masterClrMapping/>
  </p:clrMapOvr>
  <p:transition spd="med">
    <p:fade/>
  </p:transition>
  <p:timing/>
</p:sld>
</file>

<file path=ppt/slides/slide3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 name="TextBox 7">
            <a:extLst>
              <a:ext uri="{FF2B5EF4-FFF2-40B4-BE49-F238E27FC236}">
                <a16:creationId xmlns:a16="http://schemas.microsoft.com/office/drawing/2014/main" id="{E74A77D8-18D7-B0C8-EEBC-23EC6222F266}"/>
              </a:ext>
            </a:extLst>
          </p:cNvPr>
          <p:cNvSpPr txBox="1"/>
          <p:nvPr/>
        </p:nvSpPr>
        <p:spPr>
          <a:xfrm>
            <a:off x="169645" y="1466787"/>
            <a:ext cx="8665535" cy="2072640"/>
          </a:xfrm>
          <a:prstGeom prst="rect">
            <a:avLst/>
          </a:prstGeom>
          <a:noFill/>
        </p:spPr>
        <p:txBody>
          <a:bodyPr wrap="square" rtlCol="0">
            <a:spAutoFit/>
          </a:bodyPr>
          <a:lstStyle/>
          <a:p>
            <a:r>
              <a:rPr lang="nl-BE" sz="1400" b="1" i="0" u="none" strike="noStrike" cap="none" baseline="0">
                <a:solidFill>
                  <a:srgbClr val="000000"/>
                </a:solidFill>
                <a:effectLst/>
                <a:uFill>
                  <a:solidFill>
                    <a:prstClr val="black">
                      <a:alpha val="0"/>
                    </a:prstClr>
                  </a:solidFill>
                </a:uFill>
                <a:latin typeface="Calibri"/>
                <a:ea typeface="Calibri"/>
                <a:cs typeface="Calibri"/>
              </a:rPr>
              <a:t>Laag risico zonder treffers:</a:t>
            </a:r>
          </a:p>
          <a:p>
            <a:endParaRPr lang="en-GB" sz="1400"/>
          </a:p>
          <a:p>
            <a:r>
              <a:rPr lang="nl-BE" sz="1400" b="0" i="0" u="none" strike="noStrike" cap="none" baseline="0">
                <a:solidFill>
                  <a:srgbClr val="000000"/>
                </a:solidFill>
                <a:effectLst/>
                <a:uFill>
                  <a:solidFill>
                    <a:prstClr val="black">
                      <a:alpha val="0"/>
                    </a:prstClr>
                  </a:solidFill>
                </a:uFill>
                <a:latin typeface="Calibri"/>
                <a:ea typeface="Calibri"/>
                <a:cs typeface="Calibri"/>
              </a:rPr>
              <a:t>Als een derde partij een laag risico scoorde in de risicoanalyse en er geen World-Check-matches waren in de World-Check-screening, is dit de beoordeling die zal worden geselecteerd.</a:t>
            </a:r>
          </a:p>
          <a:p>
            <a:endParaRPr lang="en-GB" sz="1400"/>
          </a:p>
          <a:p>
            <a:r>
              <a:rPr lang="nl-BE" sz="1400" b="0" i="0" u="none" strike="noStrike" cap="none" baseline="0">
                <a:solidFill>
                  <a:srgbClr val="000000"/>
                </a:solidFill>
                <a:effectLst/>
                <a:uFill>
                  <a:solidFill>
                    <a:prstClr val="black">
                      <a:alpha val="0"/>
                    </a:prstClr>
                  </a:solidFill>
                </a:uFill>
                <a:latin typeface="Calibri"/>
                <a:ea typeface="Calibri"/>
                <a:cs typeface="Calibri"/>
              </a:rPr>
              <a:t>Zodra de eerste activiteit is voltooid, wordt een e-mail verzonden naar het </a:t>
            </a:r>
            <a:r>
              <a:rPr lang="nl-BE" sz="1400" b="0" i="0" u="none" strike="noStrike" cap="none" baseline="0">
                <a:solidFill>
                  <a:srgbClr val="FF0000"/>
                </a:solidFill>
                <a:effectLst/>
                <a:uFill>
                  <a:solidFill>
                    <a:prstClr val="black">
                      <a:alpha val="0"/>
                    </a:prstClr>
                  </a:solidFill>
                </a:uFill>
                <a:latin typeface="Calibri"/>
                <a:ea typeface="Calibri"/>
                <a:cs typeface="Calibri"/>
              </a:rPr>
              <a:t>ONBOARDING TEAM,</a:t>
            </a:r>
            <a:r>
              <a:rPr lang="nl-BE" sz="1400" b="0" i="0" u="none" strike="noStrike" cap="none" baseline="0">
                <a:solidFill>
                  <a:srgbClr val="000000"/>
                </a:solidFill>
                <a:effectLst/>
                <a:uFill>
                  <a:solidFill>
                    <a:prstClr val="black">
                      <a:alpha val="0"/>
                    </a:prstClr>
                  </a:solidFill>
                </a:uFill>
                <a:latin typeface="Calibri"/>
                <a:ea typeface="Calibri"/>
                <a:cs typeface="Calibri"/>
              </a:rPr>
              <a:t> hieronder wordt een voorbeeld opgenomen en de volgende activiteit in de workflow kan worden bewerkt:</a:t>
            </a:r>
          </a:p>
          <a:p>
            <a:endParaRPr lang="en-GB"/>
          </a:p>
        </p:txBody>
      </p:sp>
      <p:pic>
        <p:nvPicPr>
          <p:cNvPr id="12" name="Picture 11">
            <a:extLst>
              <a:ext uri="{FF2B5EF4-FFF2-40B4-BE49-F238E27FC236}">
                <a16:creationId xmlns:a16="http://schemas.microsoft.com/office/drawing/2014/main" id="{D0D0B971-318A-643A-C6EB-AD025168119E}"/>
              </a:ext>
            </a:extLst>
          </p:cNvPr>
          <p:cNvPicPr>
            <a:picLocks noChangeAspect="1"/>
          </p:cNvPicPr>
          <p:nvPr/>
        </p:nvPicPr>
        <p:blipFill>
          <a:blip r:embed="rId2"/>
          <a:stretch>
            <a:fillRect/>
          </a:stretch>
        </p:blipFill>
        <p:spPr>
          <a:xfrm>
            <a:off x="169645" y="3081140"/>
            <a:ext cx="6858000" cy="3676511"/>
          </a:xfrm>
          <a:prstGeom prst="rect">
            <a:avLst/>
          </a:prstGeom>
        </p:spPr>
      </p:pic>
      <p:sp>
        <p:nvSpPr>
          <p:cNvPr id="3" name="Slide Number Placeholder 2">
            <a:extLst>
              <a:ext uri="{FF2B5EF4-FFF2-40B4-BE49-F238E27FC236}">
                <a16:creationId xmlns:a16="http://schemas.microsoft.com/office/drawing/2014/main" id="{261A17D6-71F1-F791-4E53-B2BF9F9319B8}"/>
              </a:ext>
            </a:extLst>
          </p:cNvPr>
          <p:cNvSpPr>
            <a:spLocks noGrp="1"/>
          </p:cNvSpPr>
          <p:nvPr>
            <p:ph type="sldNum" sz="quarter" idx="4"/>
          </p:nvPr>
        </p:nvSpPr>
        <p:spPr/>
        <p:txBody>
          <a:bodyPr/>
          <a:lstStyle/>
          <a:p>
            <a:fld id="{BB5FC4A1-A2DE-4EB5-9A46-57D39B4235EC}" type="slidenum">
              <a:rPr lang="en-US" smtClean="0"/>
              <a:t>37</a:t>
            </a:fld>
            <a:endParaRPr lang="en-US"/>
          </a:p>
        </p:txBody>
      </p:sp>
      <p:sp>
        <p:nvSpPr>
          <p:cNvPr id="7" name="Title 1">
            <a:extLst>
              <a:ext uri="{FF2B5EF4-FFF2-40B4-BE49-F238E27FC236}">
                <a16:creationId xmlns:a16="http://schemas.microsoft.com/office/drawing/2014/main" id="{E971BAB8-D99D-657F-DB44-7D027C6FD089}"/>
              </a:ext>
            </a:extLst>
          </p:cNvPr>
          <p:cNvSpPr>
            <a:spLocks noGrp="1"/>
          </p:cNvSpPr>
          <p:nvPr>
            <p:ph type="title"/>
          </p:nvPr>
        </p:nvSpPr>
        <p:spPr>
          <a:xfrm>
            <a:off x="822960" y="182880"/>
            <a:ext cx="7358907" cy="787032"/>
          </a:xfrm>
        </p:spPr>
        <p:txBody>
          <a:bodyPr/>
          <a:lstStyle/>
          <a:p>
            <a:r>
              <a:rPr lang="nl-BE" sz="2000" b="0" i="0" u="none" strike="noStrike" cap="none" baseline="0">
                <a:solidFill>
                  <a:srgbClr val="FFFFFF"/>
                </a:solidFill>
                <a:effectLst/>
                <a:uFill>
                  <a:solidFill>
                    <a:prstClr val="black">
                      <a:alpha val="0"/>
                    </a:prstClr>
                  </a:solidFill>
                </a:uFill>
                <a:latin typeface="Calibri Light"/>
                <a:ea typeface="Calibri Light"/>
                <a:cs typeface="Calibri Light"/>
              </a:rPr>
              <a:t>Onboarding van een derde partij</a:t>
            </a:r>
          </a:p>
        </p:txBody>
      </p:sp>
    </p:spTree>
    <p:extLst>
      <p:ext uri="{BB962C8B-B14F-4D97-AF65-F5344CB8AC3E}">
        <p14:creationId val="4036463930"/>
      </p:ext>
    </p:extLst>
  </p:cSld>
  <p:clrMapOvr>
    <a:masterClrMapping/>
  </p:clrMapOvr>
  <p:transition spd="med">
    <p:fade/>
  </p:transition>
  <p:timing/>
</p:sld>
</file>

<file path=ppt/slides/slide3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2A4B1729-79EC-6056-9889-42B18C1E757F}"/>
              </a:ext>
            </a:extLst>
          </p:cNvPr>
          <p:cNvSpPr>
            <a:spLocks noGrp="1"/>
          </p:cNvSpPr>
          <p:nvPr>
            <p:ph type="title"/>
          </p:nvPr>
        </p:nvSpPr>
        <p:spPr/>
        <p:txBody>
          <a:bodyPr/>
          <a:lstStyle/>
          <a:p>
            <a:r>
              <a:rPr lang="nl-BE" sz="2000" b="0" i="0" u="none" strike="noStrike" cap="none" baseline="0">
                <a:solidFill>
                  <a:srgbClr val="FFFFFF"/>
                </a:solidFill>
                <a:effectLst/>
                <a:uFill>
                  <a:solidFill>
                    <a:prstClr val="black">
                      <a:alpha val="0"/>
                    </a:prstClr>
                  </a:solidFill>
                </a:uFill>
                <a:latin typeface="Calibri Light"/>
                <a:ea typeface="Calibri Light"/>
                <a:cs typeface="Calibri Light"/>
              </a:rPr>
              <a:t>Onboarding van een derde partij</a:t>
            </a:r>
          </a:p>
        </p:txBody>
      </p:sp>
      <p:sp>
        <p:nvSpPr>
          <p:cNvPr id="3" name="Content Placeholder 2">
            <a:extLst>
              <a:ext uri="{FF2B5EF4-FFF2-40B4-BE49-F238E27FC236}">
                <a16:creationId xmlns:a16="http://schemas.microsoft.com/office/drawing/2014/main" id="{37D3592B-010B-BF32-1D24-9E54290486A0}"/>
              </a:ext>
            </a:extLst>
          </p:cNvPr>
          <p:cNvSpPr>
            <a:spLocks noGrp="1"/>
          </p:cNvSpPr>
          <p:nvPr>
            <p:ph idx="1"/>
          </p:nvPr>
        </p:nvSpPr>
        <p:spPr>
          <a:xfrm>
            <a:off x="432562" y="1508760"/>
            <a:ext cx="8074836" cy="1181277"/>
          </a:xfrm>
        </p:spPr>
        <p:txBody>
          <a:bodyPr>
            <a:normAutofit/>
          </a:bodyPr>
          <a:lstStyle/>
          <a:p>
            <a:pPr marL="0" indent="0">
              <a:buNone/>
            </a:pPr>
            <a:r>
              <a:rPr lang="nl-BE" sz="1400" b="1" i="0" u="none" strike="noStrike" cap="none" baseline="0">
                <a:solidFill>
                  <a:srgbClr val="000000"/>
                </a:solidFill>
                <a:effectLst/>
                <a:uFill>
                  <a:solidFill>
                    <a:prstClr val="black">
                      <a:alpha val="0"/>
                    </a:prstClr>
                  </a:solidFill>
                </a:uFill>
                <a:latin typeface="Calibri"/>
                <a:ea typeface="Calibri"/>
                <a:cs typeface="Calibri"/>
              </a:rPr>
              <a:t>Laag risico zonder hits (vervolg):</a:t>
            </a:r>
          </a:p>
          <a:p>
            <a:pPr marL="0" indent="0">
              <a:buNone/>
            </a:pPr>
            <a:r>
              <a:rPr lang="nl-BE" sz="1400" b="0" i="0" u="none" strike="noStrike" cap="none" baseline="0">
                <a:solidFill>
                  <a:srgbClr val="000000"/>
                </a:solidFill>
                <a:effectLst/>
                <a:uFill>
                  <a:solidFill>
                    <a:prstClr val="black">
                      <a:alpha val="0"/>
                    </a:prstClr>
                  </a:solidFill>
                </a:uFill>
                <a:latin typeface="Calibri"/>
                <a:ea typeface="Calibri"/>
                <a:cs typeface="Calibri"/>
              </a:rPr>
              <a:t>Omdat er geen problemen waren met de derde partij, kan het </a:t>
            </a:r>
            <a:r>
              <a:rPr lang="nl-BE" sz="1400" b="0" i="0" u="none" strike="noStrike" cap="none" baseline="0">
                <a:solidFill>
                  <a:srgbClr val="FF0000"/>
                </a:solidFill>
                <a:effectLst/>
                <a:uFill>
                  <a:solidFill>
                    <a:prstClr val="black">
                      <a:alpha val="0"/>
                    </a:prstClr>
                  </a:solidFill>
                </a:uFill>
                <a:latin typeface="Calibri"/>
                <a:ea typeface="Calibri"/>
                <a:cs typeface="Calibri"/>
              </a:rPr>
              <a:t>ONBOARDING</a:t>
            </a:r>
            <a:r>
              <a:rPr lang="nl-BE" sz="1400" b="0" i="0" u="none" strike="noStrike" cap="none" baseline="0">
                <a:solidFill>
                  <a:srgbClr val="000000"/>
                </a:solidFill>
                <a:effectLst/>
                <a:uFill>
                  <a:solidFill>
                    <a:prstClr val="black">
                      <a:alpha val="0"/>
                    </a:prstClr>
                  </a:solidFill>
                </a:uFill>
                <a:latin typeface="Calibri"/>
                <a:ea typeface="Calibri"/>
                <a:cs typeface="Calibri"/>
              </a:rPr>
              <a:t> </a:t>
            </a:r>
            <a:r>
              <a:rPr lang="nl-BE" sz="1400" b="0" i="0" u="none" strike="noStrike" cap="none" baseline="0">
                <a:solidFill>
                  <a:srgbClr val="FF0000"/>
                </a:solidFill>
                <a:effectLst/>
                <a:uFill>
                  <a:solidFill>
                    <a:prstClr val="black">
                      <a:alpha val="0"/>
                    </a:prstClr>
                  </a:solidFill>
                </a:uFill>
                <a:latin typeface="Calibri"/>
                <a:ea typeface="Calibri"/>
                <a:cs typeface="Calibri"/>
              </a:rPr>
              <a:t>TEAM</a:t>
            </a:r>
            <a:r>
              <a:rPr lang="nl-BE" sz="1400" b="0" i="0" u="none" strike="noStrike" cap="none" baseline="0">
                <a:solidFill>
                  <a:srgbClr val="000000"/>
                </a:solidFill>
                <a:effectLst/>
                <a:uFill>
                  <a:solidFill>
                    <a:prstClr val="black">
                      <a:alpha val="0"/>
                    </a:prstClr>
                  </a:solidFill>
                </a:uFill>
                <a:latin typeface="Calibri"/>
                <a:ea typeface="Calibri"/>
                <a:cs typeface="Calibri"/>
              </a:rPr>
              <a:t> de derde partij goedkeuren, wat de volgende en laatste activiteit is die in de workflow moet worden voltooid:</a:t>
            </a:r>
          </a:p>
        </p:txBody>
      </p:sp>
      <p:pic>
        <p:nvPicPr>
          <p:cNvPr id="7" name="Picture 6">
            <a:extLst>
              <a:ext uri="{FF2B5EF4-FFF2-40B4-BE49-F238E27FC236}">
                <a16:creationId xmlns:a16="http://schemas.microsoft.com/office/drawing/2014/main" id="{1C43165B-0275-08D2-F8DC-E1E04BAF63BE}"/>
              </a:ext>
            </a:extLst>
          </p:cNvPr>
          <p:cNvPicPr>
            <a:picLocks noChangeAspect="1"/>
          </p:cNvPicPr>
          <p:nvPr/>
        </p:nvPicPr>
        <p:blipFill>
          <a:blip r:embed="rId2"/>
          <a:stretch>
            <a:fillRect/>
          </a:stretch>
        </p:blipFill>
        <p:spPr>
          <a:xfrm>
            <a:off x="356190" y="2365258"/>
            <a:ext cx="8431619" cy="1975408"/>
          </a:xfrm>
          <a:prstGeom prst="rect">
            <a:avLst/>
          </a:prstGeom>
        </p:spPr>
      </p:pic>
      <p:pic>
        <p:nvPicPr>
          <p:cNvPr id="5" name="Picture 4">
            <a:extLst>
              <a:ext uri="{FF2B5EF4-FFF2-40B4-BE49-F238E27FC236}">
                <a16:creationId xmlns:a16="http://schemas.microsoft.com/office/drawing/2014/main" id="{EC2DD8C3-99A8-146F-33B7-406EF66086AA}"/>
              </a:ext>
            </a:extLst>
          </p:cNvPr>
          <p:cNvPicPr>
            <a:picLocks noChangeAspect="1"/>
          </p:cNvPicPr>
          <p:nvPr/>
        </p:nvPicPr>
        <p:blipFill>
          <a:blip r:embed="rId3"/>
          <a:stretch>
            <a:fillRect/>
          </a:stretch>
        </p:blipFill>
        <p:spPr>
          <a:xfrm>
            <a:off x="390814" y="5196121"/>
            <a:ext cx="8116584" cy="1478999"/>
          </a:xfrm>
          <a:prstGeom prst="rect">
            <a:avLst/>
          </a:prstGeom>
        </p:spPr>
      </p:pic>
      <p:sp>
        <p:nvSpPr>
          <p:cNvPr id="6" name="TextBox 5">
            <a:extLst>
              <a:ext uri="{FF2B5EF4-FFF2-40B4-BE49-F238E27FC236}">
                <a16:creationId xmlns:a16="http://schemas.microsoft.com/office/drawing/2014/main" id="{ACB7D681-E408-F176-6E5E-DF1DE1562D02}"/>
              </a:ext>
            </a:extLst>
          </p:cNvPr>
          <p:cNvSpPr txBox="1"/>
          <p:nvPr/>
        </p:nvSpPr>
        <p:spPr>
          <a:xfrm>
            <a:off x="432562" y="4395133"/>
            <a:ext cx="7749305" cy="1584960"/>
          </a:xfrm>
          <a:prstGeom prst="rect">
            <a:avLst/>
          </a:prstGeom>
          <a:noFill/>
        </p:spPr>
        <p:txBody>
          <a:bodyPr wrap="square" rtlCol="0">
            <a:spAutoFit/>
          </a:bodyPr>
          <a:lstStyle/>
          <a:p>
            <a:r>
              <a:rPr lang="nl-BE" sz="1400" b="0" i="0" u="none" strike="noStrike" cap="none" baseline="0">
                <a:solidFill>
                  <a:srgbClr val="000000"/>
                </a:solidFill>
                <a:effectLst/>
                <a:uFill>
                  <a:solidFill>
                    <a:prstClr val="black">
                      <a:alpha val="0"/>
                    </a:prstClr>
                  </a:solidFill>
                </a:uFill>
                <a:latin typeface="Calibri"/>
                <a:ea typeface="Calibri"/>
                <a:cs typeface="Calibri"/>
              </a:rPr>
              <a:t>Gebruik het potloodpictogram om naar het activiteitsdetail te gaan en selecteer opnieuw Gebruikersnaam in de lijst Toegewezen persoon, wijzig de status in Gereed en klik op Opslaan (onderaan de pagina).</a:t>
            </a:r>
            <a:r>
              <a:rPr lang="nl-BE" sz="1400" b="0" i="0" u="none" strike="noStrike" cap="none" baseline="0">
                <a:solidFill>
                  <a:srgbClr val="000000"/>
                </a:solidFill>
                <a:effectLst/>
                <a:uFill>
                  <a:solidFill>
                    <a:prstClr val="black">
                      <a:alpha val="0"/>
                    </a:prstClr>
                  </a:solidFill>
                </a:uFill>
                <a:latin typeface="Calibri"/>
                <a:ea typeface="Calibri"/>
                <a:cs typeface="Calibri"/>
              </a:rPr>
              <a:t> </a:t>
            </a:r>
            <a:r>
              <a:rPr lang="nl-BE" sz="1400" b="0" i="0" u="none" strike="noStrike" cap="none" baseline="0">
                <a:solidFill>
                  <a:srgbClr val="000000"/>
                </a:solidFill>
                <a:effectLst/>
                <a:uFill>
                  <a:solidFill>
                    <a:prstClr val="black">
                      <a:alpha val="0"/>
                    </a:prstClr>
                  </a:solidFill>
                </a:uFill>
                <a:latin typeface="Calibri"/>
                <a:ea typeface="Calibri"/>
                <a:cs typeface="Calibri"/>
              </a:rPr>
              <a:t>Er hoeft geen beoordeling te worden uitgevoerd, omdat de derde partij automatisch wordt goedgekeurd.</a:t>
            </a:r>
            <a:r>
              <a:rPr lang="nl-BE" sz="1400" b="0" i="0" u="none" strike="noStrike" cap="none" baseline="0">
                <a:solidFill>
                  <a:srgbClr val="000000"/>
                </a:solidFill>
                <a:effectLst/>
                <a:uFill>
                  <a:solidFill>
                    <a:prstClr val="black">
                      <a:alpha val="0"/>
                    </a:prstClr>
                  </a:solidFill>
                </a:uFill>
                <a:latin typeface="Calibri"/>
                <a:ea typeface="Calibri"/>
                <a:cs typeface="Calibri"/>
              </a:rPr>
              <a:t> </a:t>
            </a:r>
            <a:r>
              <a:rPr lang="nl-BE" sz="1400" b="0" i="0" u="none" strike="noStrike" cap="none" baseline="0">
                <a:solidFill>
                  <a:srgbClr val="000000"/>
                </a:solidFill>
                <a:effectLst/>
                <a:uFill>
                  <a:solidFill>
                    <a:prstClr val="black">
                      <a:alpha val="0"/>
                    </a:prstClr>
                  </a:solidFill>
                </a:uFill>
                <a:latin typeface="Calibri"/>
                <a:ea typeface="Calibri"/>
                <a:cs typeface="Calibri"/>
              </a:rPr>
              <a:t>Door deze activiteit te voltooien, wordt de status van de derde partij gewijzigd van Onboarding naar Onboarded.</a:t>
            </a:r>
            <a:r>
              <a:rPr lang="nl-BE" sz="1400" b="0" i="0" u="none" strike="noStrike" cap="none" baseline="0">
                <a:solidFill>
                  <a:srgbClr val="000000"/>
                </a:solidFill>
                <a:effectLst/>
                <a:uFill>
                  <a:solidFill>
                    <a:prstClr val="black">
                      <a:alpha val="0"/>
                    </a:prstClr>
                  </a:solidFill>
                </a:uFill>
                <a:latin typeface="Calibri"/>
                <a:ea typeface="Calibri"/>
                <a:cs typeface="Calibri"/>
              </a:rPr>
              <a:t> </a:t>
            </a:r>
            <a:r>
              <a:rPr lang="nl-BE" sz="1400" b="0" i="0" u="none" strike="noStrike" cap="none" baseline="0">
                <a:solidFill>
                  <a:srgbClr val="000000"/>
                </a:solidFill>
                <a:effectLst/>
                <a:uFill>
                  <a:solidFill>
                    <a:prstClr val="black">
                      <a:alpha val="0"/>
                    </a:prstClr>
                  </a:solidFill>
                </a:uFill>
                <a:latin typeface="Calibri"/>
                <a:ea typeface="Calibri"/>
                <a:cs typeface="Calibri"/>
              </a:rPr>
              <a:t>Er wordt een e-mail verzonden om te bevestigen dat de derde partij is goedgekeurd.</a:t>
            </a:r>
            <a:r>
              <a:rPr lang="nl-BE" sz="1400" b="0" i="0" u="none" strike="noStrike" cap="none" baseline="0">
                <a:solidFill>
                  <a:srgbClr val="000000"/>
                </a:solidFill>
                <a:effectLst/>
                <a:uFill>
                  <a:solidFill>
                    <a:prstClr val="black">
                      <a:alpha val="0"/>
                    </a:prstClr>
                  </a:solidFill>
                </a:uFill>
                <a:latin typeface="Calibri"/>
                <a:ea typeface="Calibri"/>
                <a:cs typeface="Calibri"/>
              </a:rPr>
              <a:t> </a:t>
            </a:r>
          </a:p>
        </p:txBody>
      </p:sp>
      <p:sp>
        <p:nvSpPr>
          <p:cNvPr id="4" name="Slide Number Placeholder 3">
            <a:extLst>
              <a:ext uri="{FF2B5EF4-FFF2-40B4-BE49-F238E27FC236}">
                <a16:creationId xmlns:a16="http://schemas.microsoft.com/office/drawing/2014/main" id="{747930F0-9611-071E-EA95-07E7BA74C0D2}"/>
              </a:ext>
            </a:extLst>
          </p:cNvPr>
          <p:cNvSpPr>
            <a:spLocks noGrp="1"/>
          </p:cNvSpPr>
          <p:nvPr>
            <p:ph type="sldNum" sz="quarter" idx="4"/>
          </p:nvPr>
        </p:nvSpPr>
        <p:spPr/>
        <p:txBody>
          <a:bodyPr/>
          <a:lstStyle/>
          <a:p>
            <a:fld id="{BB5FC4A1-A2DE-4EB5-9A46-57D39B4235EC}" type="slidenum">
              <a:rPr lang="en-US" smtClean="0"/>
              <a:t>38</a:t>
            </a:fld>
            <a:endParaRPr lang="en-US"/>
          </a:p>
        </p:txBody>
      </p:sp>
    </p:spTree>
    <p:extLst>
      <p:ext uri="{BB962C8B-B14F-4D97-AF65-F5344CB8AC3E}">
        <p14:creationId val="3046422796"/>
      </p:ext>
    </p:extLst>
  </p:cSld>
  <p:clrMapOvr>
    <a:masterClrMapping/>
  </p:clrMapOvr>
  <p:transition spd="med">
    <p:fade/>
  </p:transition>
  <p:timing/>
</p:sld>
</file>

<file path=ppt/slides/slide3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68D52C7E-7EA3-FD91-4664-01FD8AEA136D}"/>
              </a:ext>
            </a:extLst>
          </p:cNvPr>
          <p:cNvSpPr>
            <a:spLocks noGrp="1"/>
          </p:cNvSpPr>
          <p:nvPr>
            <p:ph type="title"/>
          </p:nvPr>
        </p:nvSpPr>
        <p:spPr/>
        <p:txBody>
          <a:bodyPr/>
          <a:lstStyle/>
          <a:p>
            <a:r>
              <a:rPr lang="nl-BE" sz="2000" b="0" i="0" u="none" strike="noStrike" cap="none" baseline="0">
                <a:solidFill>
                  <a:srgbClr val="FFFFFF"/>
                </a:solidFill>
                <a:effectLst/>
                <a:uFill>
                  <a:solidFill>
                    <a:prstClr val="black">
                      <a:alpha val="0"/>
                    </a:prstClr>
                  </a:solidFill>
                </a:uFill>
                <a:latin typeface="Calibri Light"/>
                <a:ea typeface="Calibri Light"/>
                <a:cs typeface="Calibri Light"/>
              </a:rPr>
              <a:t>Onboarding van een derde partij</a:t>
            </a:r>
          </a:p>
        </p:txBody>
      </p:sp>
      <p:pic>
        <p:nvPicPr>
          <p:cNvPr id="7" name="Picture 6">
            <a:extLst>
              <a:ext uri="{FF2B5EF4-FFF2-40B4-BE49-F238E27FC236}">
                <a16:creationId xmlns:a16="http://schemas.microsoft.com/office/drawing/2014/main" id="{9F62A212-1CC0-3BCB-3C27-33C328092B30}"/>
              </a:ext>
            </a:extLst>
          </p:cNvPr>
          <p:cNvPicPr>
            <a:picLocks noChangeAspect="1"/>
          </p:cNvPicPr>
          <p:nvPr/>
        </p:nvPicPr>
        <p:blipFill>
          <a:blip r:embed="rId2"/>
          <a:stretch>
            <a:fillRect/>
          </a:stretch>
        </p:blipFill>
        <p:spPr>
          <a:xfrm>
            <a:off x="452148" y="2044890"/>
            <a:ext cx="8239704" cy="2625567"/>
          </a:xfrm>
          <a:prstGeom prst="rect">
            <a:avLst/>
          </a:prstGeom>
        </p:spPr>
      </p:pic>
      <p:sp>
        <p:nvSpPr>
          <p:cNvPr id="8" name="TextBox 7">
            <a:extLst>
              <a:ext uri="{FF2B5EF4-FFF2-40B4-BE49-F238E27FC236}">
                <a16:creationId xmlns:a16="http://schemas.microsoft.com/office/drawing/2014/main" id="{530920F0-92F5-420E-612B-D9DC91C9CA70}"/>
              </a:ext>
            </a:extLst>
          </p:cNvPr>
          <p:cNvSpPr txBox="1"/>
          <p:nvPr/>
        </p:nvSpPr>
        <p:spPr>
          <a:xfrm>
            <a:off x="554806" y="1602769"/>
            <a:ext cx="2517168" cy="792480"/>
          </a:xfrm>
          <a:prstGeom prst="rect">
            <a:avLst/>
          </a:prstGeom>
          <a:noFill/>
        </p:spPr>
        <p:txBody>
          <a:bodyPr wrap="square" rtlCol="0">
            <a:spAutoFit/>
          </a:bodyPr>
          <a:lstStyle/>
          <a:p>
            <a:r>
              <a:rPr lang="nl-BE" sz="1400" b="1" i="0" u="none" strike="noStrike" cap="none" baseline="0">
                <a:solidFill>
                  <a:srgbClr val="000000"/>
                </a:solidFill>
                <a:effectLst/>
                <a:uFill>
                  <a:solidFill>
                    <a:prstClr val="black">
                      <a:alpha val="0"/>
                    </a:prstClr>
                  </a:solidFill>
                </a:uFill>
                <a:latin typeface="Calibri"/>
                <a:ea typeface="Calibri"/>
                <a:cs typeface="Calibri"/>
              </a:rPr>
              <a:t>Laag risico zonder hits (vervolg):</a:t>
            </a:r>
          </a:p>
          <a:p>
            <a:endParaRPr lang="en-GB"/>
          </a:p>
        </p:txBody>
      </p:sp>
      <p:sp>
        <p:nvSpPr>
          <p:cNvPr id="9" name="TextBox 8">
            <a:extLst>
              <a:ext uri="{FF2B5EF4-FFF2-40B4-BE49-F238E27FC236}">
                <a16:creationId xmlns:a16="http://schemas.microsoft.com/office/drawing/2014/main" id="{D30A54A3-7300-EF66-8535-100E1C346AF9}"/>
              </a:ext>
            </a:extLst>
          </p:cNvPr>
          <p:cNvSpPr txBox="1"/>
          <p:nvPr/>
        </p:nvSpPr>
        <p:spPr>
          <a:xfrm>
            <a:off x="375049" y="4900772"/>
            <a:ext cx="8393901" cy="1798320"/>
          </a:xfrm>
          <a:prstGeom prst="rect">
            <a:avLst/>
          </a:prstGeom>
          <a:noFill/>
        </p:spPr>
        <p:txBody>
          <a:bodyPr wrap="square" rtlCol="0">
            <a:spAutoFit/>
          </a:bodyPr>
          <a:lstStyle/>
          <a:p>
            <a:r>
              <a:rPr lang="nl-BE" sz="1600" b="0" i="0" u="none" strike="noStrike" cap="none" baseline="0">
                <a:solidFill>
                  <a:srgbClr val="000000"/>
                </a:solidFill>
                <a:effectLst/>
                <a:uFill>
                  <a:solidFill>
                    <a:prstClr val="black">
                      <a:alpha val="0"/>
                    </a:prstClr>
                  </a:solidFill>
                </a:uFill>
                <a:latin typeface="Calibri"/>
                <a:ea typeface="Calibri"/>
                <a:cs typeface="Calibri"/>
              </a:rPr>
              <a:t>De laatste stap is het toewijzen van een verlengingscyclus voor wanneer de derde partij opnieuw moet worden geëvalueerd.</a:t>
            </a:r>
            <a:r>
              <a:rPr lang="nl-BE" sz="1600" b="0" i="0" u="none" strike="noStrike" cap="none" baseline="0">
                <a:solidFill>
                  <a:srgbClr val="000000"/>
                </a:solidFill>
                <a:effectLst/>
                <a:uFill>
                  <a:solidFill>
                    <a:prstClr val="black">
                      <a:alpha val="0"/>
                    </a:prstClr>
                  </a:solidFill>
                </a:uFill>
                <a:latin typeface="Calibri"/>
                <a:ea typeface="Calibri"/>
                <a:cs typeface="Calibri"/>
              </a:rPr>
              <a:t> </a:t>
            </a:r>
            <a:r>
              <a:rPr lang="nl-BE" sz="1600" b="0" i="0" u="none" strike="noStrike" cap="none" baseline="0">
                <a:solidFill>
                  <a:srgbClr val="000000"/>
                </a:solidFill>
                <a:effectLst/>
                <a:uFill>
                  <a:solidFill>
                    <a:prstClr val="black">
                      <a:alpha val="0"/>
                    </a:prstClr>
                  </a:solidFill>
                </a:uFill>
                <a:latin typeface="Calibri"/>
                <a:ea typeface="Calibri"/>
                <a:cs typeface="Calibri"/>
              </a:rPr>
              <a:t>Voor derde partijen met een laag risico wordt aanbevolen om elke 3 jaar, derde partijen met een gemiddeld risico elke 2 jaar en derde partijen met een hoog risico elke 1 jaar te zijn.</a:t>
            </a:r>
            <a:r>
              <a:rPr lang="nl-BE" sz="1600" b="0" i="0" u="none" strike="noStrike" cap="none" baseline="0">
                <a:solidFill>
                  <a:srgbClr val="000000"/>
                </a:solidFill>
                <a:effectLst/>
                <a:uFill>
                  <a:solidFill>
                    <a:prstClr val="black">
                      <a:alpha val="0"/>
                    </a:prstClr>
                  </a:solidFill>
                </a:uFill>
                <a:latin typeface="Calibri"/>
                <a:ea typeface="Calibri"/>
                <a:cs typeface="Calibri"/>
              </a:rPr>
              <a:t> </a:t>
            </a:r>
          </a:p>
          <a:p>
            <a:endParaRPr lang="en-GB" sz="1600"/>
          </a:p>
          <a:p>
            <a:r>
              <a:rPr lang="nl-BE" sz="1600" b="0" i="0" u="none" strike="noStrike" cap="none" baseline="0">
                <a:solidFill>
                  <a:srgbClr val="000000"/>
                </a:solidFill>
                <a:effectLst/>
                <a:uFill>
                  <a:solidFill>
                    <a:prstClr val="black">
                      <a:alpha val="0"/>
                    </a:prstClr>
                  </a:solidFill>
                </a:uFill>
                <a:latin typeface="Calibri"/>
                <a:ea typeface="Calibri"/>
                <a:cs typeface="Calibri"/>
              </a:rPr>
              <a:t>Opmerking:</a:t>
            </a:r>
            <a:r>
              <a:rPr lang="nl-BE" sz="1600" b="0" i="0" u="none" strike="noStrike" cap="none" baseline="0">
                <a:solidFill>
                  <a:srgbClr val="000000"/>
                </a:solidFill>
                <a:effectLst/>
                <a:uFill>
                  <a:solidFill>
                    <a:prstClr val="black">
                      <a:alpha val="0"/>
                    </a:prstClr>
                  </a:solidFill>
                </a:uFill>
                <a:latin typeface="Calibri"/>
                <a:ea typeface="Calibri"/>
                <a:cs typeface="Calibri"/>
              </a:rPr>
              <a:t> </a:t>
            </a:r>
            <a:r>
              <a:rPr lang="nl-BE" sz="1600" b="0" i="0" u="none" strike="noStrike" cap="none" baseline="0">
                <a:solidFill>
                  <a:srgbClr val="000000"/>
                </a:solidFill>
                <a:effectLst/>
                <a:uFill>
                  <a:solidFill>
                    <a:prstClr val="black">
                      <a:alpha val="0"/>
                    </a:prstClr>
                  </a:solidFill>
                </a:uFill>
                <a:latin typeface="Calibri"/>
                <a:ea typeface="Calibri"/>
                <a:cs typeface="Calibri"/>
              </a:rPr>
              <a:t>Dit wordt ingevoerd in DAGEN, niet in jaren (1 jaar = 365 dagen, 2 jaar = 730 dagen, 3 jaar = 1095 dagen)</a:t>
            </a:r>
          </a:p>
        </p:txBody>
      </p:sp>
      <p:sp>
        <p:nvSpPr>
          <p:cNvPr id="3" name="Slide Number Placeholder 2">
            <a:extLst>
              <a:ext uri="{FF2B5EF4-FFF2-40B4-BE49-F238E27FC236}">
                <a16:creationId xmlns:a16="http://schemas.microsoft.com/office/drawing/2014/main" id="{927D3C6E-39A6-3330-0983-2DD1448D73D8}"/>
              </a:ext>
            </a:extLst>
          </p:cNvPr>
          <p:cNvSpPr>
            <a:spLocks noGrp="1"/>
          </p:cNvSpPr>
          <p:nvPr>
            <p:ph type="sldNum" sz="quarter" idx="4"/>
          </p:nvPr>
        </p:nvSpPr>
        <p:spPr/>
        <p:txBody>
          <a:bodyPr/>
          <a:lstStyle/>
          <a:p>
            <a:fld id="{BB5FC4A1-A2DE-4EB5-9A46-57D39B4235EC}" type="slidenum">
              <a:rPr lang="en-US" smtClean="0"/>
              <a:t>39</a:t>
            </a:fld>
            <a:endParaRPr lang="en-US"/>
          </a:p>
        </p:txBody>
      </p:sp>
    </p:spTree>
    <p:extLst>
      <p:ext uri="{BB962C8B-B14F-4D97-AF65-F5344CB8AC3E}">
        <p14:creationId val="2468480850"/>
      </p:ext>
    </p:extLst>
  </p:cSld>
  <p:clrMapOvr>
    <a:masterClrMapping/>
  </p:clrMapOvr>
  <p:transition spd="med">
    <p:fade/>
  </p:transition>
  <p:timing/>
</p:sld>
</file>

<file path=ppt/slides/slide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B91E4F06-D719-B430-CB30-C836EBD263DE}"/>
              </a:ext>
            </a:extLst>
          </p:cNvPr>
          <p:cNvSpPr>
            <a:spLocks noGrp="1"/>
          </p:cNvSpPr>
          <p:nvPr>
            <p:ph type="title"/>
          </p:nvPr>
        </p:nvSpPr>
        <p:spPr/>
        <p:txBody>
          <a:bodyPr/>
          <a:lstStyle/>
          <a:p>
            <a:r>
              <a:rPr lang="nl-BE" sz="2000" b="0" i="0" u="none" strike="noStrike" cap="none" baseline="0">
                <a:solidFill>
                  <a:srgbClr val="FFFFFF"/>
                </a:solidFill>
                <a:effectLst/>
                <a:uFill>
                  <a:solidFill>
                    <a:prstClr val="black">
                      <a:alpha val="0"/>
                    </a:prstClr>
                  </a:solidFill>
                </a:uFill>
                <a:latin typeface="Calibri Light"/>
                <a:ea typeface="Calibri Light"/>
                <a:cs typeface="Calibri Light"/>
              </a:rPr>
              <a:t>Wat is het LSEG Due Diligence Centre?</a:t>
            </a:r>
          </a:p>
        </p:txBody>
      </p:sp>
      <p:sp>
        <p:nvSpPr>
          <p:cNvPr id="4" name="TextBox 3">
            <a:extLst>
              <a:ext uri="{FF2B5EF4-FFF2-40B4-BE49-F238E27FC236}">
                <a16:creationId xmlns:a16="http://schemas.microsoft.com/office/drawing/2014/main" id="{3BE713E8-C140-6AD8-3F3B-C455A78DA4CE}"/>
              </a:ext>
            </a:extLst>
          </p:cNvPr>
          <p:cNvSpPr txBox="1"/>
          <p:nvPr/>
        </p:nvSpPr>
        <p:spPr>
          <a:xfrm>
            <a:off x="616449" y="1952790"/>
            <a:ext cx="7911102" cy="3108960"/>
          </a:xfrm>
          <a:prstGeom prst="rect">
            <a:avLst/>
          </a:prstGeom>
          <a:noFill/>
        </p:spPr>
        <p:txBody>
          <a:bodyPr wrap="square" rtlCol="0">
            <a:spAutoFit/>
          </a:bodyPr>
          <a:lstStyle/>
          <a:p>
            <a:r>
              <a:rPr lang="nl-BE" sz="1800" b="0" i="0" u="none" strike="noStrike" cap="none" baseline="0">
                <a:solidFill>
                  <a:srgbClr val="000000"/>
                </a:solidFill>
                <a:effectLst/>
                <a:uFill>
                  <a:solidFill>
                    <a:prstClr val="black">
                      <a:alpha val="0"/>
                    </a:prstClr>
                  </a:solidFill>
                </a:uFill>
                <a:latin typeface="Calibri"/>
                <a:ea typeface="Calibri"/>
                <a:cs typeface="Calibri"/>
              </a:rPr>
              <a:t>LSEG Due Diligence Center (LSEG), is een Third-Party Due Diligence Management Platform dat Truth Technologies zal vervangen, historisch gebruikt om World-Check zoekopdrachten uit te voeren tegen derden die van plan zijn om zaken te doen met RPM en haar dochterondernemingen.</a:t>
            </a:r>
            <a:r>
              <a:rPr lang="nl-BE" sz="1800" b="0" i="0" u="none" strike="noStrike" cap="none" baseline="0">
                <a:solidFill>
                  <a:srgbClr val="000000"/>
                </a:solidFill>
                <a:effectLst/>
                <a:uFill>
                  <a:solidFill>
                    <a:prstClr val="black">
                      <a:alpha val="0"/>
                    </a:prstClr>
                  </a:solidFill>
                </a:uFill>
                <a:latin typeface="Calibri"/>
                <a:ea typeface="Calibri"/>
                <a:cs typeface="Calibri"/>
              </a:rPr>
              <a:t> </a:t>
            </a:r>
          </a:p>
          <a:p>
            <a:endParaRPr lang="en-GB"/>
          </a:p>
          <a:p>
            <a:r>
              <a:rPr lang="nl-BE" sz="1800" b="0" i="0" u="none" strike="noStrike" cap="none" baseline="0">
                <a:solidFill>
                  <a:srgbClr val="000000"/>
                </a:solidFill>
                <a:effectLst/>
                <a:uFill>
                  <a:solidFill>
                    <a:prstClr val="black">
                      <a:alpha val="0"/>
                    </a:prstClr>
                  </a:solidFill>
                </a:uFill>
                <a:latin typeface="Calibri"/>
                <a:ea typeface="Calibri"/>
                <a:cs typeface="Calibri"/>
              </a:rPr>
              <a:t>LSEG zal het beheer van derden in de hele organisatie verbeteren en standaardiseren, een volledig geïntegreerd goedkeuringssysteem bieden door het gebruik van vooraf gedefinieerde workflows en de zichtbaarheid van derden over de hele wereld vergroten.</a:t>
            </a:r>
            <a:r>
              <a:rPr lang="nl-BE" sz="1800" b="0" i="0" u="none" strike="noStrike" cap="none" baseline="0">
                <a:solidFill>
                  <a:srgbClr val="000000"/>
                </a:solidFill>
                <a:effectLst/>
                <a:uFill>
                  <a:solidFill>
                    <a:prstClr val="black">
                      <a:alpha val="0"/>
                    </a:prstClr>
                  </a:solidFill>
                </a:uFill>
                <a:latin typeface="Calibri"/>
                <a:ea typeface="Calibri"/>
                <a:cs typeface="Calibri"/>
              </a:rPr>
              <a:t> </a:t>
            </a:r>
          </a:p>
        </p:txBody>
      </p:sp>
      <p:pic>
        <p:nvPicPr>
          <p:cNvPr id="1026" name="Picture 2" descr="Refinitiv Workspace by Refinitiv">
            <a:extLst>
              <a:ext uri="{FF2B5EF4-FFF2-40B4-BE49-F238E27FC236}">
                <a16:creationId xmlns:a16="http://schemas.microsoft.com/office/drawing/2014/main" id="{1C936D4C-E492-0F39-DC67-A7D48FFF53DB}"/>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647380" y="4456076"/>
            <a:ext cx="1880171" cy="188017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D4D382B-EBB8-327A-B253-287F02DE1242}"/>
              </a:ext>
            </a:extLst>
          </p:cNvPr>
          <p:cNvSpPr txBox="1"/>
          <p:nvPr/>
        </p:nvSpPr>
        <p:spPr>
          <a:xfrm>
            <a:off x="616449" y="4456076"/>
            <a:ext cx="5681609" cy="1737360"/>
          </a:xfrm>
          <a:prstGeom prst="rect">
            <a:avLst/>
          </a:prstGeom>
          <a:noFill/>
        </p:spPr>
        <p:txBody>
          <a:bodyPr wrap="square" rtlCol="0">
            <a:spAutoFit/>
          </a:bodyPr>
          <a:lstStyle/>
          <a:p>
            <a:r>
              <a:rPr lang="nl-BE" sz="1800" b="0" i="0" u="none" strike="noStrike" cap="none" baseline="0">
                <a:solidFill>
                  <a:srgbClr val="000000"/>
                </a:solidFill>
                <a:effectLst/>
                <a:uFill>
                  <a:solidFill>
                    <a:prstClr val="black">
                      <a:alpha val="0"/>
                    </a:prstClr>
                  </a:solidFill>
                </a:uFill>
                <a:latin typeface="Calibri"/>
                <a:ea typeface="Calibri"/>
                <a:cs typeface="Calibri"/>
              </a:rPr>
              <a:t>LSEG is een enorme stap voorwaarts voor RPM en zal het risico op corruptie en omkoping aanzienlijk beperken en de naleving van de handelsvoorschriften in alle werkmaatschappijen vergemakkelijken.</a:t>
            </a:r>
            <a:r>
              <a:rPr lang="nl-BE" sz="1800" b="0" i="0" u="none" strike="noStrike" cap="none" baseline="0">
                <a:solidFill>
                  <a:srgbClr val="000000"/>
                </a:solidFill>
                <a:effectLst/>
                <a:uFill>
                  <a:solidFill>
                    <a:prstClr val="black">
                      <a:alpha val="0"/>
                    </a:prstClr>
                  </a:solidFill>
                </a:uFill>
                <a:latin typeface="Calibri"/>
                <a:ea typeface="Calibri"/>
                <a:cs typeface="Calibri"/>
              </a:rPr>
              <a:t>  </a:t>
            </a:r>
          </a:p>
          <a:p>
            <a:endParaRPr lang="en-GB"/>
          </a:p>
        </p:txBody>
      </p:sp>
    </p:spTree>
    <p:extLst>
      <p:ext uri="{BB962C8B-B14F-4D97-AF65-F5344CB8AC3E}">
        <p14:creationId val="3821556633"/>
      </p:ext>
    </p:extLst>
  </p:cSld>
  <p:clrMapOvr>
    <a:masterClrMapping/>
  </p:clrMapOvr>
  <p:transition spd="med">
    <p:fade/>
  </p:transition>
  <p:timing/>
</p:sld>
</file>

<file path=ppt/slides/slide4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CA089E20-8B7A-F91C-4869-1B88EA54E22D}"/>
              </a:ext>
            </a:extLst>
          </p:cNvPr>
          <p:cNvSpPr>
            <a:spLocks noGrp="1"/>
          </p:cNvSpPr>
          <p:nvPr>
            <p:ph type="title"/>
          </p:nvPr>
        </p:nvSpPr>
        <p:spPr/>
        <p:txBody>
          <a:bodyPr/>
          <a:lstStyle/>
          <a:p>
            <a:r>
              <a:rPr lang="nl-BE" sz="2000" b="0" i="0" u="none" strike="noStrike" cap="none" baseline="0">
                <a:solidFill>
                  <a:srgbClr val="FFFFFF"/>
                </a:solidFill>
                <a:effectLst/>
                <a:uFill>
                  <a:solidFill>
                    <a:prstClr val="black">
                      <a:alpha val="0"/>
                    </a:prstClr>
                  </a:solidFill>
                </a:uFill>
                <a:latin typeface="Calibri Light"/>
                <a:ea typeface="Calibri Light"/>
                <a:cs typeface="Calibri Light"/>
              </a:rPr>
              <a:t>Onboarding van een derde partij</a:t>
            </a:r>
            <a:r>
              <a:rPr lang="nl-BE" sz="2000" b="0" i="0" u="none" strike="noStrike" cap="none" baseline="0">
                <a:solidFill>
                  <a:srgbClr val="FFFFFF"/>
                </a:solidFill>
                <a:effectLst/>
                <a:uFill>
                  <a:solidFill>
                    <a:prstClr val="black">
                      <a:alpha val="0"/>
                    </a:prstClr>
                  </a:solidFill>
                </a:uFill>
                <a:latin typeface="Calibri Light"/>
                <a:ea typeface="Calibri Light"/>
                <a:cs typeface="Calibri Light"/>
              </a:rPr>
              <a:t> </a:t>
            </a:r>
          </a:p>
        </p:txBody>
      </p:sp>
      <p:sp>
        <p:nvSpPr>
          <p:cNvPr id="7" name="TextBox 6">
            <a:extLst>
              <a:ext uri="{FF2B5EF4-FFF2-40B4-BE49-F238E27FC236}">
                <a16:creationId xmlns:a16="http://schemas.microsoft.com/office/drawing/2014/main" id="{A0B304D9-1608-953C-C7CE-C9BAD9B7D87C}"/>
              </a:ext>
            </a:extLst>
          </p:cNvPr>
          <p:cNvSpPr txBox="1"/>
          <p:nvPr/>
        </p:nvSpPr>
        <p:spPr>
          <a:xfrm>
            <a:off x="452063" y="1613043"/>
            <a:ext cx="8106310" cy="2225040"/>
          </a:xfrm>
          <a:prstGeom prst="rect">
            <a:avLst/>
          </a:prstGeom>
          <a:noFill/>
        </p:spPr>
        <p:txBody>
          <a:bodyPr wrap="square" rtlCol="0">
            <a:spAutoFit/>
          </a:bodyPr>
          <a:lstStyle/>
          <a:p>
            <a:r>
              <a:rPr lang="nl-BE" sz="1400" b="1" i="0" u="none" strike="noStrike" cap="none" baseline="0">
                <a:solidFill>
                  <a:srgbClr val="000000"/>
                </a:solidFill>
                <a:effectLst/>
                <a:uFill>
                  <a:solidFill>
                    <a:prstClr val="black">
                      <a:alpha val="0"/>
                    </a:prstClr>
                  </a:solidFill>
                </a:uFill>
                <a:latin typeface="Calibri"/>
                <a:ea typeface="Calibri"/>
                <a:cs typeface="Calibri"/>
              </a:rPr>
              <a:t>Gemiddeld/hoog risico zonder hits en mogelijke hits gevonden:</a:t>
            </a:r>
          </a:p>
          <a:p>
            <a:endParaRPr lang="en-GB" sz="1400" b="1"/>
          </a:p>
          <a:p>
            <a:r>
              <a:rPr lang="nl-BE" sz="1400" b="0" i="0" u="none" strike="noStrike" cap="none" baseline="0">
                <a:solidFill>
                  <a:srgbClr val="000000"/>
                </a:solidFill>
                <a:effectLst/>
                <a:uFill>
                  <a:solidFill>
                    <a:prstClr val="black">
                      <a:alpha val="0"/>
                    </a:prstClr>
                  </a:solidFill>
                </a:uFill>
                <a:latin typeface="Calibri"/>
                <a:ea typeface="Calibri"/>
                <a:cs typeface="Calibri"/>
              </a:rPr>
              <a:t>Als een derde partij een middelhoog of hoog risico scoort op de risicoanalyse en geen bevestigde wereldcontrolematches heeft in de screeningresultaten, OF, als een derde partij mogelijke of positieve wereldcontrolematches heeft (ongeacht het risiconiveau), dan is goedkeuring vereist door het lokale Finance Approval Team.</a:t>
            </a:r>
          </a:p>
          <a:p>
            <a:endParaRPr lang="en-GB" sz="1400"/>
          </a:p>
          <a:p>
            <a:r>
              <a:rPr lang="nl-BE" sz="1400" b="0" i="0" u="none" strike="noStrike" cap="none" baseline="0">
                <a:solidFill>
                  <a:srgbClr val="000000"/>
                </a:solidFill>
                <a:effectLst/>
                <a:uFill>
                  <a:solidFill>
                    <a:prstClr val="black">
                      <a:alpha val="0"/>
                    </a:prstClr>
                  </a:solidFill>
                </a:uFill>
                <a:latin typeface="Calibri"/>
                <a:ea typeface="Calibri"/>
                <a:cs typeface="Calibri"/>
              </a:rPr>
              <a:t>De stappen zijn hetzelfde voor het onboarding-team als op de vorige pagina's, de geselecteerde beoordeling zal anders zijn, wat vervolgens verschillende activiteiten in de workflow zal stimuleren, zoals te zien is in de onderstaande schermafbeelding:</a:t>
            </a:r>
          </a:p>
        </p:txBody>
      </p:sp>
      <p:pic>
        <p:nvPicPr>
          <p:cNvPr id="9" name="Picture 8">
            <a:extLst>
              <a:ext uri="{FF2B5EF4-FFF2-40B4-BE49-F238E27FC236}">
                <a16:creationId xmlns:a16="http://schemas.microsoft.com/office/drawing/2014/main" id="{EB2D742C-1D7B-A044-503B-D2744800E036}"/>
              </a:ext>
            </a:extLst>
          </p:cNvPr>
          <p:cNvPicPr>
            <a:picLocks noChangeAspect="1"/>
          </p:cNvPicPr>
          <p:nvPr/>
        </p:nvPicPr>
        <p:blipFill>
          <a:blip r:embed="rId2"/>
          <a:stretch>
            <a:fillRect/>
          </a:stretch>
        </p:blipFill>
        <p:spPr>
          <a:xfrm>
            <a:off x="333910" y="3691989"/>
            <a:ext cx="8476180" cy="2592714"/>
          </a:xfrm>
          <a:prstGeom prst="rect">
            <a:avLst/>
          </a:prstGeom>
        </p:spPr>
      </p:pic>
      <p:sp>
        <p:nvSpPr>
          <p:cNvPr id="3" name="Slide Number Placeholder 2">
            <a:extLst>
              <a:ext uri="{FF2B5EF4-FFF2-40B4-BE49-F238E27FC236}">
                <a16:creationId xmlns:a16="http://schemas.microsoft.com/office/drawing/2014/main" id="{FB1AFA44-DEFE-1CFE-09EE-8273B202EBC1}"/>
              </a:ext>
            </a:extLst>
          </p:cNvPr>
          <p:cNvSpPr>
            <a:spLocks noGrp="1"/>
          </p:cNvSpPr>
          <p:nvPr>
            <p:ph type="sldNum" sz="quarter" idx="4"/>
          </p:nvPr>
        </p:nvSpPr>
        <p:spPr/>
        <p:txBody>
          <a:bodyPr/>
          <a:lstStyle/>
          <a:p>
            <a:fld id="{BB5FC4A1-A2DE-4EB5-9A46-57D39B4235EC}" type="slidenum">
              <a:rPr lang="en-US" smtClean="0"/>
              <a:t>40</a:t>
            </a:fld>
            <a:endParaRPr lang="en-US"/>
          </a:p>
        </p:txBody>
      </p:sp>
    </p:spTree>
    <p:extLst>
      <p:ext uri="{BB962C8B-B14F-4D97-AF65-F5344CB8AC3E}">
        <p14:creationId val="1740043465"/>
      </p:ext>
    </p:extLst>
  </p:cSld>
  <p:clrMapOvr>
    <a:masterClrMapping/>
  </p:clrMapOvr>
  <p:transition spd="med">
    <p:fade/>
  </p:transition>
  <p:timing/>
</p:sld>
</file>

<file path=ppt/slides/slide4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2B9C03B7-C355-4EB8-136F-71D5A408A374}"/>
              </a:ext>
            </a:extLst>
          </p:cNvPr>
          <p:cNvSpPr>
            <a:spLocks noGrp="1"/>
          </p:cNvSpPr>
          <p:nvPr>
            <p:ph type="title"/>
          </p:nvPr>
        </p:nvSpPr>
        <p:spPr/>
        <p:txBody>
          <a:bodyPr/>
          <a:lstStyle/>
          <a:p>
            <a:r>
              <a:rPr lang="nl-BE" sz="2000" b="0" i="0" u="none" strike="noStrike" cap="none" baseline="0">
                <a:solidFill>
                  <a:srgbClr val="FFFFFF"/>
                </a:solidFill>
                <a:effectLst/>
                <a:uFill>
                  <a:solidFill>
                    <a:prstClr val="black">
                      <a:alpha val="0"/>
                    </a:prstClr>
                  </a:solidFill>
                </a:uFill>
                <a:latin typeface="Calibri Light"/>
                <a:ea typeface="Calibri Light"/>
                <a:cs typeface="Calibri Light"/>
              </a:rPr>
              <a:t>Onboarding van een derde partij</a:t>
            </a:r>
          </a:p>
        </p:txBody>
      </p:sp>
      <p:sp>
        <p:nvSpPr>
          <p:cNvPr id="6" name="TextBox 5">
            <a:extLst>
              <a:ext uri="{FF2B5EF4-FFF2-40B4-BE49-F238E27FC236}">
                <a16:creationId xmlns:a16="http://schemas.microsoft.com/office/drawing/2014/main" id="{18874399-5B3B-4C0E-0422-2B965220E64A}"/>
              </a:ext>
            </a:extLst>
          </p:cNvPr>
          <p:cNvSpPr txBox="1"/>
          <p:nvPr/>
        </p:nvSpPr>
        <p:spPr>
          <a:xfrm>
            <a:off x="205483" y="1533465"/>
            <a:ext cx="8733033" cy="6263639"/>
          </a:xfrm>
          <a:prstGeom prst="rect">
            <a:avLst/>
          </a:prstGeom>
          <a:noFill/>
        </p:spPr>
        <p:txBody>
          <a:bodyPr wrap="square" rtlCol="0">
            <a:spAutoFit/>
          </a:bodyPr>
          <a:lstStyle/>
          <a:p>
            <a:r>
              <a:rPr lang="nl-BE" sz="1500" b="1" i="0" u="none" strike="noStrike" cap="none" baseline="0">
                <a:solidFill>
                  <a:srgbClr val="000000"/>
                </a:solidFill>
                <a:effectLst/>
                <a:uFill>
                  <a:solidFill>
                    <a:prstClr val="black">
                      <a:alpha val="0"/>
                    </a:prstClr>
                  </a:solidFill>
                </a:uFill>
                <a:latin typeface="Calibri"/>
                <a:ea typeface="Calibri"/>
                <a:cs typeface="Calibri"/>
              </a:rPr>
              <a:t>Gemiddeld / hoog risico zonder hits en mogelijke hits gevonden (vervolg):</a:t>
            </a:r>
            <a:endParaRPr lang="en-GB" sz="1500"/>
          </a:p>
          <a:p>
            <a:endParaRPr lang="en-GB" sz="1500"/>
          </a:p>
          <a:p>
            <a:r>
              <a:rPr lang="nl-BE" sz="1500" b="0" i="0" u="none" strike="noStrike" cap="none" baseline="0">
                <a:solidFill>
                  <a:srgbClr val="000000"/>
                </a:solidFill>
                <a:effectLst/>
                <a:uFill>
                  <a:solidFill>
                    <a:prstClr val="black">
                      <a:alpha val="0"/>
                    </a:prstClr>
                  </a:solidFill>
                </a:uFill>
                <a:latin typeface="Calibri"/>
                <a:ea typeface="Calibri"/>
                <a:cs typeface="Calibri"/>
              </a:rPr>
              <a:t>Zodra het onboarding-team de World-Check-screening heeft beoordeeld en het resultaat heeft toegewezen, is het de verantwoordelijkheid van het lokale goedkeuringsteam om de volgende stappen van de workflow te bepalen.</a:t>
            </a:r>
            <a:r>
              <a:rPr lang="nl-BE" sz="1500" b="0" i="0" u="none" strike="noStrike" cap="none" baseline="0">
                <a:solidFill>
                  <a:srgbClr val="000000"/>
                </a:solidFill>
                <a:effectLst/>
                <a:uFill>
                  <a:solidFill>
                    <a:prstClr val="black">
                      <a:alpha val="0"/>
                    </a:prstClr>
                  </a:solidFill>
                </a:uFill>
                <a:latin typeface="Calibri"/>
                <a:ea typeface="Calibri"/>
                <a:cs typeface="Calibri"/>
              </a:rPr>
              <a:t> </a:t>
            </a:r>
          </a:p>
          <a:p>
            <a:endParaRPr lang="en-GB" sz="1500"/>
          </a:p>
          <a:p>
            <a:r>
              <a:rPr lang="nl-BE" sz="1500" b="0" i="0" u="none" strike="noStrike" cap="none" baseline="0">
                <a:solidFill>
                  <a:srgbClr val="000000"/>
                </a:solidFill>
                <a:effectLst/>
                <a:uFill>
                  <a:solidFill>
                    <a:prstClr val="black">
                      <a:alpha val="0"/>
                    </a:prstClr>
                  </a:solidFill>
                </a:uFill>
                <a:latin typeface="Calibri"/>
                <a:ea typeface="Calibri"/>
                <a:cs typeface="Calibri"/>
              </a:rPr>
              <a:t>Het Finance Approval Team heeft een groot aantal beoordelingsopties bij het beoordelen van derden.</a:t>
            </a:r>
            <a:r>
              <a:rPr lang="nl-BE" sz="1500" b="0" i="0" u="none" strike="noStrike" cap="none" baseline="0">
                <a:solidFill>
                  <a:srgbClr val="000000"/>
                </a:solidFill>
                <a:effectLst/>
                <a:uFill>
                  <a:solidFill>
                    <a:prstClr val="black">
                      <a:alpha val="0"/>
                    </a:prstClr>
                  </a:solidFill>
                </a:uFill>
                <a:latin typeface="Calibri"/>
                <a:ea typeface="Calibri"/>
                <a:cs typeface="Calibri"/>
              </a:rPr>
              <a:t> </a:t>
            </a:r>
            <a:r>
              <a:rPr lang="nl-BE" sz="1500" b="0" i="0" u="none" strike="noStrike" cap="none" baseline="0">
                <a:solidFill>
                  <a:srgbClr val="000000"/>
                </a:solidFill>
                <a:effectLst/>
                <a:uFill>
                  <a:solidFill>
                    <a:prstClr val="black">
                      <a:alpha val="0"/>
                    </a:prstClr>
                  </a:solidFill>
                </a:uFill>
                <a:latin typeface="Calibri"/>
                <a:ea typeface="Calibri"/>
                <a:cs typeface="Calibri"/>
              </a:rPr>
              <a:t>Deze omvatten:</a:t>
            </a:r>
          </a:p>
          <a:p>
            <a:endParaRPr lang="en-GB" sz="1500"/>
          </a:p>
          <a:p>
            <a:pPr marL="285750" indent="-285750">
              <a:buFont typeface="Arial" panose="020b0604020202020204" pitchFamily="34" charset="0"/>
              <a:buChar char="•"/>
            </a:pPr>
            <a:r>
              <a:rPr lang="nl-BE" sz="1500" b="1" i="0" u="none" strike="noStrike" cap="none" baseline="0">
                <a:solidFill>
                  <a:srgbClr val="000000"/>
                </a:solidFill>
                <a:effectLst/>
                <a:uFill>
                  <a:solidFill>
                    <a:prstClr val="black">
                      <a:alpha val="0"/>
                    </a:prstClr>
                  </a:solidFill>
                </a:uFill>
                <a:latin typeface="Calibri"/>
                <a:ea typeface="Calibri"/>
                <a:cs typeface="Calibri"/>
              </a:rPr>
              <a:t>Derde partij goedkeuren:</a:t>
            </a:r>
            <a:r>
              <a:rPr lang="nl-BE" sz="1500" b="0" i="0" u="none" strike="noStrike" cap="none" baseline="0">
                <a:solidFill>
                  <a:srgbClr val="000000"/>
                </a:solidFill>
                <a:effectLst/>
                <a:uFill>
                  <a:solidFill>
                    <a:prstClr val="black">
                      <a:alpha val="0"/>
                    </a:prstClr>
                  </a:solidFill>
                </a:uFill>
                <a:latin typeface="Calibri"/>
                <a:ea typeface="Calibri"/>
                <a:cs typeface="Calibri"/>
              </a:rPr>
              <a:t> </a:t>
            </a:r>
            <a:r>
              <a:rPr lang="nl-BE" sz="1500" b="0" i="0" u="none" strike="noStrike" cap="none" baseline="0">
                <a:solidFill>
                  <a:srgbClr val="000000"/>
                </a:solidFill>
                <a:effectLst/>
                <a:uFill>
                  <a:solidFill>
                    <a:prstClr val="black">
                      <a:alpha val="0"/>
                    </a:prstClr>
                  </a:solidFill>
                </a:uFill>
                <a:latin typeface="Calibri"/>
                <a:ea typeface="Calibri"/>
                <a:cs typeface="Calibri"/>
              </a:rPr>
              <a:t>Als het lokale goedkeuringsteam vertrouwd is met de resultaten van de wereldcontrolescreening of de risicoscore van de derde partij, kunnen ze de derde partij goedkeuren.</a:t>
            </a:r>
            <a:r>
              <a:rPr lang="nl-BE" sz="1500" b="0" i="0" u="none" strike="noStrike" cap="none" baseline="0">
                <a:solidFill>
                  <a:srgbClr val="000000"/>
                </a:solidFill>
                <a:effectLst/>
                <a:uFill>
                  <a:solidFill>
                    <a:prstClr val="black">
                      <a:alpha val="0"/>
                    </a:prstClr>
                  </a:solidFill>
                </a:uFill>
                <a:latin typeface="Calibri"/>
                <a:ea typeface="Calibri"/>
                <a:cs typeface="Calibri"/>
              </a:rPr>
              <a:t> </a:t>
            </a:r>
          </a:p>
          <a:p>
            <a:endParaRPr lang="en-GB" sz="1500"/>
          </a:p>
          <a:p>
            <a:pPr marL="285750" indent="-285750">
              <a:buFont typeface="Arial" panose="020b0604020202020204" pitchFamily="34" charset="0"/>
              <a:buChar char="•"/>
            </a:pPr>
            <a:r>
              <a:rPr lang="nl-BE" sz="1500" b="1" i="0" u="none" strike="noStrike" cap="none" baseline="0">
                <a:solidFill>
                  <a:srgbClr val="000000"/>
                </a:solidFill>
                <a:effectLst/>
                <a:uFill>
                  <a:solidFill>
                    <a:prstClr val="black">
                      <a:alpha val="0"/>
                    </a:prstClr>
                  </a:solidFill>
                </a:uFill>
                <a:latin typeface="Calibri"/>
                <a:ea typeface="Calibri"/>
                <a:cs typeface="Calibri"/>
              </a:rPr>
              <a:t>Derde partij weigeren: </a:t>
            </a:r>
            <a:r>
              <a:rPr lang="nl-BE" sz="1500" b="0" i="0" u="none" strike="noStrike" cap="none" baseline="0">
                <a:solidFill>
                  <a:srgbClr val="000000"/>
                </a:solidFill>
                <a:effectLst/>
                <a:uFill>
                  <a:solidFill>
                    <a:prstClr val="black">
                      <a:alpha val="0"/>
                    </a:prstClr>
                  </a:solidFill>
                </a:uFill>
                <a:latin typeface="Calibri"/>
                <a:ea typeface="Calibri"/>
                <a:cs typeface="Calibri"/>
              </a:rPr>
              <a:t>Als er iets in de screeningresultaten van de wereldcontrole staat, of aanvullende informatie verzameld over de derde waarbij het goedkeuringsteam zich niet op zijn gemak voelt, kunnen ze de derde partij weigeren.</a:t>
            </a:r>
            <a:r>
              <a:rPr lang="nl-BE" sz="1500" b="0" i="0" u="none" strike="noStrike" cap="none" baseline="0">
                <a:solidFill>
                  <a:srgbClr val="000000"/>
                </a:solidFill>
                <a:effectLst/>
                <a:uFill>
                  <a:solidFill>
                    <a:prstClr val="black">
                      <a:alpha val="0"/>
                    </a:prstClr>
                  </a:solidFill>
                </a:uFill>
                <a:latin typeface="Calibri"/>
                <a:ea typeface="Calibri"/>
                <a:cs typeface="Calibri"/>
              </a:rPr>
              <a:t> </a:t>
            </a:r>
          </a:p>
          <a:p>
            <a:endParaRPr lang="en-GB" sz="1500"/>
          </a:p>
          <a:p>
            <a:pPr marL="285750" indent="-285750">
              <a:buFont typeface="Arial" panose="020b0604020202020204" pitchFamily="34" charset="0"/>
              <a:buChar char="•"/>
            </a:pPr>
            <a:r>
              <a:rPr lang="nl-BE" sz="1500" b="1" i="0" u="none" strike="noStrike" cap="none" baseline="0">
                <a:solidFill>
                  <a:srgbClr val="000000"/>
                </a:solidFill>
                <a:effectLst/>
                <a:uFill>
                  <a:solidFill>
                    <a:prstClr val="black">
                      <a:alpha val="0"/>
                    </a:prstClr>
                  </a:solidFill>
                </a:uFill>
                <a:latin typeface="Calibri"/>
                <a:ea typeface="Calibri"/>
                <a:cs typeface="Calibri"/>
              </a:rPr>
              <a:t>Vraag een aanvullende beoordeling aan bij het RPM Compliance Team</a:t>
            </a:r>
            <a:r>
              <a:rPr lang="nl-BE" sz="1500" b="0" i="0" u="none" strike="noStrike" cap="none" baseline="0">
                <a:solidFill>
                  <a:srgbClr val="000000"/>
                </a:solidFill>
                <a:effectLst/>
                <a:uFill>
                  <a:solidFill>
                    <a:prstClr val="black">
                      <a:alpha val="0"/>
                    </a:prstClr>
                  </a:solidFill>
                </a:uFill>
                <a:latin typeface="Calibri"/>
                <a:ea typeface="Calibri"/>
                <a:cs typeface="Calibri"/>
              </a:rPr>
              <a:t>:</a:t>
            </a:r>
            <a:r>
              <a:rPr lang="nl-BE" sz="1500" b="0" i="0" u="none" strike="noStrike" cap="none" baseline="0">
                <a:solidFill>
                  <a:srgbClr val="000000"/>
                </a:solidFill>
                <a:effectLst/>
                <a:uFill>
                  <a:solidFill>
                    <a:prstClr val="black">
                      <a:alpha val="0"/>
                    </a:prstClr>
                  </a:solidFill>
                </a:uFill>
                <a:latin typeface="Calibri"/>
                <a:ea typeface="Calibri"/>
                <a:cs typeface="Calibri"/>
              </a:rPr>
              <a:t> </a:t>
            </a:r>
            <a:r>
              <a:rPr lang="nl-BE" sz="1500" b="0" i="0" u="none" strike="noStrike" cap="none" baseline="0">
                <a:solidFill>
                  <a:srgbClr val="000000"/>
                </a:solidFill>
                <a:effectLst/>
                <a:uFill>
                  <a:solidFill>
                    <a:prstClr val="black">
                      <a:alpha val="0"/>
                    </a:prstClr>
                  </a:solidFill>
                </a:uFill>
                <a:latin typeface="Calibri"/>
                <a:ea typeface="Calibri"/>
                <a:cs typeface="Calibri"/>
              </a:rPr>
              <a:t>Als het lokale team zich niet op zijn gemak voelt om de derde partij goed te keuren, kunnen ze het RPM-complianceteam vragen om een aanvullende beoordeling uit te voeren.</a:t>
            </a:r>
            <a:r>
              <a:rPr lang="nl-BE" sz="1500" b="0" i="0" u="none" strike="noStrike" cap="none" baseline="0">
                <a:solidFill>
                  <a:srgbClr val="000000"/>
                </a:solidFill>
                <a:effectLst/>
                <a:uFill>
                  <a:solidFill>
                    <a:prstClr val="black">
                      <a:alpha val="0"/>
                    </a:prstClr>
                  </a:solidFill>
                </a:uFill>
                <a:latin typeface="Calibri"/>
                <a:ea typeface="Calibri"/>
                <a:cs typeface="Calibri"/>
              </a:rPr>
              <a:t> </a:t>
            </a:r>
          </a:p>
          <a:p>
            <a:endParaRPr lang="en-GB" sz="1500"/>
          </a:p>
          <a:p>
            <a:pPr marL="285750" indent="-285750">
              <a:buFont typeface="Arial" panose="020b0604020202020204" pitchFamily="34" charset="0"/>
              <a:buChar char="•"/>
            </a:pPr>
            <a:r>
              <a:rPr lang="nl-BE" sz="1500" b="1" i="0" u="none" strike="noStrike" cap="none" baseline="0">
                <a:solidFill>
                  <a:srgbClr val="000000"/>
                </a:solidFill>
                <a:effectLst/>
                <a:uFill>
                  <a:solidFill>
                    <a:prstClr val="black">
                      <a:alpha val="0"/>
                    </a:prstClr>
                  </a:solidFill>
                </a:uFill>
                <a:latin typeface="Calibri"/>
                <a:ea typeface="Calibri"/>
                <a:cs typeface="Calibri"/>
              </a:rPr>
              <a:t>Ga verder met Onboarding</a:t>
            </a:r>
            <a:r>
              <a:rPr lang="nl-BE" sz="1500" b="0" i="0" u="none" strike="noStrike" cap="none" baseline="0">
                <a:solidFill>
                  <a:srgbClr val="000000"/>
                </a:solidFill>
                <a:effectLst/>
                <a:uFill>
                  <a:solidFill>
                    <a:prstClr val="black">
                      <a:alpha val="0"/>
                    </a:prstClr>
                  </a:solidFill>
                </a:uFill>
                <a:latin typeface="Calibri"/>
                <a:ea typeface="Calibri"/>
                <a:cs typeface="Calibri"/>
              </a:rPr>
              <a:t> (wat vervolgens de volgende fase van de workflow zou activeren via Interne gegevensverzameling):</a:t>
            </a:r>
            <a:r>
              <a:rPr lang="nl-BE" sz="1500" b="0" i="0" u="none" strike="noStrike" cap="none" baseline="0">
                <a:solidFill>
                  <a:srgbClr val="000000"/>
                </a:solidFill>
                <a:effectLst/>
                <a:uFill>
                  <a:solidFill>
                    <a:prstClr val="black">
                      <a:alpha val="0"/>
                    </a:prstClr>
                  </a:solidFill>
                </a:uFill>
                <a:latin typeface="Calibri"/>
                <a:ea typeface="Calibri"/>
                <a:cs typeface="Calibri"/>
              </a:rPr>
              <a:t> </a:t>
            </a:r>
            <a:r>
              <a:rPr lang="nl-BE" sz="1500" b="0" i="0" u="none" strike="noStrike" cap="none" baseline="0">
                <a:solidFill>
                  <a:srgbClr val="000000"/>
                </a:solidFill>
                <a:effectLst/>
                <a:uFill>
                  <a:solidFill>
                    <a:prstClr val="black">
                      <a:alpha val="0"/>
                    </a:prstClr>
                  </a:solidFill>
                </a:uFill>
                <a:latin typeface="Calibri"/>
                <a:ea typeface="Calibri"/>
                <a:cs typeface="Calibri"/>
              </a:rPr>
              <a:t>Als het goedkeuringsteam het gevoel heeft dat er aanvullende informatie over de derde partij moet worden verzameld, dan kunnen ze doorgaan naar de volgende fase van de workflow en doorgaan naar de interne fase van het verzamelen van gegevens.</a:t>
            </a:r>
            <a:r>
              <a:rPr lang="nl-BE" sz="1500" b="0" i="0" u="none" strike="noStrike" cap="none" baseline="0">
                <a:solidFill>
                  <a:srgbClr val="000000"/>
                </a:solidFill>
                <a:effectLst/>
                <a:uFill>
                  <a:solidFill>
                    <a:prstClr val="black">
                      <a:alpha val="0"/>
                    </a:prstClr>
                  </a:solidFill>
                </a:uFill>
                <a:latin typeface="Calibri"/>
                <a:ea typeface="Calibri"/>
                <a:cs typeface="Calibri"/>
              </a:rPr>
              <a:t> </a:t>
            </a:r>
          </a:p>
        </p:txBody>
      </p:sp>
      <p:sp>
        <p:nvSpPr>
          <p:cNvPr id="3" name="Slide Number Placeholder 2">
            <a:extLst>
              <a:ext uri="{FF2B5EF4-FFF2-40B4-BE49-F238E27FC236}">
                <a16:creationId xmlns:a16="http://schemas.microsoft.com/office/drawing/2014/main" id="{37BECD19-4436-B820-7221-5ABFBF93773F}"/>
              </a:ext>
            </a:extLst>
          </p:cNvPr>
          <p:cNvSpPr>
            <a:spLocks noGrp="1"/>
          </p:cNvSpPr>
          <p:nvPr>
            <p:ph type="sldNum" sz="quarter" idx="4"/>
          </p:nvPr>
        </p:nvSpPr>
        <p:spPr/>
        <p:txBody>
          <a:bodyPr/>
          <a:lstStyle/>
          <a:p>
            <a:fld id="{BB5FC4A1-A2DE-4EB5-9A46-57D39B4235EC}" type="slidenum">
              <a:rPr lang="en-US" smtClean="0"/>
              <a:t>41</a:t>
            </a:fld>
            <a:endParaRPr lang="en-US"/>
          </a:p>
        </p:txBody>
      </p:sp>
    </p:spTree>
    <p:extLst>
      <p:ext uri="{BB962C8B-B14F-4D97-AF65-F5344CB8AC3E}">
        <p14:creationId val="3466519280"/>
      </p:ext>
    </p:extLst>
  </p:cSld>
  <p:clrMapOvr>
    <a:masterClrMapping/>
  </p:clrMapOvr>
  <p:transition spd="med">
    <p:fade/>
  </p:transition>
  <p:timing/>
</p:sld>
</file>

<file path=ppt/slides/slide4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4C36A43C-7880-9F70-B654-2A3D46150B26}"/>
              </a:ext>
            </a:extLst>
          </p:cNvPr>
          <p:cNvSpPr>
            <a:spLocks noGrp="1"/>
          </p:cNvSpPr>
          <p:nvPr>
            <p:ph type="title"/>
          </p:nvPr>
        </p:nvSpPr>
        <p:spPr/>
        <p:txBody>
          <a:bodyPr/>
          <a:lstStyle/>
          <a:p>
            <a:r>
              <a:rPr lang="nl-BE" sz="2000" b="0" i="0" u="none" strike="noStrike" cap="none" baseline="0">
                <a:solidFill>
                  <a:srgbClr val="FFFFFF"/>
                </a:solidFill>
                <a:effectLst/>
                <a:uFill>
                  <a:solidFill>
                    <a:prstClr val="black">
                      <a:alpha val="0"/>
                    </a:prstClr>
                  </a:solidFill>
                </a:uFill>
                <a:latin typeface="Calibri Light"/>
                <a:ea typeface="Calibri Light"/>
                <a:cs typeface="Calibri Light"/>
              </a:rPr>
              <a:t>Onboarding van een derde partij</a:t>
            </a:r>
          </a:p>
        </p:txBody>
      </p:sp>
      <p:sp>
        <p:nvSpPr>
          <p:cNvPr id="7" name="TextBox 6">
            <a:extLst>
              <a:ext uri="{FF2B5EF4-FFF2-40B4-BE49-F238E27FC236}">
                <a16:creationId xmlns:a16="http://schemas.microsoft.com/office/drawing/2014/main" id="{1A414996-62DE-2CCC-A115-62E68334E438}"/>
              </a:ext>
            </a:extLst>
          </p:cNvPr>
          <p:cNvSpPr txBox="1"/>
          <p:nvPr/>
        </p:nvSpPr>
        <p:spPr>
          <a:xfrm>
            <a:off x="246580" y="1434596"/>
            <a:ext cx="8609744" cy="2011680"/>
          </a:xfrm>
          <a:prstGeom prst="rect">
            <a:avLst/>
          </a:prstGeom>
          <a:noFill/>
        </p:spPr>
        <p:txBody>
          <a:bodyPr wrap="square">
            <a:spAutoFit/>
          </a:bodyPr>
          <a:lstStyle/>
          <a:p>
            <a:r>
              <a:rPr lang="nl-BE" sz="1400" b="1" i="0" u="none" strike="noStrike" cap="none" baseline="0">
                <a:solidFill>
                  <a:srgbClr val="000000"/>
                </a:solidFill>
                <a:effectLst/>
                <a:uFill>
                  <a:solidFill>
                    <a:prstClr val="black">
                      <a:alpha val="0"/>
                    </a:prstClr>
                  </a:solidFill>
                </a:uFill>
                <a:latin typeface="Calibri"/>
                <a:ea typeface="Calibri"/>
                <a:cs typeface="Calibri"/>
              </a:rPr>
              <a:t>Gemiddeld / hoog risico zonder hits en mogelijke hits gevonden (vervolg):</a:t>
            </a:r>
          </a:p>
          <a:p>
            <a:endParaRPr lang="en-GB" sz="1400" b="1"/>
          </a:p>
          <a:p>
            <a:r>
              <a:rPr lang="nl-BE" sz="1400" b="0" i="0" u="none" strike="noStrike" cap="none" baseline="0">
                <a:solidFill>
                  <a:srgbClr val="FF0000"/>
                </a:solidFill>
                <a:effectLst/>
                <a:uFill>
                  <a:solidFill>
                    <a:prstClr val="black">
                      <a:alpha val="0"/>
                    </a:prstClr>
                  </a:solidFill>
                </a:uFill>
                <a:latin typeface="Calibri"/>
                <a:ea typeface="Calibri"/>
                <a:cs typeface="Calibri"/>
              </a:rPr>
              <a:t>Waarom zou het goedkeuringsteam ervoor kiezen om een derde partij te weigeren, naar Compliance te sturen voor aanvullende beoordeling of door te gaan naar een interne vragenlijst?</a:t>
            </a:r>
          </a:p>
          <a:p>
            <a:endParaRPr lang="en-GB" sz="1400">
              <a:solidFill>
                <a:srgbClr val="FF0000"/>
              </a:solidFill>
            </a:endParaRPr>
          </a:p>
          <a:p>
            <a:r>
              <a:rPr lang="nl-BE" sz="1400" b="0" i="0" u="none" strike="noStrike" cap="none" baseline="0">
                <a:solidFill>
                  <a:srgbClr val="000000"/>
                </a:solidFill>
                <a:effectLst/>
                <a:uFill>
                  <a:solidFill>
                    <a:prstClr val="black">
                      <a:alpha val="0"/>
                    </a:prstClr>
                  </a:solidFill>
                </a:uFill>
                <a:latin typeface="Calibri"/>
                <a:ea typeface="Calibri"/>
                <a:cs typeface="Calibri"/>
              </a:rPr>
              <a:t>Hier zijn een paar voorbeelden als richtlijn voor hoe u de beoordeling zou selecteren voor derde partijen met een gemiddeld/hoog risico en degenen die positieve wereldcontrolematches hebben:</a:t>
            </a:r>
          </a:p>
        </p:txBody>
      </p:sp>
      <p:sp>
        <p:nvSpPr>
          <p:cNvPr id="8" name="TextBox 7">
            <a:extLst>
              <a:ext uri="{FF2B5EF4-FFF2-40B4-BE49-F238E27FC236}">
                <a16:creationId xmlns:a16="http://schemas.microsoft.com/office/drawing/2014/main" id="{34A0E262-AA27-95E6-07AC-42164CF721AB}"/>
              </a:ext>
            </a:extLst>
          </p:cNvPr>
          <p:cNvSpPr txBox="1"/>
          <p:nvPr/>
        </p:nvSpPr>
        <p:spPr>
          <a:xfrm>
            <a:off x="247982" y="3134223"/>
            <a:ext cx="3061699" cy="4998719"/>
          </a:xfrm>
          <a:prstGeom prst="rect">
            <a:avLst/>
          </a:prstGeom>
          <a:noFill/>
        </p:spPr>
        <p:txBody>
          <a:bodyPr wrap="square" rtlCol="0">
            <a:spAutoFit/>
          </a:bodyPr>
          <a:lstStyle/>
          <a:p>
            <a:r>
              <a:rPr lang="nl-BE" sz="1400" b="1" i="0" u="none" strike="noStrike" cap="none" baseline="0">
                <a:solidFill>
                  <a:srgbClr val="000000"/>
                </a:solidFill>
                <a:effectLst/>
                <a:uFill>
                  <a:solidFill>
                    <a:prstClr val="black">
                      <a:alpha val="0"/>
                    </a:prstClr>
                  </a:solidFill>
                </a:uFill>
                <a:latin typeface="Calibri"/>
                <a:ea typeface="Calibri"/>
                <a:cs typeface="Calibri"/>
              </a:rPr>
              <a:t>Rode vlaggen in WC-resultaten:</a:t>
            </a:r>
          </a:p>
          <a:p>
            <a:endParaRPr lang="en-GB" sz="1400"/>
          </a:p>
          <a:p>
            <a:pPr marL="285750" indent="-285750">
              <a:buFont typeface="Arial" panose="020b0604020202020204" pitchFamily="34" charset="0"/>
              <a:buChar char="•"/>
            </a:pPr>
            <a:r>
              <a:rPr lang="nl-BE" sz="1400" b="0" i="0" u="none" strike="noStrike" cap="none" baseline="0">
                <a:solidFill>
                  <a:srgbClr val="000000"/>
                </a:solidFill>
                <a:effectLst/>
                <a:uFill>
                  <a:solidFill>
                    <a:prstClr val="black">
                      <a:alpha val="0"/>
                    </a:prstClr>
                  </a:solidFill>
                </a:uFill>
                <a:latin typeface="Calibri"/>
                <a:ea typeface="Calibri"/>
                <a:cs typeface="Calibri"/>
              </a:rPr>
              <a:t>Veroordelingen voor corruptie of omkoping, fraude, witwassen van geld enz. Veroordelingen voor prijsafspraken/offertevervalsing, schending van mededingingswetgeving enz.</a:t>
            </a:r>
            <a:r>
              <a:rPr lang="nl-BE" sz="1400" b="0" i="0" u="none" strike="noStrike" cap="none" baseline="0">
                <a:solidFill>
                  <a:srgbClr val="000000"/>
                </a:solidFill>
                <a:effectLst/>
                <a:uFill>
                  <a:solidFill>
                    <a:prstClr val="black">
                      <a:alpha val="0"/>
                    </a:prstClr>
                  </a:solidFill>
                </a:uFill>
                <a:latin typeface="Calibri"/>
                <a:ea typeface="Calibri"/>
                <a:cs typeface="Calibri"/>
              </a:rPr>
              <a:t> </a:t>
            </a:r>
          </a:p>
          <a:p>
            <a:pPr marL="285750" indent="-285750">
              <a:buFont typeface="Arial" panose="020b0604020202020204" pitchFamily="34" charset="0"/>
              <a:buChar char="•"/>
            </a:pPr>
            <a:r>
              <a:rPr lang="nl-BE" sz="1400" b="0" i="0" u="none" strike="noStrike" cap="none" baseline="0">
                <a:solidFill>
                  <a:srgbClr val="000000"/>
                </a:solidFill>
                <a:effectLst/>
                <a:uFill>
                  <a:solidFill>
                    <a:prstClr val="black">
                      <a:alpha val="0"/>
                    </a:prstClr>
                  </a:solidFill>
                </a:uFill>
                <a:latin typeface="Calibri"/>
                <a:ea typeface="Calibri"/>
                <a:cs typeface="Calibri"/>
              </a:rPr>
              <a:t>Schendingen van het arbeidsrecht/Mensenrechtenschendingen</a:t>
            </a:r>
          </a:p>
          <a:p>
            <a:pPr marL="285750" indent="-285750">
              <a:buFont typeface="Arial" panose="020b0604020202020204" pitchFamily="34" charset="0"/>
              <a:buChar char="•"/>
            </a:pPr>
            <a:r>
              <a:rPr lang="nl-BE" sz="1400" b="0" i="0" u="none" strike="noStrike" cap="none" baseline="0">
                <a:solidFill>
                  <a:srgbClr val="000000"/>
                </a:solidFill>
                <a:effectLst/>
                <a:uFill>
                  <a:solidFill>
                    <a:prstClr val="black">
                      <a:alpha val="0"/>
                    </a:prstClr>
                  </a:solidFill>
                </a:uFill>
                <a:latin typeface="Calibri"/>
                <a:ea typeface="Calibri"/>
                <a:cs typeface="Calibri"/>
              </a:rPr>
              <a:t>Opgelegde boetes voor onethisch of illegaal gedrag</a:t>
            </a:r>
          </a:p>
          <a:p>
            <a:pPr marL="285750" indent="-285750">
              <a:buFont typeface="Arial" panose="020b0604020202020204" pitchFamily="34" charset="0"/>
              <a:buChar char="•"/>
            </a:pPr>
            <a:r>
              <a:rPr lang="nl-BE" sz="1400" b="0" i="0" u="none" strike="noStrike" cap="none" baseline="0">
                <a:solidFill>
                  <a:srgbClr val="000000"/>
                </a:solidFill>
                <a:effectLst/>
                <a:uFill>
                  <a:solidFill>
                    <a:prstClr val="black">
                      <a:alpha val="0"/>
                    </a:prstClr>
                  </a:solidFill>
                </a:uFill>
                <a:latin typeface="Calibri"/>
                <a:ea typeface="Calibri"/>
                <a:cs typeface="Calibri"/>
              </a:rPr>
              <a:t>Elke associatie met een entiteit die eigendom is van de overheid/staat</a:t>
            </a:r>
          </a:p>
          <a:p>
            <a:pPr marL="285750" indent="-285750">
              <a:buFont typeface="Arial" panose="020b0604020202020204" pitchFamily="34" charset="0"/>
              <a:buChar char="•"/>
            </a:pPr>
            <a:r>
              <a:rPr lang="nl-BE" sz="1400" b="0" i="0" u="none" strike="noStrike" cap="none" baseline="0">
                <a:solidFill>
                  <a:srgbClr val="000000"/>
                </a:solidFill>
                <a:effectLst/>
                <a:uFill>
                  <a:solidFill>
                    <a:prstClr val="black">
                      <a:alpha val="0"/>
                    </a:prstClr>
                  </a:solidFill>
                </a:uFill>
                <a:latin typeface="Calibri"/>
                <a:ea typeface="Calibri"/>
                <a:cs typeface="Calibri"/>
              </a:rPr>
              <a:t>Boetes opgelegd voor schending van veiligheids- of milieuwetten</a:t>
            </a:r>
          </a:p>
          <a:p>
            <a:pPr marL="285750" indent="-285750">
              <a:buFont typeface="Arial" panose="020b0604020202020204" pitchFamily="34" charset="0"/>
              <a:buChar char="•"/>
            </a:pPr>
            <a:endParaRPr lang="en-GB" sz="1400"/>
          </a:p>
        </p:txBody>
      </p:sp>
      <p:sp>
        <p:nvSpPr>
          <p:cNvPr id="9" name="Right Brace 8">
            <a:extLst>
              <a:ext uri="{FF2B5EF4-FFF2-40B4-BE49-F238E27FC236}">
                <a16:creationId xmlns:a16="http://schemas.microsoft.com/office/drawing/2014/main" id="{C8280828-8010-C3C6-70FF-B65C04BF283A}"/>
              </a:ext>
            </a:extLst>
          </p:cNvPr>
          <p:cNvSpPr/>
          <p:nvPr/>
        </p:nvSpPr>
        <p:spPr>
          <a:xfrm>
            <a:off x="3445100" y="3435455"/>
            <a:ext cx="174661" cy="3152409"/>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sp>
        <p:nvSpPr>
          <p:cNvPr id="10" name="TextBox 9">
            <a:extLst>
              <a:ext uri="{FF2B5EF4-FFF2-40B4-BE49-F238E27FC236}">
                <a16:creationId xmlns:a16="http://schemas.microsoft.com/office/drawing/2014/main" id="{62C4F05F-1687-E5C8-6515-DE6C6967DA72}"/>
              </a:ext>
            </a:extLst>
          </p:cNvPr>
          <p:cNvSpPr txBox="1"/>
          <p:nvPr/>
        </p:nvSpPr>
        <p:spPr>
          <a:xfrm>
            <a:off x="3819181" y="3303499"/>
            <a:ext cx="1366463" cy="4663439"/>
          </a:xfrm>
          <a:prstGeom prst="rect">
            <a:avLst/>
          </a:prstGeom>
          <a:noFill/>
        </p:spPr>
        <p:txBody>
          <a:bodyPr wrap="square" rtlCol="0">
            <a:spAutoFit/>
          </a:bodyPr>
          <a:lstStyle/>
          <a:p>
            <a:pPr algn="ctr"/>
            <a:r>
              <a:rPr lang="nl-BE" sz="1200" b="0" i="0" u="none" strike="noStrike" cap="none" baseline="0">
                <a:solidFill>
                  <a:srgbClr val="000000"/>
                </a:solidFill>
                <a:effectLst/>
                <a:uFill>
                  <a:solidFill>
                    <a:prstClr val="black">
                      <a:alpha val="0"/>
                    </a:prstClr>
                  </a:solidFill>
                </a:uFill>
                <a:latin typeface="Calibri"/>
                <a:ea typeface="Calibri"/>
                <a:cs typeface="Calibri"/>
              </a:rPr>
              <a:t>Dergelijke resultaten kunnen ervoor zorgen dat het goedkeuringsteam ervoor kiest om door te gaan met de onboarding naar de volgende fase van de workflow (d.w.z. interne vragenlijst of stuur naar het nalevingsteam voor een second opinion die ook een interne vragenlijst kan goedkeuren, afwijzen of aanvragen.</a:t>
            </a:r>
          </a:p>
        </p:txBody>
      </p:sp>
      <p:sp>
        <p:nvSpPr>
          <p:cNvPr id="11" name="TextBox 10">
            <a:extLst>
              <a:ext uri="{FF2B5EF4-FFF2-40B4-BE49-F238E27FC236}">
                <a16:creationId xmlns:a16="http://schemas.microsoft.com/office/drawing/2014/main" id="{116E3338-1A9C-8E7A-F6FC-3BF5D64DB9EB}"/>
              </a:ext>
            </a:extLst>
          </p:cNvPr>
          <p:cNvSpPr txBox="1"/>
          <p:nvPr/>
        </p:nvSpPr>
        <p:spPr>
          <a:xfrm>
            <a:off x="5559725" y="3107212"/>
            <a:ext cx="3061699" cy="3505200"/>
          </a:xfrm>
          <a:prstGeom prst="rect">
            <a:avLst/>
          </a:prstGeom>
          <a:noFill/>
        </p:spPr>
        <p:txBody>
          <a:bodyPr wrap="square" rtlCol="0">
            <a:spAutoFit/>
          </a:bodyPr>
          <a:lstStyle/>
          <a:p>
            <a:r>
              <a:rPr lang="nl-BE" sz="1400" b="1" i="0" u="none" strike="noStrike" cap="none" baseline="0">
                <a:solidFill>
                  <a:srgbClr val="000000"/>
                </a:solidFill>
                <a:effectLst/>
                <a:uFill>
                  <a:solidFill>
                    <a:prstClr val="black">
                      <a:alpha val="0"/>
                    </a:prstClr>
                  </a:solidFill>
                </a:uFill>
                <a:latin typeface="Calibri"/>
                <a:ea typeface="Calibri"/>
                <a:cs typeface="Calibri"/>
              </a:rPr>
              <a:t>Een derde partij weigeren:</a:t>
            </a:r>
          </a:p>
          <a:p>
            <a:endParaRPr lang="en-GB" sz="1400"/>
          </a:p>
          <a:p>
            <a:pPr marL="285750" indent="-285750">
              <a:buFont typeface="Arial" panose="020b0604020202020204" pitchFamily="34" charset="0"/>
              <a:buChar char="•"/>
            </a:pPr>
            <a:r>
              <a:rPr lang="nl-BE" sz="1400" b="0" i="0" u="none" strike="noStrike" cap="none" baseline="0">
                <a:solidFill>
                  <a:srgbClr val="000000"/>
                </a:solidFill>
                <a:effectLst/>
                <a:uFill>
                  <a:solidFill>
                    <a:prstClr val="black">
                      <a:alpha val="0"/>
                    </a:prstClr>
                  </a:solidFill>
                </a:uFill>
                <a:latin typeface="Calibri"/>
                <a:ea typeface="Calibri"/>
                <a:cs typeface="Calibri"/>
              </a:rPr>
              <a:t>De derde partij is eigendom van een bedrijf dat zich in een land onder embargo bevindt of sterke associaties heeft met een gesanctioneerd land</a:t>
            </a:r>
          </a:p>
          <a:p>
            <a:pPr marL="285750" indent="-285750">
              <a:buFont typeface="Arial" panose="020b0604020202020204" pitchFamily="34" charset="0"/>
              <a:buChar char="•"/>
            </a:pPr>
            <a:r>
              <a:rPr lang="nl-BE" sz="1400" b="0" i="0" u="none" strike="noStrike" cap="none" baseline="0">
                <a:solidFill>
                  <a:srgbClr val="000000"/>
                </a:solidFill>
                <a:effectLst/>
                <a:uFill>
                  <a:solidFill>
                    <a:prstClr val="black">
                      <a:alpha val="0"/>
                    </a:prstClr>
                  </a:solidFill>
                </a:uFill>
                <a:latin typeface="Calibri"/>
                <a:ea typeface="Calibri"/>
                <a:cs typeface="Calibri"/>
              </a:rPr>
              <a:t>De directeuren/grootaandeelhouders zijn beperkte partijen/lijsten met geweigerde partijen</a:t>
            </a:r>
          </a:p>
          <a:p>
            <a:pPr marL="285750" indent="-285750">
              <a:buFont typeface="Arial" panose="020b0604020202020204" pitchFamily="34" charset="0"/>
              <a:buChar char="•"/>
            </a:pPr>
            <a:r>
              <a:rPr lang="nl-BE" sz="1400" b="0" i="0" u="none" strike="noStrike" cap="none" baseline="0">
                <a:solidFill>
                  <a:srgbClr val="000000"/>
                </a:solidFill>
                <a:effectLst/>
                <a:uFill>
                  <a:solidFill>
                    <a:prstClr val="black">
                      <a:alpha val="0"/>
                    </a:prstClr>
                  </a:solidFill>
                </a:uFill>
                <a:latin typeface="Calibri"/>
                <a:ea typeface="Calibri"/>
                <a:cs typeface="Calibri"/>
              </a:rPr>
              <a:t>Er is een rode vlag die rechtstreeks in strijd is met de V&amp;E 168 van RPM.</a:t>
            </a:r>
          </a:p>
        </p:txBody>
      </p:sp>
      <p:sp>
        <p:nvSpPr>
          <p:cNvPr id="12" name="TextBox 11">
            <a:extLst>
              <a:ext uri="{FF2B5EF4-FFF2-40B4-BE49-F238E27FC236}">
                <a16:creationId xmlns:a16="http://schemas.microsoft.com/office/drawing/2014/main" id="{E78876D5-B139-C922-943A-49672BB4D0A5}"/>
              </a:ext>
            </a:extLst>
          </p:cNvPr>
          <p:cNvSpPr txBox="1"/>
          <p:nvPr/>
        </p:nvSpPr>
        <p:spPr>
          <a:xfrm>
            <a:off x="5559725" y="5640512"/>
            <a:ext cx="3204131" cy="1188720"/>
          </a:xfrm>
          <a:prstGeom prst="rect">
            <a:avLst/>
          </a:prstGeom>
          <a:noFill/>
        </p:spPr>
        <p:txBody>
          <a:bodyPr wrap="square" rtlCol="0">
            <a:spAutoFit/>
          </a:bodyPr>
          <a:lstStyle/>
          <a:p>
            <a:pPr algn="ctr"/>
            <a:r>
              <a:rPr lang="nl-BE" sz="1800" b="0" i="0" u="none" strike="noStrike" cap="none" baseline="0">
                <a:solidFill>
                  <a:srgbClr val="000000"/>
                </a:solidFill>
                <a:effectLst/>
                <a:highlight>
                  <a:srgbClr val="FFFF00"/>
                </a:highlight>
                <a:uFill>
                  <a:solidFill>
                    <a:prstClr val="black">
                      <a:alpha val="0"/>
                    </a:prstClr>
                  </a:solidFill>
                </a:uFill>
                <a:latin typeface="Calibri"/>
                <a:ea typeface="Calibri"/>
                <a:cs typeface="Calibri"/>
              </a:rPr>
              <a:t>Neem contact op met het RPM Compliance Team als u ooit twijfelt over een World-Check-resultaat</a:t>
            </a:r>
          </a:p>
        </p:txBody>
      </p:sp>
      <p:sp>
        <p:nvSpPr>
          <p:cNvPr id="3" name="Slide Number Placeholder 2">
            <a:extLst>
              <a:ext uri="{FF2B5EF4-FFF2-40B4-BE49-F238E27FC236}">
                <a16:creationId xmlns:a16="http://schemas.microsoft.com/office/drawing/2014/main" id="{81B6E83C-F91A-0889-B0E5-379C7409C065}"/>
              </a:ext>
            </a:extLst>
          </p:cNvPr>
          <p:cNvSpPr>
            <a:spLocks noGrp="1"/>
          </p:cNvSpPr>
          <p:nvPr>
            <p:ph type="sldNum" sz="quarter" idx="4"/>
          </p:nvPr>
        </p:nvSpPr>
        <p:spPr/>
        <p:txBody>
          <a:bodyPr/>
          <a:lstStyle/>
          <a:p>
            <a:fld id="{BB5FC4A1-A2DE-4EB5-9A46-57D39B4235EC}" type="slidenum">
              <a:rPr lang="en-US" smtClean="0"/>
              <a:t>42</a:t>
            </a:fld>
            <a:endParaRPr lang="en-US"/>
          </a:p>
        </p:txBody>
      </p:sp>
    </p:spTree>
    <p:extLst>
      <p:ext uri="{BB962C8B-B14F-4D97-AF65-F5344CB8AC3E}">
        <p14:creationId val="1656596496"/>
      </p:ext>
    </p:extLst>
  </p:cSld>
  <p:clrMapOvr>
    <a:masterClrMapping/>
  </p:clrMapOvr>
  <p:transition spd="med">
    <p:fade/>
  </p:transition>
  <p:timing/>
</p:sld>
</file>

<file path=ppt/slides/slide4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F5A22F81-1004-5F8F-F6A9-9A1C9A0F34B6}"/>
              </a:ext>
            </a:extLst>
          </p:cNvPr>
          <p:cNvSpPr>
            <a:spLocks noGrp="1"/>
          </p:cNvSpPr>
          <p:nvPr>
            <p:ph type="title"/>
          </p:nvPr>
        </p:nvSpPr>
        <p:spPr/>
        <p:txBody>
          <a:bodyPr/>
          <a:lstStyle/>
          <a:p>
            <a:r>
              <a:rPr lang="nl-BE" sz="2000" b="0" i="0" u="none" strike="noStrike" cap="none" baseline="0">
                <a:solidFill>
                  <a:srgbClr val="FFFFFF"/>
                </a:solidFill>
                <a:effectLst/>
                <a:uFill>
                  <a:solidFill>
                    <a:prstClr val="black">
                      <a:alpha val="0"/>
                    </a:prstClr>
                  </a:solidFill>
                </a:uFill>
                <a:latin typeface="Calibri Light"/>
                <a:ea typeface="Calibri Light"/>
                <a:cs typeface="Calibri Light"/>
              </a:rPr>
              <a:t>Onboarding van een derde partij</a:t>
            </a:r>
          </a:p>
        </p:txBody>
      </p:sp>
      <p:sp>
        <p:nvSpPr>
          <p:cNvPr id="6" name="TextBox 5">
            <a:extLst>
              <a:ext uri="{FF2B5EF4-FFF2-40B4-BE49-F238E27FC236}">
                <a16:creationId xmlns:a16="http://schemas.microsoft.com/office/drawing/2014/main" id="{BDA06B8A-BEE9-EA3C-40C9-A83C48F4BBE7}"/>
              </a:ext>
            </a:extLst>
          </p:cNvPr>
          <p:cNvSpPr txBox="1"/>
          <p:nvPr/>
        </p:nvSpPr>
        <p:spPr>
          <a:xfrm>
            <a:off x="205483" y="1533465"/>
            <a:ext cx="8733033" cy="1234440"/>
          </a:xfrm>
          <a:prstGeom prst="rect">
            <a:avLst/>
          </a:prstGeom>
          <a:noFill/>
        </p:spPr>
        <p:txBody>
          <a:bodyPr wrap="square" rtlCol="0">
            <a:spAutoFit/>
          </a:bodyPr>
          <a:lstStyle/>
          <a:p>
            <a:r>
              <a:rPr lang="nl-BE" sz="1500" b="1" i="0" u="none" strike="noStrike" cap="none" baseline="0">
                <a:solidFill>
                  <a:srgbClr val="000000"/>
                </a:solidFill>
                <a:effectLst/>
                <a:uFill>
                  <a:solidFill>
                    <a:prstClr val="black">
                      <a:alpha val="0"/>
                    </a:prstClr>
                  </a:solidFill>
                </a:uFill>
                <a:latin typeface="Calibri"/>
                <a:ea typeface="Calibri"/>
                <a:cs typeface="Calibri"/>
              </a:rPr>
              <a:t>Gemiddeld / hoog risico zonder hits en mogelijke hits gevonden (vervolg):</a:t>
            </a:r>
            <a:endParaRPr lang="en-GB" sz="1500"/>
          </a:p>
          <a:p>
            <a:endParaRPr lang="en-GB" sz="1500"/>
          </a:p>
          <a:p>
            <a:r>
              <a:rPr lang="nl-BE" sz="1500" b="0" i="0" u="none" strike="noStrike" cap="none" baseline="0">
                <a:solidFill>
                  <a:srgbClr val="000000"/>
                </a:solidFill>
                <a:effectLst/>
                <a:uFill>
                  <a:solidFill>
                    <a:prstClr val="black">
                      <a:alpha val="0"/>
                    </a:prstClr>
                  </a:solidFill>
                </a:uFill>
                <a:latin typeface="Calibri"/>
                <a:ea typeface="Calibri"/>
                <a:cs typeface="Calibri"/>
              </a:rPr>
              <a:t>Het goedkeuringsteam ontvangt een e-mailbericht zodra het onboardingteam de relevante beoordeling heeft geselecteerd.</a:t>
            </a:r>
            <a:r>
              <a:rPr lang="nl-BE" sz="1500" b="0" i="0" u="none" strike="noStrike" cap="none" baseline="0">
                <a:solidFill>
                  <a:srgbClr val="000000"/>
                </a:solidFill>
                <a:effectLst/>
                <a:uFill>
                  <a:solidFill>
                    <a:prstClr val="black">
                      <a:alpha val="0"/>
                    </a:prstClr>
                  </a:solidFill>
                </a:uFill>
                <a:latin typeface="Calibri"/>
                <a:ea typeface="Calibri"/>
                <a:cs typeface="Calibri"/>
              </a:rPr>
              <a:t> </a:t>
            </a:r>
            <a:r>
              <a:rPr lang="nl-BE" sz="1500" b="0" i="0" u="none" strike="noStrike" cap="none" baseline="0">
                <a:solidFill>
                  <a:srgbClr val="000000"/>
                </a:solidFill>
                <a:effectLst/>
                <a:uFill>
                  <a:solidFill>
                    <a:prstClr val="black">
                      <a:alpha val="0"/>
                    </a:prstClr>
                  </a:solidFill>
                </a:uFill>
                <a:latin typeface="Calibri"/>
                <a:ea typeface="Calibri"/>
                <a:cs typeface="Calibri"/>
              </a:rPr>
              <a:t>Een voorbeeld hiervan is hieronder opgenomen:</a:t>
            </a:r>
          </a:p>
        </p:txBody>
      </p:sp>
      <p:pic>
        <p:nvPicPr>
          <p:cNvPr id="8" name="Picture 7">
            <a:extLst>
              <a:ext uri="{FF2B5EF4-FFF2-40B4-BE49-F238E27FC236}">
                <a16:creationId xmlns:a16="http://schemas.microsoft.com/office/drawing/2014/main" id="{820917AA-6D91-F876-5A07-152E9FC12BF5}"/>
              </a:ext>
            </a:extLst>
          </p:cNvPr>
          <p:cNvPicPr>
            <a:picLocks noChangeAspect="1"/>
          </p:cNvPicPr>
          <p:nvPr/>
        </p:nvPicPr>
        <p:blipFill>
          <a:blip r:embed="rId2"/>
          <a:stretch>
            <a:fillRect/>
          </a:stretch>
        </p:blipFill>
        <p:spPr>
          <a:xfrm>
            <a:off x="205483" y="2708837"/>
            <a:ext cx="5845996" cy="3200071"/>
          </a:xfrm>
          <a:prstGeom prst="rect">
            <a:avLst/>
          </a:prstGeom>
        </p:spPr>
      </p:pic>
      <p:sp>
        <p:nvSpPr>
          <p:cNvPr id="9" name="TextBox 8">
            <a:extLst>
              <a:ext uri="{FF2B5EF4-FFF2-40B4-BE49-F238E27FC236}">
                <a16:creationId xmlns:a16="http://schemas.microsoft.com/office/drawing/2014/main" id="{0D46F9D8-EB2B-8075-417C-14588A7DECA7}"/>
              </a:ext>
            </a:extLst>
          </p:cNvPr>
          <p:cNvSpPr txBox="1"/>
          <p:nvPr/>
        </p:nvSpPr>
        <p:spPr>
          <a:xfrm>
            <a:off x="205483" y="5908908"/>
            <a:ext cx="8147406" cy="822960"/>
          </a:xfrm>
          <a:prstGeom prst="rect">
            <a:avLst/>
          </a:prstGeom>
          <a:noFill/>
        </p:spPr>
        <p:txBody>
          <a:bodyPr wrap="square" rtlCol="0">
            <a:spAutoFit/>
          </a:bodyPr>
          <a:lstStyle/>
          <a:p>
            <a:r>
              <a:rPr lang="nl-BE" sz="1600" b="0" i="0" u="none" strike="noStrike" cap="none" baseline="0">
                <a:solidFill>
                  <a:srgbClr val="000000"/>
                </a:solidFill>
                <a:effectLst/>
                <a:uFill>
                  <a:solidFill>
                    <a:prstClr val="black">
                      <a:alpha val="0"/>
                    </a:prstClr>
                  </a:solidFill>
                </a:uFill>
                <a:latin typeface="Calibri"/>
                <a:ea typeface="Calibri"/>
                <a:cs typeface="Calibri"/>
              </a:rPr>
              <a:t>Als u op de link klikt, gaat het goedkeuringsteam rechtstreeks naar de activiteit.</a:t>
            </a:r>
            <a:r>
              <a:rPr lang="nl-BE" sz="1600" b="0" i="0" u="none" strike="noStrike" cap="none" baseline="0">
                <a:solidFill>
                  <a:srgbClr val="000000"/>
                </a:solidFill>
                <a:effectLst/>
                <a:uFill>
                  <a:solidFill>
                    <a:prstClr val="black">
                      <a:alpha val="0"/>
                    </a:prstClr>
                  </a:solidFill>
                </a:uFill>
                <a:latin typeface="Calibri"/>
                <a:ea typeface="Calibri"/>
                <a:cs typeface="Calibri"/>
              </a:rPr>
              <a:t> </a:t>
            </a:r>
            <a:r>
              <a:rPr lang="nl-BE" sz="1600" b="0" i="0" u="none" strike="noStrike" cap="none" baseline="0">
                <a:solidFill>
                  <a:srgbClr val="000000"/>
                </a:solidFill>
                <a:effectLst/>
                <a:uFill>
                  <a:solidFill>
                    <a:prstClr val="black">
                      <a:alpha val="0"/>
                    </a:prstClr>
                  </a:solidFill>
                </a:uFill>
                <a:latin typeface="Calibri"/>
                <a:ea typeface="Calibri"/>
                <a:cs typeface="Calibri"/>
              </a:rPr>
              <a:t>Van daaruit kunnen ze de mogelijke overeenkomsten van de wereldcontrole bekijken en de relevante beoordeling selecteren.</a:t>
            </a:r>
          </a:p>
        </p:txBody>
      </p:sp>
      <p:sp>
        <p:nvSpPr>
          <p:cNvPr id="3" name="Slide Number Placeholder 2">
            <a:extLst>
              <a:ext uri="{FF2B5EF4-FFF2-40B4-BE49-F238E27FC236}">
                <a16:creationId xmlns:a16="http://schemas.microsoft.com/office/drawing/2014/main" id="{5F65AAF0-1FDE-564A-5EBD-E87C58CE4B1B}"/>
              </a:ext>
            </a:extLst>
          </p:cNvPr>
          <p:cNvSpPr>
            <a:spLocks noGrp="1"/>
          </p:cNvSpPr>
          <p:nvPr>
            <p:ph type="sldNum" sz="quarter" idx="4"/>
          </p:nvPr>
        </p:nvSpPr>
        <p:spPr/>
        <p:txBody>
          <a:bodyPr/>
          <a:lstStyle/>
          <a:p>
            <a:fld id="{BB5FC4A1-A2DE-4EB5-9A46-57D39B4235EC}" type="slidenum">
              <a:rPr lang="en-US" smtClean="0"/>
              <a:t>43</a:t>
            </a:fld>
            <a:endParaRPr lang="en-US"/>
          </a:p>
        </p:txBody>
      </p:sp>
    </p:spTree>
    <p:extLst>
      <p:ext uri="{BB962C8B-B14F-4D97-AF65-F5344CB8AC3E}">
        <p14:creationId val="1814546953"/>
      </p:ext>
    </p:extLst>
  </p:cSld>
  <p:clrMapOvr>
    <a:masterClrMapping/>
  </p:clrMapOvr>
  <p:transition spd="med">
    <p:fade/>
  </p:transition>
  <p:timing/>
</p:sld>
</file>

<file path=ppt/slides/slide4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3B5C2081-C43C-8E11-3BC9-D1A17F08F930}"/>
              </a:ext>
            </a:extLst>
          </p:cNvPr>
          <p:cNvSpPr>
            <a:spLocks noGrp="1"/>
          </p:cNvSpPr>
          <p:nvPr>
            <p:ph type="title"/>
          </p:nvPr>
        </p:nvSpPr>
        <p:spPr/>
        <p:txBody>
          <a:bodyPr/>
          <a:lstStyle/>
          <a:p>
            <a:r>
              <a:rPr lang="nl-BE" sz="2000" b="0" i="0" u="none" strike="noStrike" cap="none" baseline="0">
                <a:solidFill>
                  <a:srgbClr val="FFFFFF"/>
                </a:solidFill>
                <a:effectLst/>
                <a:uFill>
                  <a:solidFill>
                    <a:prstClr val="black">
                      <a:alpha val="0"/>
                    </a:prstClr>
                  </a:solidFill>
                </a:uFill>
                <a:latin typeface="Calibri Light"/>
                <a:ea typeface="Calibri Light"/>
                <a:cs typeface="Calibri Light"/>
              </a:rPr>
              <a:t>Onboarding van een derde partij</a:t>
            </a:r>
          </a:p>
        </p:txBody>
      </p:sp>
      <p:pic>
        <p:nvPicPr>
          <p:cNvPr id="7" name="Picture 6">
            <a:extLst>
              <a:ext uri="{FF2B5EF4-FFF2-40B4-BE49-F238E27FC236}">
                <a16:creationId xmlns:a16="http://schemas.microsoft.com/office/drawing/2014/main" id="{BED582AE-9176-F323-7D0B-DCD8CB877039}"/>
              </a:ext>
            </a:extLst>
          </p:cNvPr>
          <p:cNvPicPr>
            <a:picLocks noChangeAspect="1"/>
          </p:cNvPicPr>
          <p:nvPr/>
        </p:nvPicPr>
        <p:blipFill>
          <a:blip r:embed="rId2"/>
          <a:stretch>
            <a:fillRect/>
          </a:stretch>
        </p:blipFill>
        <p:spPr>
          <a:xfrm>
            <a:off x="476249" y="2302597"/>
            <a:ext cx="7715892" cy="3740339"/>
          </a:xfrm>
          <a:prstGeom prst="rect">
            <a:avLst/>
          </a:prstGeom>
        </p:spPr>
      </p:pic>
      <p:cxnSp>
        <p:nvCxnSpPr>
          <p:cNvPr id="10" name="Straight Arrow Connector 9">
            <a:extLst>
              <a:ext uri="{FF2B5EF4-FFF2-40B4-BE49-F238E27FC236}">
                <a16:creationId xmlns:a16="http://schemas.microsoft.com/office/drawing/2014/main" id="{850DEA07-58D1-96AE-E3E6-AC23822B6F40}"/>
              </a:ext>
            </a:extLst>
          </p:cNvPr>
          <p:cNvCxnSpPr/>
          <p:nvPr/>
        </p:nvCxnSpPr>
        <p:spPr>
          <a:xfrm flipH="1">
            <a:off x="1325366" y="1982912"/>
            <a:ext cx="1982913" cy="163359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8" name="TextBox 7">
            <a:extLst>
              <a:ext uri="{FF2B5EF4-FFF2-40B4-BE49-F238E27FC236}">
                <a16:creationId xmlns:a16="http://schemas.microsoft.com/office/drawing/2014/main" id="{404B583A-CBBE-79CD-2554-98206D10CBBA}"/>
              </a:ext>
            </a:extLst>
          </p:cNvPr>
          <p:cNvSpPr txBox="1"/>
          <p:nvPr/>
        </p:nvSpPr>
        <p:spPr>
          <a:xfrm>
            <a:off x="476249" y="1426648"/>
            <a:ext cx="7825270" cy="1158240"/>
          </a:xfrm>
          <a:prstGeom prst="rect">
            <a:avLst/>
          </a:prstGeom>
          <a:solidFill>
            <a:schemeClr val="bg1"/>
          </a:solidFill>
        </p:spPr>
        <p:txBody>
          <a:bodyPr wrap="square" rtlCol="0">
            <a:spAutoFit/>
          </a:bodyPr>
          <a:lstStyle/>
          <a:p>
            <a:r>
              <a:rPr lang="nl-BE" sz="1400" b="0" i="0" u="none" strike="noStrike" cap="none" baseline="0">
                <a:solidFill>
                  <a:srgbClr val="000000"/>
                </a:solidFill>
                <a:effectLst/>
                <a:uFill>
                  <a:solidFill>
                    <a:prstClr val="black">
                      <a:alpha val="0"/>
                    </a:prstClr>
                  </a:solidFill>
                </a:uFill>
                <a:latin typeface="Calibri"/>
                <a:ea typeface="Calibri"/>
                <a:cs typeface="Calibri"/>
              </a:rPr>
              <a:t>Hieronder vindt u het scherm waarnaar u wordt geleid nadat u op de e-maillink hebt geklikt.</a:t>
            </a:r>
            <a:r>
              <a:rPr lang="nl-BE" sz="1400" b="0" i="0" u="none" strike="noStrike" cap="none" baseline="0">
                <a:solidFill>
                  <a:srgbClr val="000000"/>
                </a:solidFill>
                <a:effectLst/>
                <a:uFill>
                  <a:solidFill>
                    <a:prstClr val="black">
                      <a:alpha val="0"/>
                    </a:prstClr>
                  </a:solidFill>
                </a:uFill>
                <a:latin typeface="Calibri"/>
                <a:ea typeface="Calibri"/>
                <a:cs typeface="Calibri"/>
              </a:rPr>
              <a:t> </a:t>
            </a:r>
            <a:r>
              <a:rPr lang="nl-BE" sz="1400" b="0" i="0" u="none" strike="noStrike" cap="none" baseline="0">
                <a:solidFill>
                  <a:srgbClr val="000000"/>
                </a:solidFill>
                <a:effectLst/>
                <a:uFill>
                  <a:solidFill>
                    <a:prstClr val="black">
                      <a:alpha val="0"/>
                    </a:prstClr>
                  </a:solidFill>
                </a:uFill>
                <a:latin typeface="Calibri"/>
                <a:ea typeface="Calibri"/>
                <a:cs typeface="Calibri"/>
              </a:rPr>
              <a:t>Om terug te keren naar het World-Check Screening-resultaat, klikt u op Informatie over derden en scrolt u omlaag naar de World-Check-resultaten.</a:t>
            </a:r>
            <a:r>
              <a:rPr lang="nl-BE" sz="1400" b="0" i="0" u="none" strike="noStrike" cap="none" baseline="0">
                <a:solidFill>
                  <a:srgbClr val="000000"/>
                </a:solidFill>
                <a:effectLst/>
                <a:uFill>
                  <a:solidFill>
                    <a:prstClr val="black">
                      <a:alpha val="0"/>
                    </a:prstClr>
                  </a:solidFill>
                </a:uFill>
                <a:latin typeface="Calibri"/>
                <a:ea typeface="Calibri"/>
                <a:cs typeface="Calibri"/>
              </a:rPr>
              <a:t> </a:t>
            </a:r>
            <a:r>
              <a:rPr lang="nl-BE" sz="1400" b="0" i="0" u="none" strike="noStrike" cap="none" baseline="0">
                <a:solidFill>
                  <a:srgbClr val="000000"/>
                </a:solidFill>
                <a:effectLst/>
                <a:uFill>
                  <a:solidFill>
                    <a:prstClr val="black">
                      <a:alpha val="0"/>
                    </a:prstClr>
                  </a:solidFill>
                </a:uFill>
                <a:latin typeface="Calibri"/>
                <a:ea typeface="Calibri"/>
                <a:cs typeface="Calibri"/>
              </a:rPr>
              <a:t>Je moet de opgeloste resultaten kunnen zien en de door het onboardingteam geselecteerde derde partij als POSITIEF of MOGELIJK kunnen beoordelen.</a:t>
            </a:r>
            <a:r>
              <a:rPr lang="nl-BE" sz="1400" b="0" i="0" u="none" strike="noStrike" cap="none" baseline="0">
                <a:solidFill>
                  <a:srgbClr val="000000"/>
                </a:solidFill>
                <a:effectLst/>
                <a:uFill>
                  <a:solidFill>
                    <a:prstClr val="black">
                      <a:alpha val="0"/>
                    </a:prstClr>
                  </a:solidFill>
                </a:uFill>
                <a:latin typeface="Calibri"/>
                <a:ea typeface="Calibri"/>
                <a:cs typeface="Calibri"/>
              </a:rPr>
              <a:t> </a:t>
            </a:r>
          </a:p>
        </p:txBody>
      </p:sp>
      <p:sp>
        <p:nvSpPr>
          <p:cNvPr id="11" name="TextBox 10">
            <a:extLst>
              <a:ext uri="{FF2B5EF4-FFF2-40B4-BE49-F238E27FC236}">
                <a16:creationId xmlns:a16="http://schemas.microsoft.com/office/drawing/2014/main" id="{263F1A02-3AF0-D672-CD79-F464D41FD059}"/>
              </a:ext>
            </a:extLst>
          </p:cNvPr>
          <p:cNvSpPr txBox="1"/>
          <p:nvPr/>
        </p:nvSpPr>
        <p:spPr>
          <a:xfrm>
            <a:off x="343198" y="6042936"/>
            <a:ext cx="8318430" cy="731520"/>
          </a:xfrm>
          <a:prstGeom prst="rect">
            <a:avLst/>
          </a:prstGeom>
          <a:noFill/>
        </p:spPr>
        <p:txBody>
          <a:bodyPr wrap="square" rtlCol="0">
            <a:spAutoFit/>
          </a:bodyPr>
          <a:lstStyle/>
          <a:p>
            <a:r>
              <a:rPr lang="nl-BE" sz="1400" b="0" i="0" u="none" strike="noStrike" cap="none" baseline="0">
                <a:solidFill>
                  <a:srgbClr val="000000"/>
                </a:solidFill>
                <a:effectLst/>
                <a:uFill>
                  <a:solidFill>
                    <a:prstClr val="black">
                      <a:alpha val="0"/>
                    </a:prstClr>
                  </a:solidFill>
                </a:uFill>
                <a:latin typeface="Calibri"/>
                <a:ea typeface="Calibri"/>
                <a:cs typeface="Calibri"/>
              </a:rPr>
              <a:t>Zodra het goedkeuringsteam hun beoordeling heeft voltooid, keren ze terug naar de activiteit en selecteren ze de relevante beoordeling (zie pagina 36 voor beoordelingsopties).</a:t>
            </a:r>
            <a:r>
              <a:rPr lang="nl-BE" sz="1400" b="0" i="0" u="none" strike="noStrike" cap="none" baseline="0">
                <a:solidFill>
                  <a:srgbClr val="000000"/>
                </a:solidFill>
                <a:effectLst/>
                <a:uFill>
                  <a:solidFill>
                    <a:prstClr val="black">
                      <a:alpha val="0"/>
                    </a:prstClr>
                  </a:solidFill>
                </a:uFill>
                <a:latin typeface="Calibri"/>
                <a:ea typeface="Calibri"/>
                <a:cs typeface="Calibri"/>
              </a:rPr>
              <a:t> </a:t>
            </a:r>
          </a:p>
        </p:txBody>
      </p:sp>
      <p:sp>
        <p:nvSpPr>
          <p:cNvPr id="3" name="Slide Number Placeholder 2">
            <a:extLst>
              <a:ext uri="{FF2B5EF4-FFF2-40B4-BE49-F238E27FC236}">
                <a16:creationId xmlns:a16="http://schemas.microsoft.com/office/drawing/2014/main" id="{DA873DEF-F088-05EF-65E4-47388F775F3A}"/>
              </a:ext>
            </a:extLst>
          </p:cNvPr>
          <p:cNvSpPr>
            <a:spLocks noGrp="1"/>
          </p:cNvSpPr>
          <p:nvPr>
            <p:ph type="sldNum" sz="quarter" idx="4"/>
          </p:nvPr>
        </p:nvSpPr>
        <p:spPr/>
        <p:txBody>
          <a:bodyPr/>
          <a:lstStyle/>
          <a:p>
            <a:fld id="{BB5FC4A1-A2DE-4EB5-9A46-57D39B4235EC}" type="slidenum">
              <a:rPr lang="en-US" smtClean="0"/>
              <a:t>44</a:t>
            </a:fld>
            <a:endParaRPr lang="en-US"/>
          </a:p>
        </p:txBody>
      </p:sp>
    </p:spTree>
    <p:extLst>
      <p:ext uri="{BB962C8B-B14F-4D97-AF65-F5344CB8AC3E}">
        <p14:creationId val="1824194563"/>
      </p:ext>
    </p:extLst>
  </p:cSld>
  <p:clrMapOvr>
    <a:masterClrMapping/>
  </p:clrMapOvr>
  <p:transition spd="med">
    <p:fade/>
  </p:transition>
  <p:timing/>
</p:sld>
</file>

<file path=ppt/slides/slide4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DE28508C-EE56-CCCA-EEC7-093FAC913CCE}"/>
              </a:ext>
            </a:extLst>
          </p:cNvPr>
          <p:cNvSpPr>
            <a:spLocks noGrp="1"/>
          </p:cNvSpPr>
          <p:nvPr>
            <p:ph type="title"/>
          </p:nvPr>
        </p:nvSpPr>
        <p:spPr/>
        <p:txBody>
          <a:bodyPr/>
          <a:lstStyle/>
          <a:p>
            <a:r>
              <a:rPr lang="nl-BE" sz="2000" b="0" i="0" u="none" strike="noStrike" cap="none" baseline="0">
                <a:solidFill>
                  <a:srgbClr val="FFFFFF"/>
                </a:solidFill>
                <a:effectLst/>
                <a:uFill>
                  <a:solidFill>
                    <a:prstClr val="black">
                      <a:alpha val="0"/>
                    </a:prstClr>
                  </a:solidFill>
                </a:uFill>
                <a:latin typeface="Calibri Light"/>
                <a:ea typeface="Calibri Light"/>
                <a:cs typeface="Calibri Light"/>
              </a:rPr>
              <a:t>Onboarding van een derde partij</a:t>
            </a:r>
          </a:p>
        </p:txBody>
      </p:sp>
      <p:pic>
        <p:nvPicPr>
          <p:cNvPr id="7" name="Picture 6">
            <a:extLst>
              <a:ext uri="{FF2B5EF4-FFF2-40B4-BE49-F238E27FC236}">
                <a16:creationId xmlns:a16="http://schemas.microsoft.com/office/drawing/2014/main" id="{E06695C8-3984-A08C-803D-E98FB1DB688D}"/>
              </a:ext>
            </a:extLst>
          </p:cNvPr>
          <p:cNvPicPr>
            <a:picLocks noChangeAspect="1"/>
          </p:cNvPicPr>
          <p:nvPr/>
        </p:nvPicPr>
        <p:blipFill>
          <a:blip r:embed="rId2"/>
          <a:stretch>
            <a:fillRect/>
          </a:stretch>
        </p:blipFill>
        <p:spPr>
          <a:xfrm>
            <a:off x="303838" y="2460705"/>
            <a:ext cx="8167955" cy="4110709"/>
          </a:xfrm>
          <a:prstGeom prst="rect">
            <a:avLst/>
          </a:prstGeom>
        </p:spPr>
      </p:pic>
      <p:sp>
        <p:nvSpPr>
          <p:cNvPr id="8" name="TextBox 7">
            <a:extLst>
              <a:ext uri="{FF2B5EF4-FFF2-40B4-BE49-F238E27FC236}">
                <a16:creationId xmlns:a16="http://schemas.microsoft.com/office/drawing/2014/main" id="{032725BD-3675-E4D5-CB03-BE412DE63CCC}"/>
              </a:ext>
            </a:extLst>
          </p:cNvPr>
          <p:cNvSpPr txBox="1"/>
          <p:nvPr/>
        </p:nvSpPr>
        <p:spPr>
          <a:xfrm>
            <a:off x="303838" y="1510944"/>
            <a:ext cx="7530957" cy="1066800"/>
          </a:xfrm>
          <a:prstGeom prst="rect">
            <a:avLst/>
          </a:prstGeom>
          <a:noFill/>
        </p:spPr>
        <p:txBody>
          <a:bodyPr wrap="square" rtlCol="0">
            <a:spAutoFit/>
          </a:bodyPr>
          <a:lstStyle/>
          <a:p>
            <a:r>
              <a:rPr lang="nl-BE" sz="1600" b="0" i="0" u="none" strike="noStrike" cap="none" baseline="0">
                <a:solidFill>
                  <a:srgbClr val="000000"/>
                </a:solidFill>
                <a:effectLst/>
                <a:uFill>
                  <a:solidFill>
                    <a:prstClr val="black">
                      <a:alpha val="0"/>
                    </a:prstClr>
                  </a:solidFill>
                </a:uFill>
                <a:latin typeface="Calibri"/>
                <a:ea typeface="Calibri"/>
                <a:cs typeface="Calibri"/>
              </a:rPr>
              <a:t>Wanneer het goedkeuringsteam zijn beoordeling heeft gedaan, wordt een e-mail naar het onboardingteam gestuurd om hen te laten weten dat de activiteit is voltooid.</a:t>
            </a:r>
            <a:r>
              <a:rPr lang="nl-BE" sz="1600" b="0" i="0" u="none" strike="noStrike" cap="none" baseline="0">
                <a:solidFill>
                  <a:srgbClr val="000000"/>
                </a:solidFill>
                <a:effectLst/>
                <a:uFill>
                  <a:solidFill>
                    <a:prstClr val="black">
                      <a:alpha val="0"/>
                    </a:prstClr>
                  </a:solidFill>
                </a:uFill>
                <a:latin typeface="Calibri"/>
                <a:ea typeface="Calibri"/>
                <a:cs typeface="Calibri"/>
              </a:rPr>
              <a:t> </a:t>
            </a:r>
            <a:r>
              <a:rPr lang="nl-BE" sz="1600" b="0" i="0" u="none" strike="noStrike" cap="none" baseline="0">
                <a:solidFill>
                  <a:srgbClr val="000000"/>
                </a:solidFill>
                <a:effectLst/>
                <a:uFill>
                  <a:solidFill>
                    <a:prstClr val="black">
                      <a:alpha val="0"/>
                    </a:prstClr>
                  </a:solidFill>
                </a:uFill>
                <a:latin typeface="Calibri"/>
                <a:ea typeface="Calibri"/>
                <a:cs typeface="Calibri"/>
              </a:rPr>
              <a:t>Door op de link te klikken, kunnen ze de status van de goedkeuring van derden bekijken.</a:t>
            </a:r>
          </a:p>
        </p:txBody>
      </p:sp>
      <p:sp>
        <p:nvSpPr>
          <p:cNvPr id="3" name="Slide Number Placeholder 2">
            <a:extLst>
              <a:ext uri="{FF2B5EF4-FFF2-40B4-BE49-F238E27FC236}">
                <a16:creationId xmlns:a16="http://schemas.microsoft.com/office/drawing/2014/main" id="{9A5C3152-B675-FB24-F161-4A11DCA9F4D8}"/>
              </a:ext>
            </a:extLst>
          </p:cNvPr>
          <p:cNvSpPr>
            <a:spLocks noGrp="1"/>
          </p:cNvSpPr>
          <p:nvPr>
            <p:ph type="sldNum" sz="quarter" idx="4"/>
          </p:nvPr>
        </p:nvSpPr>
        <p:spPr/>
        <p:txBody>
          <a:bodyPr/>
          <a:lstStyle/>
          <a:p>
            <a:fld id="{BB5FC4A1-A2DE-4EB5-9A46-57D39B4235EC}" type="slidenum">
              <a:rPr lang="en-US" smtClean="0"/>
              <a:t>45</a:t>
            </a:fld>
            <a:endParaRPr lang="en-US"/>
          </a:p>
        </p:txBody>
      </p:sp>
    </p:spTree>
    <p:extLst>
      <p:ext uri="{BB962C8B-B14F-4D97-AF65-F5344CB8AC3E}">
        <p14:creationId val="1401210848"/>
      </p:ext>
    </p:extLst>
  </p:cSld>
  <p:clrMapOvr>
    <a:masterClrMapping/>
  </p:clrMapOvr>
  <p:transition spd="med">
    <p:fade/>
  </p:transition>
  <p:timing/>
</p:sld>
</file>

<file path=ppt/slides/slide4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D061D045-E502-3EE8-6C2E-B8FDEB6D6CF7}"/>
              </a:ext>
            </a:extLst>
          </p:cNvPr>
          <p:cNvSpPr>
            <a:spLocks noGrp="1"/>
          </p:cNvSpPr>
          <p:nvPr>
            <p:ph type="title"/>
          </p:nvPr>
        </p:nvSpPr>
        <p:spPr/>
        <p:txBody>
          <a:bodyPr/>
          <a:lstStyle/>
          <a:p>
            <a:r>
              <a:rPr lang="nl-BE" sz="2000" b="0" i="0" u="none" strike="noStrike" cap="none" baseline="0">
                <a:solidFill>
                  <a:srgbClr val="FFFFFF"/>
                </a:solidFill>
                <a:effectLst/>
                <a:uFill>
                  <a:solidFill>
                    <a:prstClr val="black">
                      <a:alpha val="0"/>
                    </a:prstClr>
                  </a:solidFill>
                </a:uFill>
                <a:latin typeface="Calibri Light"/>
                <a:ea typeface="Calibri Light"/>
                <a:cs typeface="Calibri Light"/>
              </a:rPr>
              <a:t>Onboarding van een derde partij</a:t>
            </a:r>
            <a:r>
              <a:rPr lang="nl-BE" sz="2000" b="0" i="0" u="none" strike="noStrike" cap="none" baseline="0">
                <a:solidFill>
                  <a:srgbClr val="FFFFFF"/>
                </a:solidFill>
                <a:effectLst/>
                <a:uFill>
                  <a:solidFill>
                    <a:prstClr val="black">
                      <a:alpha val="0"/>
                    </a:prstClr>
                  </a:solidFill>
                </a:uFill>
                <a:latin typeface="Calibri Light"/>
                <a:ea typeface="Calibri Light"/>
                <a:cs typeface="Calibri Light"/>
              </a:rPr>
              <a:t> </a:t>
            </a:r>
          </a:p>
        </p:txBody>
      </p:sp>
      <p:sp>
        <p:nvSpPr>
          <p:cNvPr id="3" name="Content Placeholder 2">
            <a:extLst>
              <a:ext uri="{FF2B5EF4-FFF2-40B4-BE49-F238E27FC236}">
                <a16:creationId xmlns:a16="http://schemas.microsoft.com/office/drawing/2014/main" id="{71FD4EE0-4D62-88F2-2B76-06094E75B6CF}"/>
              </a:ext>
            </a:extLst>
          </p:cNvPr>
          <p:cNvSpPr>
            <a:spLocks noGrp="1"/>
          </p:cNvSpPr>
          <p:nvPr>
            <p:ph idx="1"/>
          </p:nvPr>
        </p:nvSpPr>
        <p:spPr>
          <a:xfrm>
            <a:off x="446176" y="1716279"/>
            <a:ext cx="8074836" cy="4842074"/>
          </a:xfrm>
        </p:spPr>
        <p:txBody>
          <a:bodyPr>
            <a:normAutofit lnSpcReduction="10000"/>
          </a:bodyPr>
          <a:lstStyle/>
          <a:p>
            <a:pPr marL="0" indent="0">
              <a:buNone/>
            </a:pPr>
            <a:r>
              <a:rPr lang="nl-BE" sz="1600" b="1" i="0" u="none" strike="noStrike" cap="none" baseline="0">
                <a:solidFill>
                  <a:srgbClr val="000000"/>
                </a:solidFill>
                <a:effectLst/>
                <a:uFill>
                  <a:solidFill>
                    <a:prstClr val="black">
                      <a:alpha val="0"/>
                    </a:prstClr>
                  </a:solidFill>
                </a:uFill>
                <a:latin typeface="Calibri"/>
                <a:ea typeface="Calibri"/>
                <a:cs typeface="Calibri"/>
              </a:rPr>
              <a:t>Andere dingen om te noteren binnen een activiteit:</a:t>
            </a:r>
          </a:p>
          <a:p>
            <a:pPr marL="0" indent="0">
              <a:buNone/>
            </a:pPr>
            <a:endParaRPr lang="en-GB" sz="1600" b="1"/>
          </a:p>
          <a:p>
            <a:r>
              <a:rPr lang="nl-BE" sz="1600" b="0" i="0" u="none" strike="noStrike" cap="none" baseline="0">
                <a:solidFill>
                  <a:srgbClr val="000000"/>
                </a:solidFill>
                <a:effectLst/>
                <a:uFill>
                  <a:solidFill>
                    <a:prstClr val="black">
                      <a:alpha val="0"/>
                    </a:prstClr>
                  </a:solidFill>
                </a:uFill>
                <a:latin typeface="Calibri"/>
                <a:ea typeface="Calibri"/>
                <a:cs typeface="Calibri"/>
              </a:rPr>
              <a:t>Binnen een activiteit is er de mogelijkheid om eventuele aanvullende documenten te uploaden (zoekopdrachten voor kredietcontroles enz.), alles wat u relevant acht als onderdeel van uw lokale due diligence-procedures.</a:t>
            </a:r>
            <a:r>
              <a:rPr lang="nl-BE" sz="1600" b="0" i="0" u="none" strike="noStrike" cap="none" baseline="0">
                <a:solidFill>
                  <a:srgbClr val="000000"/>
                </a:solidFill>
                <a:effectLst/>
                <a:uFill>
                  <a:solidFill>
                    <a:prstClr val="black">
                      <a:alpha val="0"/>
                    </a:prstClr>
                  </a:solidFill>
                </a:uFill>
                <a:latin typeface="Calibri"/>
                <a:ea typeface="Calibri"/>
                <a:cs typeface="Calibri"/>
              </a:rPr>
              <a:t> </a:t>
            </a:r>
            <a:r>
              <a:rPr lang="nl-BE" sz="1600" b="0" i="0" u="none" strike="noStrike" cap="none" baseline="0">
                <a:solidFill>
                  <a:srgbClr val="000000"/>
                </a:solidFill>
                <a:effectLst/>
                <a:uFill>
                  <a:solidFill>
                    <a:prstClr val="black">
                      <a:alpha val="0"/>
                    </a:prstClr>
                  </a:solidFill>
                </a:uFill>
                <a:latin typeface="Calibri"/>
                <a:ea typeface="Calibri"/>
                <a:cs typeface="Calibri"/>
              </a:rPr>
              <a:t>Documenten worden op dezelfde manier geüpload als elk ander type uploadfunctie.</a:t>
            </a:r>
            <a:r>
              <a:rPr lang="nl-BE" sz="1600" b="0" i="0" u="none" strike="noStrike" cap="none" baseline="0">
                <a:solidFill>
                  <a:srgbClr val="000000"/>
                </a:solidFill>
                <a:effectLst/>
                <a:uFill>
                  <a:solidFill>
                    <a:prstClr val="black">
                      <a:alpha val="0"/>
                    </a:prstClr>
                  </a:solidFill>
                </a:uFill>
                <a:latin typeface="Calibri"/>
                <a:ea typeface="Calibri"/>
                <a:cs typeface="Calibri"/>
              </a:rPr>
              <a:t> </a:t>
            </a:r>
            <a:r>
              <a:rPr lang="nl-BE" sz="1600" b="0" i="0" u="none" strike="noStrike" cap="none" baseline="0">
                <a:solidFill>
                  <a:srgbClr val="000000"/>
                </a:solidFill>
                <a:effectLst/>
                <a:uFill>
                  <a:solidFill>
                    <a:prstClr val="black">
                      <a:alpha val="0"/>
                    </a:prstClr>
                  </a:solidFill>
                </a:uFill>
                <a:latin typeface="Calibri"/>
                <a:ea typeface="Calibri"/>
                <a:cs typeface="Calibri"/>
              </a:rPr>
              <a:t>Uploads kunnen door elk type gebruiker worden voltooid.</a:t>
            </a:r>
            <a:r>
              <a:rPr lang="nl-BE" sz="1600" b="0" i="0" u="none" strike="noStrike" cap="none" baseline="0">
                <a:solidFill>
                  <a:srgbClr val="000000"/>
                </a:solidFill>
                <a:effectLst/>
                <a:uFill>
                  <a:solidFill>
                    <a:prstClr val="black">
                      <a:alpha val="0"/>
                    </a:prstClr>
                  </a:solidFill>
                </a:uFill>
                <a:latin typeface="Calibri"/>
                <a:ea typeface="Calibri"/>
                <a:cs typeface="Calibri"/>
              </a:rPr>
              <a:t> </a:t>
            </a:r>
          </a:p>
          <a:p>
            <a:pPr marL="0" indent="0">
              <a:buNone/>
            </a:pPr>
            <a:endParaRPr lang="en-GB" sz="1600"/>
          </a:p>
          <a:p>
            <a:r>
              <a:rPr lang="nl-BE" sz="1600" b="0" i="0" u="none" strike="noStrike" cap="none" baseline="0">
                <a:solidFill>
                  <a:srgbClr val="000000"/>
                </a:solidFill>
                <a:effectLst/>
                <a:uFill>
                  <a:solidFill>
                    <a:prstClr val="black">
                      <a:alpha val="0"/>
                    </a:prstClr>
                  </a:solidFill>
                </a:uFill>
                <a:latin typeface="Calibri"/>
                <a:ea typeface="Calibri"/>
                <a:cs typeface="Calibri"/>
              </a:rPr>
              <a:t>Opmerkingen kunnen op elk moment worden gemaakt in het opmerkingengedeelte van de activiteit, opnieuw door elk type gebruiker</a:t>
            </a:r>
          </a:p>
          <a:p>
            <a:pPr marL="0" indent="0">
              <a:buNone/>
            </a:pPr>
            <a:endParaRPr lang="en-GB" sz="1600"/>
          </a:p>
          <a:p>
            <a:r>
              <a:rPr lang="nl-BE" sz="1600" b="0" i="0" u="none" strike="noStrike" cap="none" baseline="0">
                <a:solidFill>
                  <a:srgbClr val="000000"/>
                </a:solidFill>
                <a:effectLst/>
                <a:uFill>
                  <a:solidFill>
                    <a:prstClr val="black">
                      <a:alpha val="0"/>
                    </a:prstClr>
                  </a:solidFill>
                </a:uFill>
                <a:latin typeface="Calibri"/>
                <a:ea typeface="Calibri"/>
                <a:cs typeface="Calibri"/>
              </a:rPr>
              <a:t>Het goedkeuringsteam kan vragen om een aanvullende beoordeling van een World-Check-screeningresultaat, op dezelfde manier als aangegeven in sectie 3 van deze handleiding.</a:t>
            </a:r>
            <a:r>
              <a:rPr lang="nl-BE" sz="1600" b="0" i="0" u="none" strike="noStrike" cap="none" baseline="0">
                <a:solidFill>
                  <a:srgbClr val="000000"/>
                </a:solidFill>
                <a:effectLst/>
                <a:uFill>
                  <a:solidFill>
                    <a:prstClr val="black">
                      <a:alpha val="0"/>
                    </a:prstClr>
                  </a:solidFill>
                </a:uFill>
                <a:latin typeface="Calibri"/>
                <a:ea typeface="Calibri"/>
                <a:cs typeface="Calibri"/>
              </a:rPr>
              <a:t> </a:t>
            </a:r>
          </a:p>
          <a:p>
            <a:pPr marL="0" indent="0">
              <a:buNone/>
            </a:pPr>
            <a:endParaRPr lang="en-GB" sz="1600"/>
          </a:p>
          <a:p>
            <a:r>
              <a:rPr lang="nl-BE" sz="1600" b="0" i="0" u="none" strike="noStrike" cap="none" baseline="0">
                <a:solidFill>
                  <a:srgbClr val="000000"/>
                </a:solidFill>
                <a:effectLst/>
                <a:uFill>
                  <a:solidFill>
                    <a:prstClr val="black">
                      <a:alpha val="0"/>
                    </a:prstClr>
                  </a:solidFill>
                </a:uFill>
                <a:latin typeface="Calibri"/>
                <a:ea typeface="Calibri"/>
                <a:cs typeface="Calibri"/>
              </a:rPr>
              <a:t>Het goedkeuringsteam moet de verlengingscyclus van de derde partij instellen zodra deze is goedgekeurd volgens de instructies voor het onboardingteam in scenario's met laag risico.</a:t>
            </a:r>
            <a:r>
              <a:rPr lang="nl-BE" sz="1600" b="0" i="0" u="none" strike="noStrike" cap="none" baseline="0">
                <a:solidFill>
                  <a:srgbClr val="000000"/>
                </a:solidFill>
                <a:effectLst/>
                <a:uFill>
                  <a:solidFill>
                    <a:prstClr val="black">
                      <a:alpha val="0"/>
                    </a:prstClr>
                  </a:solidFill>
                </a:uFill>
                <a:latin typeface="Calibri"/>
                <a:ea typeface="Calibri"/>
                <a:cs typeface="Calibri"/>
              </a:rPr>
              <a:t> </a:t>
            </a:r>
          </a:p>
          <a:p>
            <a:pPr marL="0" indent="0">
              <a:buNone/>
            </a:pPr>
            <a:endParaRPr lang="en-GB" sz="1600"/>
          </a:p>
        </p:txBody>
      </p:sp>
      <p:sp>
        <p:nvSpPr>
          <p:cNvPr id="4" name="Slide Number Placeholder 3">
            <a:extLst>
              <a:ext uri="{FF2B5EF4-FFF2-40B4-BE49-F238E27FC236}">
                <a16:creationId xmlns:a16="http://schemas.microsoft.com/office/drawing/2014/main" id="{4E09C29A-68D2-C2FB-BB94-082CEA2703BD}"/>
              </a:ext>
            </a:extLst>
          </p:cNvPr>
          <p:cNvSpPr>
            <a:spLocks noGrp="1"/>
          </p:cNvSpPr>
          <p:nvPr>
            <p:ph type="sldNum" sz="quarter" idx="4"/>
          </p:nvPr>
        </p:nvSpPr>
        <p:spPr/>
        <p:txBody>
          <a:bodyPr/>
          <a:lstStyle/>
          <a:p>
            <a:fld id="{BB5FC4A1-A2DE-4EB5-9A46-57D39B4235EC}" type="slidenum">
              <a:rPr lang="en-US" smtClean="0"/>
              <a:t>46</a:t>
            </a:fld>
            <a:endParaRPr lang="en-US"/>
          </a:p>
        </p:txBody>
      </p:sp>
    </p:spTree>
    <p:extLst>
      <p:ext uri="{BB962C8B-B14F-4D97-AF65-F5344CB8AC3E}">
        <p14:creationId val="3173758669"/>
      </p:ext>
    </p:extLst>
  </p:cSld>
  <p:clrMapOvr>
    <a:masterClrMapping/>
  </p:clrMapOvr>
  <p:transition spd="med">
    <p:fade/>
  </p:transition>
  <p:timing/>
</p:sld>
</file>

<file path=ppt/slides/slide4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540B6098-FF96-3130-98D3-569D0E09EC90}"/>
              </a:ext>
            </a:extLst>
          </p:cNvPr>
          <p:cNvSpPr>
            <a:spLocks noGrp="1"/>
          </p:cNvSpPr>
          <p:nvPr>
            <p:ph type="title"/>
          </p:nvPr>
        </p:nvSpPr>
        <p:spPr/>
        <p:txBody>
          <a:bodyPr/>
          <a:lstStyle/>
          <a:p>
            <a:br>
              <a:rPr sz="2000"/>
            </a:br>
            <a:r>
              <a:rPr lang="nl-BE" sz="2000" b="0" i="0" u="none" strike="noStrike" cap="none" baseline="0">
                <a:solidFill>
                  <a:srgbClr val="FFFFFF"/>
                </a:solidFill>
                <a:effectLst/>
                <a:uFill>
                  <a:solidFill>
                    <a:prstClr val="black">
                      <a:alpha val="0"/>
                    </a:prstClr>
                  </a:solidFill>
                </a:uFill>
                <a:latin typeface="Calibri Light"/>
                <a:ea typeface="Calibri Light"/>
                <a:cs typeface="Calibri Light"/>
              </a:rPr>
              <a:t>Vragenlijsten toewijzen</a:t>
            </a:r>
          </a:p>
        </p:txBody>
      </p:sp>
      <p:sp>
        <p:nvSpPr>
          <p:cNvPr id="3" name="Content Placeholder 2">
            <a:extLst>
              <a:ext uri="{FF2B5EF4-FFF2-40B4-BE49-F238E27FC236}">
                <a16:creationId xmlns:a16="http://schemas.microsoft.com/office/drawing/2014/main" id="{6DD4E7E4-0907-47F0-A449-3351982E32C7}"/>
              </a:ext>
            </a:extLst>
          </p:cNvPr>
          <p:cNvSpPr>
            <a:spLocks noGrp="1"/>
          </p:cNvSpPr>
          <p:nvPr>
            <p:ph idx="1"/>
          </p:nvPr>
        </p:nvSpPr>
        <p:spPr/>
        <p:txBody>
          <a:bodyPr>
            <a:normAutofit/>
          </a:bodyPr>
          <a:lstStyle/>
          <a:p>
            <a:r>
              <a:rPr lang="nl-BE" sz="1600" b="0" i="0" u="none" strike="noStrike" cap="none" baseline="0">
                <a:solidFill>
                  <a:srgbClr val="000000"/>
                </a:solidFill>
                <a:effectLst/>
                <a:uFill>
                  <a:solidFill>
                    <a:prstClr val="black">
                      <a:alpha val="0"/>
                    </a:prstClr>
                  </a:solidFill>
                </a:uFill>
                <a:latin typeface="Calibri"/>
                <a:ea typeface="Calibri"/>
                <a:cs typeface="Calibri"/>
              </a:rPr>
              <a:t>Fasen 2 en 3 van de workflow zijn de interne en externe gegevensverzamelingsfasen.</a:t>
            </a:r>
            <a:r>
              <a:rPr lang="nl-BE" sz="1600" b="0" i="0" u="none" strike="noStrike" cap="none" baseline="0">
                <a:solidFill>
                  <a:srgbClr val="000000"/>
                </a:solidFill>
                <a:effectLst/>
                <a:uFill>
                  <a:solidFill>
                    <a:prstClr val="black">
                      <a:alpha val="0"/>
                    </a:prstClr>
                  </a:solidFill>
                </a:uFill>
                <a:latin typeface="Calibri"/>
                <a:ea typeface="Calibri"/>
                <a:cs typeface="Calibri"/>
              </a:rPr>
              <a:t> </a:t>
            </a:r>
            <a:r>
              <a:rPr lang="nl-BE" sz="1600" b="0" i="0" u="none" strike="noStrike" cap="none" baseline="0">
                <a:solidFill>
                  <a:srgbClr val="000000"/>
                </a:solidFill>
                <a:effectLst/>
                <a:uFill>
                  <a:solidFill>
                    <a:prstClr val="black">
                      <a:alpha val="0"/>
                    </a:prstClr>
                  </a:solidFill>
                </a:uFill>
                <a:latin typeface="Calibri"/>
                <a:ea typeface="Calibri"/>
                <a:cs typeface="Calibri"/>
              </a:rPr>
              <a:t>Deze zouden worden gebruikt wanneer we ons zorgen maken over de integriteit of de geschiktheid van de derde partij en als zodanig willen we aanvullende informatie over hen verzamelen voordat we zaken met hen doen.</a:t>
            </a:r>
            <a:r>
              <a:rPr lang="nl-BE" sz="1600" b="0" i="0" u="none" strike="noStrike" cap="none" baseline="0">
                <a:solidFill>
                  <a:srgbClr val="000000"/>
                </a:solidFill>
                <a:effectLst/>
                <a:uFill>
                  <a:solidFill>
                    <a:prstClr val="black">
                      <a:alpha val="0"/>
                    </a:prstClr>
                  </a:solidFill>
                </a:uFill>
                <a:latin typeface="Calibri"/>
                <a:ea typeface="Calibri"/>
                <a:cs typeface="Calibri"/>
              </a:rPr>
              <a:t> </a:t>
            </a:r>
          </a:p>
          <a:p>
            <a:r>
              <a:rPr lang="nl-BE" sz="1600" b="0" i="0" u="none" strike="noStrike" cap="none" baseline="0">
                <a:solidFill>
                  <a:srgbClr val="000000"/>
                </a:solidFill>
                <a:effectLst/>
                <a:uFill>
                  <a:solidFill>
                    <a:prstClr val="black">
                      <a:alpha val="0"/>
                    </a:prstClr>
                  </a:solidFill>
                </a:uFill>
                <a:latin typeface="Calibri"/>
                <a:ea typeface="Calibri"/>
                <a:cs typeface="Calibri"/>
              </a:rPr>
              <a:t>Het is niet verplicht dat alle derde partijen de fasen 2 en 3 van de workflow moeten voltooien, deze worden alleen voltooid met derde partijen met een hoger risico en wanneer we ons zorgen maken over hun World-Check-screeningsresultaten.</a:t>
            </a:r>
            <a:r>
              <a:rPr lang="nl-BE" sz="1600" b="0" i="0" u="none" strike="noStrike" cap="none" baseline="0">
                <a:solidFill>
                  <a:srgbClr val="000000"/>
                </a:solidFill>
                <a:effectLst/>
                <a:uFill>
                  <a:solidFill>
                    <a:prstClr val="black">
                      <a:alpha val="0"/>
                    </a:prstClr>
                  </a:solidFill>
                </a:uFill>
                <a:latin typeface="Calibri"/>
                <a:ea typeface="Calibri"/>
                <a:cs typeface="Calibri"/>
              </a:rPr>
              <a:t> </a:t>
            </a:r>
            <a:r>
              <a:rPr lang="nl-BE" sz="1600" b="0" i="0" u="none" strike="noStrike" cap="none" baseline="0">
                <a:solidFill>
                  <a:srgbClr val="000000"/>
                </a:solidFill>
                <a:effectLst/>
                <a:uFill>
                  <a:solidFill>
                    <a:prstClr val="black">
                      <a:alpha val="0"/>
                    </a:prstClr>
                  </a:solidFill>
                </a:uFill>
                <a:latin typeface="Calibri"/>
                <a:ea typeface="Calibri"/>
                <a:cs typeface="Calibri"/>
              </a:rPr>
              <a:t>Dit wordt beschreven in sectie 4 van deze trainingsgids.</a:t>
            </a:r>
            <a:r>
              <a:rPr lang="nl-BE" sz="1600" b="0" i="0" u="none" strike="noStrike" cap="none" baseline="0">
                <a:solidFill>
                  <a:srgbClr val="000000"/>
                </a:solidFill>
                <a:effectLst/>
                <a:uFill>
                  <a:solidFill>
                    <a:prstClr val="black">
                      <a:alpha val="0"/>
                    </a:prstClr>
                  </a:solidFill>
                </a:uFill>
                <a:latin typeface="Calibri"/>
                <a:ea typeface="Calibri"/>
                <a:cs typeface="Calibri"/>
              </a:rPr>
              <a:t> </a:t>
            </a:r>
          </a:p>
        </p:txBody>
      </p:sp>
      <p:sp>
        <p:nvSpPr>
          <p:cNvPr id="7" name="TextBox 6">
            <a:extLst>
              <a:ext uri="{FF2B5EF4-FFF2-40B4-BE49-F238E27FC236}">
                <a16:creationId xmlns:a16="http://schemas.microsoft.com/office/drawing/2014/main" id="{05910325-443B-D16A-FEA4-BF22001561E8}"/>
              </a:ext>
            </a:extLst>
          </p:cNvPr>
          <p:cNvSpPr txBox="1"/>
          <p:nvPr/>
        </p:nvSpPr>
        <p:spPr>
          <a:xfrm>
            <a:off x="432561" y="3214119"/>
            <a:ext cx="8074837" cy="4480560"/>
          </a:xfrm>
          <a:prstGeom prst="rect">
            <a:avLst/>
          </a:prstGeom>
          <a:noFill/>
        </p:spPr>
        <p:txBody>
          <a:bodyPr wrap="square" rtlCol="0">
            <a:spAutoFit/>
          </a:bodyPr>
          <a:lstStyle/>
          <a:p>
            <a:r>
              <a:rPr lang="nl-BE" sz="1600" b="1" i="0" u="none" strike="noStrike" cap="none" baseline="0">
                <a:solidFill>
                  <a:srgbClr val="0070C0"/>
                </a:solidFill>
                <a:effectLst/>
                <a:uFill>
                  <a:solidFill>
                    <a:prstClr val="black">
                      <a:alpha val="0"/>
                    </a:prstClr>
                  </a:solidFill>
                </a:uFill>
                <a:latin typeface="Calibri"/>
                <a:ea typeface="Calibri"/>
                <a:cs typeface="Calibri"/>
              </a:rPr>
              <a:t>Fase 2:</a:t>
            </a:r>
            <a:r>
              <a:rPr lang="nl-BE" sz="1600" b="1" i="0" u="none" strike="noStrike" cap="none" baseline="0">
                <a:solidFill>
                  <a:srgbClr val="0070C0"/>
                </a:solidFill>
                <a:effectLst/>
                <a:uFill>
                  <a:solidFill>
                    <a:prstClr val="black">
                      <a:alpha val="0"/>
                    </a:prstClr>
                  </a:solidFill>
                </a:uFill>
                <a:latin typeface="Calibri"/>
                <a:ea typeface="Calibri"/>
                <a:cs typeface="Calibri"/>
              </a:rPr>
              <a:t> </a:t>
            </a:r>
            <a:r>
              <a:rPr lang="nl-BE" sz="1600" b="1" i="0" u="none" strike="noStrike" cap="none" baseline="0">
                <a:solidFill>
                  <a:srgbClr val="0070C0"/>
                </a:solidFill>
                <a:effectLst/>
                <a:uFill>
                  <a:solidFill>
                    <a:prstClr val="black">
                      <a:alpha val="0"/>
                    </a:prstClr>
                  </a:solidFill>
                </a:uFill>
                <a:latin typeface="Calibri"/>
                <a:ea typeface="Calibri"/>
                <a:cs typeface="Calibri"/>
              </a:rPr>
              <a:t>Interne gegevensverzameling</a:t>
            </a:r>
          </a:p>
          <a:p>
            <a:endParaRPr lang="en-GB" sz="1600"/>
          </a:p>
          <a:p>
            <a:r>
              <a:rPr lang="nl-BE" sz="1600" b="0" i="0" u="none" strike="noStrike" cap="none" baseline="0">
                <a:solidFill>
                  <a:srgbClr val="000000"/>
                </a:solidFill>
                <a:effectLst/>
                <a:uFill>
                  <a:solidFill>
                    <a:prstClr val="black">
                      <a:alpha val="0"/>
                    </a:prstClr>
                  </a:solidFill>
                </a:uFill>
                <a:latin typeface="Calibri"/>
                <a:ea typeface="Calibri"/>
                <a:cs typeface="Calibri"/>
              </a:rPr>
              <a:t>Fase 2 van de workflow wordt alleen geactiveerd wanneer het goedkeuringsteam “Doorgaan met onboarding” selecteert als hun beoordeling bij de beoordeling van een derde partij in de World-Check Screening (fase 1) van de workflow.</a:t>
            </a:r>
            <a:r>
              <a:rPr lang="nl-BE" sz="1600" b="0" i="0" u="none" strike="noStrike" cap="none" baseline="0">
                <a:solidFill>
                  <a:srgbClr val="000000"/>
                </a:solidFill>
                <a:effectLst/>
                <a:uFill>
                  <a:solidFill>
                    <a:prstClr val="black">
                      <a:alpha val="0"/>
                    </a:prstClr>
                  </a:solidFill>
                </a:uFill>
                <a:latin typeface="Calibri"/>
                <a:ea typeface="Calibri"/>
                <a:cs typeface="Calibri"/>
              </a:rPr>
              <a:t> </a:t>
            </a:r>
          </a:p>
          <a:p>
            <a:endParaRPr lang="en-GB" sz="1600"/>
          </a:p>
          <a:p>
            <a:r>
              <a:rPr lang="nl-BE" sz="1600" b="0" i="0" u="none" strike="noStrike" cap="none" baseline="0">
                <a:solidFill>
                  <a:srgbClr val="000000"/>
                </a:solidFill>
                <a:effectLst/>
                <a:uFill>
                  <a:solidFill>
                    <a:prstClr val="black">
                      <a:alpha val="0"/>
                    </a:prstClr>
                  </a:solidFill>
                </a:uFill>
                <a:latin typeface="Calibri"/>
                <a:ea typeface="Calibri"/>
                <a:cs typeface="Calibri"/>
              </a:rPr>
              <a:t>Gewoonlijk worden interne vragenlijsten toegewezen door het </a:t>
            </a:r>
            <a:r>
              <a:rPr lang="nl-BE" sz="1600" b="1" i="0" u="none" strike="noStrike" cap="none" baseline="0">
                <a:solidFill>
                  <a:srgbClr val="FF0000"/>
                </a:solidFill>
                <a:effectLst/>
                <a:uFill>
                  <a:solidFill>
                    <a:prstClr val="black">
                      <a:alpha val="0"/>
                    </a:prstClr>
                  </a:solidFill>
                </a:uFill>
                <a:latin typeface="Calibri"/>
                <a:ea typeface="Calibri"/>
                <a:cs typeface="Calibri"/>
              </a:rPr>
              <a:t>GOEDKEURINGsteam</a:t>
            </a:r>
            <a:r>
              <a:rPr lang="nl-BE" sz="1600" b="0" i="0" u="none" strike="noStrike" cap="none" baseline="0">
                <a:solidFill>
                  <a:srgbClr val="000000"/>
                </a:solidFill>
                <a:effectLst/>
                <a:uFill>
                  <a:solidFill>
                    <a:prstClr val="black">
                      <a:alpha val="0"/>
                    </a:prstClr>
                  </a:solidFill>
                </a:uFill>
                <a:latin typeface="Calibri"/>
                <a:ea typeface="Calibri"/>
                <a:cs typeface="Calibri"/>
              </a:rPr>
              <a:t> </a:t>
            </a:r>
            <a:r>
              <a:rPr lang="nl-BE" sz="1600" b="0" i="0" u="none" strike="noStrike" cap="none" baseline="0">
                <a:solidFill>
                  <a:srgbClr val="000000"/>
                </a:solidFill>
                <a:effectLst/>
                <a:uFill>
                  <a:solidFill>
                    <a:prstClr val="black">
                      <a:alpha val="0"/>
                    </a:prstClr>
                  </a:solidFill>
                </a:uFill>
                <a:latin typeface="Calibri"/>
                <a:ea typeface="Calibri"/>
                <a:cs typeface="Calibri"/>
              </a:rPr>
              <a:t> en ingevuld door het </a:t>
            </a:r>
            <a:r>
              <a:rPr lang="nl-BE" sz="1600" b="1" i="0" u="none" strike="noStrike" cap="none" baseline="0">
                <a:solidFill>
                  <a:srgbClr val="FF0000"/>
                </a:solidFill>
                <a:effectLst/>
                <a:uFill>
                  <a:solidFill>
                    <a:prstClr val="black">
                      <a:alpha val="0"/>
                    </a:prstClr>
                  </a:solidFill>
                </a:uFill>
                <a:latin typeface="Calibri"/>
                <a:ea typeface="Calibri"/>
                <a:cs typeface="Calibri"/>
              </a:rPr>
              <a:t>ONBOARDING-team</a:t>
            </a:r>
            <a:r>
              <a:rPr lang="nl-BE" sz="1600" b="0" i="0" u="none" strike="noStrike" cap="none" baseline="0">
                <a:solidFill>
                  <a:srgbClr val="000000"/>
                </a:solidFill>
                <a:effectLst/>
                <a:uFill>
                  <a:solidFill>
                    <a:prstClr val="black">
                      <a:alpha val="0"/>
                    </a:prstClr>
                  </a:solidFill>
                </a:uFill>
                <a:latin typeface="Calibri"/>
                <a:ea typeface="Calibri"/>
                <a:cs typeface="Calibri"/>
              </a:rPr>
              <a:t>, maar de gebruiker van het goedkeuringsteam heeft de mogelijkheid om toe te wijzen aan iedereen in zijn/haar organisatie die is ingesteld als een gebruiker binnen het systeem.</a:t>
            </a:r>
          </a:p>
          <a:p>
            <a:endParaRPr lang="en-GB" sz="1600"/>
          </a:p>
          <a:p>
            <a:r>
              <a:rPr lang="nl-BE" sz="1600" b="0" i="0" u="none" strike="noStrike" cap="none" baseline="0">
                <a:solidFill>
                  <a:srgbClr val="000000"/>
                </a:solidFill>
                <a:effectLst/>
                <a:uFill>
                  <a:solidFill>
                    <a:prstClr val="black">
                      <a:alpha val="0"/>
                    </a:prstClr>
                  </a:solidFill>
                </a:uFill>
                <a:latin typeface="Calibri"/>
                <a:ea typeface="Calibri"/>
                <a:cs typeface="Calibri"/>
              </a:rPr>
              <a:t>Het is mogelijk om op elk moment van het onboardingproces interne vragenlijsten toe te wijzen, maar het is zeer waarschijnlijk dat ze alleen worden uitgegeven als onderdeel van het workflowproces.</a:t>
            </a:r>
            <a:r>
              <a:rPr lang="nl-BE" sz="1600" b="0" i="0" u="none" strike="noStrike" cap="none" baseline="0">
                <a:solidFill>
                  <a:srgbClr val="000000"/>
                </a:solidFill>
                <a:effectLst/>
                <a:uFill>
                  <a:solidFill>
                    <a:prstClr val="black">
                      <a:alpha val="0"/>
                    </a:prstClr>
                  </a:solidFill>
                </a:uFill>
                <a:latin typeface="Calibri"/>
                <a:ea typeface="Calibri"/>
                <a:cs typeface="Calibri"/>
              </a:rPr>
              <a:t> </a:t>
            </a:r>
          </a:p>
          <a:p>
            <a:endParaRPr lang="en-GB" sz="1600"/>
          </a:p>
          <a:p>
            <a:r>
              <a:rPr lang="nl-BE" sz="1600" b="0" i="0" u="none" strike="noStrike" cap="none" baseline="0">
                <a:solidFill>
                  <a:srgbClr val="000000"/>
                </a:solidFill>
                <a:effectLst/>
                <a:uFill>
                  <a:solidFill>
                    <a:prstClr val="black">
                      <a:alpha val="0"/>
                    </a:prstClr>
                  </a:solidFill>
                </a:uFill>
                <a:latin typeface="Calibri"/>
                <a:ea typeface="Calibri"/>
                <a:cs typeface="Calibri"/>
              </a:rPr>
              <a:t>Beide worden op de volgende pagina's behandeld...</a:t>
            </a:r>
          </a:p>
        </p:txBody>
      </p:sp>
      <p:sp>
        <p:nvSpPr>
          <p:cNvPr id="4" name="Slide Number Placeholder 3">
            <a:extLst>
              <a:ext uri="{FF2B5EF4-FFF2-40B4-BE49-F238E27FC236}">
                <a16:creationId xmlns:a16="http://schemas.microsoft.com/office/drawing/2014/main" id="{15376510-25BE-7D01-02D9-9E608D1178EE}"/>
              </a:ext>
            </a:extLst>
          </p:cNvPr>
          <p:cNvSpPr>
            <a:spLocks noGrp="1"/>
          </p:cNvSpPr>
          <p:nvPr>
            <p:ph type="sldNum" sz="quarter" idx="4"/>
          </p:nvPr>
        </p:nvSpPr>
        <p:spPr/>
        <p:txBody>
          <a:bodyPr/>
          <a:lstStyle/>
          <a:p>
            <a:fld id="{BB5FC4A1-A2DE-4EB5-9A46-57D39B4235EC}" type="slidenum">
              <a:rPr lang="en-US" smtClean="0"/>
              <a:t>47</a:t>
            </a:fld>
            <a:endParaRPr lang="en-US"/>
          </a:p>
        </p:txBody>
      </p:sp>
    </p:spTree>
    <p:extLst>
      <p:ext uri="{BB962C8B-B14F-4D97-AF65-F5344CB8AC3E}">
        <p14:creationId val="1923057633"/>
      </p:ext>
    </p:extLst>
  </p:cSld>
  <p:clrMapOvr>
    <a:masterClrMapping/>
  </p:clrMapOvr>
  <p:transition spd="med">
    <p:fade/>
  </p:transition>
  <p:timing/>
</p:sld>
</file>

<file path=ppt/slides/slide4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68F8F869-70D3-C726-F0E7-D6DF2BE09D33}"/>
              </a:ext>
            </a:extLst>
          </p:cNvPr>
          <p:cNvSpPr>
            <a:spLocks noGrp="1"/>
          </p:cNvSpPr>
          <p:nvPr>
            <p:ph type="title"/>
          </p:nvPr>
        </p:nvSpPr>
        <p:spPr>
          <a:xfrm>
            <a:off x="822960" y="182880"/>
            <a:ext cx="7358907" cy="787032"/>
          </a:xfrm>
        </p:spPr>
        <p:txBody>
          <a:bodyPr anchor="ctr">
            <a:normAutofit/>
          </a:bodyPr>
          <a:lstStyle/>
          <a:p>
            <a:r>
              <a:rPr lang="nl-BE" sz="2000" b="0" i="0" u="none" strike="noStrike" cap="none" baseline="0">
                <a:solidFill>
                  <a:srgbClr val="FFFFFF"/>
                </a:solidFill>
                <a:effectLst/>
                <a:uFill>
                  <a:solidFill>
                    <a:prstClr val="black">
                      <a:alpha val="0"/>
                    </a:prstClr>
                  </a:solidFill>
                </a:uFill>
                <a:latin typeface="Calibri Light"/>
                <a:ea typeface="Calibri Light"/>
                <a:cs typeface="Calibri Light"/>
              </a:rPr>
              <a:t>Vragenlijsten toewijzen</a:t>
            </a:r>
          </a:p>
        </p:txBody>
      </p:sp>
      <p:pic>
        <p:nvPicPr>
          <p:cNvPr id="7" name="Picture 6" descr="Graphical user interface, text, application, email&#10;&#10;Description automatically generated">
            <a:extLst>
              <a:ext uri="{FF2B5EF4-FFF2-40B4-BE49-F238E27FC236}">
                <a16:creationId xmlns:a16="http://schemas.microsoft.com/office/drawing/2014/main" id="{3E8C0D56-2358-B6F0-52DA-25CEE7B20F38}"/>
              </a:ext>
            </a:extLst>
          </p:cNvPr>
          <p:cNvPicPr>
            <a:picLocks noChangeAspect="1"/>
          </p:cNvPicPr>
          <p:nvPr/>
        </p:nvPicPr>
        <p:blipFill>
          <a:blip r:embed="rId2"/>
          <a:stretch>
            <a:fillRect/>
          </a:stretch>
        </p:blipFill>
        <p:spPr>
          <a:xfrm>
            <a:off x="534582" y="2771048"/>
            <a:ext cx="8074836" cy="3694236"/>
          </a:xfrm>
          <a:prstGeom prst="rect">
            <a:avLst/>
          </a:prstGeom>
          <a:noFill/>
        </p:spPr>
      </p:pic>
      <p:sp>
        <p:nvSpPr>
          <p:cNvPr id="8" name="TextBox 7">
            <a:extLst>
              <a:ext uri="{FF2B5EF4-FFF2-40B4-BE49-F238E27FC236}">
                <a16:creationId xmlns:a16="http://schemas.microsoft.com/office/drawing/2014/main" id="{A6F11F38-B9D0-A91C-3E19-4F1CFE151B09}"/>
              </a:ext>
            </a:extLst>
          </p:cNvPr>
          <p:cNvSpPr txBox="1"/>
          <p:nvPr/>
        </p:nvSpPr>
        <p:spPr>
          <a:xfrm>
            <a:off x="534582" y="1551398"/>
            <a:ext cx="7808034" cy="1554480"/>
          </a:xfrm>
          <a:prstGeom prst="rect">
            <a:avLst/>
          </a:prstGeom>
          <a:noFill/>
        </p:spPr>
        <p:txBody>
          <a:bodyPr wrap="square" rtlCol="0">
            <a:spAutoFit/>
          </a:bodyPr>
          <a:lstStyle/>
          <a:p>
            <a:r>
              <a:rPr lang="nl-BE" sz="1600" b="0" i="0" u="none" strike="noStrike" cap="none" baseline="0">
                <a:solidFill>
                  <a:srgbClr val="000000"/>
                </a:solidFill>
                <a:effectLst/>
                <a:uFill>
                  <a:solidFill>
                    <a:prstClr val="black">
                      <a:alpha val="0"/>
                    </a:prstClr>
                  </a:solidFill>
                </a:uFill>
                <a:latin typeface="Calibri"/>
                <a:ea typeface="Calibri"/>
                <a:cs typeface="Calibri"/>
              </a:rPr>
              <a:t>Zoals te zien is in de onderstaande schermafbeelding, wordt het tabblad groen wanneer alle activiteiten in fase 1 zijn voltooid en het volgende tabblad toegankelijk wordt.</a:t>
            </a:r>
            <a:r>
              <a:rPr lang="nl-BE" sz="1600" b="0" i="0" u="none" strike="noStrike" cap="none" baseline="0">
                <a:solidFill>
                  <a:srgbClr val="000000"/>
                </a:solidFill>
                <a:effectLst/>
                <a:uFill>
                  <a:solidFill>
                    <a:prstClr val="black">
                      <a:alpha val="0"/>
                    </a:prstClr>
                  </a:solidFill>
                </a:uFill>
                <a:latin typeface="Calibri"/>
                <a:ea typeface="Calibri"/>
                <a:cs typeface="Calibri"/>
              </a:rPr>
              <a:t> </a:t>
            </a:r>
            <a:r>
              <a:rPr lang="nl-BE" sz="1600" b="0" i="0" u="none" strike="noStrike" cap="none" baseline="0">
                <a:solidFill>
                  <a:srgbClr val="000000"/>
                </a:solidFill>
                <a:effectLst/>
                <a:uFill>
                  <a:solidFill>
                    <a:prstClr val="black">
                      <a:alpha val="0"/>
                    </a:prstClr>
                  </a:solidFill>
                </a:uFill>
                <a:latin typeface="Calibri"/>
                <a:ea typeface="Calibri"/>
                <a:cs typeface="Calibri"/>
              </a:rPr>
              <a:t>De eerste activiteit die moet worden voltooid in fase 2 van de workflow is dat het goedkeuringsteam een vragenlijst toewijst aan een andere gebruiker binnen de organisatie, meestal een lid van het onboardingteam.</a:t>
            </a:r>
          </a:p>
        </p:txBody>
      </p:sp>
      <p:sp>
        <p:nvSpPr>
          <p:cNvPr id="3" name="Slide Number Placeholder 2">
            <a:extLst>
              <a:ext uri="{FF2B5EF4-FFF2-40B4-BE49-F238E27FC236}">
                <a16:creationId xmlns:a16="http://schemas.microsoft.com/office/drawing/2014/main" id="{6D13952E-E249-B069-DEF6-EB34882F4316}"/>
              </a:ext>
            </a:extLst>
          </p:cNvPr>
          <p:cNvSpPr>
            <a:spLocks noGrp="1"/>
          </p:cNvSpPr>
          <p:nvPr>
            <p:ph type="sldNum" sz="quarter" idx="4"/>
          </p:nvPr>
        </p:nvSpPr>
        <p:spPr/>
        <p:txBody>
          <a:bodyPr/>
          <a:lstStyle/>
          <a:p>
            <a:fld id="{BB5FC4A1-A2DE-4EB5-9A46-57D39B4235EC}" type="slidenum">
              <a:rPr lang="en-US" smtClean="0"/>
              <a:t>48</a:t>
            </a:fld>
            <a:endParaRPr lang="en-US"/>
          </a:p>
        </p:txBody>
      </p:sp>
      <p:cxnSp>
        <p:nvCxnSpPr>
          <p:cNvPr id="5" name="Straight Arrow Connector 4">
            <a:extLst>
              <a:ext uri="{FF2B5EF4-FFF2-40B4-BE49-F238E27FC236}">
                <a16:creationId xmlns:a16="http://schemas.microsoft.com/office/drawing/2014/main" id="{72608397-EF73-44D7-623C-98CF4891B568}"/>
              </a:ext>
            </a:extLst>
          </p:cNvPr>
          <p:cNvCxnSpPr/>
          <p:nvPr/>
        </p:nvCxnSpPr>
        <p:spPr>
          <a:xfrm flipH="1">
            <a:off x="1807535" y="2062716"/>
            <a:ext cx="1084521" cy="275383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 name="Straight Arrow Connector 8">
            <a:extLst>
              <a:ext uri="{FF2B5EF4-FFF2-40B4-BE49-F238E27FC236}">
                <a16:creationId xmlns:a16="http://schemas.microsoft.com/office/drawing/2014/main" id="{AA410C13-7FF0-BCCB-B152-954662A647DB}"/>
              </a:ext>
            </a:extLst>
          </p:cNvPr>
          <p:cNvCxnSpPr/>
          <p:nvPr/>
        </p:nvCxnSpPr>
        <p:spPr>
          <a:xfrm flipH="1">
            <a:off x="3083442" y="2090007"/>
            <a:ext cx="2636874" cy="265211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val="2666753138"/>
      </p:ext>
    </p:extLst>
  </p:cSld>
  <p:clrMapOvr>
    <a:masterClrMapping/>
  </p:clrMapOvr>
  <p:transition spd="med">
    <p:fade/>
  </p:transition>
  <p:timing/>
</p:sld>
</file>

<file path=ppt/slides/slide4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12" name="Title 1">
            <a:extLst>
              <a:ext uri="{FF2B5EF4-FFF2-40B4-BE49-F238E27FC236}">
                <a16:creationId xmlns:a16="http://schemas.microsoft.com/office/drawing/2014/main" id="{000383BF-880F-2068-B4F5-EAFF990A98B9}"/>
              </a:ext>
            </a:extLst>
          </p:cNvPr>
          <p:cNvSpPr>
            <a:spLocks noGrp="1"/>
          </p:cNvSpPr>
          <p:nvPr>
            <p:ph type="title"/>
          </p:nvPr>
        </p:nvSpPr>
        <p:spPr>
          <a:xfrm>
            <a:off x="822960" y="182880"/>
            <a:ext cx="7358907" cy="787032"/>
          </a:xfrm>
        </p:spPr>
        <p:txBody>
          <a:bodyPr/>
          <a:lstStyle/>
          <a:p>
            <a:r>
              <a:rPr lang="nl-BE" sz="2000" b="0" i="0" u="none" strike="noStrike" cap="none" baseline="0">
                <a:solidFill>
                  <a:srgbClr val="FFFFFF"/>
                </a:solidFill>
                <a:effectLst/>
                <a:uFill>
                  <a:solidFill>
                    <a:prstClr val="black">
                      <a:alpha val="0"/>
                    </a:prstClr>
                  </a:solidFill>
                </a:uFill>
                <a:latin typeface="Calibri Light"/>
                <a:ea typeface="Calibri Light"/>
                <a:cs typeface="Calibri Light"/>
              </a:rPr>
              <a:t>Vragenlijsten toewijzen</a:t>
            </a:r>
            <a:r>
              <a:rPr lang="nl-BE" sz="2000" b="0" i="0" u="none" strike="noStrike" cap="none" baseline="0">
                <a:solidFill>
                  <a:srgbClr val="FFFFFF"/>
                </a:solidFill>
                <a:effectLst/>
                <a:uFill>
                  <a:solidFill>
                    <a:prstClr val="black">
                      <a:alpha val="0"/>
                    </a:prstClr>
                  </a:solidFill>
                </a:uFill>
                <a:latin typeface="Calibri Light"/>
                <a:ea typeface="Calibri Light"/>
                <a:cs typeface="Calibri Light"/>
              </a:rPr>
              <a:t> </a:t>
            </a:r>
          </a:p>
        </p:txBody>
      </p:sp>
      <p:pic>
        <p:nvPicPr>
          <p:cNvPr id="7" name="Picture 6">
            <a:extLst>
              <a:ext uri="{FF2B5EF4-FFF2-40B4-BE49-F238E27FC236}">
                <a16:creationId xmlns:a16="http://schemas.microsoft.com/office/drawing/2014/main" id="{AB431657-7897-A33D-81E2-2105ACA1A2B3}"/>
              </a:ext>
            </a:extLst>
          </p:cNvPr>
          <p:cNvPicPr>
            <a:picLocks noChangeAspect="1"/>
          </p:cNvPicPr>
          <p:nvPr/>
        </p:nvPicPr>
        <p:blipFill>
          <a:blip r:embed="rId2"/>
          <a:stretch>
            <a:fillRect/>
          </a:stretch>
        </p:blipFill>
        <p:spPr>
          <a:xfrm>
            <a:off x="349321" y="2971090"/>
            <a:ext cx="8074836" cy="1937961"/>
          </a:xfrm>
          <a:prstGeom prst="rect">
            <a:avLst/>
          </a:prstGeom>
          <a:noFill/>
        </p:spPr>
      </p:pic>
      <p:sp>
        <p:nvSpPr>
          <p:cNvPr id="8" name="TextBox 7">
            <a:extLst>
              <a:ext uri="{FF2B5EF4-FFF2-40B4-BE49-F238E27FC236}">
                <a16:creationId xmlns:a16="http://schemas.microsoft.com/office/drawing/2014/main" id="{78826C9B-146C-68CD-2638-1AED80E05D79}"/>
              </a:ext>
            </a:extLst>
          </p:cNvPr>
          <p:cNvSpPr txBox="1"/>
          <p:nvPr/>
        </p:nvSpPr>
        <p:spPr>
          <a:xfrm>
            <a:off x="349321" y="1561672"/>
            <a:ext cx="7832546" cy="1310640"/>
          </a:xfrm>
          <a:prstGeom prst="rect">
            <a:avLst/>
          </a:prstGeom>
          <a:noFill/>
        </p:spPr>
        <p:txBody>
          <a:bodyPr wrap="square" rtlCol="0">
            <a:spAutoFit/>
          </a:bodyPr>
          <a:lstStyle/>
          <a:p>
            <a:r>
              <a:rPr lang="nl-BE" sz="1600" b="0" i="0" u="none" strike="noStrike" cap="none" baseline="0">
                <a:solidFill>
                  <a:srgbClr val="000000"/>
                </a:solidFill>
                <a:effectLst/>
                <a:uFill>
                  <a:solidFill>
                    <a:prstClr val="black">
                      <a:alpha val="0"/>
                    </a:prstClr>
                  </a:solidFill>
                </a:uFill>
                <a:latin typeface="Calibri"/>
                <a:ea typeface="Calibri"/>
                <a:cs typeface="Calibri"/>
              </a:rPr>
              <a:t>Klik eerst in de activiteit “Vragenlijst toewijzen” en selecteer in het vak Toegewezen persoon de naam van het lid van het goedkeuringsteam dat de activiteit voltooit (d.w.z. wie de vragenlijst toewijst) en wijzig de status in “In uitvoering”, scrol vervolgens naar de onderkant van de pagina en klik op OPSLAAN.</a:t>
            </a:r>
          </a:p>
        </p:txBody>
      </p:sp>
      <p:sp>
        <p:nvSpPr>
          <p:cNvPr id="9" name="Speech Bubble: Oval 8">
            <a:extLst>
              <a:ext uri="{FF2B5EF4-FFF2-40B4-BE49-F238E27FC236}">
                <a16:creationId xmlns:a16="http://schemas.microsoft.com/office/drawing/2014/main" id="{D3DFA52E-102B-090D-43C6-DB666A135CFC}"/>
              </a:ext>
            </a:extLst>
          </p:cNvPr>
          <p:cNvSpPr/>
          <p:nvPr/>
        </p:nvSpPr>
        <p:spPr>
          <a:xfrm>
            <a:off x="2363056" y="5241251"/>
            <a:ext cx="2671282" cy="1303387"/>
          </a:xfrm>
          <a:prstGeom prst="wedgeEllipseCallout">
            <a:avLst>
              <a:gd name="adj1" fmla="val -40122"/>
              <a:gd name="adj2" fmla="val -82442"/>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GB"/>
          </a:p>
        </p:txBody>
      </p:sp>
      <p:sp>
        <p:nvSpPr>
          <p:cNvPr id="10" name="TextBox 9">
            <a:extLst>
              <a:ext uri="{FF2B5EF4-FFF2-40B4-BE49-F238E27FC236}">
                <a16:creationId xmlns:a16="http://schemas.microsoft.com/office/drawing/2014/main" id="{9C2499DD-A9A6-2934-645F-125CBD396684}"/>
              </a:ext>
            </a:extLst>
          </p:cNvPr>
          <p:cNvSpPr txBox="1"/>
          <p:nvPr/>
        </p:nvSpPr>
        <p:spPr>
          <a:xfrm>
            <a:off x="2568539" y="5389534"/>
            <a:ext cx="2239767" cy="1554480"/>
          </a:xfrm>
          <a:prstGeom prst="rect">
            <a:avLst/>
          </a:prstGeom>
          <a:noFill/>
        </p:spPr>
        <p:txBody>
          <a:bodyPr wrap="square" rtlCol="0">
            <a:spAutoFit/>
          </a:bodyPr>
          <a:lstStyle/>
          <a:p>
            <a:pPr algn="ctr"/>
            <a:r>
              <a:rPr lang="nl-BE" sz="1200" b="0" i="0" u="none" strike="noStrike" cap="none" baseline="0">
                <a:solidFill>
                  <a:srgbClr val="000000"/>
                </a:solidFill>
                <a:effectLst/>
                <a:uFill>
                  <a:solidFill>
                    <a:prstClr val="black">
                      <a:alpha val="0"/>
                    </a:prstClr>
                  </a:solidFill>
                </a:uFill>
                <a:latin typeface="Calibri"/>
                <a:ea typeface="Calibri"/>
                <a:cs typeface="Calibri"/>
              </a:rPr>
              <a:t>Dit betekent alleen dat u kunt toewijzen aan iedereen die een gebruiker in het systeem is en de capaciteit heeft om de informatie in de interne vragenlijst in te vullen</a:t>
            </a:r>
          </a:p>
        </p:txBody>
      </p:sp>
      <p:sp>
        <p:nvSpPr>
          <p:cNvPr id="2" name="Slide Number Placeholder 1">
            <a:extLst>
              <a:ext uri="{FF2B5EF4-FFF2-40B4-BE49-F238E27FC236}">
                <a16:creationId xmlns:a16="http://schemas.microsoft.com/office/drawing/2014/main" id="{3B924C1D-01CC-11A6-9B51-A51EBE1ED9D0}"/>
              </a:ext>
            </a:extLst>
          </p:cNvPr>
          <p:cNvSpPr>
            <a:spLocks noGrp="1"/>
          </p:cNvSpPr>
          <p:nvPr>
            <p:ph type="sldNum" sz="quarter" idx="4"/>
          </p:nvPr>
        </p:nvSpPr>
        <p:spPr/>
        <p:txBody>
          <a:bodyPr/>
          <a:lstStyle/>
          <a:p>
            <a:fld id="{BB5FC4A1-A2DE-4EB5-9A46-57D39B4235EC}" type="slidenum">
              <a:rPr lang="en-US" smtClean="0"/>
              <a:t>49</a:t>
            </a:fld>
            <a:endParaRPr lang="en-US"/>
          </a:p>
        </p:txBody>
      </p:sp>
    </p:spTree>
    <p:extLst>
      <p:ext uri="{BB962C8B-B14F-4D97-AF65-F5344CB8AC3E}">
        <p14:creationId val="747796465"/>
      </p:ext>
    </p:extLst>
  </p:cSld>
  <p:clrMapOvr>
    <a:masterClrMapping/>
  </p:clrMapOvr>
  <p:transition spd="med">
    <p:fade/>
  </p:transition>
  <p:timing/>
</p:sld>
</file>

<file path=ppt/slides/slide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3FDA5E0F-6AFC-2BF8-61AD-CDC7331D8204}"/>
              </a:ext>
            </a:extLst>
          </p:cNvPr>
          <p:cNvSpPr>
            <a:spLocks noGrp="1"/>
          </p:cNvSpPr>
          <p:nvPr>
            <p:ph type="title"/>
          </p:nvPr>
        </p:nvSpPr>
        <p:spPr/>
        <p:txBody>
          <a:bodyPr/>
          <a:lstStyle/>
          <a:p>
            <a:r>
              <a:rPr lang="nl-BE" sz="2000" b="0" i="0" u="none" strike="noStrike" cap="none" baseline="0">
                <a:solidFill>
                  <a:srgbClr val="FFFFFF"/>
                </a:solidFill>
                <a:effectLst/>
                <a:uFill>
                  <a:solidFill>
                    <a:prstClr val="black">
                      <a:alpha val="0"/>
                    </a:prstClr>
                  </a:solidFill>
                </a:uFill>
                <a:latin typeface="Calibri Light"/>
                <a:ea typeface="Calibri Light"/>
                <a:cs typeface="Calibri Light"/>
              </a:rPr>
              <a:t>LSEG-werkstroom</a:t>
            </a:r>
          </a:p>
        </p:txBody>
      </p:sp>
      <p:graphicFrame>
        <p:nvGraphicFramePr>
          <p:cNvPr id="6" name="Content Placeholder 5">
            <a:extLst>
              <a:ext uri="{FF2B5EF4-FFF2-40B4-BE49-F238E27FC236}">
                <a16:creationId xmlns:a16="http://schemas.microsoft.com/office/drawing/2014/main" id="{16385D7A-7A37-366B-5CE9-24F4742B73EA}"/>
              </a:ext>
            </a:extLst>
          </p:cNvPr>
          <p:cNvGraphicFramePr>
            <a:graphicFrameLocks noGrp="1"/>
          </p:cNvGraphicFramePr>
          <p:nvPr>
            <p:ph idx="1"/>
            <p:extLst>
              <p:ext uri="{D42A27DB-BD31-4B8C-83A1-F6EECF244321}">
                <p14:modId val="1248186887"/>
              </p:ext>
            </p:extLst>
          </p:nvPr>
        </p:nvGraphicFramePr>
        <p:xfrm>
          <a:off x="285605" y="969912"/>
          <a:ext cx="8543524" cy="5390554"/>
        </p:xfrm>
        <a:graphic>
          <a:graphicData uri="http://schemas.openxmlformats.org/drawingml/2006/diagram">
            <dgm:relIds xmlns:dgm="http://schemas.openxmlformats.org/drawingml/2006/diagram" r:dm="rId3" r:lo="rId4" r:qs="rId5" r:cs="rId6"/>
          </a:graphicData>
        </a:graphic>
      </p:graphicFrame>
      <p:sp>
        <p:nvSpPr>
          <p:cNvPr id="5" name="Slide Number Placeholder 4">
            <a:extLst>
              <a:ext uri="{FF2B5EF4-FFF2-40B4-BE49-F238E27FC236}">
                <a16:creationId xmlns:a16="http://schemas.microsoft.com/office/drawing/2014/main" id="{5BDD5DCA-259A-8EB4-8C24-95C2B6B518BB}"/>
              </a:ext>
            </a:extLst>
          </p:cNvPr>
          <p:cNvSpPr>
            <a:spLocks noGrp="1"/>
          </p:cNvSpPr>
          <p:nvPr>
            <p:ph type="sldNum" sz="quarter" idx="4"/>
          </p:nvPr>
        </p:nvSpPr>
        <p:spPr/>
        <p:txBody>
          <a:bodyPr/>
          <a:lstStyle/>
          <a:p>
            <a:fld id="{BB5FC4A1-A2DE-4EB5-9A46-57D39B4235EC}" type="slidenum">
              <a:rPr lang="en-US" smtClean="0"/>
              <a:t>5</a:t>
            </a:fld>
            <a:endParaRPr lang="en-US"/>
          </a:p>
        </p:txBody>
      </p:sp>
      <p:sp>
        <p:nvSpPr>
          <p:cNvPr id="7" name="Oval 6">
            <a:extLst>
              <a:ext uri="{FF2B5EF4-FFF2-40B4-BE49-F238E27FC236}">
                <a16:creationId xmlns:a16="http://schemas.microsoft.com/office/drawing/2014/main" id="{C5D2E73D-4A0C-BA79-78F5-4C5F1CE5E859}"/>
              </a:ext>
            </a:extLst>
          </p:cNvPr>
          <p:cNvSpPr/>
          <p:nvPr/>
        </p:nvSpPr>
        <p:spPr>
          <a:xfrm>
            <a:off x="7404855" y="2103099"/>
            <a:ext cx="1145219" cy="564301"/>
          </a:xfrm>
          <a:prstGeom prst="ellipse">
            <a:avLst/>
          </a:prstGeom>
          <a:solidFill>
            <a:srgbClr val="3CA4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000" b="0" i="0" u="none" strike="noStrike" cap="none" baseline="0">
                <a:solidFill>
                  <a:srgbClr val="FFFFFF"/>
                </a:solidFill>
                <a:effectLst/>
                <a:uFill>
                  <a:solidFill>
                    <a:prstClr val="black">
                      <a:alpha val="0"/>
                    </a:prstClr>
                  </a:solidFill>
                </a:uFill>
                <a:latin typeface="Calibri"/>
                <a:ea typeface="Calibri"/>
                <a:cs typeface="Calibri"/>
              </a:rPr>
              <a:t>Laag risico – Goedgekeurd</a:t>
            </a:r>
            <a:r>
              <a:rPr lang="nl-BE" sz="1000" b="0" i="0" u="none" strike="noStrike" cap="none" baseline="0">
                <a:solidFill>
                  <a:srgbClr val="FFFFFF"/>
                </a:solidFill>
                <a:effectLst/>
                <a:uFill>
                  <a:solidFill>
                    <a:prstClr val="black">
                      <a:alpha val="0"/>
                    </a:prstClr>
                  </a:solidFill>
                </a:uFill>
                <a:latin typeface="Calibri"/>
                <a:ea typeface="Calibri"/>
                <a:cs typeface="Calibri"/>
              </a:rPr>
              <a:t> </a:t>
            </a:r>
          </a:p>
        </p:txBody>
      </p:sp>
      <p:sp>
        <p:nvSpPr>
          <p:cNvPr id="8" name="Arrow: Right 7">
            <a:extLst>
              <a:ext uri="{FF2B5EF4-FFF2-40B4-BE49-F238E27FC236}">
                <a16:creationId xmlns:a16="http://schemas.microsoft.com/office/drawing/2014/main" id="{9A67895F-5E0B-ABAE-7167-4FA3C0EAB0ED}"/>
              </a:ext>
            </a:extLst>
          </p:cNvPr>
          <p:cNvSpPr/>
          <p:nvPr/>
        </p:nvSpPr>
        <p:spPr>
          <a:xfrm>
            <a:off x="6996753" y="2213557"/>
            <a:ext cx="337351" cy="365125"/>
          </a:xfrm>
          <a:prstGeom prst="rightArrow">
            <a:avLst/>
          </a:prstGeom>
          <a:solidFill>
            <a:srgbClr val="3CA4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5AFDBC15-66E5-C638-DA91-E61B383CBFE9}"/>
              </a:ext>
            </a:extLst>
          </p:cNvPr>
          <p:cNvSpPr txBox="1"/>
          <p:nvPr/>
        </p:nvSpPr>
        <p:spPr>
          <a:xfrm>
            <a:off x="5549692" y="3207326"/>
            <a:ext cx="914400" cy="777240"/>
          </a:xfrm>
          <a:prstGeom prst="rect">
            <a:avLst/>
          </a:prstGeom>
          <a:noFill/>
        </p:spPr>
        <p:txBody>
          <a:bodyPr wrap="square" rtlCol="0">
            <a:spAutoFit/>
          </a:bodyPr>
          <a:lstStyle/>
          <a:p>
            <a:r>
              <a:rPr lang="nl-BE" sz="900" b="0" i="0" u="none" strike="noStrike" cap="none" baseline="0">
                <a:solidFill>
                  <a:srgbClr val="2F5597"/>
                </a:solidFill>
                <a:effectLst/>
                <a:uFill>
                  <a:solidFill>
                    <a:prstClr val="black">
                      <a:alpha val="0"/>
                    </a:prstClr>
                  </a:solidFill>
                </a:uFill>
                <a:latin typeface="Calibri"/>
                <a:ea typeface="Calibri"/>
                <a:cs typeface="Calibri"/>
              </a:rPr>
              <a:t>World check hit, gemiddeld of hoog risico</a:t>
            </a:r>
            <a:r>
              <a:rPr lang="nl-BE" sz="900" b="0" i="0" u="none" strike="noStrike" cap="none" baseline="0">
                <a:solidFill>
                  <a:srgbClr val="2F5597"/>
                </a:solidFill>
                <a:effectLst/>
                <a:uFill>
                  <a:solidFill>
                    <a:prstClr val="black">
                      <a:alpha val="0"/>
                    </a:prstClr>
                  </a:solidFill>
                </a:uFill>
                <a:latin typeface="Calibri"/>
                <a:ea typeface="Calibri"/>
                <a:cs typeface="Calibri"/>
              </a:rPr>
              <a:t> </a:t>
            </a:r>
          </a:p>
        </p:txBody>
      </p:sp>
      <p:sp>
        <p:nvSpPr>
          <p:cNvPr id="10" name="Arrow: Right 9">
            <a:extLst>
              <a:ext uri="{FF2B5EF4-FFF2-40B4-BE49-F238E27FC236}">
                <a16:creationId xmlns:a16="http://schemas.microsoft.com/office/drawing/2014/main" id="{24EF9E04-786B-E55C-BD5E-3429E05F3DE7}"/>
              </a:ext>
            </a:extLst>
          </p:cNvPr>
          <p:cNvSpPr/>
          <p:nvPr/>
        </p:nvSpPr>
        <p:spPr>
          <a:xfrm rot="20598688">
            <a:off x="7336161" y="3705937"/>
            <a:ext cx="337351" cy="365125"/>
          </a:xfrm>
          <a:prstGeom prst="rightArrow">
            <a:avLst/>
          </a:prstGeom>
          <a:solidFill>
            <a:srgbClr val="3CA4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3776235E-6D30-D566-3D7F-C35A71B1DE17}"/>
              </a:ext>
            </a:extLst>
          </p:cNvPr>
          <p:cNvSpPr/>
          <p:nvPr/>
        </p:nvSpPr>
        <p:spPr>
          <a:xfrm>
            <a:off x="7708061" y="3461242"/>
            <a:ext cx="1085264" cy="564301"/>
          </a:xfrm>
          <a:prstGeom prst="ellipse">
            <a:avLst/>
          </a:prstGeom>
          <a:solidFill>
            <a:srgbClr val="3CA4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000" b="0" i="0" u="none" strike="noStrike" cap="none" baseline="0">
                <a:solidFill>
                  <a:srgbClr val="FFFFFF"/>
                </a:solidFill>
                <a:effectLst/>
                <a:uFill>
                  <a:solidFill>
                    <a:prstClr val="black">
                      <a:alpha val="0"/>
                    </a:prstClr>
                  </a:solidFill>
                </a:uFill>
                <a:latin typeface="Calibri"/>
                <a:ea typeface="Calibri"/>
                <a:cs typeface="Calibri"/>
              </a:rPr>
              <a:t>Goedgekeurd</a:t>
            </a:r>
            <a:r>
              <a:rPr lang="nl-BE" sz="1000" b="0" i="0" u="none" strike="noStrike" cap="none" baseline="0">
                <a:solidFill>
                  <a:srgbClr val="FFFFFF"/>
                </a:solidFill>
                <a:effectLst/>
                <a:uFill>
                  <a:solidFill>
                    <a:prstClr val="black">
                      <a:alpha val="0"/>
                    </a:prstClr>
                  </a:solidFill>
                </a:uFill>
                <a:latin typeface="Calibri"/>
                <a:ea typeface="Calibri"/>
                <a:cs typeface="Calibri"/>
              </a:rPr>
              <a:t> </a:t>
            </a:r>
          </a:p>
        </p:txBody>
      </p:sp>
      <p:sp>
        <p:nvSpPr>
          <p:cNvPr id="12" name="Oval 11">
            <a:extLst>
              <a:ext uri="{FF2B5EF4-FFF2-40B4-BE49-F238E27FC236}">
                <a16:creationId xmlns:a16="http://schemas.microsoft.com/office/drawing/2014/main" id="{51088F49-190F-EC29-42FD-59537C27F663}"/>
              </a:ext>
            </a:extLst>
          </p:cNvPr>
          <p:cNvSpPr/>
          <p:nvPr/>
        </p:nvSpPr>
        <p:spPr>
          <a:xfrm>
            <a:off x="6592818" y="5808448"/>
            <a:ext cx="1145219" cy="56430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000" b="0" i="0" u="none" strike="noStrike" cap="none" baseline="0">
                <a:solidFill>
                  <a:srgbClr val="FFFFFF"/>
                </a:solidFill>
                <a:effectLst/>
                <a:uFill>
                  <a:solidFill>
                    <a:prstClr val="black">
                      <a:alpha val="0"/>
                    </a:prstClr>
                  </a:solidFill>
                </a:uFill>
                <a:latin typeface="Calibri"/>
                <a:ea typeface="Calibri"/>
                <a:cs typeface="Calibri"/>
              </a:rPr>
              <a:t>Geweigerd</a:t>
            </a:r>
            <a:r>
              <a:rPr lang="nl-BE" sz="1000" b="0" i="0" u="none" strike="noStrike" cap="none" baseline="0">
                <a:solidFill>
                  <a:srgbClr val="FFFFFF"/>
                </a:solidFill>
                <a:effectLst/>
                <a:uFill>
                  <a:solidFill>
                    <a:prstClr val="black">
                      <a:alpha val="0"/>
                    </a:prstClr>
                  </a:solidFill>
                </a:uFill>
                <a:latin typeface="Calibri"/>
                <a:ea typeface="Calibri"/>
                <a:cs typeface="Calibri"/>
              </a:rPr>
              <a:t> </a:t>
            </a:r>
          </a:p>
        </p:txBody>
      </p:sp>
      <p:sp>
        <p:nvSpPr>
          <p:cNvPr id="13" name="Arrow: Right 12">
            <a:extLst>
              <a:ext uri="{FF2B5EF4-FFF2-40B4-BE49-F238E27FC236}">
                <a16:creationId xmlns:a16="http://schemas.microsoft.com/office/drawing/2014/main" id="{96FF2839-F25C-3E03-3A9C-B42466674B31}"/>
              </a:ext>
            </a:extLst>
          </p:cNvPr>
          <p:cNvSpPr/>
          <p:nvPr/>
        </p:nvSpPr>
        <p:spPr>
          <a:xfrm rot="1140186">
            <a:off x="7356261" y="4348574"/>
            <a:ext cx="337351" cy="36512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A68CBC38-02DD-6FF2-8CEC-411A27D5C1BC}"/>
              </a:ext>
            </a:extLst>
          </p:cNvPr>
          <p:cNvSpPr/>
          <p:nvPr/>
        </p:nvSpPr>
        <p:spPr>
          <a:xfrm>
            <a:off x="6578319" y="5116078"/>
            <a:ext cx="1085264" cy="564301"/>
          </a:xfrm>
          <a:prstGeom prst="ellipse">
            <a:avLst/>
          </a:prstGeom>
          <a:solidFill>
            <a:srgbClr val="3CA4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000" b="0" i="0" u="none" strike="noStrike" cap="none" baseline="0">
                <a:solidFill>
                  <a:srgbClr val="FFFFFF"/>
                </a:solidFill>
                <a:effectLst/>
                <a:uFill>
                  <a:solidFill>
                    <a:prstClr val="black">
                      <a:alpha val="0"/>
                    </a:prstClr>
                  </a:solidFill>
                </a:uFill>
                <a:latin typeface="Calibri"/>
                <a:ea typeface="Calibri"/>
                <a:cs typeface="Calibri"/>
              </a:rPr>
              <a:t>Goedgekeurd</a:t>
            </a:r>
            <a:r>
              <a:rPr lang="nl-BE" sz="1000" b="0" i="0" u="none" strike="noStrike" cap="none" baseline="0">
                <a:solidFill>
                  <a:srgbClr val="FFFFFF"/>
                </a:solidFill>
                <a:effectLst/>
                <a:uFill>
                  <a:solidFill>
                    <a:prstClr val="black">
                      <a:alpha val="0"/>
                    </a:prstClr>
                  </a:solidFill>
                </a:uFill>
                <a:latin typeface="Calibri"/>
                <a:ea typeface="Calibri"/>
                <a:cs typeface="Calibri"/>
              </a:rPr>
              <a:t> </a:t>
            </a:r>
          </a:p>
        </p:txBody>
      </p:sp>
      <p:sp>
        <p:nvSpPr>
          <p:cNvPr id="15" name="TextBox 14">
            <a:extLst>
              <a:ext uri="{FF2B5EF4-FFF2-40B4-BE49-F238E27FC236}">
                <a16:creationId xmlns:a16="http://schemas.microsoft.com/office/drawing/2014/main" id="{5C0E6181-49DB-5FAE-CF07-99522B8225EE}"/>
              </a:ext>
            </a:extLst>
          </p:cNvPr>
          <p:cNvSpPr txBox="1"/>
          <p:nvPr/>
        </p:nvSpPr>
        <p:spPr>
          <a:xfrm>
            <a:off x="5286059" y="4575405"/>
            <a:ext cx="1084171" cy="640080"/>
          </a:xfrm>
          <a:prstGeom prst="rect">
            <a:avLst/>
          </a:prstGeom>
          <a:noFill/>
        </p:spPr>
        <p:txBody>
          <a:bodyPr wrap="square" rtlCol="0">
            <a:spAutoFit/>
          </a:bodyPr>
          <a:lstStyle/>
          <a:p>
            <a:r>
              <a:rPr lang="nl-BE" sz="900" b="0" i="0" u="none" strike="noStrike" cap="none" baseline="0">
                <a:solidFill>
                  <a:srgbClr val="2F5597"/>
                </a:solidFill>
                <a:effectLst/>
                <a:uFill>
                  <a:solidFill>
                    <a:prstClr val="black">
                      <a:alpha val="0"/>
                    </a:prstClr>
                  </a:solidFill>
                </a:uFill>
                <a:latin typeface="Calibri"/>
                <a:ea typeface="Calibri"/>
                <a:cs typeface="Calibri"/>
              </a:rPr>
              <a:t>Ga verder met onboarding om meer gegevens te verzamelen</a:t>
            </a:r>
          </a:p>
        </p:txBody>
      </p:sp>
      <p:sp>
        <p:nvSpPr>
          <p:cNvPr id="16" name="Oval 15">
            <a:extLst>
              <a:ext uri="{FF2B5EF4-FFF2-40B4-BE49-F238E27FC236}">
                <a16:creationId xmlns:a16="http://schemas.microsoft.com/office/drawing/2014/main" id="{AD065CB7-CD8F-19E2-1C49-B865892C8E23}"/>
              </a:ext>
            </a:extLst>
          </p:cNvPr>
          <p:cNvSpPr/>
          <p:nvPr/>
        </p:nvSpPr>
        <p:spPr>
          <a:xfrm>
            <a:off x="7715820" y="4349758"/>
            <a:ext cx="1145219" cy="56430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000" b="0" i="0" u="none" strike="noStrike" cap="none" baseline="0">
                <a:solidFill>
                  <a:srgbClr val="FFFFFF"/>
                </a:solidFill>
                <a:effectLst/>
                <a:uFill>
                  <a:solidFill>
                    <a:prstClr val="black">
                      <a:alpha val="0"/>
                    </a:prstClr>
                  </a:solidFill>
                </a:uFill>
                <a:latin typeface="Calibri"/>
                <a:ea typeface="Calibri"/>
                <a:cs typeface="Calibri"/>
              </a:rPr>
              <a:t>Geweigerd</a:t>
            </a:r>
            <a:r>
              <a:rPr lang="nl-BE" sz="1000" b="0" i="0" u="none" strike="noStrike" cap="none" baseline="0">
                <a:solidFill>
                  <a:srgbClr val="FFFFFF"/>
                </a:solidFill>
                <a:effectLst/>
                <a:uFill>
                  <a:solidFill>
                    <a:prstClr val="black">
                      <a:alpha val="0"/>
                    </a:prstClr>
                  </a:solidFill>
                </a:uFill>
                <a:latin typeface="Calibri"/>
                <a:ea typeface="Calibri"/>
                <a:cs typeface="Calibri"/>
              </a:rPr>
              <a:t> </a:t>
            </a:r>
          </a:p>
        </p:txBody>
      </p:sp>
      <p:sp>
        <p:nvSpPr>
          <p:cNvPr id="17" name="Arrow: Right 16">
            <a:extLst>
              <a:ext uri="{FF2B5EF4-FFF2-40B4-BE49-F238E27FC236}">
                <a16:creationId xmlns:a16="http://schemas.microsoft.com/office/drawing/2014/main" id="{054C7268-4A04-6DE1-74B1-90331D718EBE}"/>
              </a:ext>
            </a:extLst>
          </p:cNvPr>
          <p:cNvSpPr/>
          <p:nvPr/>
        </p:nvSpPr>
        <p:spPr>
          <a:xfrm rot="20598688">
            <a:off x="6195646" y="5368566"/>
            <a:ext cx="337351" cy="365125"/>
          </a:xfrm>
          <a:prstGeom prst="rightArrow">
            <a:avLst/>
          </a:prstGeom>
          <a:solidFill>
            <a:srgbClr val="3CA4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Right 17">
            <a:extLst>
              <a:ext uri="{FF2B5EF4-FFF2-40B4-BE49-F238E27FC236}">
                <a16:creationId xmlns:a16="http://schemas.microsoft.com/office/drawing/2014/main" id="{5ECE3822-5B11-B2FE-BED7-385FDC27295A}"/>
              </a:ext>
            </a:extLst>
          </p:cNvPr>
          <p:cNvSpPr/>
          <p:nvPr/>
        </p:nvSpPr>
        <p:spPr>
          <a:xfrm rot="10800000">
            <a:off x="1416501" y="4134287"/>
            <a:ext cx="337351" cy="36512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EC83D51A-14F0-AF1B-F23D-4A9917943CF8}"/>
              </a:ext>
            </a:extLst>
          </p:cNvPr>
          <p:cNvSpPr/>
          <p:nvPr/>
        </p:nvSpPr>
        <p:spPr>
          <a:xfrm>
            <a:off x="1328093" y="5259636"/>
            <a:ext cx="1085264" cy="564301"/>
          </a:xfrm>
          <a:prstGeom prst="ellipse">
            <a:avLst/>
          </a:prstGeom>
          <a:solidFill>
            <a:srgbClr val="3CA4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000" b="0" i="0" u="none" strike="noStrike" cap="none" baseline="0">
                <a:solidFill>
                  <a:srgbClr val="FFFFFF"/>
                </a:solidFill>
                <a:effectLst/>
                <a:uFill>
                  <a:solidFill>
                    <a:prstClr val="black">
                      <a:alpha val="0"/>
                    </a:prstClr>
                  </a:solidFill>
                </a:uFill>
                <a:latin typeface="Calibri"/>
                <a:ea typeface="Calibri"/>
                <a:cs typeface="Calibri"/>
              </a:rPr>
              <a:t>Goedgekeurd</a:t>
            </a:r>
            <a:r>
              <a:rPr lang="nl-BE" sz="1000" b="0" i="0" u="none" strike="noStrike" cap="none" baseline="0">
                <a:solidFill>
                  <a:srgbClr val="FFFFFF"/>
                </a:solidFill>
                <a:effectLst/>
                <a:uFill>
                  <a:solidFill>
                    <a:prstClr val="black">
                      <a:alpha val="0"/>
                    </a:prstClr>
                  </a:solidFill>
                </a:uFill>
                <a:latin typeface="Calibri"/>
                <a:ea typeface="Calibri"/>
                <a:cs typeface="Calibri"/>
              </a:rPr>
              <a:t> </a:t>
            </a:r>
          </a:p>
        </p:txBody>
      </p:sp>
      <p:sp>
        <p:nvSpPr>
          <p:cNvPr id="20" name="Oval 19">
            <a:extLst>
              <a:ext uri="{FF2B5EF4-FFF2-40B4-BE49-F238E27FC236}">
                <a16:creationId xmlns:a16="http://schemas.microsoft.com/office/drawing/2014/main" id="{F4006DD4-0156-ECF4-E057-0BB3E30D3D5F}"/>
              </a:ext>
            </a:extLst>
          </p:cNvPr>
          <p:cNvSpPr/>
          <p:nvPr/>
        </p:nvSpPr>
        <p:spPr>
          <a:xfrm>
            <a:off x="1349647" y="5960275"/>
            <a:ext cx="1145219" cy="56430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000" b="0" i="0" u="none" strike="noStrike" cap="none" baseline="0">
                <a:solidFill>
                  <a:srgbClr val="FFFFFF"/>
                </a:solidFill>
                <a:effectLst/>
                <a:uFill>
                  <a:solidFill>
                    <a:prstClr val="black">
                      <a:alpha val="0"/>
                    </a:prstClr>
                  </a:solidFill>
                </a:uFill>
                <a:latin typeface="Calibri"/>
                <a:ea typeface="Calibri"/>
                <a:cs typeface="Calibri"/>
              </a:rPr>
              <a:t>Geweigerd</a:t>
            </a:r>
            <a:r>
              <a:rPr lang="nl-BE" sz="1000" b="0" i="0" u="none" strike="noStrike" cap="none" baseline="0">
                <a:solidFill>
                  <a:srgbClr val="FFFFFF"/>
                </a:solidFill>
                <a:effectLst/>
                <a:uFill>
                  <a:solidFill>
                    <a:prstClr val="black">
                      <a:alpha val="0"/>
                    </a:prstClr>
                  </a:solidFill>
                </a:uFill>
                <a:latin typeface="Calibri"/>
                <a:ea typeface="Calibri"/>
                <a:cs typeface="Calibri"/>
              </a:rPr>
              <a:t> </a:t>
            </a:r>
          </a:p>
        </p:txBody>
      </p:sp>
      <p:sp>
        <p:nvSpPr>
          <p:cNvPr id="21" name="Arrow: Right 20">
            <a:extLst>
              <a:ext uri="{FF2B5EF4-FFF2-40B4-BE49-F238E27FC236}">
                <a16:creationId xmlns:a16="http://schemas.microsoft.com/office/drawing/2014/main" id="{39B5C0FE-19B1-242E-B3CC-A5ABBDDEDDFF}"/>
              </a:ext>
            </a:extLst>
          </p:cNvPr>
          <p:cNvSpPr/>
          <p:nvPr/>
        </p:nvSpPr>
        <p:spPr>
          <a:xfrm rot="11599450">
            <a:off x="2578225" y="5432134"/>
            <a:ext cx="337351" cy="365125"/>
          </a:xfrm>
          <a:prstGeom prst="rightArrow">
            <a:avLst/>
          </a:prstGeom>
          <a:solidFill>
            <a:srgbClr val="3CA4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1AD5427D-D4F3-1AB4-B4F8-D6BEEB34D429}"/>
              </a:ext>
            </a:extLst>
          </p:cNvPr>
          <p:cNvSpPr txBox="1"/>
          <p:nvPr/>
        </p:nvSpPr>
        <p:spPr>
          <a:xfrm>
            <a:off x="4096829" y="6016745"/>
            <a:ext cx="1084171" cy="640080"/>
          </a:xfrm>
          <a:prstGeom prst="rect">
            <a:avLst/>
          </a:prstGeom>
          <a:noFill/>
        </p:spPr>
        <p:txBody>
          <a:bodyPr wrap="square" rtlCol="0">
            <a:spAutoFit/>
          </a:bodyPr>
          <a:lstStyle/>
          <a:p>
            <a:r>
              <a:rPr lang="nl-BE" sz="900" b="0" i="0" u="none" strike="noStrike" cap="none" baseline="0">
                <a:solidFill>
                  <a:srgbClr val="2F5597"/>
                </a:solidFill>
                <a:effectLst/>
                <a:uFill>
                  <a:solidFill>
                    <a:prstClr val="black">
                      <a:alpha val="0"/>
                    </a:prstClr>
                  </a:solidFill>
                </a:uFill>
                <a:latin typeface="Calibri"/>
                <a:ea typeface="Calibri"/>
                <a:cs typeface="Calibri"/>
              </a:rPr>
              <a:t>Ga verder met onboarding om meer gegevens te verzamelen</a:t>
            </a:r>
          </a:p>
        </p:txBody>
      </p:sp>
      <p:sp>
        <p:nvSpPr>
          <p:cNvPr id="23" name="TextBox 22">
            <a:extLst>
              <a:ext uri="{FF2B5EF4-FFF2-40B4-BE49-F238E27FC236}">
                <a16:creationId xmlns:a16="http://schemas.microsoft.com/office/drawing/2014/main" id="{C5274925-602F-B045-B83A-B0301E2075FB}"/>
              </a:ext>
            </a:extLst>
          </p:cNvPr>
          <p:cNvSpPr txBox="1"/>
          <p:nvPr/>
        </p:nvSpPr>
        <p:spPr>
          <a:xfrm>
            <a:off x="3012658" y="4504758"/>
            <a:ext cx="1084171" cy="640080"/>
          </a:xfrm>
          <a:prstGeom prst="rect">
            <a:avLst/>
          </a:prstGeom>
          <a:noFill/>
        </p:spPr>
        <p:txBody>
          <a:bodyPr wrap="square" rtlCol="0">
            <a:spAutoFit/>
          </a:bodyPr>
          <a:lstStyle/>
          <a:p>
            <a:r>
              <a:rPr lang="nl-BE" sz="900" b="0" i="0" u="none" strike="noStrike" cap="none" baseline="0">
                <a:solidFill>
                  <a:srgbClr val="2F5597"/>
                </a:solidFill>
                <a:effectLst/>
                <a:uFill>
                  <a:solidFill>
                    <a:prstClr val="black">
                      <a:alpha val="0"/>
                    </a:prstClr>
                  </a:solidFill>
                </a:uFill>
                <a:latin typeface="Calibri"/>
                <a:ea typeface="Calibri"/>
                <a:cs typeface="Calibri"/>
              </a:rPr>
              <a:t>Ga verder met onboarding om meer gegevens te verzamelen</a:t>
            </a:r>
          </a:p>
        </p:txBody>
      </p:sp>
      <p:sp>
        <p:nvSpPr>
          <p:cNvPr id="24" name="Oval 23">
            <a:extLst>
              <a:ext uri="{FF2B5EF4-FFF2-40B4-BE49-F238E27FC236}">
                <a16:creationId xmlns:a16="http://schemas.microsoft.com/office/drawing/2014/main" id="{CF371E2F-097A-8BC3-388E-11CAC6D4B60B}"/>
              </a:ext>
            </a:extLst>
          </p:cNvPr>
          <p:cNvSpPr/>
          <p:nvPr/>
        </p:nvSpPr>
        <p:spPr>
          <a:xfrm>
            <a:off x="215353" y="4037519"/>
            <a:ext cx="1145219" cy="56430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000" b="0" i="0" u="none" strike="noStrike" cap="none" baseline="0">
                <a:solidFill>
                  <a:srgbClr val="FFFFFF"/>
                </a:solidFill>
                <a:effectLst/>
                <a:uFill>
                  <a:solidFill>
                    <a:prstClr val="black">
                      <a:alpha val="0"/>
                    </a:prstClr>
                  </a:solidFill>
                </a:uFill>
                <a:latin typeface="Calibri"/>
                <a:ea typeface="Calibri"/>
                <a:cs typeface="Calibri"/>
              </a:rPr>
              <a:t>Geweigerd</a:t>
            </a:r>
            <a:r>
              <a:rPr lang="nl-BE" sz="1000" b="0" i="0" u="none" strike="noStrike" cap="none" baseline="0">
                <a:solidFill>
                  <a:srgbClr val="FFFFFF"/>
                </a:solidFill>
                <a:effectLst/>
                <a:uFill>
                  <a:solidFill>
                    <a:prstClr val="black">
                      <a:alpha val="0"/>
                    </a:prstClr>
                  </a:solidFill>
                </a:uFill>
                <a:latin typeface="Calibri"/>
                <a:ea typeface="Calibri"/>
                <a:cs typeface="Calibri"/>
              </a:rPr>
              <a:t> </a:t>
            </a:r>
          </a:p>
        </p:txBody>
      </p:sp>
      <p:sp>
        <p:nvSpPr>
          <p:cNvPr id="25" name="TextBox 24">
            <a:extLst>
              <a:ext uri="{FF2B5EF4-FFF2-40B4-BE49-F238E27FC236}">
                <a16:creationId xmlns:a16="http://schemas.microsoft.com/office/drawing/2014/main" id="{1D6F7EBB-4E7E-5151-DD21-B1802B82CC9B}"/>
              </a:ext>
            </a:extLst>
          </p:cNvPr>
          <p:cNvSpPr txBox="1"/>
          <p:nvPr/>
        </p:nvSpPr>
        <p:spPr>
          <a:xfrm>
            <a:off x="2836735" y="3462224"/>
            <a:ext cx="1211051" cy="259080"/>
          </a:xfrm>
          <a:prstGeom prst="rect">
            <a:avLst/>
          </a:prstGeom>
          <a:noFill/>
        </p:spPr>
        <p:txBody>
          <a:bodyPr wrap="square" rtlCol="0">
            <a:spAutoFit/>
          </a:bodyPr>
          <a:lstStyle/>
          <a:p>
            <a:r>
              <a:rPr lang="nl-BE" sz="1100" b="0" i="0" u="none" strike="noStrike" cap="none" baseline="0">
                <a:solidFill>
                  <a:srgbClr val="3CA48E"/>
                </a:solidFill>
                <a:effectLst/>
                <a:uFill>
                  <a:solidFill>
                    <a:prstClr val="black">
                      <a:alpha val="0"/>
                    </a:prstClr>
                  </a:solidFill>
                </a:uFill>
                <a:latin typeface="Calibri"/>
                <a:ea typeface="Calibri"/>
                <a:cs typeface="Calibri"/>
              </a:rPr>
              <a:t>Goedgekeurd</a:t>
            </a:r>
          </a:p>
        </p:txBody>
      </p:sp>
      <p:sp>
        <p:nvSpPr>
          <p:cNvPr id="26" name="Arrow: Right 25">
            <a:extLst>
              <a:ext uri="{FF2B5EF4-FFF2-40B4-BE49-F238E27FC236}">
                <a16:creationId xmlns:a16="http://schemas.microsoft.com/office/drawing/2014/main" id="{47B26260-A2C3-8E85-A008-FE79E6C583CC}"/>
              </a:ext>
            </a:extLst>
          </p:cNvPr>
          <p:cNvSpPr/>
          <p:nvPr/>
        </p:nvSpPr>
        <p:spPr>
          <a:xfrm rot="1140186">
            <a:off x="6207289" y="5860561"/>
            <a:ext cx="337351" cy="36512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Arrow: Right 26">
            <a:extLst>
              <a:ext uri="{FF2B5EF4-FFF2-40B4-BE49-F238E27FC236}">
                <a16:creationId xmlns:a16="http://schemas.microsoft.com/office/drawing/2014/main" id="{85A950E0-E59C-CDB2-4FA1-94759524AAC0}"/>
              </a:ext>
            </a:extLst>
          </p:cNvPr>
          <p:cNvSpPr/>
          <p:nvPr/>
        </p:nvSpPr>
        <p:spPr>
          <a:xfrm rot="10440857">
            <a:off x="2597639" y="5948196"/>
            <a:ext cx="337351" cy="36512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3476A33B-D3D3-1D82-7244-EE05146F04ED}"/>
              </a:ext>
            </a:extLst>
          </p:cNvPr>
          <p:cNvSpPr txBox="1"/>
          <p:nvPr/>
        </p:nvSpPr>
        <p:spPr>
          <a:xfrm>
            <a:off x="5080282" y="6558343"/>
            <a:ext cx="4170289" cy="426720"/>
          </a:xfrm>
          <a:prstGeom prst="rect">
            <a:avLst/>
          </a:prstGeom>
          <a:noFill/>
        </p:spPr>
        <p:txBody>
          <a:bodyPr wrap="square" rtlCol="0">
            <a:spAutoFit/>
          </a:bodyPr>
          <a:lstStyle/>
          <a:p>
            <a:r>
              <a:rPr lang="nl-BE" sz="1100" b="0" i="0" u="none" strike="noStrike" cap="none" baseline="0">
                <a:solidFill>
                  <a:srgbClr val="000000"/>
                </a:solidFill>
                <a:effectLst/>
                <a:uFill>
                  <a:solidFill>
                    <a:prstClr val="black">
                      <a:alpha val="0"/>
                    </a:prstClr>
                  </a:solidFill>
                </a:uFill>
                <a:latin typeface="Calibri"/>
                <a:ea typeface="Calibri"/>
                <a:cs typeface="Calibri"/>
              </a:rPr>
              <a:t>*Let op: alle goedgekeurde partijen zullen continue monitoring omvatten</a:t>
            </a:r>
            <a:r>
              <a:rPr lang="nl-BE" sz="1100" b="0" i="0" u="none" strike="noStrike" cap="none" baseline="0">
                <a:solidFill>
                  <a:srgbClr val="000000"/>
                </a:solidFill>
                <a:effectLst/>
                <a:uFill>
                  <a:solidFill>
                    <a:prstClr val="black">
                      <a:alpha val="0"/>
                    </a:prstClr>
                  </a:solidFill>
                </a:uFill>
                <a:latin typeface="Calibri"/>
                <a:ea typeface="Calibri"/>
                <a:cs typeface="Calibri"/>
              </a:rPr>
              <a:t> </a:t>
            </a:r>
          </a:p>
        </p:txBody>
      </p:sp>
      <p:sp>
        <p:nvSpPr>
          <p:cNvPr id="29" name="Rectangle 28">
            <a:extLst>
              <a:ext uri="{FF2B5EF4-FFF2-40B4-BE49-F238E27FC236}">
                <a16:creationId xmlns:a16="http://schemas.microsoft.com/office/drawing/2014/main" id="{258E1535-1937-3F48-B3FC-ACD7BD1AD51A}"/>
              </a:ext>
            </a:extLst>
          </p:cNvPr>
          <p:cNvSpPr/>
          <p:nvPr/>
        </p:nvSpPr>
        <p:spPr>
          <a:xfrm>
            <a:off x="215353" y="1580225"/>
            <a:ext cx="1538499" cy="179383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nl-BE" sz="1200" b="0" i="0" u="none" strike="noStrike" cap="none" baseline="0">
                <a:solidFill>
                  <a:srgbClr val="FFFFFF"/>
                </a:solidFill>
                <a:effectLst/>
                <a:uFill>
                  <a:solidFill>
                    <a:prstClr val="black">
                      <a:alpha val="0"/>
                    </a:prstClr>
                  </a:solidFill>
                </a:uFill>
                <a:latin typeface="Calibri"/>
                <a:ea typeface="Calibri"/>
                <a:cs typeface="Calibri"/>
              </a:rPr>
              <a:t>Duurzaamheid en Responsible Sourcing DD zullen worden uitgevoerd voor leveranciers met een groter en hoger risico naast de LSEG-workflow – dit zal worden geleid door RPM</a:t>
            </a:r>
          </a:p>
        </p:txBody>
      </p:sp>
    </p:spTree>
    <p:extLst>
      <p:ext uri="{BB962C8B-B14F-4D97-AF65-F5344CB8AC3E}">
        <p14:creationId val="1230720369"/>
      </p:ext>
    </p:extLst>
  </p:cSld>
  <p:clrMapOvr>
    <a:masterClrMapping/>
  </p:clrMapOvr>
  <p:transition spd="med">
    <p:fade/>
  </p:transition>
  <p:timing/>
</p:sld>
</file>

<file path=ppt/slides/slide5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A45443A7-6C0D-D617-554A-B8AD9BF896D1}"/>
              </a:ext>
            </a:extLst>
          </p:cNvPr>
          <p:cNvSpPr>
            <a:spLocks noGrp="1"/>
          </p:cNvSpPr>
          <p:nvPr>
            <p:ph type="title"/>
          </p:nvPr>
        </p:nvSpPr>
        <p:spPr>
          <a:xfrm>
            <a:off x="822960" y="182880"/>
            <a:ext cx="7358907" cy="787032"/>
          </a:xfrm>
        </p:spPr>
        <p:txBody>
          <a:bodyPr anchor="ctr">
            <a:normAutofit/>
          </a:bodyPr>
          <a:lstStyle/>
          <a:p>
            <a:r>
              <a:rPr lang="nl-BE" sz="2000" b="0" i="0" u="none" strike="noStrike" cap="none" baseline="0">
                <a:solidFill>
                  <a:srgbClr val="FFFFFF"/>
                </a:solidFill>
                <a:effectLst/>
                <a:uFill>
                  <a:solidFill>
                    <a:prstClr val="black">
                      <a:alpha val="0"/>
                    </a:prstClr>
                  </a:solidFill>
                </a:uFill>
                <a:latin typeface="Calibri Light"/>
                <a:ea typeface="Calibri Light"/>
                <a:cs typeface="Calibri Light"/>
              </a:rPr>
              <a:t>Vragenlijsten toewijzen</a:t>
            </a:r>
          </a:p>
        </p:txBody>
      </p:sp>
      <p:pic>
        <p:nvPicPr>
          <p:cNvPr id="7" name="Picture 6" descr="Graphical user interface, text, application&#10;&#10;Description automatically generated">
            <a:extLst>
              <a:ext uri="{FF2B5EF4-FFF2-40B4-BE49-F238E27FC236}">
                <a16:creationId xmlns:a16="http://schemas.microsoft.com/office/drawing/2014/main" id="{F082B109-761D-7297-4B2E-C4E7D93C34DF}"/>
              </a:ext>
            </a:extLst>
          </p:cNvPr>
          <p:cNvPicPr>
            <a:picLocks noChangeAspect="1"/>
          </p:cNvPicPr>
          <p:nvPr/>
        </p:nvPicPr>
        <p:blipFill>
          <a:blip r:embed="rId2"/>
          <a:stretch>
            <a:fillRect/>
          </a:stretch>
        </p:blipFill>
        <p:spPr>
          <a:xfrm>
            <a:off x="432562" y="2880069"/>
            <a:ext cx="8074836" cy="2099456"/>
          </a:xfrm>
          <a:prstGeom prst="rect">
            <a:avLst/>
          </a:prstGeom>
          <a:noFill/>
        </p:spPr>
      </p:pic>
      <p:sp>
        <p:nvSpPr>
          <p:cNvPr id="8" name="TextBox 7">
            <a:extLst>
              <a:ext uri="{FF2B5EF4-FFF2-40B4-BE49-F238E27FC236}">
                <a16:creationId xmlns:a16="http://schemas.microsoft.com/office/drawing/2014/main" id="{FD808514-6282-5E8E-CA13-3C2FEC7E9EBF}"/>
              </a:ext>
            </a:extLst>
          </p:cNvPr>
          <p:cNvSpPr txBox="1"/>
          <p:nvPr/>
        </p:nvSpPr>
        <p:spPr>
          <a:xfrm>
            <a:off x="277402" y="1561672"/>
            <a:ext cx="8229996" cy="1066800"/>
          </a:xfrm>
          <a:prstGeom prst="rect">
            <a:avLst/>
          </a:prstGeom>
          <a:noFill/>
        </p:spPr>
        <p:txBody>
          <a:bodyPr wrap="square" rtlCol="0">
            <a:spAutoFit/>
          </a:bodyPr>
          <a:lstStyle/>
          <a:p>
            <a:r>
              <a:rPr lang="nl-BE" sz="1600" b="0" i="0" u="none" strike="noStrike" cap="none" baseline="0">
                <a:solidFill>
                  <a:srgbClr val="000000"/>
                </a:solidFill>
                <a:effectLst/>
                <a:uFill>
                  <a:solidFill>
                    <a:prstClr val="black">
                      <a:alpha val="0"/>
                    </a:prstClr>
                  </a:solidFill>
                </a:uFill>
                <a:latin typeface="Calibri"/>
                <a:ea typeface="Calibri"/>
                <a:cs typeface="Calibri"/>
              </a:rPr>
              <a:t>Nu kunt u zien dat de status van de activiteit is gewijzigd in In uitvoering.</a:t>
            </a:r>
          </a:p>
          <a:p>
            <a:endParaRPr lang="en-GB" sz="1600"/>
          </a:p>
          <a:p>
            <a:r>
              <a:rPr lang="nl-BE" sz="1600" b="0" i="0" u="none" strike="noStrike" cap="none" baseline="0">
                <a:solidFill>
                  <a:srgbClr val="000000"/>
                </a:solidFill>
                <a:effectLst/>
                <a:uFill>
                  <a:solidFill>
                    <a:prstClr val="black">
                      <a:alpha val="0"/>
                    </a:prstClr>
                  </a:solidFill>
                </a:uFill>
                <a:latin typeface="Calibri"/>
                <a:ea typeface="Calibri"/>
                <a:cs typeface="Calibri"/>
              </a:rPr>
              <a:t>Ga vervolgens naar het tabblad VRAGENLIJST, zoals gemarkeerd in de onderstaande schermafbeelding...</a:t>
            </a:r>
          </a:p>
        </p:txBody>
      </p:sp>
      <p:cxnSp>
        <p:nvCxnSpPr>
          <p:cNvPr id="10" name="Straight Arrow Connector 9">
            <a:extLst>
              <a:ext uri="{FF2B5EF4-FFF2-40B4-BE49-F238E27FC236}">
                <a16:creationId xmlns:a16="http://schemas.microsoft.com/office/drawing/2014/main" id="{A41AA4B5-56CF-B664-6AA6-8379AB242603}"/>
              </a:ext>
            </a:extLst>
          </p:cNvPr>
          <p:cNvCxnSpPr/>
          <p:nvPr/>
        </p:nvCxnSpPr>
        <p:spPr>
          <a:xfrm flipH="1">
            <a:off x="2907587" y="2455524"/>
            <a:ext cx="2013734" cy="52398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3" name="TextBox 12">
            <a:extLst>
              <a:ext uri="{FF2B5EF4-FFF2-40B4-BE49-F238E27FC236}">
                <a16:creationId xmlns:a16="http://schemas.microsoft.com/office/drawing/2014/main" id="{CED7AF08-4665-71F1-72C7-1718DEDB3F92}"/>
              </a:ext>
            </a:extLst>
          </p:cNvPr>
          <p:cNvSpPr txBox="1"/>
          <p:nvPr/>
        </p:nvSpPr>
        <p:spPr>
          <a:xfrm>
            <a:off x="432562" y="5404207"/>
            <a:ext cx="5906593" cy="335280"/>
          </a:xfrm>
          <a:prstGeom prst="rect">
            <a:avLst/>
          </a:prstGeom>
          <a:noFill/>
        </p:spPr>
        <p:txBody>
          <a:bodyPr wrap="square" rtlCol="0">
            <a:spAutoFit/>
          </a:bodyPr>
          <a:lstStyle/>
          <a:p>
            <a:r>
              <a:rPr lang="nl-BE" sz="1600" b="0" i="0" u="none" strike="noStrike" cap="none" baseline="0">
                <a:solidFill>
                  <a:srgbClr val="000000"/>
                </a:solidFill>
                <a:effectLst/>
                <a:uFill>
                  <a:solidFill>
                    <a:prstClr val="black">
                      <a:alpha val="0"/>
                    </a:prstClr>
                  </a:solidFill>
                </a:uFill>
                <a:latin typeface="Calibri"/>
                <a:ea typeface="Calibri"/>
                <a:cs typeface="Calibri"/>
              </a:rPr>
              <a:t>Klik vervolgens op de knop met de tekst</a:t>
            </a:r>
          </a:p>
        </p:txBody>
      </p:sp>
      <p:pic>
        <p:nvPicPr>
          <p:cNvPr id="18" name="Picture 17">
            <a:extLst>
              <a:ext uri="{FF2B5EF4-FFF2-40B4-BE49-F238E27FC236}">
                <a16:creationId xmlns:a16="http://schemas.microsoft.com/office/drawing/2014/main" id="{EA0FD2D9-5850-DA0C-7DEF-A98BA3B136DF}"/>
              </a:ext>
            </a:extLst>
          </p:cNvPr>
          <p:cNvPicPr>
            <a:picLocks noChangeAspect="1"/>
          </p:cNvPicPr>
          <p:nvPr/>
        </p:nvPicPr>
        <p:blipFill>
          <a:blip r:embed="rId3"/>
          <a:stretch>
            <a:fillRect/>
          </a:stretch>
        </p:blipFill>
        <p:spPr>
          <a:xfrm>
            <a:off x="3914454" y="4903073"/>
            <a:ext cx="3276600" cy="1371600"/>
          </a:xfrm>
          <a:prstGeom prst="rect">
            <a:avLst/>
          </a:prstGeom>
        </p:spPr>
      </p:pic>
      <p:sp>
        <p:nvSpPr>
          <p:cNvPr id="3" name="Slide Number Placeholder 2">
            <a:extLst>
              <a:ext uri="{FF2B5EF4-FFF2-40B4-BE49-F238E27FC236}">
                <a16:creationId xmlns:a16="http://schemas.microsoft.com/office/drawing/2014/main" id="{81FDB3BA-F2FB-D177-0DCD-A99F6D0D5C79}"/>
              </a:ext>
            </a:extLst>
          </p:cNvPr>
          <p:cNvSpPr>
            <a:spLocks noGrp="1"/>
          </p:cNvSpPr>
          <p:nvPr>
            <p:ph type="sldNum" sz="quarter" idx="4"/>
          </p:nvPr>
        </p:nvSpPr>
        <p:spPr/>
        <p:txBody>
          <a:bodyPr/>
          <a:lstStyle/>
          <a:p>
            <a:fld id="{BB5FC4A1-A2DE-4EB5-9A46-57D39B4235EC}" type="slidenum">
              <a:rPr lang="en-US" smtClean="0"/>
              <a:t>50</a:t>
            </a:fld>
            <a:endParaRPr lang="en-US"/>
          </a:p>
        </p:txBody>
      </p:sp>
    </p:spTree>
    <p:extLst>
      <p:ext uri="{BB962C8B-B14F-4D97-AF65-F5344CB8AC3E}">
        <p14:creationId val="3196527249"/>
      </p:ext>
    </p:extLst>
  </p:cSld>
  <p:clrMapOvr>
    <a:masterClrMapping/>
  </p:clrMapOvr>
  <p:transition spd="med">
    <p:fade/>
  </p:transition>
  <p:timing/>
</p:sld>
</file>

<file path=ppt/slides/slide5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8C366B56-2D7F-9BB4-7481-C7C339E84DAB}"/>
              </a:ext>
            </a:extLst>
          </p:cNvPr>
          <p:cNvSpPr>
            <a:spLocks noGrp="1"/>
          </p:cNvSpPr>
          <p:nvPr>
            <p:ph type="title"/>
          </p:nvPr>
        </p:nvSpPr>
        <p:spPr>
          <a:xfrm>
            <a:off x="822960" y="182880"/>
            <a:ext cx="7358907" cy="787032"/>
          </a:xfrm>
        </p:spPr>
        <p:txBody>
          <a:bodyPr anchor="ctr">
            <a:normAutofit/>
          </a:bodyPr>
          <a:lstStyle/>
          <a:p>
            <a:r>
              <a:rPr lang="nl-BE" sz="2000" b="0" i="0" u="none" strike="noStrike" cap="none" baseline="0">
                <a:solidFill>
                  <a:srgbClr val="FFFFFF"/>
                </a:solidFill>
                <a:effectLst/>
                <a:uFill>
                  <a:solidFill>
                    <a:prstClr val="black">
                      <a:alpha val="0"/>
                    </a:prstClr>
                  </a:solidFill>
                </a:uFill>
                <a:latin typeface="Calibri Light"/>
                <a:ea typeface="Calibri Light"/>
                <a:cs typeface="Calibri Light"/>
              </a:rPr>
              <a:t>Vragenlijsten toewijzen</a:t>
            </a:r>
          </a:p>
        </p:txBody>
      </p:sp>
      <p:pic>
        <p:nvPicPr>
          <p:cNvPr id="7" name="Picture 6">
            <a:extLst>
              <a:ext uri="{FF2B5EF4-FFF2-40B4-BE49-F238E27FC236}">
                <a16:creationId xmlns:a16="http://schemas.microsoft.com/office/drawing/2014/main" id="{A72D05DF-1488-122A-D2D0-1D0CB80ABBC2}"/>
              </a:ext>
            </a:extLst>
          </p:cNvPr>
          <p:cNvPicPr>
            <a:picLocks noChangeAspect="1"/>
          </p:cNvPicPr>
          <p:nvPr/>
        </p:nvPicPr>
        <p:blipFill>
          <a:blip r:embed="rId2"/>
          <a:stretch>
            <a:fillRect/>
          </a:stretch>
        </p:blipFill>
        <p:spPr>
          <a:xfrm>
            <a:off x="360643" y="2425796"/>
            <a:ext cx="8074836" cy="3270307"/>
          </a:xfrm>
          <a:prstGeom prst="rect">
            <a:avLst/>
          </a:prstGeom>
          <a:noFill/>
        </p:spPr>
      </p:pic>
      <p:sp>
        <p:nvSpPr>
          <p:cNvPr id="8" name="TextBox 7">
            <a:extLst>
              <a:ext uri="{FF2B5EF4-FFF2-40B4-BE49-F238E27FC236}">
                <a16:creationId xmlns:a16="http://schemas.microsoft.com/office/drawing/2014/main" id="{EA6434EA-CE86-E7BB-7476-FABC7DB7EAE0}"/>
              </a:ext>
            </a:extLst>
          </p:cNvPr>
          <p:cNvSpPr txBox="1"/>
          <p:nvPr/>
        </p:nvSpPr>
        <p:spPr>
          <a:xfrm>
            <a:off x="472611" y="1695236"/>
            <a:ext cx="7962868" cy="579120"/>
          </a:xfrm>
          <a:prstGeom prst="rect">
            <a:avLst/>
          </a:prstGeom>
          <a:noFill/>
        </p:spPr>
        <p:txBody>
          <a:bodyPr wrap="square" rtlCol="0">
            <a:spAutoFit/>
          </a:bodyPr>
          <a:lstStyle/>
          <a:p>
            <a:r>
              <a:rPr lang="nl-BE" sz="1600" b="0" i="0" u="none" strike="noStrike" cap="none" baseline="0">
                <a:solidFill>
                  <a:srgbClr val="000000"/>
                </a:solidFill>
                <a:effectLst/>
                <a:uFill>
                  <a:solidFill>
                    <a:prstClr val="black">
                      <a:alpha val="0"/>
                    </a:prstClr>
                  </a:solidFill>
                </a:uFill>
                <a:latin typeface="Calibri"/>
                <a:ea typeface="Calibri"/>
                <a:cs typeface="Calibri"/>
              </a:rPr>
              <a:t>Er verschijnt een pop-upvak volgens de onderstaande schermafbeelding.</a:t>
            </a:r>
            <a:r>
              <a:rPr lang="nl-BE" sz="1600" b="0" i="0" u="none" strike="noStrike" cap="none" baseline="0">
                <a:solidFill>
                  <a:srgbClr val="000000"/>
                </a:solidFill>
                <a:effectLst/>
                <a:uFill>
                  <a:solidFill>
                    <a:prstClr val="black">
                      <a:alpha val="0"/>
                    </a:prstClr>
                  </a:solidFill>
                </a:uFill>
                <a:latin typeface="Calibri"/>
                <a:ea typeface="Calibri"/>
                <a:cs typeface="Calibri"/>
              </a:rPr>
              <a:t> </a:t>
            </a:r>
            <a:r>
              <a:rPr lang="nl-BE" sz="1600" b="0" i="0" u="none" strike="noStrike" cap="none" baseline="0">
                <a:solidFill>
                  <a:srgbClr val="000000"/>
                </a:solidFill>
                <a:effectLst/>
                <a:uFill>
                  <a:solidFill>
                    <a:prstClr val="black">
                      <a:alpha val="0"/>
                    </a:prstClr>
                  </a:solidFill>
                </a:uFill>
                <a:latin typeface="Calibri"/>
                <a:ea typeface="Calibri"/>
                <a:cs typeface="Calibri"/>
              </a:rPr>
              <a:t>Volg de stappen om een interne vragenlijst aan een gebruiker toe te wijzen.</a:t>
            </a:r>
            <a:r>
              <a:rPr lang="nl-BE" sz="1600" b="0" i="0" u="none" strike="noStrike" cap="none" baseline="0">
                <a:solidFill>
                  <a:srgbClr val="000000"/>
                </a:solidFill>
                <a:effectLst/>
                <a:uFill>
                  <a:solidFill>
                    <a:prstClr val="black">
                      <a:alpha val="0"/>
                    </a:prstClr>
                  </a:solidFill>
                </a:uFill>
                <a:latin typeface="Calibri"/>
                <a:ea typeface="Calibri"/>
                <a:cs typeface="Calibri"/>
              </a:rPr>
              <a:t> </a:t>
            </a:r>
          </a:p>
        </p:txBody>
      </p:sp>
      <p:sp>
        <p:nvSpPr>
          <p:cNvPr id="10" name="TextBox 9">
            <a:extLst>
              <a:ext uri="{FF2B5EF4-FFF2-40B4-BE49-F238E27FC236}">
                <a16:creationId xmlns:a16="http://schemas.microsoft.com/office/drawing/2014/main" id="{4B993E55-5287-405C-A6A9-AE7A6F12195A}"/>
              </a:ext>
            </a:extLst>
          </p:cNvPr>
          <p:cNvSpPr txBox="1"/>
          <p:nvPr/>
        </p:nvSpPr>
        <p:spPr>
          <a:xfrm>
            <a:off x="3842535" y="4232953"/>
            <a:ext cx="3411020" cy="822960"/>
          </a:xfrm>
          <a:prstGeom prst="rect">
            <a:avLst/>
          </a:prstGeom>
          <a:noFill/>
        </p:spPr>
        <p:txBody>
          <a:bodyPr wrap="square" rtlCol="0">
            <a:spAutoFit/>
          </a:bodyPr>
          <a:lstStyle/>
          <a:p>
            <a:r>
              <a:rPr lang="nl-BE" sz="1200" b="0" i="0" u="none" strike="noStrike" cap="none" baseline="0">
                <a:solidFill>
                  <a:srgbClr val="000000"/>
                </a:solidFill>
                <a:effectLst/>
                <a:uFill>
                  <a:solidFill>
                    <a:prstClr val="black">
                      <a:alpha val="0"/>
                    </a:prstClr>
                  </a:solidFill>
                </a:uFill>
                <a:latin typeface="Calibri"/>
                <a:ea typeface="Calibri"/>
                <a:cs typeface="Calibri"/>
              </a:rPr>
              <a:t>De toegewezen persoon kan elke gebruiker zijn die het beste de informatie invult die wordt gevraagd in de interne vragenlijst</a:t>
            </a:r>
          </a:p>
        </p:txBody>
      </p:sp>
      <p:cxnSp>
        <p:nvCxnSpPr>
          <p:cNvPr id="12" name="Straight Arrow Connector 11">
            <a:extLst>
              <a:ext uri="{FF2B5EF4-FFF2-40B4-BE49-F238E27FC236}">
                <a16:creationId xmlns:a16="http://schemas.microsoft.com/office/drawing/2014/main" id="{A8B6DFBA-2C00-AD3E-C418-5A3A09383FC5}"/>
              </a:ext>
            </a:extLst>
          </p:cNvPr>
          <p:cNvCxnSpPr/>
          <p:nvPr/>
        </p:nvCxnSpPr>
        <p:spPr>
          <a:xfrm flipH="1">
            <a:off x="1890445" y="4591607"/>
            <a:ext cx="182880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3" name="TextBox 12">
            <a:extLst>
              <a:ext uri="{FF2B5EF4-FFF2-40B4-BE49-F238E27FC236}">
                <a16:creationId xmlns:a16="http://schemas.microsoft.com/office/drawing/2014/main" id="{D99E4EDD-7230-E1AA-7452-C957726BC8D4}"/>
              </a:ext>
            </a:extLst>
          </p:cNvPr>
          <p:cNvSpPr txBox="1"/>
          <p:nvPr/>
        </p:nvSpPr>
        <p:spPr>
          <a:xfrm>
            <a:off x="3842534" y="5095938"/>
            <a:ext cx="3113070" cy="822960"/>
          </a:xfrm>
          <a:prstGeom prst="rect">
            <a:avLst/>
          </a:prstGeom>
          <a:noFill/>
        </p:spPr>
        <p:txBody>
          <a:bodyPr wrap="square" rtlCol="0">
            <a:spAutoFit/>
          </a:bodyPr>
          <a:lstStyle/>
          <a:p>
            <a:r>
              <a:rPr lang="nl-BE" sz="1200" b="0" i="0" u="none" strike="noStrike" cap="none" baseline="0">
                <a:solidFill>
                  <a:srgbClr val="000000"/>
                </a:solidFill>
                <a:effectLst/>
                <a:uFill>
                  <a:solidFill>
                    <a:prstClr val="black">
                      <a:alpha val="0"/>
                    </a:prstClr>
                  </a:solidFill>
                </a:uFill>
                <a:latin typeface="Calibri"/>
                <a:ea typeface="Calibri"/>
                <a:cs typeface="Calibri"/>
              </a:rPr>
              <a:t>Selecteer uzelf of laat dit leeg als u door iemand in het goedkeuringsteam wilt kunnen beoordelen</a:t>
            </a:r>
          </a:p>
        </p:txBody>
      </p:sp>
      <p:cxnSp>
        <p:nvCxnSpPr>
          <p:cNvPr id="15" name="Straight Arrow Connector 14">
            <a:extLst>
              <a:ext uri="{FF2B5EF4-FFF2-40B4-BE49-F238E27FC236}">
                <a16:creationId xmlns:a16="http://schemas.microsoft.com/office/drawing/2014/main" id="{F53FBF79-B973-73FA-6A8B-06F7DB9355F4}"/>
              </a:ext>
            </a:extLst>
          </p:cNvPr>
          <p:cNvCxnSpPr/>
          <p:nvPr/>
        </p:nvCxnSpPr>
        <p:spPr>
          <a:xfrm flipH="1">
            <a:off x="2291137" y="5362080"/>
            <a:ext cx="1428108"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 name="Slide Number Placeholder 2">
            <a:extLst>
              <a:ext uri="{FF2B5EF4-FFF2-40B4-BE49-F238E27FC236}">
                <a16:creationId xmlns:a16="http://schemas.microsoft.com/office/drawing/2014/main" id="{CC12C1E1-19FA-6799-E076-A2E78F10671F}"/>
              </a:ext>
            </a:extLst>
          </p:cNvPr>
          <p:cNvSpPr>
            <a:spLocks noGrp="1"/>
          </p:cNvSpPr>
          <p:nvPr>
            <p:ph type="sldNum" sz="quarter" idx="4"/>
          </p:nvPr>
        </p:nvSpPr>
        <p:spPr/>
        <p:txBody>
          <a:bodyPr/>
          <a:lstStyle/>
          <a:p>
            <a:fld id="{BB5FC4A1-A2DE-4EB5-9A46-57D39B4235EC}" type="slidenum">
              <a:rPr lang="en-US" smtClean="0"/>
              <a:t>51</a:t>
            </a:fld>
            <a:endParaRPr lang="en-US"/>
          </a:p>
        </p:txBody>
      </p:sp>
      <p:sp>
        <p:nvSpPr>
          <p:cNvPr id="4" name="Oval 3">
            <a:extLst>
              <a:ext uri="{FF2B5EF4-FFF2-40B4-BE49-F238E27FC236}">
                <a16:creationId xmlns:a16="http://schemas.microsoft.com/office/drawing/2014/main" id="{C273AF76-3444-C270-B7C5-ECA1F909B707}"/>
              </a:ext>
            </a:extLst>
          </p:cNvPr>
          <p:cNvSpPr/>
          <p:nvPr/>
        </p:nvSpPr>
        <p:spPr>
          <a:xfrm>
            <a:off x="822960" y="3157870"/>
            <a:ext cx="793189" cy="361507"/>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Tree>
    <p:extLst>
      <p:ext uri="{BB962C8B-B14F-4D97-AF65-F5344CB8AC3E}">
        <p14:creationId val="2789676043"/>
      </p:ext>
    </p:extLst>
  </p:cSld>
  <p:clrMapOvr>
    <a:masterClrMapping/>
  </p:clrMapOvr>
  <p:transition spd="med">
    <p:fade/>
  </p:transition>
  <p:timing/>
</p:sld>
</file>

<file path=ppt/slides/slide5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12" name="Title 1">
            <a:extLst>
              <a:ext uri="{FF2B5EF4-FFF2-40B4-BE49-F238E27FC236}">
                <a16:creationId xmlns:a16="http://schemas.microsoft.com/office/drawing/2014/main" id="{66B14F6D-340B-0A1B-5D17-4AFA73115923}"/>
              </a:ext>
            </a:extLst>
          </p:cNvPr>
          <p:cNvSpPr>
            <a:spLocks noGrp="1"/>
          </p:cNvSpPr>
          <p:nvPr>
            <p:ph type="title"/>
          </p:nvPr>
        </p:nvSpPr>
        <p:spPr>
          <a:xfrm>
            <a:off x="822960" y="182880"/>
            <a:ext cx="7358907" cy="787032"/>
          </a:xfrm>
        </p:spPr>
        <p:txBody>
          <a:bodyPr/>
          <a:lstStyle/>
          <a:p>
            <a:r>
              <a:rPr lang="nl-BE" sz="2000" b="0" i="0" u="none" strike="noStrike" cap="none" baseline="0">
                <a:solidFill>
                  <a:srgbClr val="FFFFFF"/>
                </a:solidFill>
                <a:effectLst/>
                <a:uFill>
                  <a:solidFill>
                    <a:prstClr val="black">
                      <a:alpha val="0"/>
                    </a:prstClr>
                  </a:solidFill>
                </a:uFill>
                <a:latin typeface="Calibri Light"/>
                <a:ea typeface="Calibri Light"/>
                <a:cs typeface="Calibri Light"/>
              </a:rPr>
              <a:t>Vragenlijsten toewijzen</a:t>
            </a:r>
          </a:p>
        </p:txBody>
      </p:sp>
      <p:pic>
        <p:nvPicPr>
          <p:cNvPr id="7" name="Picture 6">
            <a:extLst>
              <a:ext uri="{FF2B5EF4-FFF2-40B4-BE49-F238E27FC236}">
                <a16:creationId xmlns:a16="http://schemas.microsoft.com/office/drawing/2014/main" id="{EFDAFA1C-71DB-C9F4-19F8-9D105551E3F4}"/>
              </a:ext>
            </a:extLst>
          </p:cNvPr>
          <p:cNvPicPr>
            <a:picLocks noChangeAspect="1"/>
          </p:cNvPicPr>
          <p:nvPr/>
        </p:nvPicPr>
        <p:blipFill>
          <a:blip r:embed="rId2"/>
          <a:stretch>
            <a:fillRect/>
          </a:stretch>
        </p:blipFill>
        <p:spPr>
          <a:xfrm>
            <a:off x="359596" y="2402139"/>
            <a:ext cx="8074836" cy="3714425"/>
          </a:xfrm>
          <a:prstGeom prst="rect">
            <a:avLst/>
          </a:prstGeom>
          <a:noFill/>
        </p:spPr>
      </p:pic>
      <p:sp>
        <p:nvSpPr>
          <p:cNvPr id="8" name="TextBox 7">
            <a:extLst>
              <a:ext uri="{FF2B5EF4-FFF2-40B4-BE49-F238E27FC236}">
                <a16:creationId xmlns:a16="http://schemas.microsoft.com/office/drawing/2014/main" id="{92991015-F4E8-8D07-4268-6DEC79BD3087}"/>
              </a:ext>
            </a:extLst>
          </p:cNvPr>
          <p:cNvSpPr txBox="1"/>
          <p:nvPr/>
        </p:nvSpPr>
        <p:spPr>
          <a:xfrm>
            <a:off x="359596" y="1623317"/>
            <a:ext cx="8209051" cy="822960"/>
          </a:xfrm>
          <a:prstGeom prst="rect">
            <a:avLst/>
          </a:prstGeom>
          <a:noFill/>
        </p:spPr>
        <p:txBody>
          <a:bodyPr wrap="square" rtlCol="0">
            <a:spAutoFit/>
          </a:bodyPr>
          <a:lstStyle/>
          <a:p>
            <a:r>
              <a:rPr lang="nl-BE" sz="1600" b="0" i="0" u="none" strike="noStrike" cap="none" baseline="0">
                <a:solidFill>
                  <a:srgbClr val="000000"/>
                </a:solidFill>
                <a:effectLst/>
                <a:uFill>
                  <a:solidFill>
                    <a:prstClr val="black">
                      <a:alpha val="0"/>
                    </a:prstClr>
                  </a:solidFill>
                </a:uFill>
                <a:latin typeface="Calibri"/>
                <a:ea typeface="Calibri"/>
                <a:cs typeface="Calibri"/>
              </a:rPr>
              <a:t>Wanneer de interne vragenlijst is toegewezen, ontvangt de toegewezen persoon een e-mail om hem/haar te laten weten dat er een vragenlijst aan hem/haar is toegewezen om in te vullen.</a:t>
            </a:r>
            <a:r>
              <a:rPr lang="nl-BE" sz="1600" b="0" i="0" u="none" strike="noStrike" cap="none" baseline="0">
                <a:solidFill>
                  <a:srgbClr val="000000"/>
                </a:solidFill>
                <a:effectLst/>
                <a:uFill>
                  <a:solidFill>
                    <a:prstClr val="black">
                      <a:alpha val="0"/>
                    </a:prstClr>
                  </a:solidFill>
                </a:uFill>
                <a:latin typeface="Calibri"/>
                <a:ea typeface="Calibri"/>
                <a:cs typeface="Calibri"/>
              </a:rPr>
              <a:t> </a:t>
            </a:r>
          </a:p>
        </p:txBody>
      </p:sp>
      <p:sp>
        <p:nvSpPr>
          <p:cNvPr id="2" name="Slide Number Placeholder 1">
            <a:extLst>
              <a:ext uri="{FF2B5EF4-FFF2-40B4-BE49-F238E27FC236}">
                <a16:creationId xmlns:a16="http://schemas.microsoft.com/office/drawing/2014/main" id="{99E2E16C-FD38-38C4-FC71-BDCF8DAFC4FB}"/>
              </a:ext>
            </a:extLst>
          </p:cNvPr>
          <p:cNvSpPr>
            <a:spLocks noGrp="1"/>
          </p:cNvSpPr>
          <p:nvPr>
            <p:ph type="sldNum" sz="quarter" idx="4"/>
          </p:nvPr>
        </p:nvSpPr>
        <p:spPr/>
        <p:txBody>
          <a:bodyPr/>
          <a:lstStyle/>
          <a:p>
            <a:fld id="{BB5FC4A1-A2DE-4EB5-9A46-57D39B4235EC}" type="slidenum">
              <a:rPr lang="en-US" smtClean="0"/>
              <a:t>52</a:t>
            </a:fld>
            <a:endParaRPr lang="en-US"/>
          </a:p>
        </p:txBody>
      </p:sp>
    </p:spTree>
    <p:extLst>
      <p:ext uri="{BB962C8B-B14F-4D97-AF65-F5344CB8AC3E}">
        <p14:creationId val="3700918797"/>
      </p:ext>
    </p:extLst>
  </p:cSld>
  <p:clrMapOvr>
    <a:masterClrMapping/>
  </p:clrMapOvr>
  <p:transition spd="med">
    <p:fade/>
  </p:transition>
  <p:timing/>
</p:sld>
</file>

<file path=ppt/slides/slide5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E4858BDB-DFDB-FDC5-FB67-E11156ACE3E3}"/>
              </a:ext>
            </a:extLst>
          </p:cNvPr>
          <p:cNvSpPr>
            <a:spLocks noGrp="1"/>
          </p:cNvSpPr>
          <p:nvPr>
            <p:ph type="title"/>
          </p:nvPr>
        </p:nvSpPr>
        <p:spPr/>
        <p:txBody>
          <a:bodyPr/>
          <a:lstStyle/>
          <a:p>
            <a:r>
              <a:rPr lang="nl-BE" sz="2000" b="0" i="0" u="none" strike="noStrike" cap="none" baseline="0">
                <a:solidFill>
                  <a:srgbClr val="FFFFFF"/>
                </a:solidFill>
                <a:effectLst/>
                <a:uFill>
                  <a:solidFill>
                    <a:prstClr val="black">
                      <a:alpha val="0"/>
                    </a:prstClr>
                  </a:solidFill>
                </a:uFill>
                <a:latin typeface="Calibri Light"/>
                <a:ea typeface="Calibri Light"/>
                <a:cs typeface="Calibri Light"/>
              </a:rPr>
              <a:t>Vragenlijsten toewijzen</a:t>
            </a:r>
          </a:p>
        </p:txBody>
      </p:sp>
      <p:sp>
        <p:nvSpPr>
          <p:cNvPr id="3" name="Content Placeholder 2">
            <a:extLst>
              <a:ext uri="{FF2B5EF4-FFF2-40B4-BE49-F238E27FC236}">
                <a16:creationId xmlns:a16="http://schemas.microsoft.com/office/drawing/2014/main" id="{BDB2C9B8-DBCC-9625-ECE5-68BD5B43C911}"/>
              </a:ext>
            </a:extLst>
          </p:cNvPr>
          <p:cNvSpPr>
            <a:spLocks noGrp="1"/>
          </p:cNvSpPr>
          <p:nvPr>
            <p:ph idx="1"/>
          </p:nvPr>
        </p:nvSpPr>
        <p:spPr/>
        <p:txBody>
          <a:bodyPr>
            <a:normAutofit/>
          </a:bodyPr>
          <a:lstStyle/>
          <a:p>
            <a:pPr marL="0" indent="0">
              <a:buNone/>
            </a:pPr>
            <a:r>
              <a:rPr lang="nl-BE" sz="1600" b="1" i="0" u="none" strike="noStrike" cap="none" baseline="0">
                <a:solidFill>
                  <a:srgbClr val="000000"/>
                </a:solidFill>
                <a:effectLst/>
                <a:uFill>
                  <a:solidFill>
                    <a:prstClr val="black">
                      <a:alpha val="0"/>
                    </a:prstClr>
                  </a:solidFill>
                </a:uFill>
                <a:latin typeface="Calibri"/>
                <a:ea typeface="Calibri"/>
                <a:cs typeface="Calibri"/>
              </a:rPr>
              <a:t>Invullen van de interne vragenlijst</a:t>
            </a:r>
          </a:p>
        </p:txBody>
      </p:sp>
      <p:pic>
        <p:nvPicPr>
          <p:cNvPr id="7" name="Picture 6">
            <a:extLst>
              <a:ext uri="{FF2B5EF4-FFF2-40B4-BE49-F238E27FC236}">
                <a16:creationId xmlns:a16="http://schemas.microsoft.com/office/drawing/2014/main" id="{4E1EC215-A32A-6A27-CC2F-EB1B513103FD}"/>
              </a:ext>
            </a:extLst>
          </p:cNvPr>
          <p:cNvPicPr>
            <a:picLocks noChangeAspect="1"/>
          </p:cNvPicPr>
          <p:nvPr/>
        </p:nvPicPr>
        <p:blipFill>
          <a:blip r:embed="rId2"/>
          <a:stretch>
            <a:fillRect/>
          </a:stretch>
        </p:blipFill>
        <p:spPr>
          <a:xfrm>
            <a:off x="216281" y="1788991"/>
            <a:ext cx="8507398" cy="3110402"/>
          </a:xfrm>
          <a:prstGeom prst="rect">
            <a:avLst/>
          </a:prstGeom>
        </p:spPr>
      </p:pic>
      <p:sp>
        <p:nvSpPr>
          <p:cNvPr id="8" name="TextBox 7">
            <a:extLst>
              <a:ext uri="{FF2B5EF4-FFF2-40B4-BE49-F238E27FC236}">
                <a16:creationId xmlns:a16="http://schemas.microsoft.com/office/drawing/2014/main" id="{CB29044D-71BC-5FC4-FF9C-AEA3D1FD9C4D}"/>
              </a:ext>
            </a:extLst>
          </p:cNvPr>
          <p:cNvSpPr txBox="1"/>
          <p:nvPr/>
        </p:nvSpPr>
        <p:spPr>
          <a:xfrm>
            <a:off x="308225" y="5065160"/>
            <a:ext cx="8415454" cy="1554480"/>
          </a:xfrm>
          <a:prstGeom prst="rect">
            <a:avLst/>
          </a:prstGeom>
          <a:noFill/>
        </p:spPr>
        <p:txBody>
          <a:bodyPr wrap="square" rtlCol="0">
            <a:spAutoFit/>
          </a:bodyPr>
          <a:lstStyle/>
          <a:p>
            <a:r>
              <a:rPr lang="nl-BE" sz="1600" b="0" i="0" u="none" strike="noStrike" cap="none" baseline="0">
                <a:solidFill>
                  <a:srgbClr val="000000"/>
                </a:solidFill>
                <a:effectLst/>
                <a:uFill>
                  <a:solidFill>
                    <a:prstClr val="black">
                      <a:alpha val="0"/>
                    </a:prstClr>
                  </a:solidFill>
                </a:uFill>
                <a:latin typeface="Calibri"/>
                <a:ea typeface="Calibri"/>
                <a:cs typeface="Calibri"/>
              </a:rPr>
              <a:t>De gebruiker die de vragenlijst heeft toegewezen, kan op de link in de e-mail klikken of inloggen en de toegewezen activiteiten op de startpagina bekijken om naar de vragenlijstactiviteit te gaan.</a:t>
            </a:r>
            <a:r>
              <a:rPr lang="nl-BE" sz="1600" b="0" i="0" u="none" strike="noStrike" cap="none" baseline="0">
                <a:solidFill>
                  <a:srgbClr val="000000"/>
                </a:solidFill>
                <a:effectLst/>
                <a:uFill>
                  <a:solidFill>
                    <a:prstClr val="black">
                      <a:alpha val="0"/>
                    </a:prstClr>
                  </a:solidFill>
                </a:uFill>
                <a:latin typeface="Calibri"/>
                <a:ea typeface="Calibri"/>
                <a:cs typeface="Calibri"/>
              </a:rPr>
              <a:t> </a:t>
            </a:r>
          </a:p>
          <a:p>
            <a:endParaRPr lang="en-GB" sz="1600"/>
          </a:p>
          <a:p>
            <a:r>
              <a:rPr lang="nl-BE" sz="1600" b="0" i="0" u="none" strike="noStrike" cap="none" baseline="0">
                <a:solidFill>
                  <a:srgbClr val="000000"/>
                </a:solidFill>
                <a:effectLst/>
                <a:uFill>
                  <a:solidFill>
                    <a:prstClr val="black">
                      <a:alpha val="0"/>
                    </a:prstClr>
                  </a:solidFill>
                </a:uFill>
                <a:latin typeface="Calibri"/>
                <a:ea typeface="Calibri"/>
                <a:cs typeface="Calibri"/>
              </a:rPr>
              <a:t>Zoals aangegeven op de bovenstaande schermafbeelding, klikt u op “Antwoord” om te beginnen met het beantwoorden van de interne vragenlijstvragen.</a:t>
            </a:r>
            <a:r>
              <a:rPr lang="nl-BE" sz="1600" b="0" i="0" u="none" strike="noStrike" cap="none" baseline="0">
                <a:solidFill>
                  <a:srgbClr val="000000"/>
                </a:solidFill>
                <a:effectLst/>
                <a:uFill>
                  <a:solidFill>
                    <a:prstClr val="black">
                      <a:alpha val="0"/>
                    </a:prstClr>
                  </a:solidFill>
                </a:uFill>
                <a:latin typeface="Calibri"/>
                <a:ea typeface="Calibri"/>
                <a:cs typeface="Calibri"/>
              </a:rPr>
              <a:t> </a:t>
            </a:r>
          </a:p>
        </p:txBody>
      </p:sp>
      <p:sp>
        <p:nvSpPr>
          <p:cNvPr id="4" name="Slide Number Placeholder 3">
            <a:extLst>
              <a:ext uri="{FF2B5EF4-FFF2-40B4-BE49-F238E27FC236}">
                <a16:creationId xmlns:a16="http://schemas.microsoft.com/office/drawing/2014/main" id="{4FB1190A-1C15-ECB5-B881-69BA50C1B17E}"/>
              </a:ext>
            </a:extLst>
          </p:cNvPr>
          <p:cNvSpPr>
            <a:spLocks noGrp="1"/>
          </p:cNvSpPr>
          <p:nvPr>
            <p:ph type="sldNum" sz="quarter" idx="4"/>
          </p:nvPr>
        </p:nvSpPr>
        <p:spPr/>
        <p:txBody>
          <a:bodyPr/>
          <a:lstStyle/>
          <a:p>
            <a:fld id="{BB5FC4A1-A2DE-4EB5-9A46-57D39B4235EC}" type="slidenum">
              <a:rPr lang="en-US" smtClean="0"/>
              <a:t>53</a:t>
            </a:fld>
            <a:endParaRPr lang="en-US"/>
          </a:p>
        </p:txBody>
      </p:sp>
    </p:spTree>
    <p:extLst>
      <p:ext uri="{BB962C8B-B14F-4D97-AF65-F5344CB8AC3E}">
        <p14:creationId val="2908625174"/>
      </p:ext>
    </p:extLst>
  </p:cSld>
  <p:clrMapOvr>
    <a:masterClrMapping/>
  </p:clrMapOvr>
  <p:transition spd="med">
    <p:fade/>
  </p:transition>
  <p:timing/>
</p:sld>
</file>

<file path=ppt/slides/slide5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0C8EE290-08D0-0A96-4494-4CE3593CEB81}"/>
              </a:ext>
            </a:extLst>
          </p:cNvPr>
          <p:cNvSpPr>
            <a:spLocks noGrp="1"/>
          </p:cNvSpPr>
          <p:nvPr>
            <p:ph type="title"/>
          </p:nvPr>
        </p:nvSpPr>
        <p:spPr/>
        <p:txBody>
          <a:bodyPr/>
          <a:lstStyle/>
          <a:p>
            <a:r>
              <a:rPr lang="nl-BE" sz="2000" b="0" i="0" u="none" strike="noStrike" cap="none" baseline="0">
                <a:solidFill>
                  <a:srgbClr val="FFFFFF"/>
                </a:solidFill>
                <a:effectLst/>
                <a:uFill>
                  <a:solidFill>
                    <a:prstClr val="black">
                      <a:alpha val="0"/>
                    </a:prstClr>
                  </a:solidFill>
                </a:uFill>
                <a:latin typeface="Calibri Light"/>
                <a:ea typeface="Calibri Light"/>
                <a:cs typeface="Calibri Light"/>
              </a:rPr>
              <a:t>Vragenlijsten toewijzen</a:t>
            </a:r>
          </a:p>
        </p:txBody>
      </p:sp>
      <p:sp>
        <p:nvSpPr>
          <p:cNvPr id="3" name="Content Placeholder 2">
            <a:extLst>
              <a:ext uri="{FF2B5EF4-FFF2-40B4-BE49-F238E27FC236}">
                <a16:creationId xmlns:a16="http://schemas.microsoft.com/office/drawing/2014/main" id="{F49DDBD9-0B65-1510-73B9-B002E94D8F7B}"/>
              </a:ext>
            </a:extLst>
          </p:cNvPr>
          <p:cNvSpPr>
            <a:spLocks noGrp="1"/>
          </p:cNvSpPr>
          <p:nvPr>
            <p:ph idx="1"/>
          </p:nvPr>
        </p:nvSpPr>
        <p:spPr>
          <a:xfrm>
            <a:off x="432562" y="1508760"/>
            <a:ext cx="8074836" cy="3915995"/>
          </a:xfrm>
        </p:spPr>
        <p:txBody>
          <a:bodyPr>
            <a:normAutofit fontScale="95000" lnSpcReduction="20000"/>
          </a:bodyPr>
          <a:lstStyle/>
          <a:p>
            <a:r>
              <a:rPr lang="nl-BE" sz="1600" b="0" i="0" u="none" strike="noStrike" cap="none" baseline="0">
                <a:solidFill>
                  <a:srgbClr val="000000"/>
                </a:solidFill>
                <a:effectLst/>
                <a:uFill>
                  <a:solidFill>
                    <a:prstClr val="black">
                      <a:alpha val="0"/>
                    </a:prstClr>
                  </a:solidFill>
                </a:uFill>
                <a:latin typeface="Calibri"/>
                <a:ea typeface="Calibri"/>
                <a:cs typeface="Calibri"/>
              </a:rPr>
              <a:t>De interne vragenlijst kan op het scherm worden ingevuld, maar kan ook worden geëxporteerd naar een PDF als een papieren kopie vereist is (houd er echter rekening mee dat de vragenlijst binnen het systeem moet worden ingevuld).</a:t>
            </a:r>
            <a:r>
              <a:rPr lang="nl-BE" sz="1600" b="0" i="0" u="none" strike="noStrike" cap="none" baseline="0">
                <a:solidFill>
                  <a:srgbClr val="000000"/>
                </a:solidFill>
                <a:effectLst/>
                <a:uFill>
                  <a:solidFill>
                    <a:prstClr val="black">
                      <a:alpha val="0"/>
                    </a:prstClr>
                  </a:solidFill>
                </a:uFill>
                <a:latin typeface="Calibri"/>
                <a:ea typeface="Calibri"/>
                <a:cs typeface="Calibri"/>
              </a:rPr>
              <a:t> </a:t>
            </a:r>
          </a:p>
          <a:p>
            <a:pPr marL="0" indent="0">
              <a:buNone/>
            </a:pPr>
            <a:endParaRPr lang="en-GB" sz="1600"/>
          </a:p>
          <a:p>
            <a:r>
              <a:rPr lang="nl-BE" sz="1600" b="0" i="0" u="none" strike="noStrike" cap="none" baseline="0">
                <a:solidFill>
                  <a:srgbClr val="000000"/>
                </a:solidFill>
                <a:effectLst/>
                <a:uFill>
                  <a:solidFill>
                    <a:prstClr val="black">
                      <a:alpha val="0"/>
                    </a:prstClr>
                  </a:solidFill>
                </a:uFill>
                <a:latin typeface="Calibri"/>
                <a:ea typeface="Calibri"/>
                <a:cs typeface="Calibri"/>
              </a:rPr>
              <a:t>Bepaalde vragen in de interne vragenlijst worden gescoord om een totale risicoscore voor de derde partij te geven.</a:t>
            </a:r>
            <a:r>
              <a:rPr lang="nl-BE" sz="1600" b="0" i="0" u="none" strike="noStrike" cap="none" baseline="0">
                <a:solidFill>
                  <a:srgbClr val="000000"/>
                </a:solidFill>
                <a:effectLst/>
                <a:uFill>
                  <a:solidFill>
                    <a:prstClr val="black">
                      <a:alpha val="0"/>
                    </a:prstClr>
                  </a:solidFill>
                </a:uFill>
                <a:latin typeface="Calibri"/>
                <a:ea typeface="Calibri"/>
                <a:cs typeface="Calibri"/>
              </a:rPr>
              <a:t> </a:t>
            </a:r>
          </a:p>
          <a:p>
            <a:pPr marL="0" indent="0">
              <a:buNone/>
            </a:pPr>
            <a:endParaRPr lang="en-GB" sz="1600"/>
          </a:p>
          <a:p>
            <a:r>
              <a:rPr lang="nl-BE" sz="1600" b="0" i="0" u="none" strike="noStrike" cap="none" baseline="0">
                <a:solidFill>
                  <a:srgbClr val="000000"/>
                </a:solidFill>
                <a:effectLst/>
                <a:uFill>
                  <a:solidFill>
                    <a:prstClr val="black">
                      <a:alpha val="0"/>
                    </a:prstClr>
                  </a:solidFill>
                </a:uFill>
                <a:latin typeface="Calibri"/>
                <a:ea typeface="Calibri"/>
                <a:cs typeface="Calibri"/>
              </a:rPr>
              <a:t>Niet alle vragen zijn verplicht, de vragenlijst zal u laten weten welke vragen beantwoord moeten worden.</a:t>
            </a:r>
            <a:r>
              <a:rPr lang="nl-BE" sz="1600" b="0" i="0" u="none" strike="noStrike" cap="none" baseline="0">
                <a:solidFill>
                  <a:srgbClr val="000000"/>
                </a:solidFill>
                <a:effectLst/>
                <a:uFill>
                  <a:solidFill>
                    <a:prstClr val="black">
                      <a:alpha val="0"/>
                    </a:prstClr>
                  </a:solidFill>
                </a:uFill>
                <a:latin typeface="Calibri"/>
                <a:ea typeface="Calibri"/>
                <a:cs typeface="Calibri"/>
              </a:rPr>
              <a:t> </a:t>
            </a:r>
          </a:p>
          <a:p>
            <a:pPr marL="0" indent="0">
              <a:buNone/>
            </a:pPr>
            <a:endParaRPr lang="en-GB" sz="1600"/>
          </a:p>
          <a:p>
            <a:r>
              <a:rPr lang="nl-BE" sz="1600" b="0" i="0" u="none" strike="noStrike" cap="none" baseline="0">
                <a:solidFill>
                  <a:srgbClr val="000000"/>
                </a:solidFill>
                <a:effectLst/>
                <a:uFill>
                  <a:solidFill>
                    <a:prstClr val="black">
                      <a:alpha val="0"/>
                    </a:prstClr>
                  </a:solidFill>
                </a:uFill>
                <a:latin typeface="Calibri"/>
                <a:ea typeface="Calibri"/>
                <a:cs typeface="Calibri"/>
              </a:rPr>
              <a:t>De meeste vragen kunnen worden beantwoord via een vervolgkeuzemenu en er is een logica voor overslaan in de vragenlijst op basis van de gegeven antwoorden.</a:t>
            </a:r>
            <a:r>
              <a:rPr lang="nl-BE" sz="1600" b="0" i="0" u="none" strike="noStrike" cap="none" baseline="0">
                <a:solidFill>
                  <a:srgbClr val="000000"/>
                </a:solidFill>
                <a:effectLst/>
                <a:uFill>
                  <a:solidFill>
                    <a:prstClr val="black">
                      <a:alpha val="0"/>
                    </a:prstClr>
                  </a:solidFill>
                </a:uFill>
                <a:latin typeface="Calibri"/>
                <a:ea typeface="Calibri"/>
                <a:cs typeface="Calibri"/>
              </a:rPr>
              <a:t> </a:t>
            </a:r>
          </a:p>
          <a:p>
            <a:pPr marL="0" indent="0">
              <a:buNone/>
            </a:pPr>
            <a:endParaRPr lang="en-GB" sz="1600"/>
          </a:p>
          <a:p>
            <a:r>
              <a:rPr lang="nl-BE" sz="1600" b="0" i="0" u="none" strike="noStrike" cap="none" baseline="0">
                <a:solidFill>
                  <a:srgbClr val="000000"/>
                </a:solidFill>
                <a:effectLst/>
                <a:highlight>
                  <a:srgbClr val="FFFF00"/>
                </a:highlight>
                <a:uFill>
                  <a:solidFill>
                    <a:prstClr val="black">
                      <a:alpha val="0"/>
                    </a:prstClr>
                  </a:solidFill>
                </a:uFill>
                <a:latin typeface="Calibri"/>
                <a:ea typeface="Calibri"/>
                <a:cs typeface="Calibri"/>
              </a:rPr>
              <a:t>Tips en richtlijnen voor het invullen van de interne vragenlijst staan op de volgende pagina's:</a:t>
            </a:r>
          </a:p>
        </p:txBody>
      </p:sp>
      <p:pic>
        <p:nvPicPr>
          <p:cNvPr id="7" name="Graphic 6" descr="Flashlight outline">
            <a:extLst>
              <a:ext uri="{FF2B5EF4-FFF2-40B4-BE49-F238E27FC236}">
                <a16:creationId xmlns:a16="http://schemas.microsoft.com/office/drawing/2014/main" id="{807270C4-B889-515D-3166-3E45576A2BC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716832" y="5506403"/>
            <a:ext cx="914400" cy="914400"/>
          </a:xfrm>
          <a:prstGeom prst="rect">
            <a:avLst/>
          </a:prstGeom>
          <a:scene3d>
            <a:camera prst="orthographicFront">
              <a:rot lat="0" lon="10200000" rev="0"/>
            </a:camera>
            <a:lightRig rig="threePt" dir="t"/>
          </a:scene3d>
        </p:spPr>
      </p:pic>
      <p:sp>
        <p:nvSpPr>
          <p:cNvPr id="4" name="Slide Number Placeholder 3">
            <a:extLst>
              <a:ext uri="{FF2B5EF4-FFF2-40B4-BE49-F238E27FC236}">
                <a16:creationId xmlns:a16="http://schemas.microsoft.com/office/drawing/2014/main" id="{6E650042-7BAC-8E95-517B-6A546DD16C6E}"/>
              </a:ext>
            </a:extLst>
          </p:cNvPr>
          <p:cNvSpPr>
            <a:spLocks noGrp="1"/>
          </p:cNvSpPr>
          <p:nvPr>
            <p:ph type="sldNum" sz="quarter" idx="4"/>
          </p:nvPr>
        </p:nvSpPr>
        <p:spPr/>
        <p:txBody>
          <a:bodyPr/>
          <a:lstStyle/>
          <a:p>
            <a:fld id="{BB5FC4A1-A2DE-4EB5-9A46-57D39B4235EC}" type="slidenum">
              <a:rPr lang="en-US" smtClean="0"/>
              <a:t>54</a:t>
            </a:fld>
            <a:endParaRPr lang="en-US"/>
          </a:p>
        </p:txBody>
      </p:sp>
    </p:spTree>
    <p:extLst>
      <p:ext uri="{BB962C8B-B14F-4D97-AF65-F5344CB8AC3E}">
        <p14:creationId val="1981220195"/>
      </p:ext>
    </p:extLst>
  </p:cSld>
  <p:clrMapOvr>
    <a:masterClrMapping/>
  </p:clrMapOvr>
  <p:transition spd="med">
    <p:fade/>
  </p:transition>
  <p:timing/>
</p:sld>
</file>

<file path=ppt/slides/slide5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912DC7C1-4E29-4E6B-AEDE-3A5C671D46BC}"/>
              </a:ext>
            </a:extLst>
          </p:cNvPr>
          <p:cNvSpPr>
            <a:spLocks noGrp="1"/>
          </p:cNvSpPr>
          <p:nvPr>
            <p:ph type="title"/>
          </p:nvPr>
        </p:nvSpPr>
        <p:spPr/>
        <p:txBody>
          <a:bodyPr/>
          <a:lstStyle/>
          <a:p>
            <a:r>
              <a:rPr lang="nl-BE" sz="2000" b="0" i="0" u="none" strike="noStrike" cap="none" baseline="0">
                <a:solidFill>
                  <a:srgbClr val="FFFFFF"/>
                </a:solidFill>
                <a:effectLst/>
                <a:uFill>
                  <a:solidFill>
                    <a:prstClr val="black">
                      <a:alpha val="0"/>
                    </a:prstClr>
                  </a:solidFill>
                </a:uFill>
                <a:latin typeface="Calibri Light"/>
                <a:ea typeface="Calibri Light"/>
                <a:cs typeface="Calibri Light"/>
              </a:rPr>
              <a:t>De vragenlijsten toewijzen</a:t>
            </a:r>
          </a:p>
        </p:txBody>
      </p:sp>
      <p:sp>
        <p:nvSpPr>
          <p:cNvPr id="3" name="Content Placeholder 2">
            <a:extLst>
              <a:ext uri="{FF2B5EF4-FFF2-40B4-BE49-F238E27FC236}">
                <a16:creationId xmlns:a16="http://schemas.microsoft.com/office/drawing/2014/main" id="{545C500D-77C7-6D28-4E76-56AC0036951A}"/>
              </a:ext>
            </a:extLst>
          </p:cNvPr>
          <p:cNvSpPr>
            <a:spLocks noGrp="1"/>
          </p:cNvSpPr>
          <p:nvPr>
            <p:ph idx="1"/>
          </p:nvPr>
        </p:nvSpPr>
        <p:spPr/>
        <p:txBody>
          <a:bodyPr>
            <a:normAutofit fontScale="92500" lnSpcReduction="20000"/>
          </a:bodyPr>
          <a:lstStyle/>
          <a:p>
            <a:pPr marL="0" indent="0">
              <a:buNone/>
            </a:pPr>
            <a:r>
              <a:rPr lang="nl-BE" sz="1600" b="1" i="0" u="none" strike="noStrike" cap="none" baseline="0">
                <a:solidFill>
                  <a:srgbClr val="000000"/>
                </a:solidFill>
                <a:effectLst/>
                <a:uFill>
                  <a:solidFill>
                    <a:prstClr val="black">
                      <a:alpha val="0"/>
                    </a:prstClr>
                  </a:solidFill>
                </a:uFill>
                <a:latin typeface="Calibri"/>
                <a:ea typeface="Calibri"/>
                <a:cs typeface="Calibri"/>
              </a:rPr>
              <a:t>Invullen van de interne vragenlijst (IQ):</a:t>
            </a:r>
          </a:p>
          <a:p>
            <a:pPr marL="0" indent="0">
              <a:buNone/>
            </a:pPr>
            <a:endParaRPr lang="en-GB" sz="1600"/>
          </a:p>
          <a:p>
            <a:r>
              <a:rPr lang="nl-BE" sz="1600" b="0" i="0" u="none" strike="noStrike" cap="none" baseline="0">
                <a:solidFill>
                  <a:srgbClr val="000000"/>
                </a:solidFill>
                <a:effectLst/>
                <a:uFill>
                  <a:solidFill>
                    <a:prstClr val="black">
                      <a:alpha val="0"/>
                    </a:prstClr>
                  </a:solidFill>
                </a:uFill>
                <a:latin typeface="Calibri"/>
                <a:ea typeface="Calibri"/>
                <a:cs typeface="Calibri"/>
              </a:rPr>
              <a:t>De eerste paar vragen zijn algemene informatie over de derde partij, inclusief naam en locatie van de derde partij</a:t>
            </a:r>
          </a:p>
          <a:p>
            <a:pPr marL="0" indent="0">
              <a:buNone/>
            </a:pPr>
            <a:endParaRPr lang="en-GB" sz="1600"/>
          </a:p>
          <a:p>
            <a:r>
              <a:rPr lang="nl-BE" sz="1600" b="0" i="0" u="none" strike="noStrike" cap="none" baseline="0">
                <a:solidFill>
                  <a:srgbClr val="000000"/>
                </a:solidFill>
                <a:effectLst/>
                <a:uFill>
                  <a:solidFill>
                    <a:prstClr val="black">
                      <a:alpha val="0"/>
                    </a:prstClr>
                  </a:solidFill>
                </a:uFill>
                <a:latin typeface="Calibri"/>
                <a:ea typeface="Calibri"/>
                <a:cs typeface="Calibri"/>
              </a:rPr>
              <a:t>De volgende vraag gaat over de landen waarin we anticiperen op transacties met de derde partij.</a:t>
            </a:r>
            <a:r>
              <a:rPr lang="nl-BE" sz="1600" b="0" i="0" u="none" strike="noStrike" cap="none" baseline="0">
                <a:solidFill>
                  <a:srgbClr val="000000"/>
                </a:solidFill>
                <a:effectLst/>
                <a:uFill>
                  <a:solidFill>
                    <a:prstClr val="black">
                      <a:alpha val="0"/>
                    </a:prstClr>
                  </a:solidFill>
                </a:uFill>
                <a:latin typeface="Calibri"/>
                <a:ea typeface="Calibri"/>
                <a:cs typeface="Calibri"/>
              </a:rPr>
              <a:t> </a:t>
            </a:r>
            <a:r>
              <a:rPr lang="nl-BE" sz="1600" b="0" i="0" u="none" strike="noStrike" cap="none" baseline="0">
                <a:solidFill>
                  <a:srgbClr val="000000"/>
                </a:solidFill>
                <a:effectLst/>
                <a:uFill>
                  <a:solidFill>
                    <a:prstClr val="black">
                      <a:alpha val="0"/>
                    </a:prstClr>
                  </a:solidFill>
                </a:uFill>
                <a:latin typeface="Calibri"/>
                <a:ea typeface="Calibri"/>
                <a:cs typeface="Calibri"/>
              </a:rPr>
              <a:t>Dit is een vraag met meerdere antwoorden, dus als we verwachten goederen te ontvangen, verzenden of vervoeren door meer dan één land, kunnen we dit hier vermelden.</a:t>
            </a:r>
            <a:r>
              <a:rPr lang="nl-BE" sz="1600" b="0" i="0" u="none" strike="noStrike" cap="none" baseline="0">
                <a:solidFill>
                  <a:srgbClr val="000000"/>
                </a:solidFill>
                <a:effectLst/>
                <a:uFill>
                  <a:solidFill>
                    <a:prstClr val="black">
                      <a:alpha val="0"/>
                    </a:prstClr>
                  </a:solidFill>
                </a:uFill>
                <a:latin typeface="Calibri"/>
                <a:ea typeface="Calibri"/>
                <a:cs typeface="Calibri"/>
              </a:rPr>
              <a:t> </a:t>
            </a:r>
          </a:p>
          <a:p>
            <a:endParaRPr lang="en-GB" sz="1600"/>
          </a:p>
          <a:p>
            <a:r>
              <a:rPr lang="nl-BE" sz="1600" b="0" i="0" u="none" strike="noStrike" cap="none" baseline="0">
                <a:solidFill>
                  <a:srgbClr val="000000"/>
                </a:solidFill>
                <a:effectLst/>
                <a:uFill>
                  <a:solidFill>
                    <a:prstClr val="black">
                      <a:alpha val="0"/>
                    </a:prstClr>
                  </a:solidFill>
                </a:uFill>
                <a:latin typeface="Calibri"/>
                <a:ea typeface="Calibri"/>
                <a:cs typeface="Calibri"/>
              </a:rPr>
              <a:t>De IQ stelt vervolgens een vraag over de omvang van de omzet van </a:t>
            </a:r>
            <a:r>
              <a:rPr lang="nl-BE" sz="1600" b="0" i="0" u="none" strike="noStrike" cap="none" baseline="0">
                <a:solidFill>
                  <a:srgbClr val="000000"/>
                </a:solidFill>
                <a:effectLst/>
                <a:highlight>
                  <a:srgbClr val="FFFF00"/>
                </a:highlight>
                <a:uFill>
                  <a:solidFill>
                    <a:prstClr val="black">
                      <a:alpha val="0"/>
                    </a:prstClr>
                  </a:solidFill>
                </a:uFill>
                <a:latin typeface="Calibri"/>
                <a:ea typeface="Calibri"/>
                <a:cs typeface="Calibri"/>
              </a:rPr>
              <a:t>uw</a:t>
            </a:r>
            <a:r>
              <a:rPr lang="nl-BE" sz="1600" b="0" i="0" u="none" strike="noStrike" cap="none" baseline="0">
                <a:solidFill>
                  <a:srgbClr val="000000"/>
                </a:solidFill>
                <a:effectLst/>
                <a:uFill>
                  <a:solidFill>
                    <a:prstClr val="black">
                      <a:alpha val="0"/>
                    </a:prstClr>
                  </a:solidFill>
                </a:uFill>
                <a:latin typeface="Calibri"/>
                <a:ea typeface="Calibri"/>
                <a:cs typeface="Calibri"/>
              </a:rPr>
              <a:t> entiteit door derden (derde partij-dochteronderneming van RPM), met een vervolgkeuzemenu om uw antwoord te selecteren.</a:t>
            </a:r>
            <a:r>
              <a:rPr lang="nl-BE" sz="1600" b="0" i="0" u="none" strike="noStrike" cap="none" baseline="0">
                <a:solidFill>
                  <a:srgbClr val="000000"/>
                </a:solidFill>
                <a:effectLst/>
                <a:uFill>
                  <a:solidFill>
                    <a:prstClr val="black">
                      <a:alpha val="0"/>
                    </a:prstClr>
                  </a:solidFill>
                </a:uFill>
                <a:latin typeface="Calibri"/>
                <a:ea typeface="Calibri"/>
                <a:cs typeface="Calibri"/>
              </a:rPr>
              <a:t> </a:t>
            </a:r>
            <a:r>
              <a:rPr lang="nl-BE" sz="1600" b="0" i="0" u="none" strike="noStrike" cap="none" baseline="0">
                <a:solidFill>
                  <a:srgbClr val="000000"/>
                </a:solidFill>
                <a:effectLst/>
                <a:uFill>
                  <a:solidFill>
                    <a:prstClr val="black">
                      <a:alpha val="0"/>
                    </a:prstClr>
                  </a:solidFill>
                </a:uFill>
                <a:latin typeface="Calibri"/>
                <a:ea typeface="Calibri"/>
                <a:cs typeface="Calibri"/>
              </a:rPr>
              <a:t>Deze vraag wordt gesteld omdat het risicoprofiel van een grote organisatie anders zal zijn dan het risicoprofiel van een kleinere organisatie.</a:t>
            </a:r>
            <a:r>
              <a:rPr lang="nl-BE" sz="1600" b="0" i="0" u="none" strike="noStrike" cap="none" baseline="0">
                <a:solidFill>
                  <a:srgbClr val="000000"/>
                </a:solidFill>
                <a:effectLst/>
                <a:uFill>
                  <a:solidFill>
                    <a:prstClr val="black">
                      <a:alpha val="0"/>
                    </a:prstClr>
                  </a:solidFill>
                </a:uFill>
                <a:latin typeface="Calibri"/>
                <a:ea typeface="Calibri"/>
                <a:cs typeface="Calibri"/>
              </a:rPr>
              <a:t> </a:t>
            </a:r>
            <a:r>
              <a:rPr lang="nl-BE" sz="1600" b="0" i="0" u="none" strike="noStrike" cap="none" baseline="0">
                <a:solidFill>
                  <a:srgbClr val="000000"/>
                </a:solidFill>
                <a:effectLst/>
                <a:uFill>
                  <a:solidFill>
                    <a:prstClr val="black">
                      <a:alpha val="0"/>
                    </a:prstClr>
                  </a:solidFill>
                </a:uFill>
                <a:latin typeface="Calibri"/>
                <a:ea typeface="Calibri"/>
                <a:cs typeface="Calibri"/>
              </a:rPr>
              <a:t>Met het gegeven antwoord kan de score van bepaalde vragen automatisch worden aangepast aan de grootte van uw entiteit.</a:t>
            </a:r>
            <a:r>
              <a:rPr lang="nl-BE" sz="1600" b="0" i="0" u="none" strike="noStrike" cap="none" baseline="0">
                <a:solidFill>
                  <a:srgbClr val="000000"/>
                </a:solidFill>
                <a:effectLst/>
                <a:uFill>
                  <a:solidFill>
                    <a:prstClr val="black">
                      <a:alpha val="0"/>
                    </a:prstClr>
                  </a:solidFill>
                </a:uFill>
                <a:latin typeface="Calibri"/>
                <a:ea typeface="Calibri"/>
                <a:cs typeface="Calibri"/>
              </a:rPr>
              <a:t> </a:t>
            </a:r>
          </a:p>
          <a:p>
            <a:endParaRPr lang="en-GB" sz="1600"/>
          </a:p>
          <a:p>
            <a:r>
              <a:rPr lang="nl-BE" sz="1600" b="0" i="0" u="none" strike="noStrike" cap="none" baseline="0">
                <a:solidFill>
                  <a:srgbClr val="000000"/>
                </a:solidFill>
                <a:effectLst/>
                <a:uFill>
                  <a:solidFill>
                    <a:prstClr val="black">
                      <a:alpha val="0"/>
                    </a:prstClr>
                  </a:solidFill>
                </a:uFill>
                <a:latin typeface="Calibri"/>
                <a:ea typeface="Calibri"/>
                <a:cs typeface="Calibri"/>
              </a:rPr>
              <a:t>De IQ vraagt naar de totale verwachte jaarlijkse transactiewaarde met de derde partij om de "omvang"/het materialiteit van de relatie te meten</a:t>
            </a:r>
          </a:p>
          <a:p>
            <a:endParaRPr lang="en-GB" sz="1600"/>
          </a:p>
          <a:p>
            <a:r>
              <a:rPr lang="nl-BE" sz="1600" b="0" i="0" u="none" strike="noStrike" cap="none" baseline="0">
                <a:solidFill>
                  <a:srgbClr val="000000"/>
                </a:solidFill>
                <a:effectLst/>
                <a:uFill>
                  <a:solidFill>
                    <a:prstClr val="black">
                      <a:alpha val="0"/>
                    </a:prstClr>
                  </a:solidFill>
                </a:uFill>
                <a:latin typeface="Calibri"/>
                <a:ea typeface="Calibri"/>
                <a:cs typeface="Calibri"/>
              </a:rPr>
              <a:t>De volgende reeks vragen vraagt informatie over de persoon die de IQ voltooit</a:t>
            </a:r>
          </a:p>
        </p:txBody>
      </p:sp>
      <p:sp>
        <p:nvSpPr>
          <p:cNvPr id="4" name="Slide Number Placeholder 3">
            <a:extLst>
              <a:ext uri="{FF2B5EF4-FFF2-40B4-BE49-F238E27FC236}">
                <a16:creationId xmlns:a16="http://schemas.microsoft.com/office/drawing/2014/main" id="{23A02699-CC76-C6AD-5360-5051CBDB8B56}"/>
              </a:ext>
            </a:extLst>
          </p:cNvPr>
          <p:cNvSpPr>
            <a:spLocks noGrp="1"/>
          </p:cNvSpPr>
          <p:nvPr>
            <p:ph type="sldNum" sz="quarter" idx="4"/>
          </p:nvPr>
        </p:nvSpPr>
        <p:spPr/>
        <p:txBody>
          <a:bodyPr/>
          <a:lstStyle/>
          <a:p>
            <a:fld id="{BB5FC4A1-A2DE-4EB5-9A46-57D39B4235EC}" type="slidenum">
              <a:rPr lang="en-US" smtClean="0"/>
              <a:t>55</a:t>
            </a:fld>
            <a:endParaRPr lang="en-US"/>
          </a:p>
        </p:txBody>
      </p:sp>
    </p:spTree>
    <p:extLst>
      <p:ext uri="{BB962C8B-B14F-4D97-AF65-F5344CB8AC3E}">
        <p14:creationId val="628532021"/>
      </p:ext>
    </p:extLst>
  </p:cSld>
  <p:clrMapOvr>
    <a:masterClrMapping/>
  </p:clrMapOvr>
  <p:transition spd="med">
    <p:fade/>
  </p:transition>
  <p:timing/>
</p:sld>
</file>

<file path=ppt/slides/slide5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912DC7C1-4E29-4E6B-AEDE-3A5C671D46BC}"/>
              </a:ext>
            </a:extLst>
          </p:cNvPr>
          <p:cNvSpPr>
            <a:spLocks noGrp="1"/>
          </p:cNvSpPr>
          <p:nvPr>
            <p:ph type="title"/>
          </p:nvPr>
        </p:nvSpPr>
        <p:spPr/>
        <p:txBody>
          <a:bodyPr/>
          <a:lstStyle/>
          <a:p>
            <a:r>
              <a:rPr lang="nl-BE" sz="2000" b="0" i="0" u="none" strike="noStrike" cap="none" baseline="0">
                <a:solidFill>
                  <a:srgbClr val="FFFFFF"/>
                </a:solidFill>
                <a:effectLst/>
                <a:uFill>
                  <a:solidFill>
                    <a:prstClr val="black">
                      <a:alpha val="0"/>
                    </a:prstClr>
                  </a:solidFill>
                </a:uFill>
                <a:latin typeface="Calibri Light"/>
                <a:ea typeface="Calibri Light"/>
                <a:cs typeface="Calibri Light"/>
              </a:rPr>
              <a:t>De vragenlijsten toewijzen</a:t>
            </a:r>
          </a:p>
        </p:txBody>
      </p:sp>
      <p:sp>
        <p:nvSpPr>
          <p:cNvPr id="3" name="Content Placeholder 2">
            <a:extLst>
              <a:ext uri="{FF2B5EF4-FFF2-40B4-BE49-F238E27FC236}">
                <a16:creationId xmlns:a16="http://schemas.microsoft.com/office/drawing/2014/main" id="{545C500D-77C7-6D28-4E76-56AC0036951A}"/>
              </a:ext>
            </a:extLst>
          </p:cNvPr>
          <p:cNvSpPr>
            <a:spLocks noGrp="1"/>
          </p:cNvSpPr>
          <p:nvPr>
            <p:ph idx="1"/>
          </p:nvPr>
        </p:nvSpPr>
        <p:spPr>
          <a:xfrm>
            <a:off x="329820" y="1631834"/>
            <a:ext cx="8074836" cy="2755015"/>
          </a:xfrm>
        </p:spPr>
        <p:txBody>
          <a:bodyPr>
            <a:normAutofit fontScale="95000" lnSpcReduction="20000"/>
          </a:bodyPr>
          <a:lstStyle/>
          <a:p>
            <a:pPr marL="0" indent="0">
              <a:buNone/>
            </a:pPr>
            <a:r>
              <a:rPr lang="nl-BE" sz="1500" b="1" i="0" u="none" strike="noStrike" cap="none" baseline="0">
                <a:solidFill>
                  <a:srgbClr val="000000"/>
                </a:solidFill>
                <a:effectLst/>
                <a:uFill>
                  <a:solidFill>
                    <a:prstClr val="black">
                      <a:alpha val="0"/>
                    </a:prstClr>
                  </a:solidFill>
                </a:uFill>
                <a:latin typeface="Calibri"/>
                <a:ea typeface="Calibri"/>
                <a:cs typeface="Calibri"/>
              </a:rPr>
              <a:t>Invullen van de interne vragenlijst (IQ):</a:t>
            </a:r>
          </a:p>
          <a:p>
            <a:pPr marL="0" indent="0">
              <a:buNone/>
            </a:pPr>
            <a:endParaRPr lang="en-GB" sz="1600"/>
          </a:p>
          <a:p>
            <a:r>
              <a:rPr lang="nl-BE" sz="1500" b="0" i="0" u="none" strike="noStrike" cap="none" baseline="0">
                <a:solidFill>
                  <a:srgbClr val="000000"/>
                </a:solidFill>
                <a:effectLst/>
                <a:uFill>
                  <a:solidFill>
                    <a:prstClr val="black">
                      <a:alpha val="0"/>
                    </a:prstClr>
                  </a:solidFill>
                </a:uFill>
                <a:latin typeface="Calibri"/>
                <a:ea typeface="Calibri"/>
                <a:cs typeface="Calibri"/>
              </a:rPr>
              <a:t>De IQ vraagt om het Type goederen of Type derden.</a:t>
            </a:r>
            <a:r>
              <a:rPr lang="nl-BE" sz="1500" b="0" i="0" u="none" strike="noStrike" cap="none" baseline="0">
                <a:solidFill>
                  <a:srgbClr val="000000"/>
                </a:solidFill>
                <a:effectLst/>
                <a:uFill>
                  <a:solidFill>
                    <a:prstClr val="black">
                      <a:alpha val="0"/>
                    </a:prstClr>
                  </a:solidFill>
                </a:uFill>
                <a:latin typeface="Calibri"/>
                <a:ea typeface="Calibri"/>
                <a:cs typeface="Calibri"/>
              </a:rPr>
              <a:t> </a:t>
            </a:r>
            <a:r>
              <a:rPr lang="nl-BE" sz="1500" b="0" i="0" u="none" strike="noStrike" cap="none" baseline="0">
                <a:solidFill>
                  <a:srgbClr val="000000"/>
                </a:solidFill>
                <a:effectLst/>
                <a:uFill>
                  <a:solidFill>
                    <a:prstClr val="black">
                      <a:alpha val="0"/>
                    </a:prstClr>
                  </a:solidFill>
                </a:uFill>
                <a:latin typeface="Calibri"/>
                <a:ea typeface="Calibri"/>
                <a:cs typeface="Calibri"/>
              </a:rPr>
              <a:t>Op dezelfde manier dat de Risicoanalyser het type Derde gebruikt om de initiële risicoscore te bepalen, wordt het type derde partij ook meegenomen in de totale risicoscore in de IQ.</a:t>
            </a:r>
            <a:r>
              <a:rPr lang="nl-BE" sz="1500" b="0" i="0" u="none" strike="noStrike" cap="none" baseline="0">
                <a:solidFill>
                  <a:srgbClr val="000000"/>
                </a:solidFill>
                <a:effectLst/>
                <a:uFill>
                  <a:solidFill>
                    <a:prstClr val="black">
                      <a:alpha val="0"/>
                    </a:prstClr>
                  </a:solidFill>
                </a:uFill>
                <a:latin typeface="Calibri"/>
                <a:ea typeface="Calibri"/>
                <a:cs typeface="Calibri"/>
              </a:rPr>
              <a:t> </a:t>
            </a:r>
          </a:p>
          <a:p>
            <a:endParaRPr lang="en-GB" sz="1600"/>
          </a:p>
          <a:p>
            <a:pPr marL="0" indent="0">
              <a:buNone/>
            </a:pPr>
            <a:r>
              <a:rPr lang="nl-BE" sz="1500" b="0" i="0" u="none" strike="noStrike" cap="none" baseline="0">
                <a:solidFill>
                  <a:srgbClr val="000000"/>
                </a:solidFill>
                <a:effectLst/>
                <a:uFill>
                  <a:solidFill>
                    <a:prstClr val="black">
                      <a:alpha val="0"/>
                    </a:prstClr>
                  </a:solidFill>
                </a:uFill>
                <a:latin typeface="Calibri"/>
                <a:ea typeface="Calibri"/>
                <a:cs typeface="Calibri"/>
              </a:rPr>
              <a:t>Zie pagina 11 van deze trainingshandleiding voor definities van types van derden.</a:t>
            </a:r>
            <a:r>
              <a:rPr lang="nl-BE" sz="1500" b="0" i="0" u="none" strike="noStrike" cap="none" baseline="0">
                <a:solidFill>
                  <a:srgbClr val="000000"/>
                </a:solidFill>
                <a:effectLst/>
                <a:uFill>
                  <a:solidFill>
                    <a:prstClr val="black">
                      <a:alpha val="0"/>
                    </a:prstClr>
                  </a:solidFill>
                </a:uFill>
                <a:latin typeface="Calibri"/>
                <a:ea typeface="Calibri"/>
                <a:cs typeface="Calibri"/>
              </a:rPr>
              <a:t> </a:t>
            </a:r>
          </a:p>
          <a:p>
            <a:endParaRPr lang="en-GB" sz="1600"/>
          </a:p>
          <a:p>
            <a:r>
              <a:rPr lang="nl-BE" sz="1500" b="0" i="0" u="none" strike="noStrike" cap="none" baseline="0">
                <a:solidFill>
                  <a:srgbClr val="000000"/>
                </a:solidFill>
                <a:effectLst/>
                <a:uFill>
                  <a:solidFill>
                    <a:prstClr val="black">
                      <a:alpha val="0"/>
                    </a:prstClr>
                  </a:solidFill>
                </a:uFill>
                <a:latin typeface="Calibri"/>
                <a:ea typeface="Calibri"/>
                <a:cs typeface="Calibri"/>
              </a:rPr>
              <a:t>De IQ vraagt ook naar alle informatie die mogelijk aanwezig is geweest in de World-Check-zoekresultaten (indien aanwezig).</a:t>
            </a:r>
            <a:r>
              <a:rPr lang="nl-BE" sz="1500" b="0" i="0" u="none" strike="noStrike" cap="none" baseline="0">
                <a:solidFill>
                  <a:srgbClr val="000000"/>
                </a:solidFill>
                <a:effectLst/>
                <a:uFill>
                  <a:solidFill>
                    <a:prstClr val="black">
                      <a:alpha val="0"/>
                    </a:prstClr>
                  </a:solidFill>
                </a:uFill>
                <a:latin typeface="Calibri"/>
                <a:ea typeface="Calibri"/>
                <a:cs typeface="Calibri"/>
              </a:rPr>
              <a:t> </a:t>
            </a:r>
            <a:r>
              <a:rPr lang="nl-BE" sz="1500" b="0" i="0" u="none" strike="noStrike" cap="none" baseline="0">
                <a:solidFill>
                  <a:srgbClr val="000000"/>
                </a:solidFill>
                <a:effectLst/>
                <a:uFill>
                  <a:solidFill>
                    <a:prstClr val="black">
                      <a:alpha val="0"/>
                    </a:prstClr>
                  </a:solidFill>
                </a:uFill>
                <a:latin typeface="Calibri"/>
                <a:ea typeface="Calibri"/>
                <a:cs typeface="Calibri"/>
              </a:rPr>
              <a:t>Er kan meer dan één antwoord worden geselecteerd, de onderstaande schermafdruk toont alle mogelijke antwoorden op de vraag:</a:t>
            </a:r>
          </a:p>
          <a:p>
            <a:pPr marL="685748" lvl="2" indent="0">
              <a:buNone/>
            </a:pPr>
            <a:endParaRPr lang="en-GB" sz="1600"/>
          </a:p>
        </p:txBody>
      </p:sp>
      <p:pic>
        <p:nvPicPr>
          <p:cNvPr id="5" name="Picture 4">
            <a:extLst>
              <a:ext uri="{FF2B5EF4-FFF2-40B4-BE49-F238E27FC236}">
                <a16:creationId xmlns:a16="http://schemas.microsoft.com/office/drawing/2014/main" id="{6AC5E585-0833-3521-4DCA-C63B2CE3B4FE}"/>
              </a:ext>
            </a:extLst>
          </p:cNvPr>
          <p:cNvPicPr>
            <a:picLocks noChangeAspect="1"/>
          </p:cNvPicPr>
          <p:nvPr/>
        </p:nvPicPr>
        <p:blipFill>
          <a:blip r:embed="rId2"/>
          <a:stretch>
            <a:fillRect/>
          </a:stretch>
        </p:blipFill>
        <p:spPr>
          <a:xfrm>
            <a:off x="113016" y="4386849"/>
            <a:ext cx="8928242" cy="1972447"/>
          </a:xfrm>
          <a:prstGeom prst="rect">
            <a:avLst/>
          </a:prstGeom>
        </p:spPr>
      </p:pic>
      <p:sp>
        <p:nvSpPr>
          <p:cNvPr id="4" name="Slide Number Placeholder 3">
            <a:extLst>
              <a:ext uri="{FF2B5EF4-FFF2-40B4-BE49-F238E27FC236}">
                <a16:creationId xmlns:a16="http://schemas.microsoft.com/office/drawing/2014/main" id="{EA4D0913-1035-01E0-2A58-D5524D4AA91E}"/>
              </a:ext>
            </a:extLst>
          </p:cNvPr>
          <p:cNvSpPr>
            <a:spLocks noGrp="1"/>
          </p:cNvSpPr>
          <p:nvPr>
            <p:ph type="sldNum" sz="quarter" idx="4"/>
          </p:nvPr>
        </p:nvSpPr>
        <p:spPr/>
        <p:txBody>
          <a:bodyPr/>
          <a:lstStyle/>
          <a:p>
            <a:fld id="{BB5FC4A1-A2DE-4EB5-9A46-57D39B4235EC}" type="slidenum">
              <a:rPr lang="en-US" smtClean="0"/>
              <a:t>56</a:t>
            </a:fld>
            <a:endParaRPr lang="en-US"/>
          </a:p>
        </p:txBody>
      </p:sp>
    </p:spTree>
    <p:extLst>
      <p:ext uri="{BB962C8B-B14F-4D97-AF65-F5344CB8AC3E}">
        <p14:creationId val="375531700"/>
      </p:ext>
    </p:extLst>
  </p:cSld>
  <p:clrMapOvr>
    <a:masterClrMapping/>
  </p:clrMapOvr>
  <p:transition spd="med">
    <p:fade/>
  </p:transition>
  <p:timing/>
</p:sld>
</file>

<file path=ppt/slides/slide5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00D202CE-C9F0-1233-F2F5-902129A83573}"/>
              </a:ext>
            </a:extLst>
          </p:cNvPr>
          <p:cNvSpPr>
            <a:spLocks noGrp="1"/>
          </p:cNvSpPr>
          <p:nvPr>
            <p:ph type="title"/>
          </p:nvPr>
        </p:nvSpPr>
        <p:spPr/>
        <p:txBody>
          <a:bodyPr/>
          <a:lstStyle/>
          <a:p>
            <a:r>
              <a:rPr lang="nl-BE" sz="2000" b="0" i="0" u="none" strike="noStrike" cap="none" baseline="0">
                <a:solidFill>
                  <a:srgbClr val="FFFFFF"/>
                </a:solidFill>
                <a:effectLst/>
                <a:uFill>
                  <a:solidFill>
                    <a:prstClr val="black">
                      <a:alpha val="0"/>
                    </a:prstClr>
                  </a:solidFill>
                </a:uFill>
                <a:latin typeface="Calibri Light"/>
                <a:ea typeface="Calibri Light"/>
                <a:cs typeface="Calibri Light"/>
              </a:rPr>
              <a:t>Vragenlijsten toewijzen</a:t>
            </a:r>
          </a:p>
        </p:txBody>
      </p:sp>
      <p:sp>
        <p:nvSpPr>
          <p:cNvPr id="6" name="TextBox 5">
            <a:extLst>
              <a:ext uri="{FF2B5EF4-FFF2-40B4-BE49-F238E27FC236}">
                <a16:creationId xmlns:a16="http://schemas.microsoft.com/office/drawing/2014/main" id="{730590F0-BD83-5984-6928-8E9F53AF59BC}"/>
              </a:ext>
            </a:extLst>
          </p:cNvPr>
          <p:cNvSpPr txBox="1"/>
          <p:nvPr/>
        </p:nvSpPr>
        <p:spPr>
          <a:xfrm>
            <a:off x="417274" y="1629384"/>
            <a:ext cx="8170277" cy="2042160"/>
          </a:xfrm>
          <a:prstGeom prst="rect">
            <a:avLst/>
          </a:prstGeom>
          <a:noFill/>
        </p:spPr>
        <p:txBody>
          <a:bodyPr wrap="square" rtlCol="0">
            <a:spAutoFit/>
          </a:bodyPr>
          <a:lstStyle/>
          <a:p>
            <a:pPr marL="285750" indent="-285750">
              <a:buFont typeface="Arial" panose="020b0604020202020204" pitchFamily="34" charset="0"/>
              <a:buChar char="•"/>
            </a:pPr>
            <a:r>
              <a:rPr lang="nl-BE" sz="1600" b="0" i="0" u="none" strike="noStrike" cap="none" baseline="0">
                <a:solidFill>
                  <a:srgbClr val="000000"/>
                </a:solidFill>
                <a:effectLst/>
                <a:uFill>
                  <a:solidFill>
                    <a:prstClr val="black">
                      <a:alpha val="0"/>
                    </a:prstClr>
                  </a:solidFill>
                </a:uFill>
                <a:latin typeface="Calibri"/>
                <a:ea typeface="Calibri"/>
                <a:cs typeface="Calibri"/>
              </a:rPr>
              <a:t>De IQ stelt vervolgens een reeks vragen over belangrijke onderwerpen zoals:</a:t>
            </a:r>
          </a:p>
          <a:p>
            <a:pPr marL="285750" indent="-285750">
              <a:buFont typeface="Arial" panose="020b0604020202020204" pitchFamily="34" charset="0"/>
              <a:buChar char="•"/>
            </a:pPr>
            <a:endParaRPr lang="en-GB" sz="1600"/>
          </a:p>
          <a:p>
            <a:pPr marL="742950" lvl="1" indent="-285750">
              <a:buFont typeface="Arial" panose="020b0604020202020204" pitchFamily="34" charset="0"/>
              <a:buChar char="•"/>
            </a:pPr>
            <a:r>
              <a:rPr lang="nl-BE" sz="1600" b="0" i="0" u="none" strike="noStrike" cap="none" baseline="0">
                <a:solidFill>
                  <a:srgbClr val="000000"/>
                </a:solidFill>
                <a:effectLst/>
                <a:uFill>
                  <a:solidFill>
                    <a:prstClr val="black">
                      <a:alpha val="0"/>
                    </a:prstClr>
                  </a:solidFill>
                </a:uFill>
                <a:latin typeface="Calibri"/>
                <a:ea typeface="Calibri"/>
                <a:cs typeface="Calibri"/>
              </a:rPr>
              <a:t>Belangenverstrengeling</a:t>
            </a:r>
            <a:r>
              <a:rPr lang="nl-BE" sz="1600" b="0" i="0" u="none" strike="noStrike" cap="none" baseline="0">
                <a:solidFill>
                  <a:srgbClr val="000000"/>
                </a:solidFill>
                <a:effectLst/>
                <a:uFill>
                  <a:solidFill>
                    <a:prstClr val="black">
                      <a:alpha val="0"/>
                    </a:prstClr>
                  </a:solidFill>
                </a:uFill>
                <a:latin typeface="Calibri"/>
                <a:ea typeface="Calibri"/>
                <a:cs typeface="Calibri"/>
              </a:rPr>
              <a:t> </a:t>
            </a:r>
          </a:p>
          <a:p>
            <a:pPr marL="742950" lvl="1" indent="-285750">
              <a:buFont typeface="Arial" panose="020b0604020202020204" pitchFamily="34" charset="0"/>
              <a:buChar char="•"/>
            </a:pPr>
            <a:r>
              <a:rPr lang="nl-BE" sz="1600" b="0" i="0" u="none" strike="noStrike" cap="none" baseline="0">
                <a:solidFill>
                  <a:srgbClr val="000000"/>
                </a:solidFill>
                <a:effectLst/>
                <a:uFill>
                  <a:solidFill>
                    <a:prstClr val="black">
                      <a:alpha val="0"/>
                    </a:prstClr>
                  </a:solidFill>
                </a:uFill>
                <a:latin typeface="Calibri"/>
                <a:ea typeface="Calibri"/>
                <a:cs typeface="Calibri"/>
              </a:rPr>
              <a:t>Overheidsvereniging</a:t>
            </a:r>
          </a:p>
          <a:p>
            <a:pPr marL="742950" lvl="1" indent="-285750">
              <a:buFont typeface="Arial" panose="020b0604020202020204" pitchFamily="34" charset="0"/>
              <a:buChar char="•"/>
            </a:pPr>
            <a:r>
              <a:rPr lang="nl-BE" sz="1600" b="0" i="0" u="none" strike="noStrike" cap="none" baseline="0">
                <a:solidFill>
                  <a:srgbClr val="000000"/>
                </a:solidFill>
                <a:effectLst/>
                <a:uFill>
                  <a:solidFill>
                    <a:prstClr val="black">
                      <a:alpha val="0"/>
                    </a:prstClr>
                  </a:solidFill>
                </a:uFill>
                <a:latin typeface="Calibri"/>
                <a:ea typeface="Calibri"/>
                <a:cs typeface="Calibri"/>
              </a:rPr>
              <a:t>Commerciële overwegingen, inclusief betaalmethoden</a:t>
            </a:r>
          </a:p>
          <a:p>
            <a:pPr marL="742950" lvl="1" indent="-285750">
              <a:buFont typeface="Arial" panose="020b0604020202020204" pitchFamily="34" charset="0"/>
              <a:buChar char="•"/>
            </a:pPr>
            <a:r>
              <a:rPr lang="nl-BE" sz="1600" b="0" i="0" u="none" strike="noStrike" cap="none" baseline="0">
                <a:solidFill>
                  <a:srgbClr val="000000"/>
                </a:solidFill>
                <a:effectLst/>
                <a:uFill>
                  <a:solidFill>
                    <a:prstClr val="black">
                      <a:alpha val="0"/>
                    </a:prstClr>
                  </a:solidFill>
                </a:uFill>
                <a:latin typeface="Calibri"/>
                <a:ea typeface="Calibri"/>
                <a:cs typeface="Calibri"/>
              </a:rPr>
              <a:t>Specifieke vragen met betrekking tot mogelijke rode vlaggen, waaronder handel, corruptie en commerciële rode vlaggen.</a:t>
            </a:r>
          </a:p>
        </p:txBody>
      </p:sp>
      <p:sp>
        <p:nvSpPr>
          <p:cNvPr id="7" name="TextBox 6">
            <a:extLst>
              <a:ext uri="{FF2B5EF4-FFF2-40B4-BE49-F238E27FC236}">
                <a16:creationId xmlns:a16="http://schemas.microsoft.com/office/drawing/2014/main" id="{7AF4141F-41DA-E14C-E5C9-850AD53C8110}"/>
              </a:ext>
            </a:extLst>
          </p:cNvPr>
          <p:cNvSpPr txBox="1"/>
          <p:nvPr/>
        </p:nvSpPr>
        <p:spPr>
          <a:xfrm>
            <a:off x="417274" y="3811712"/>
            <a:ext cx="8243841" cy="2773681"/>
          </a:xfrm>
          <a:prstGeom prst="rect">
            <a:avLst/>
          </a:prstGeom>
          <a:noFill/>
        </p:spPr>
        <p:txBody>
          <a:bodyPr wrap="square" rtlCol="0">
            <a:spAutoFit/>
          </a:bodyPr>
          <a:lstStyle/>
          <a:p>
            <a:r>
              <a:rPr lang="nl-BE" sz="1600" b="0" i="0" u="none" strike="noStrike" cap="none" baseline="0">
                <a:solidFill>
                  <a:srgbClr val="000000"/>
                </a:solidFill>
                <a:effectLst/>
                <a:uFill>
                  <a:solidFill>
                    <a:prstClr val="black">
                      <a:alpha val="0"/>
                    </a:prstClr>
                  </a:solidFill>
                </a:uFill>
                <a:latin typeface="Calibri"/>
                <a:ea typeface="Calibri"/>
                <a:cs typeface="Calibri"/>
              </a:rPr>
              <a:t>Er wordt niet verwacht dat de persoon die de vragenlijst invult alle vragen in één keer kan beantwoorden.</a:t>
            </a:r>
            <a:r>
              <a:rPr lang="nl-BE" sz="1600" b="0" i="0" u="none" strike="noStrike" cap="none" baseline="0">
                <a:solidFill>
                  <a:srgbClr val="000000"/>
                </a:solidFill>
                <a:effectLst/>
                <a:uFill>
                  <a:solidFill>
                    <a:prstClr val="black">
                      <a:alpha val="0"/>
                    </a:prstClr>
                  </a:solidFill>
                </a:uFill>
                <a:latin typeface="Calibri"/>
                <a:ea typeface="Calibri"/>
                <a:cs typeface="Calibri"/>
              </a:rPr>
              <a:t>  </a:t>
            </a:r>
            <a:r>
              <a:rPr lang="nl-BE" sz="1600" b="0" i="0" u="none" strike="noStrike" cap="none" baseline="0">
                <a:solidFill>
                  <a:srgbClr val="000000"/>
                </a:solidFill>
                <a:effectLst/>
                <a:uFill>
                  <a:solidFill>
                    <a:prstClr val="black">
                      <a:alpha val="0"/>
                    </a:prstClr>
                  </a:solidFill>
                </a:uFill>
                <a:latin typeface="Calibri"/>
                <a:ea typeface="Calibri"/>
                <a:cs typeface="Calibri"/>
              </a:rPr>
              <a:t>Daarom kan het gemakkelijker zijn om als PDF te exporteren, zodat een kopie van alle vragen bij de hand is terwijl de informatie wordt verzameld.</a:t>
            </a:r>
            <a:r>
              <a:rPr lang="nl-BE" sz="1600" b="0" i="0" u="none" strike="noStrike" cap="none" baseline="0">
                <a:solidFill>
                  <a:srgbClr val="000000"/>
                </a:solidFill>
                <a:effectLst/>
                <a:uFill>
                  <a:solidFill>
                    <a:prstClr val="black">
                      <a:alpha val="0"/>
                    </a:prstClr>
                  </a:solidFill>
                </a:uFill>
                <a:latin typeface="Calibri"/>
                <a:ea typeface="Calibri"/>
                <a:cs typeface="Calibri"/>
              </a:rPr>
              <a:t> </a:t>
            </a:r>
            <a:r>
              <a:rPr lang="nl-BE" sz="1600" b="0" i="0" u="none" strike="noStrike" cap="none" baseline="0">
                <a:solidFill>
                  <a:srgbClr val="000000"/>
                </a:solidFill>
                <a:effectLst/>
                <a:uFill>
                  <a:solidFill>
                    <a:prstClr val="black">
                      <a:alpha val="0"/>
                    </a:prstClr>
                  </a:solidFill>
                </a:uFill>
                <a:latin typeface="Calibri"/>
                <a:ea typeface="Calibri"/>
                <a:cs typeface="Calibri"/>
              </a:rPr>
              <a:t>Het is ook mogelijk om de vragenlijst als concept op te slaan door naar de onderkant van het scherm binnen de IQ te scrollen.</a:t>
            </a:r>
            <a:r>
              <a:rPr lang="nl-BE" sz="1600" b="0" i="0" u="none" strike="noStrike" cap="none" baseline="0">
                <a:solidFill>
                  <a:srgbClr val="000000"/>
                </a:solidFill>
                <a:effectLst/>
                <a:uFill>
                  <a:solidFill>
                    <a:prstClr val="black">
                      <a:alpha val="0"/>
                    </a:prstClr>
                  </a:solidFill>
                </a:uFill>
                <a:latin typeface="Calibri"/>
                <a:ea typeface="Calibri"/>
                <a:cs typeface="Calibri"/>
              </a:rPr>
              <a:t> </a:t>
            </a:r>
          </a:p>
          <a:p>
            <a:endParaRPr lang="en-GB" sz="1600"/>
          </a:p>
          <a:p>
            <a:r>
              <a:rPr lang="nl-BE" sz="1600" b="0" i="0" u="none" strike="noStrike" cap="none" baseline="0">
                <a:solidFill>
                  <a:srgbClr val="000000"/>
                </a:solidFill>
                <a:effectLst/>
                <a:uFill>
                  <a:solidFill>
                    <a:prstClr val="black">
                      <a:alpha val="0"/>
                    </a:prstClr>
                  </a:solidFill>
                </a:uFill>
                <a:latin typeface="Calibri"/>
                <a:ea typeface="Calibri"/>
                <a:cs typeface="Calibri"/>
              </a:rPr>
              <a:t>Zodra de IQ is voltooid, klikt u op VERZENDEN onderaan de pagina.</a:t>
            </a:r>
          </a:p>
          <a:p>
            <a:endParaRPr lang="en-GB" sz="1600"/>
          </a:p>
          <a:p>
            <a:r>
              <a:rPr lang="nl-BE" sz="1600" b="0" i="0" u="none" strike="noStrike" cap="none" baseline="0">
                <a:solidFill>
                  <a:srgbClr val="000000"/>
                </a:solidFill>
                <a:effectLst/>
                <a:uFill>
                  <a:solidFill>
                    <a:prstClr val="black">
                      <a:alpha val="0"/>
                    </a:prstClr>
                  </a:solidFill>
                </a:uFill>
                <a:latin typeface="Calibri"/>
                <a:ea typeface="Calibri"/>
                <a:cs typeface="Calibri"/>
              </a:rPr>
              <a:t>Het goedkeuringsteam ontvangt een melding via e-mail om hen te laten weten dat een IQ klaar is voor beoordeling.</a:t>
            </a:r>
            <a:r>
              <a:rPr lang="nl-BE" sz="1600" b="0" i="0" u="none" strike="noStrike" cap="none" baseline="0">
                <a:solidFill>
                  <a:srgbClr val="000000"/>
                </a:solidFill>
                <a:effectLst/>
                <a:uFill>
                  <a:solidFill>
                    <a:prstClr val="black">
                      <a:alpha val="0"/>
                    </a:prstClr>
                  </a:solidFill>
                </a:uFill>
                <a:latin typeface="Calibri"/>
                <a:ea typeface="Calibri"/>
                <a:cs typeface="Calibri"/>
              </a:rPr>
              <a:t> </a:t>
            </a:r>
            <a:r>
              <a:rPr lang="nl-BE" sz="1600" b="0" i="0" u="none" strike="noStrike" cap="none" baseline="0">
                <a:solidFill>
                  <a:srgbClr val="000000"/>
                </a:solidFill>
                <a:effectLst/>
                <a:uFill>
                  <a:solidFill>
                    <a:prstClr val="black">
                      <a:alpha val="0"/>
                    </a:prstClr>
                  </a:solidFill>
                </a:uFill>
                <a:latin typeface="Calibri"/>
                <a:ea typeface="Calibri"/>
                <a:cs typeface="Calibri"/>
              </a:rPr>
              <a:t>Een voorbeeld van de e-mail staat op de volgende pagina...</a:t>
            </a:r>
          </a:p>
        </p:txBody>
      </p:sp>
      <p:sp>
        <p:nvSpPr>
          <p:cNvPr id="3" name="Slide Number Placeholder 2">
            <a:extLst>
              <a:ext uri="{FF2B5EF4-FFF2-40B4-BE49-F238E27FC236}">
                <a16:creationId xmlns:a16="http://schemas.microsoft.com/office/drawing/2014/main" id="{9075D572-A42D-A3B2-42A9-61DFC7F7C0E9}"/>
              </a:ext>
            </a:extLst>
          </p:cNvPr>
          <p:cNvSpPr>
            <a:spLocks noGrp="1"/>
          </p:cNvSpPr>
          <p:nvPr>
            <p:ph type="sldNum" sz="quarter" idx="4"/>
          </p:nvPr>
        </p:nvSpPr>
        <p:spPr/>
        <p:txBody>
          <a:bodyPr/>
          <a:lstStyle/>
          <a:p>
            <a:fld id="{BB5FC4A1-A2DE-4EB5-9A46-57D39B4235EC}" type="slidenum">
              <a:rPr lang="en-US" smtClean="0"/>
              <a:t>57</a:t>
            </a:fld>
            <a:endParaRPr lang="en-US"/>
          </a:p>
        </p:txBody>
      </p:sp>
    </p:spTree>
    <p:extLst>
      <p:ext uri="{BB962C8B-B14F-4D97-AF65-F5344CB8AC3E}">
        <p14:creationId val="908528237"/>
      </p:ext>
    </p:extLst>
  </p:cSld>
  <p:clrMapOvr>
    <a:masterClrMapping/>
  </p:clrMapOvr>
  <p:transition spd="med">
    <p:fade/>
  </p:transition>
  <p:timing/>
</p:sld>
</file>

<file path=ppt/slides/slide5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E12CC49A-86F5-421A-43CF-93FFD22BE408}"/>
              </a:ext>
            </a:extLst>
          </p:cNvPr>
          <p:cNvSpPr>
            <a:spLocks noGrp="1"/>
          </p:cNvSpPr>
          <p:nvPr>
            <p:ph type="title"/>
          </p:nvPr>
        </p:nvSpPr>
        <p:spPr>
          <a:xfrm>
            <a:off x="822960" y="182880"/>
            <a:ext cx="7358907" cy="787032"/>
          </a:xfrm>
        </p:spPr>
        <p:txBody>
          <a:bodyPr anchor="ctr">
            <a:normAutofit/>
          </a:bodyPr>
          <a:lstStyle/>
          <a:p>
            <a:r>
              <a:rPr lang="nl-BE" sz="2000" b="0" i="0" u="none" strike="noStrike" cap="none" baseline="0">
                <a:solidFill>
                  <a:srgbClr val="FFFFFF"/>
                </a:solidFill>
                <a:effectLst/>
                <a:uFill>
                  <a:solidFill>
                    <a:prstClr val="black">
                      <a:alpha val="0"/>
                    </a:prstClr>
                  </a:solidFill>
                </a:uFill>
                <a:latin typeface="Calibri Light"/>
                <a:ea typeface="Calibri Light"/>
                <a:cs typeface="Calibri Light"/>
              </a:rPr>
              <a:t>Vragenlijsten toewijzen</a:t>
            </a:r>
          </a:p>
        </p:txBody>
      </p:sp>
      <p:pic>
        <p:nvPicPr>
          <p:cNvPr id="7" name="Picture 6" descr="Graphical user interface, text, application, email&#10;&#10;Description automatically generated">
            <a:extLst>
              <a:ext uri="{FF2B5EF4-FFF2-40B4-BE49-F238E27FC236}">
                <a16:creationId xmlns:a16="http://schemas.microsoft.com/office/drawing/2014/main" id="{C9A922C2-C6B2-ECB3-C9B1-E832CC4A255E}"/>
              </a:ext>
            </a:extLst>
          </p:cNvPr>
          <p:cNvPicPr>
            <a:picLocks noChangeAspect="1"/>
          </p:cNvPicPr>
          <p:nvPr/>
        </p:nvPicPr>
        <p:blipFill>
          <a:blip r:embed="rId2"/>
          <a:stretch>
            <a:fillRect/>
          </a:stretch>
        </p:blipFill>
        <p:spPr>
          <a:xfrm>
            <a:off x="372527" y="1723191"/>
            <a:ext cx="8074836" cy="3411618"/>
          </a:xfrm>
          <a:prstGeom prst="rect">
            <a:avLst/>
          </a:prstGeom>
          <a:noFill/>
        </p:spPr>
      </p:pic>
      <p:sp>
        <p:nvSpPr>
          <p:cNvPr id="8" name="TextBox 7">
            <a:extLst>
              <a:ext uri="{FF2B5EF4-FFF2-40B4-BE49-F238E27FC236}">
                <a16:creationId xmlns:a16="http://schemas.microsoft.com/office/drawing/2014/main" id="{2A35776B-D21E-1C43-7943-AAF272CC9619}"/>
              </a:ext>
            </a:extLst>
          </p:cNvPr>
          <p:cNvSpPr txBox="1"/>
          <p:nvPr/>
        </p:nvSpPr>
        <p:spPr>
          <a:xfrm>
            <a:off x="493160" y="5291191"/>
            <a:ext cx="8311793" cy="1310640"/>
          </a:xfrm>
          <a:prstGeom prst="rect">
            <a:avLst/>
          </a:prstGeom>
          <a:noFill/>
        </p:spPr>
        <p:txBody>
          <a:bodyPr wrap="square" rtlCol="0">
            <a:spAutoFit/>
          </a:bodyPr>
          <a:lstStyle/>
          <a:p>
            <a:r>
              <a:rPr lang="nl-BE" sz="1600" b="0" i="0" u="none" strike="noStrike" cap="none" baseline="0">
                <a:solidFill>
                  <a:srgbClr val="000000"/>
                </a:solidFill>
                <a:effectLst/>
                <a:uFill>
                  <a:solidFill>
                    <a:prstClr val="black">
                      <a:alpha val="0"/>
                    </a:prstClr>
                  </a:solidFill>
                </a:uFill>
                <a:latin typeface="Calibri"/>
                <a:ea typeface="Calibri"/>
                <a:cs typeface="Calibri"/>
              </a:rPr>
              <a:t>De gebruiker van het goedkeuringsteam kan op de link in de e-mail klikken of inloggen op het systeem en vanaf de startpagina op Items om te beoordelen klikken (zorg ervoor dat u in het vervolgkeuzemenu op het scherm van activiteit naar vragenlijst verandert, anders kunt u niet zien wat er nodig is om te beoordelen) om toegang te krijgen tot de interne vragenlijst.</a:t>
            </a:r>
            <a:r>
              <a:rPr lang="nl-BE" sz="1600" b="0" i="0" u="none" strike="noStrike" cap="none" baseline="0">
                <a:solidFill>
                  <a:srgbClr val="000000"/>
                </a:solidFill>
                <a:effectLst/>
                <a:uFill>
                  <a:solidFill>
                    <a:prstClr val="black">
                      <a:alpha val="0"/>
                    </a:prstClr>
                  </a:solidFill>
                </a:uFill>
                <a:latin typeface="Calibri"/>
                <a:ea typeface="Calibri"/>
                <a:cs typeface="Calibri"/>
              </a:rPr>
              <a:t> </a:t>
            </a:r>
          </a:p>
        </p:txBody>
      </p:sp>
      <p:sp>
        <p:nvSpPr>
          <p:cNvPr id="3" name="Slide Number Placeholder 2">
            <a:extLst>
              <a:ext uri="{FF2B5EF4-FFF2-40B4-BE49-F238E27FC236}">
                <a16:creationId xmlns:a16="http://schemas.microsoft.com/office/drawing/2014/main" id="{DEF3196E-D7B3-C84E-8E7C-30B13E81146A}"/>
              </a:ext>
            </a:extLst>
          </p:cNvPr>
          <p:cNvSpPr>
            <a:spLocks noGrp="1"/>
          </p:cNvSpPr>
          <p:nvPr>
            <p:ph type="sldNum" sz="quarter" idx="4"/>
          </p:nvPr>
        </p:nvSpPr>
        <p:spPr/>
        <p:txBody>
          <a:bodyPr/>
          <a:lstStyle/>
          <a:p>
            <a:fld id="{BB5FC4A1-A2DE-4EB5-9A46-57D39B4235EC}" type="slidenum">
              <a:rPr lang="en-US" smtClean="0"/>
              <a:t>58</a:t>
            </a:fld>
            <a:endParaRPr lang="en-US"/>
          </a:p>
        </p:txBody>
      </p:sp>
    </p:spTree>
    <p:extLst>
      <p:ext uri="{BB962C8B-B14F-4D97-AF65-F5344CB8AC3E}">
        <p14:creationId val="1569033808"/>
      </p:ext>
    </p:extLst>
  </p:cSld>
  <p:clrMapOvr>
    <a:masterClrMapping/>
  </p:clrMapOvr>
  <p:transition spd="med">
    <p:fade/>
  </p:transition>
  <p:timing/>
</p:sld>
</file>

<file path=ppt/slides/slide5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0B14CEFA-250E-4D0F-AD7B-349BEFBBE7B6}"/>
              </a:ext>
            </a:extLst>
          </p:cNvPr>
          <p:cNvSpPr>
            <a:spLocks noGrp="1"/>
          </p:cNvSpPr>
          <p:nvPr>
            <p:ph type="title"/>
          </p:nvPr>
        </p:nvSpPr>
        <p:spPr/>
        <p:txBody>
          <a:bodyPr/>
          <a:lstStyle/>
          <a:p>
            <a:r>
              <a:rPr lang="nl-BE" sz="2000" b="0" i="0" u="none" strike="noStrike" cap="none" baseline="0">
                <a:solidFill>
                  <a:srgbClr val="FFFFFF"/>
                </a:solidFill>
                <a:effectLst/>
                <a:uFill>
                  <a:solidFill>
                    <a:prstClr val="black">
                      <a:alpha val="0"/>
                    </a:prstClr>
                  </a:solidFill>
                </a:uFill>
                <a:latin typeface="Calibri Light"/>
                <a:ea typeface="Calibri Light"/>
                <a:cs typeface="Calibri Light"/>
              </a:rPr>
              <a:t>Vragenlijsten toewijzen</a:t>
            </a:r>
          </a:p>
        </p:txBody>
      </p:sp>
      <p:sp>
        <p:nvSpPr>
          <p:cNvPr id="3" name="Content Placeholder 2">
            <a:extLst>
              <a:ext uri="{FF2B5EF4-FFF2-40B4-BE49-F238E27FC236}">
                <a16:creationId xmlns:a16="http://schemas.microsoft.com/office/drawing/2014/main" id="{90A283AF-2CCC-678C-0AE4-DFB8F5829D4C}"/>
              </a:ext>
            </a:extLst>
          </p:cNvPr>
          <p:cNvSpPr>
            <a:spLocks noGrp="1"/>
          </p:cNvSpPr>
          <p:nvPr>
            <p:ph idx="1"/>
          </p:nvPr>
        </p:nvSpPr>
        <p:spPr/>
        <p:txBody>
          <a:bodyPr>
            <a:normAutofit/>
          </a:bodyPr>
          <a:lstStyle/>
          <a:p>
            <a:pPr marL="0" indent="0">
              <a:buNone/>
            </a:pPr>
            <a:r>
              <a:rPr lang="nl-BE" sz="1600" b="1" i="0" u="none" strike="noStrike" cap="none" baseline="0">
                <a:solidFill>
                  <a:srgbClr val="000000"/>
                </a:solidFill>
                <a:effectLst/>
                <a:uFill>
                  <a:solidFill>
                    <a:prstClr val="black">
                      <a:alpha val="0"/>
                    </a:prstClr>
                  </a:solidFill>
                </a:uFill>
                <a:latin typeface="Calibri"/>
                <a:ea typeface="Calibri"/>
                <a:cs typeface="Calibri"/>
              </a:rPr>
              <a:t>De interne vragenlijst bekijken</a:t>
            </a:r>
          </a:p>
          <a:p>
            <a:pPr marL="0" indent="0">
              <a:buNone/>
            </a:pPr>
            <a:r>
              <a:rPr lang="nl-BE" sz="1600" b="0" i="0" u="none" strike="noStrike" cap="none" baseline="0">
                <a:solidFill>
                  <a:srgbClr val="000000"/>
                </a:solidFill>
                <a:effectLst/>
                <a:uFill>
                  <a:solidFill>
                    <a:prstClr val="black">
                      <a:alpha val="0"/>
                    </a:prstClr>
                  </a:solidFill>
                </a:uFill>
                <a:latin typeface="Calibri"/>
                <a:ea typeface="Calibri"/>
                <a:cs typeface="Calibri"/>
              </a:rPr>
              <a:t>Ingevuld door het </a:t>
            </a:r>
            <a:r>
              <a:rPr lang="nl-BE" sz="1600" b="1" i="0" u="none" strike="noStrike" cap="none" baseline="0">
                <a:solidFill>
                  <a:srgbClr val="FF0000"/>
                </a:solidFill>
                <a:effectLst/>
                <a:uFill>
                  <a:solidFill>
                    <a:prstClr val="black">
                      <a:alpha val="0"/>
                    </a:prstClr>
                  </a:solidFill>
                </a:uFill>
                <a:latin typeface="Calibri"/>
                <a:ea typeface="Calibri"/>
                <a:cs typeface="Calibri"/>
              </a:rPr>
              <a:t>APPROVAL-team</a:t>
            </a:r>
          </a:p>
        </p:txBody>
      </p:sp>
      <p:pic>
        <p:nvPicPr>
          <p:cNvPr id="7" name="Picture 6">
            <a:extLst>
              <a:ext uri="{FF2B5EF4-FFF2-40B4-BE49-F238E27FC236}">
                <a16:creationId xmlns:a16="http://schemas.microsoft.com/office/drawing/2014/main" id="{07970415-E10C-A233-BC42-8F9B339FF8AA}"/>
              </a:ext>
            </a:extLst>
          </p:cNvPr>
          <p:cNvPicPr>
            <a:picLocks noChangeAspect="1"/>
          </p:cNvPicPr>
          <p:nvPr/>
        </p:nvPicPr>
        <p:blipFill>
          <a:blip r:embed="rId2"/>
          <a:stretch>
            <a:fillRect/>
          </a:stretch>
        </p:blipFill>
        <p:spPr>
          <a:xfrm>
            <a:off x="341893" y="2074906"/>
            <a:ext cx="8321040" cy="3072785"/>
          </a:xfrm>
          <a:prstGeom prst="rect">
            <a:avLst/>
          </a:prstGeom>
        </p:spPr>
      </p:pic>
      <p:sp>
        <p:nvSpPr>
          <p:cNvPr id="8" name="TextBox 7">
            <a:extLst>
              <a:ext uri="{FF2B5EF4-FFF2-40B4-BE49-F238E27FC236}">
                <a16:creationId xmlns:a16="http://schemas.microsoft.com/office/drawing/2014/main" id="{AE8A8184-8087-BDAF-7C14-4ECE946D1155}"/>
              </a:ext>
            </a:extLst>
          </p:cNvPr>
          <p:cNvSpPr txBox="1"/>
          <p:nvPr/>
        </p:nvSpPr>
        <p:spPr>
          <a:xfrm>
            <a:off x="341893" y="5349240"/>
            <a:ext cx="8165505" cy="1066800"/>
          </a:xfrm>
          <a:prstGeom prst="rect">
            <a:avLst/>
          </a:prstGeom>
          <a:noFill/>
        </p:spPr>
        <p:txBody>
          <a:bodyPr wrap="square" rtlCol="0">
            <a:spAutoFit/>
          </a:bodyPr>
          <a:lstStyle/>
          <a:p>
            <a:r>
              <a:rPr lang="nl-BE" sz="1600" b="0" i="0" u="none" strike="noStrike" cap="none" baseline="0">
                <a:solidFill>
                  <a:srgbClr val="000000"/>
                </a:solidFill>
                <a:effectLst/>
                <a:uFill>
                  <a:solidFill>
                    <a:prstClr val="black">
                      <a:alpha val="0"/>
                    </a:prstClr>
                  </a:solidFill>
                </a:uFill>
                <a:latin typeface="Calibri"/>
                <a:ea typeface="Calibri"/>
                <a:cs typeface="Calibri"/>
              </a:rPr>
              <a:t>Wanneer de gebruiker van het goedkeuringsteam het item opent voor beoordeling, kunnen ze de totale score van de IQ en de risicocategorie zien.</a:t>
            </a:r>
            <a:r>
              <a:rPr lang="nl-BE" sz="1600" b="0" i="0" u="none" strike="noStrike" cap="none" baseline="0">
                <a:solidFill>
                  <a:srgbClr val="000000"/>
                </a:solidFill>
                <a:effectLst/>
                <a:uFill>
                  <a:solidFill>
                    <a:prstClr val="black">
                      <a:alpha val="0"/>
                    </a:prstClr>
                  </a:solidFill>
                </a:uFill>
                <a:latin typeface="Calibri"/>
                <a:ea typeface="Calibri"/>
                <a:cs typeface="Calibri"/>
              </a:rPr>
              <a:t> </a:t>
            </a:r>
            <a:r>
              <a:rPr lang="nl-BE" sz="1600" b="0" i="0" u="none" strike="noStrike" cap="none" baseline="0">
                <a:solidFill>
                  <a:srgbClr val="000000"/>
                </a:solidFill>
                <a:effectLst/>
                <a:uFill>
                  <a:solidFill>
                    <a:prstClr val="black">
                      <a:alpha val="0"/>
                    </a:prstClr>
                  </a:solidFill>
                </a:uFill>
                <a:latin typeface="Calibri"/>
                <a:ea typeface="Calibri"/>
                <a:cs typeface="Calibri"/>
              </a:rPr>
              <a:t>Vanaf hier kunnen ze ook op de knop Beoordelen klikken om naar de vragenlijst te gaan om deze in detail te bekijken.</a:t>
            </a:r>
            <a:r>
              <a:rPr lang="nl-BE" sz="1600" b="0" i="0" u="none" strike="noStrike" cap="none" baseline="0">
                <a:solidFill>
                  <a:srgbClr val="000000"/>
                </a:solidFill>
                <a:effectLst/>
                <a:uFill>
                  <a:solidFill>
                    <a:prstClr val="black">
                      <a:alpha val="0"/>
                    </a:prstClr>
                  </a:solidFill>
                </a:uFill>
                <a:latin typeface="Calibri"/>
                <a:ea typeface="Calibri"/>
                <a:cs typeface="Calibri"/>
              </a:rPr>
              <a:t> </a:t>
            </a:r>
          </a:p>
        </p:txBody>
      </p:sp>
      <p:sp>
        <p:nvSpPr>
          <p:cNvPr id="4" name="Slide Number Placeholder 3">
            <a:extLst>
              <a:ext uri="{FF2B5EF4-FFF2-40B4-BE49-F238E27FC236}">
                <a16:creationId xmlns:a16="http://schemas.microsoft.com/office/drawing/2014/main" id="{7C04A430-24E6-4587-3BD1-FBAB90EF8068}"/>
              </a:ext>
            </a:extLst>
          </p:cNvPr>
          <p:cNvSpPr>
            <a:spLocks noGrp="1"/>
          </p:cNvSpPr>
          <p:nvPr>
            <p:ph type="sldNum" sz="quarter" idx="4"/>
          </p:nvPr>
        </p:nvSpPr>
        <p:spPr/>
        <p:txBody>
          <a:bodyPr/>
          <a:lstStyle/>
          <a:p>
            <a:fld id="{BB5FC4A1-A2DE-4EB5-9A46-57D39B4235EC}" type="slidenum">
              <a:rPr lang="en-US" smtClean="0"/>
              <a:t>59</a:t>
            </a:fld>
            <a:endParaRPr lang="en-US"/>
          </a:p>
        </p:txBody>
      </p:sp>
    </p:spTree>
    <p:extLst>
      <p:ext uri="{BB962C8B-B14F-4D97-AF65-F5344CB8AC3E}">
        <p14:creationId val="3921832973"/>
      </p:ext>
    </p:extLst>
  </p:cSld>
  <p:clrMapOvr>
    <a:masterClrMapping/>
  </p:clrMapOvr>
  <p:transition spd="med">
    <p:fade/>
  </p:transition>
  <p:timing/>
</p:sld>
</file>

<file path=ppt/slides/slide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2B2F2F01-FE3B-C3D2-80FD-CDA82E4C7529}"/>
              </a:ext>
            </a:extLst>
          </p:cNvPr>
          <p:cNvSpPr>
            <a:spLocks noGrp="1"/>
          </p:cNvSpPr>
          <p:nvPr>
            <p:ph type="title"/>
          </p:nvPr>
        </p:nvSpPr>
        <p:spPr>
          <a:xfrm>
            <a:off x="892546" y="182880"/>
            <a:ext cx="7358907" cy="787032"/>
          </a:xfrm>
        </p:spPr>
        <p:txBody>
          <a:bodyPr/>
          <a:lstStyle/>
          <a:p>
            <a:r>
              <a:rPr lang="nl-BE" sz="2000" b="0" i="0" u="none" strike="noStrike" cap="none" baseline="0">
                <a:solidFill>
                  <a:srgbClr val="FFFFFF"/>
                </a:solidFill>
                <a:effectLst/>
                <a:uFill>
                  <a:solidFill>
                    <a:prstClr val="black">
                      <a:alpha val="0"/>
                    </a:prstClr>
                  </a:solidFill>
                </a:uFill>
                <a:latin typeface="Calibri Light"/>
                <a:ea typeface="Calibri Light"/>
                <a:cs typeface="Calibri Light"/>
              </a:rPr>
              <a:t>LSEG en duurzame inkoop:</a:t>
            </a:r>
            <a:br>
              <a:rPr sz="2000"/>
            </a:br>
            <a:r>
              <a:rPr lang="nl-BE" sz="2000" b="0" i="0" u="none" strike="noStrike" cap="none" baseline="0">
                <a:solidFill>
                  <a:srgbClr val="FFFFFF"/>
                </a:solidFill>
                <a:effectLst/>
                <a:uFill>
                  <a:solidFill>
                    <a:prstClr val="black">
                      <a:alpha val="0"/>
                    </a:prstClr>
                  </a:solidFill>
                </a:uFill>
                <a:latin typeface="Calibri Light"/>
                <a:ea typeface="Calibri Light"/>
                <a:cs typeface="Calibri Light"/>
              </a:rPr>
              <a:t>Een door het centrum geleid initiatief</a:t>
            </a:r>
          </a:p>
        </p:txBody>
      </p:sp>
      <p:sp>
        <p:nvSpPr>
          <p:cNvPr id="4" name="Slide Number Placeholder 3">
            <a:extLst>
              <a:ext uri="{FF2B5EF4-FFF2-40B4-BE49-F238E27FC236}">
                <a16:creationId xmlns:a16="http://schemas.microsoft.com/office/drawing/2014/main" id="{B8085BC2-F0EF-E656-53AB-565EE6A1046E}"/>
              </a:ext>
            </a:extLst>
          </p:cNvPr>
          <p:cNvSpPr>
            <a:spLocks noGrp="1"/>
          </p:cNvSpPr>
          <p:nvPr>
            <p:ph type="sldNum" sz="quarter" idx="4"/>
          </p:nvPr>
        </p:nvSpPr>
        <p:spPr/>
        <p:txBody>
          <a:bodyPr/>
          <a:lstStyle/>
          <a:p>
            <a:fld id="{BB5FC4A1-A2DE-4EB5-9A46-57D39B4235EC}" type="slidenum">
              <a:rPr lang="en-US" smtClean="0"/>
              <a:t>6</a:t>
            </a:fld>
            <a:endParaRPr lang="en-US"/>
          </a:p>
        </p:txBody>
      </p:sp>
      <p:graphicFrame>
        <p:nvGraphicFramePr>
          <p:cNvPr id="5" name="Diagram 4">
            <a:extLst>
              <a:ext uri="{FF2B5EF4-FFF2-40B4-BE49-F238E27FC236}">
                <a16:creationId xmlns:a16="http://schemas.microsoft.com/office/drawing/2014/main" id="{B1DEB976-F467-2C11-EA72-15C0C4432AB0}"/>
              </a:ext>
            </a:extLst>
          </p:cNvPr>
          <p:cNvGraphicFramePr/>
          <p:nvPr>
            <p:extLst>
              <p:ext uri="{D42A27DB-BD31-4B8C-83A1-F6EECF244321}">
                <p14:modId val="2540236292"/>
              </p:ext>
            </p:extLst>
          </p:nvPr>
        </p:nvGraphicFramePr>
        <p:xfrm>
          <a:off x="595248" y="1222339"/>
          <a:ext cx="7953502" cy="2032000"/>
        </p:xfrm>
        <a:graphic>
          <a:graphicData uri="http://schemas.openxmlformats.org/drawingml/2006/diagram">
            <dgm:relIds xmlns:dgm="http://schemas.openxmlformats.org/drawingml/2006/diagram" r:dm="rId3" r:lo="rId4" r:qs="rId5" r:cs="rId6"/>
          </a:graphicData>
        </a:graphic>
      </p:graphicFrame>
      <p:sp>
        <p:nvSpPr>
          <p:cNvPr id="6" name="TextBox 5">
            <a:extLst>
              <a:ext uri="{FF2B5EF4-FFF2-40B4-BE49-F238E27FC236}">
                <a16:creationId xmlns:a16="http://schemas.microsoft.com/office/drawing/2014/main" id="{9AABC378-6D6E-F76E-9D57-D22EDAD14485}"/>
              </a:ext>
            </a:extLst>
          </p:cNvPr>
          <p:cNvSpPr txBox="1"/>
          <p:nvPr/>
        </p:nvSpPr>
        <p:spPr>
          <a:xfrm>
            <a:off x="318498" y="3254339"/>
            <a:ext cx="8230252" cy="4236720"/>
          </a:xfrm>
          <a:prstGeom prst="rect">
            <a:avLst/>
          </a:prstGeom>
          <a:noFill/>
        </p:spPr>
        <p:txBody>
          <a:bodyPr wrap="square" rtlCol="0">
            <a:spAutoFit/>
          </a:bodyPr>
          <a:lstStyle/>
          <a:p>
            <a:r>
              <a:rPr lang="nl-BE" sz="1600" b="0" i="0" u="none" strike="noStrike" cap="none" baseline="0">
                <a:solidFill>
                  <a:srgbClr val="000000"/>
                </a:solidFill>
                <a:effectLst/>
                <a:uFill>
                  <a:solidFill>
                    <a:prstClr val="black">
                      <a:alpha val="0"/>
                    </a:prstClr>
                  </a:solidFill>
                </a:uFill>
                <a:latin typeface="Calibri"/>
                <a:ea typeface="Calibri"/>
                <a:cs typeface="Calibri"/>
              </a:rPr>
              <a:t>LSEG zal deel uitmaken van een veel bredere, door RPM Centre geleide workflow, gericht op het volledig doorlichten van alle externe LEVERANCIERS vanuit het perspectief van Compliance, Sustainability en Responsible Procurement in overeenstemming met de doelstellingen van RPM voor het bouwen van een betere wereld.</a:t>
            </a:r>
            <a:r>
              <a:rPr lang="nl-BE" sz="1600" b="0" i="0" u="none" strike="noStrike" cap="none" baseline="0">
                <a:solidFill>
                  <a:srgbClr val="000000"/>
                </a:solidFill>
                <a:effectLst/>
                <a:uFill>
                  <a:solidFill>
                    <a:prstClr val="black">
                      <a:alpha val="0"/>
                    </a:prstClr>
                  </a:solidFill>
                </a:uFill>
                <a:latin typeface="Calibri"/>
                <a:ea typeface="Calibri"/>
                <a:cs typeface="Calibri"/>
              </a:rPr>
              <a:t> </a:t>
            </a:r>
          </a:p>
          <a:p>
            <a:endParaRPr lang="en-GB" sz="1600"/>
          </a:p>
          <a:p>
            <a:r>
              <a:rPr lang="nl-BE" sz="1600" b="0" i="0" u="none" strike="noStrike" cap="none" baseline="0">
                <a:solidFill>
                  <a:srgbClr val="000000"/>
                </a:solidFill>
                <a:effectLst/>
                <a:uFill>
                  <a:solidFill>
                    <a:prstClr val="black">
                      <a:alpha val="0"/>
                    </a:prstClr>
                  </a:solidFill>
                </a:uFill>
                <a:latin typeface="Calibri"/>
                <a:ea typeface="Calibri"/>
                <a:cs typeface="Calibri"/>
              </a:rPr>
              <a:t>Als zodanig zal het beheer van klanten en leveranciers in LSEG enigszins verschillen.</a:t>
            </a:r>
            <a:r>
              <a:rPr lang="nl-BE" sz="1600" b="0" i="0" u="none" strike="noStrike" cap="none" baseline="0">
                <a:solidFill>
                  <a:srgbClr val="000000"/>
                </a:solidFill>
                <a:effectLst/>
                <a:uFill>
                  <a:solidFill>
                    <a:prstClr val="black">
                      <a:alpha val="0"/>
                    </a:prstClr>
                  </a:solidFill>
                </a:uFill>
                <a:latin typeface="Calibri"/>
                <a:ea typeface="Calibri"/>
                <a:cs typeface="Calibri"/>
              </a:rPr>
              <a:t> </a:t>
            </a:r>
          </a:p>
          <a:p>
            <a:endParaRPr lang="en-GB" sz="1600"/>
          </a:p>
          <a:p>
            <a:r>
              <a:rPr lang="nl-BE" sz="1600" b="0" i="0" u="none" strike="noStrike" cap="none" baseline="0">
                <a:solidFill>
                  <a:srgbClr val="000000"/>
                </a:solidFill>
                <a:effectLst/>
                <a:uFill>
                  <a:solidFill>
                    <a:prstClr val="black">
                      <a:alpha val="0"/>
                    </a:prstClr>
                  </a:solidFill>
                </a:uFill>
                <a:latin typeface="Calibri"/>
                <a:ea typeface="Calibri"/>
                <a:cs typeface="Calibri"/>
              </a:rPr>
              <a:t>Klanten worden volledig beheerd op lokaal entiteitsniveau, terwijl de goedkeuring van externe leveranciers </a:t>
            </a:r>
            <a:r>
              <a:rPr lang="nl-BE" sz="1600" b="0" i="0" u="sng" strike="noStrike" cap="none" baseline="0">
                <a:solidFill>
                  <a:srgbClr val="FF0000"/>
                </a:solidFill>
                <a:effectLst/>
                <a:uFill>
                  <a:solidFill>
                    <a:srgbClr val="FF0000"/>
                  </a:solidFill>
                </a:uFill>
                <a:latin typeface="Calibri"/>
                <a:ea typeface="Calibri"/>
                <a:cs typeface="Calibri"/>
              </a:rPr>
              <a:t>centraal wordt beheerd door het RPM Compliance-team</a:t>
            </a:r>
            <a:r>
              <a:rPr lang="nl-BE" sz="1600" b="0" i="0" u="none" strike="noStrike" cap="none" baseline="0">
                <a:solidFill>
                  <a:srgbClr val="000000"/>
                </a:solidFill>
                <a:effectLst/>
                <a:uFill>
                  <a:solidFill>
                    <a:prstClr val="black">
                      <a:alpha val="0"/>
                    </a:prstClr>
                  </a:solidFill>
                </a:uFill>
                <a:latin typeface="Calibri"/>
                <a:ea typeface="Calibri"/>
                <a:cs typeface="Calibri"/>
              </a:rPr>
              <a:t>.</a:t>
            </a:r>
            <a:r>
              <a:rPr lang="nl-BE" sz="1600" b="0" i="0" u="none" strike="noStrike" cap="none" baseline="0">
                <a:solidFill>
                  <a:srgbClr val="000000"/>
                </a:solidFill>
                <a:effectLst/>
                <a:uFill>
                  <a:solidFill>
                    <a:prstClr val="black">
                      <a:alpha val="0"/>
                    </a:prstClr>
                  </a:solidFill>
                </a:uFill>
                <a:latin typeface="Calibri"/>
                <a:ea typeface="Calibri"/>
                <a:cs typeface="Calibri"/>
              </a:rPr>
              <a:t> </a:t>
            </a:r>
            <a:r>
              <a:rPr lang="nl-BE" sz="1600" b="0" i="0" u="none" strike="noStrike" cap="none" baseline="0">
                <a:solidFill>
                  <a:srgbClr val="000000"/>
                </a:solidFill>
                <a:effectLst/>
                <a:uFill>
                  <a:solidFill>
                    <a:prstClr val="black">
                      <a:alpha val="0"/>
                    </a:prstClr>
                  </a:solidFill>
                </a:uFill>
                <a:latin typeface="Calibri"/>
                <a:ea typeface="Calibri"/>
                <a:cs typeface="Calibri"/>
              </a:rPr>
              <a:t>Dit zorgt ervoor dat grote en risicovolle externe leveranciers worden ingediend voor beoordeling van hun duurzaamheidsreferenties.</a:t>
            </a:r>
            <a:r>
              <a:rPr lang="nl-BE" sz="1600" b="0" i="0" u="none" strike="noStrike" cap="none" baseline="0">
                <a:solidFill>
                  <a:srgbClr val="000000"/>
                </a:solidFill>
                <a:effectLst/>
                <a:uFill>
                  <a:solidFill>
                    <a:prstClr val="black">
                      <a:alpha val="0"/>
                    </a:prstClr>
                  </a:solidFill>
                </a:uFill>
                <a:latin typeface="Calibri"/>
                <a:ea typeface="Calibri"/>
                <a:cs typeface="Calibri"/>
              </a:rPr>
              <a:t> </a:t>
            </a:r>
          </a:p>
          <a:p>
            <a:endParaRPr lang="en-GB" sz="1600"/>
          </a:p>
          <a:p>
            <a:r>
              <a:rPr lang="nl-BE" sz="1600" b="0" i="0" u="none" strike="noStrike" cap="none" baseline="0">
                <a:solidFill>
                  <a:srgbClr val="000000"/>
                </a:solidFill>
                <a:effectLst/>
                <a:uFill>
                  <a:solidFill>
                    <a:prstClr val="black">
                      <a:alpha val="0"/>
                    </a:prstClr>
                  </a:solidFill>
                </a:uFill>
                <a:latin typeface="Calibri"/>
                <a:ea typeface="Calibri"/>
                <a:cs typeface="Calibri"/>
              </a:rPr>
              <a:t>Als u vragen hebt over de impact die dit zal hebben op uw lokale bedrijf, neem dan contact op met het RPM Compliance-team.</a:t>
            </a:r>
            <a:r>
              <a:rPr lang="nl-BE" sz="1600" b="0" i="0" u="none" strike="noStrike" cap="none" baseline="0">
                <a:solidFill>
                  <a:srgbClr val="000000"/>
                </a:solidFill>
                <a:effectLst/>
                <a:uFill>
                  <a:solidFill>
                    <a:prstClr val="black">
                      <a:alpha val="0"/>
                    </a:prstClr>
                  </a:solidFill>
                </a:uFill>
                <a:latin typeface="Calibri"/>
                <a:ea typeface="Calibri"/>
                <a:cs typeface="Calibri"/>
              </a:rPr>
              <a:t> </a:t>
            </a:r>
            <a:endParaRPr lang="en-GB"/>
          </a:p>
        </p:txBody>
      </p:sp>
    </p:spTree>
    <p:extLst>
      <p:ext uri="{BB962C8B-B14F-4D97-AF65-F5344CB8AC3E}">
        <p14:creationId val="1889759054"/>
      </p:ext>
    </p:extLst>
  </p:cSld>
  <p:clrMapOvr>
    <a:masterClrMapping/>
  </p:clrMapOvr>
  <p:transition spd="med">
    <p:fade/>
  </p:transition>
  <p:timing/>
</p:sld>
</file>

<file path=ppt/slides/slide6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EDAB3448-7FA1-9897-A338-31D7DE3AED9A}"/>
              </a:ext>
            </a:extLst>
          </p:cNvPr>
          <p:cNvSpPr>
            <a:spLocks noGrp="1"/>
          </p:cNvSpPr>
          <p:nvPr>
            <p:ph type="title"/>
          </p:nvPr>
        </p:nvSpPr>
        <p:spPr>
          <a:xfrm>
            <a:off x="822960" y="182880"/>
            <a:ext cx="7358907" cy="787032"/>
          </a:xfrm>
        </p:spPr>
        <p:txBody>
          <a:bodyPr anchor="ctr">
            <a:normAutofit/>
          </a:bodyPr>
          <a:lstStyle/>
          <a:p>
            <a:r>
              <a:rPr lang="nl-BE" sz="2000" b="0" i="0" u="none" strike="noStrike" cap="none" baseline="0">
                <a:solidFill>
                  <a:srgbClr val="FFFFFF"/>
                </a:solidFill>
                <a:effectLst/>
                <a:uFill>
                  <a:solidFill>
                    <a:prstClr val="black">
                      <a:alpha val="0"/>
                    </a:prstClr>
                  </a:solidFill>
                </a:uFill>
                <a:latin typeface="Calibri Light"/>
                <a:ea typeface="Calibri Light"/>
                <a:cs typeface="Calibri Light"/>
              </a:rPr>
              <a:t>Vragenlijsten toewijzen</a:t>
            </a:r>
          </a:p>
        </p:txBody>
      </p:sp>
      <p:pic>
        <p:nvPicPr>
          <p:cNvPr id="7" name="Picture 6">
            <a:extLst>
              <a:ext uri="{FF2B5EF4-FFF2-40B4-BE49-F238E27FC236}">
                <a16:creationId xmlns:a16="http://schemas.microsoft.com/office/drawing/2014/main" id="{2B13F968-339D-EDCD-22CA-9C273FE1439A}"/>
              </a:ext>
            </a:extLst>
          </p:cNvPr>
          <p:cNvPicPr>
            <a:picLocks noChangeAspect="1"/>
          </p:cNvPicPr>
          <p:nvPr/>
        </p:nvPicPr>
        <p:blipFill>
          <a:blip r:embed="rId2"/>
          <a:stretch>
            <a:fillRect/>
          </a:stretch>
        </p:blipFill>
        <p:spPr>
          <a:xfrm>
            <a:off x="360643" y="1682667"/>
            <a:ext cx="8074836" cy="1473657"/>
          </a:xfrm>
          <a:prstGeom prst="rect">
            <a:avLst/>
          </a:prstGeom>
          <a:noFill/>
        </p:spPr>
      </p:pic>
      <p:sp>
        <p:nvSpPr>
          <p:cNvPr id="8" name="TextBox 7">
            <a:extLst>
              <a:ext uri="{FF2B5EF4-FFF2-40B4-BE49-F238E27FC236}">
                <a16:creationId xmlns:a16="http://schemas.microsoft.com/office/drawing/2014/main" id="{A32C8AB1-3896-239B-38B9-B18DC80CC16F}"/>
              </a:ext>
            </a:extLst>
          </p:cNvPr>
          <p:cNvSpPr txBox="1"/>
          <p:nvPr/>
        </p:nvSpPr>
        <p:spPr>
          <a:xfrm>
            <a:off x="360643" y="3185950"/>
            <a:ext cx="8074836" cy="1158240"/>
          </a:xfrm>
          <a:prstGeom prst="rect">
            <a:avLst/>
          </a:prstGeom>
          <a:noFill/>
        </p:spPr>
        <p:txBody>
          <a:bodyPr wrap="square" rtlCol="0">
            <a:spAutoFit/>
          </a:bodyPr>
          <a:lstStyle/>
          <a:p>
            <a:r>
              <a:rPr lang="nl-BE" sz="1400" b="0" i="0" u="none" strike="noStrike" cap="none" baseline="0">
                <a:solidFill>
                  <a:srgbClr val="000000"/>
                </a:solidFill>
                <a:effectLst/>
                <a:uFill>
                  <a:solidFill>
                    <a:prstClr val="black">
                      <a:alpha val="0"/>
                    </a:prstClr>
                  </a:solidFill>
                </a:uFill>
                <a:latin typeface="Calibri"/>
                <a:ea typeface="Calibri"/>
                <a:cs typeface="Calibri"/>
              </a:rPr>
              <a:t>Voor elke vraag die in het IQ wordt beantwoord, kan de beoordelaar de score zien die aan elk antwoord wordt toegekend en heeft hij de optie om opmerkingen toe te voegen, herzieningen van antwoorden aan te vragen of beoordelingen te maken.</a:t>
            </a:r>
            <a:r>
              <a:rPr lang="nl-BE" sz="1400" b="0" i="0" u="none" strike="noStrike" cap="none" baseline="0">
                <a:solidFill>
                  <a:srgbClr val="000000"/>
                </a:solidFill>
                <a:effectLst/>
                <a:uFill>
                  <a:solidFill>
                    <a:prstClr val="black">
                      <a:alpha val="0"/>
                    </a:prstClr>
                  </a:solidFill>
                </a:uFill>
                <a:latin typeface="Calibri"/>
                <a:ea typeface="Calibri"/>
                <a:cs typeface="Calibri"/>
              </a:rPr>
              <a:t> </a:t>
            </a:r>
            <a:r>
              <a:rPr lang="nl-BE" sz="1400" b="0" i="0" u="none" strike="noStrike" cap="none" baseline="0">
                <a:solidFill>
                  <a:srgbClr val="000000"/>
                </a:solidFill>
                <a:effectLst/>
                <a:uFill>
                  <a:solidFill>
                    <a:prstClr val="black">
                      <a:alpha val="0"/>
                    </a:prstClr>
                  </a:solidFill>
                </a:uFill>
                <a:latin typeface="Calibri"/>
                <a:ea typeface="Calibri"/>
                <a:cs typeface="Calibri"/>
              </a:rPr>
              <a:t>Als u op Revisie klikt, verschijnt het onderstaande pop-upvenster waarin u de revisie kunt invoeren die u de toegewezen persoon moet maken.</a:t>
            </a:r>
            <a:r>
              <a:rPr lang="nl-BE" sz="1400" b="0" i="0" u="none" strike="noStrike" cap="none" baseline="0">
                <a:solidFill>
                  <a:srgbClr val="000000"/>
                </a:solidFill>
                <a:effectLst/>
                <a:uFill>
                  <a:solidFill>
                    <a:prstClr val="black">
                      <a:alpha val="0"/>
                    </a:prstClr>
                  </a:solidFill>
                </a:uFill>
                <a:latin typeface="Calibri"/>
                <a:ea typeface="Calibri"/>
                <a:cs typeface="Calibri"/>
              </a:rPr>
              <a:t> </a:t>
            </a:r>
          </a:p>
        </p:txBody>
      </p:sp>
      <p:pic>
        <p:nvPicPr>
          <p:cNvPr id="10" name="Picture 9">
            <a:extLst>
              <a:ext uri="{FF2B5EF4-FFF2-40B4-BE49-F238E27FC236}">
                <a16:creationId xmlns:a16="http://schemas.microsoft.com/office/drawing/2014/main" id="{FB3C983D-3BCC-0BE2-A868-D241760D3BDD}"/>
              </a:ext>
            </a:extLst>
          </p:cNvPr>
          <p:cNvPicPr>
            <a:picLocks noChangeAspect="1"/>
          </p:cNvPicPr>
          <p:nvPr/>
        </p:nvPicPr>
        <p:blipFill>
          <a:blip r:embed="rId3"/>
          <a:stretch>
            <a:fillRect/>
          </a:stretch>
        </p:blipFill>
        <p:spPr>
          <a:xfrm>
            <a:off x="1976857" y="4078840"/>
            <a:ext cx="5051111" cy="2596280"/>
          </a:xfrm>
          <a:prstGeom prst="rect">
            <a:avLst/>
          </a:prstGeom>
        </p:spPr>
      </p:pic>
      <p:sp>
        <p:nvSpPr>
          <p:cNvPr id="3" name="Slide Number Placeholder 2">
            <a:extLst>
              <a:ext uri="{FF2B5EF4-FFF2-40B4-BE49-F238E27FC236}">
                <a16:creationId xmlns:a16="http://schemas.microsoft.com/office/drawing/2014/main" id="{84DFDF3C-27C3-DF63-249D-8259D0615D2A}"/>
              </a:ext>
            </a:extLst>
          </p:cNvPr>
          <p:cNvSpPr>
            <a:spLocks noGrp="1"/>
          </p:cNvSpPr>
          <p:nvPr>
            <p:ph type="sldNum" sz="quarter" idx="4"/>
          </p:nvPr>
        </p:nvSpPr>
        <p:spPr/>
        <p:txBody>
          <a:bodyPr/>
          <a:lstStyle/>
          <a:p>
            <a:fld id="{BB5FC4A1-A2DE-4EB5-9A46-57D39B4235EC}" type="slidenum">
              <a:rPr lang="en-US" smtClean="0"/>
              <a:t>60</a:t>
            </a:fld>
            <a:endParaRPr lang="en-US"/>
          </a:p>
        </p:txBody>
      </p:sp>
    </p:spTree>
    <p:extLst>
      <p:ext uri="{BB962C8B-B14F-4D97-AF65-F5344CB8AC3E}">
        <p14:creationId val="3269188898"/>
      </p:ext>
    </p:extLst>
  </p:cSld>
  <p:clrMapOvr>
    <a:masterClrMapping/>
  </p:clrMapOvr>
  <p:transition spd="med">
    <p:fade/>
  </p:transition>
  <p:timing/>
</p:sld>
</file>

<file path=ppt/slides/slide6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CEC42C44-8124-4583-9D86-9E805CDC1768}"/>
              </a:ext>
            </a:extLst>
          </p:cNvPr>
          <p:cNvSpPr>
            <a:spLocks noGrp="1"/>
          </p:cNvSpPr>
          <p:nvPr>
            <p:ph type="title"/>
          </p:nvPr>
        </p:nvSpPr>
        <p:spPr/>
        <p:txBody>
          <a:bodyPr/>
          <a:lstStyle/>
          <a:p>
            <a:r>
              <a:rPr lang="nl-BE" sz="2000" b="0" i="0" u="none" strike="noStrike" cap="none" baseline="0">
                <a:solidFill>
                  <a:srgbClr val="FFFFFF"/>
                </a:solidFill>
                <a:effectLst/>
                <a:uFill>
                  <a:solidFill>
                    <a:prstClr val="black">
                      <a:alpha val="0"/>
                    </a:prstClr>
                  </a:solidFill>
                </a:uFill>
                <a:latin typeface="Calibri Light"/>
                <a:ea typeface="Calibri Light"/>
                <a:cs typeface="Calibri Light"/>
              </a:rPr>
              <a:t>Vragenlijsten toewijzen</a:t>
            </a:r>
          </a:p>
        </p:txBody>
      </p:sp>
      <p:sp>
        <p:nvSpPr>
          <p:cNvPr id="8" name="TextBox 7">
            <a:extLst>
              <a:ext uri="{FF2B5EF4-FFF2-40B4-BE49-F238E27FC236}">
                <a16:creationId xmlns:a16="http://schemas.microsoft.com/office/drawing/2014/main" id="{01F59DA0-E083-289E-6F8A-8F6C76133120}"/>
              </a:ext>
            </a:extLst>
          </p:cNvPr>
          <p:cNvSpPr txBox="1"/>
          <p:nvPr/>
        </p:nvSpPr>
        <p:spPr>
          <a:xfrm>
            <a:off x="513708" y="1633591"/>
            <a:ext cx="8219326" cy="1066800"/>
          </a:xfrm>
          <a:prstGeom prst="rect">
            <a:avLst/>
          </a:prstGeom>
          <a:noFill/>
        </p:spPr>
        <p:txBody>
          <a:bodyPr wrap="square" rtlCol="0">
            <a:spAutoFit/>
          </a:bodyPr>
          <a:lstStyle/>
          <a:p>
            <a:r>
              <a:rPr lang="nl-BE" sz="1600" b="0" i="0" u="none" strike="noStrike" cap="none" baseline="0">
                <a:solidFill>
                  <a:srgbClr val="000000"/>
                </a:solidFill>
                <a:effectLst/>
                <a:uFill>
                  <a:solidFill>
                    <a:prstClr val="black">
                      <a:alpha val="0"/>
                    </a:prstClr>
                  </a:solidFill>
                </a:uFill>
                <a:latin typeface="Calibri"/>
                <a:ea typeface="Calibri"/>
                <a:cs typeface="Calibri"/>
              </a:rPr>
              <a:t>Aan de basis van de IQ kan de beoordelaar de beoordelaar wijzigen als hij/zij de informatie dubbel wil controleren en hij/zij kan ook terugsturen naar de toegewezen persoon zodra alle revisieverzoeken, opmerkingen enz. door de beoordelaar zijn gemaakt.</a:t>
            </a:r>
            <a:r>
              <a:rPr lang="nl-BE" sz="1600" b="0" i="0" u="none" strike="noStrike" cap="none" baseline="0">
                <a:solidFill>
                  <a:srgbClr val="000000"/>
                </a:solidFill>
                <a:effectLst/>
                <a:uFill>
                  <a:solidFill>
                    <a:prstClr val="black">
                      <a:alpha val="0"/>
                    </a:prstClr>
                  </a:solidFill>
                </a:uFill>
                <a:latin typeface="Calibri"/>
                <a:ea typeface="Calibri"/>
                <a:cs typeface="Calibri"/>
              </a:rPr>
              <a:t> </a:t>
            </a:r>
          </a:p>
        </p:txBody>
      </p:sp>
      <p:pic>
        <p:nvPicPr>
          <p:cNvPr id="10" name="Picture 9">
            <a:extLst>
              <a:ext uri="{FF2B5EF4-FFF2-40B4-BE49-F238E27FC236}">
                <a16:creationId xmlns:a16="http://schemas.microsoft.com/office/drawing/2014/main" id="{8EE4DD20-7231-8A39-13AC-1DAD2C251097}"/>
              </a:ext>
            </a:extLst>
          </p:cNvPr>
          <p:cNvPicPr>
            <a:picLocks noChangeAspect="1"/>
          </p:cNvPicPr>
          <p:nvPr/>
        </p:nvPicPr>
        <p:blipFill>
          <a:blip r:embed="rId2"/>
          <a:stretch>
            <a:fillRect/>
          </a:stretch>
        </p:blipFill>
        <p:spPr>
          <a:xfrm>
            <a:off x="226032" y="2685143"/>
            <a:ext cx="8691936" cy="3104657"/>
          </a:xfrm>
          <a:prstGeom prst="rect">
            <a:avLst/>
          </a:prstGeom>
        </p:spPr>
      </p:pic>
      <p:sp>
        <p:nvSpPr>
          <p:cNvPr id="3" name="Slide Number Placeholder 2">
            <a:extLst>
              <a:ext uri="{FF2B5EF4-FFF2-40B4-BE49-F238E27FC236}">
                <a16:creationId xmlns:a16="http://schemas.microsoft.com/office/drawing/2014/main" id="{21929FC3-066C-2CD2-548A-ED6469C59FED}"/>
              </a:ext>
            </a:extLst>
          </p:cNvPr>
          <p:cNvSpPr>
            <a:spLocks noGrp="1"/>
          </p:cNvSpPr>
          <p:nvPr>
            <p:ph type="sldNum" sz="quarter" idx="4"/>
          </p:nvPr>
        </p:nvSpPr>
        <p:spPr/>
        <p:txBody>
          <a:bodyPr/>
          <a:lstStyle/>
          <a:p>
            <a:fld id="{BB5FC4A1-A2DE-4EB5-9A46-57D39B4235EC}" type="slidenum">
              <a:rPr lang="en-US" smtClean="0"/>
              <a:t>61</a:t>
            </a:fld>
            <a:endParaRPr lang="en-US"/>
          </a:p>
        </p:txBody>
      </p:sp>
    </p:spTree>
    <p:extLst>
      <p:ext uri="{BB962C8B-B14F-4D97-AF65-F5344CB8AC3E}">
        <p14:creationId val="1493833896"/>
      </p:ext>
    </p:extLst>
  </p:cSld>
  <p:clrMapOvr>
    <a:masterClrMapping/>
  </p:clrMapOvr>
  <p:transition spd="med">
    <p:fade/>
  </p:transition>
  <p:timing/>
</p:sld>
</file>

<file path=ppt/slides/slide6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12" name="Title 1">
            <a:extLst>
              <a:ext uri="{FF2B5EF4-FFF2-40B4-BE49-F238E27FC236}">
                <a16:creationId xmlns:a16="http://schemas.microsoft.com/office/drawing/2014/main" id="{EB4CDC0D-5E5A-B405-4CB8-4404CF4E0CFC}"/>
              </a:ext>
            </a:extLst>
          </p:cNvPr>
          <p:cNvSpPr>
            <a:spLocks noGrp="1"/>
          </p:cNvSpPr>
          <p:nvPr>
            <p:ph type="title"/>
          </p:nvPr>
        </p:nvSpPr>
        <p:spPr>
          <a:xfrm>
            <a:off x="822960" y="182880"/>
            <a:ext cx="7358907" cy="787032"/>
          </a:xfrm>
        </p:spPr>
        <p:txBody>
          <a:bodyPr/>
          <a:lstStyle/>
          <a:p>
            <a:r>
              <a:rPr lang="nl-BE" sz="2000" b="0" i="0" u="none" strike="noStrike" cap="none" baseline="0">
                <a:solidFill>
                  <a:srgbClr val="FFFFFF"/>
                </a:solidFill>
                <a:effectLst/>
                <a:uFill>
                  <a:solidFill>
                    <a:prstClr val="black">
                      <a:alpha val="0"/>
                    </a:prstClr>
                  </a:solidFill>
                </a:uFill>
                <a:latin typeface="Calibri Light"/>
                <a:ea typeface="Calibri Light"/>
                <a:cs typeface="Calibri Light"/>
              </a:rPr>
              <a:t>Vragenlijsten toewijzen</a:t>
            </a:r>
          </a:p>
        </p:txBody>
      </p:sp>
      <p:pic>
        <p:nvPicPr>
          <p:cNvPr id="7" name="Picture 6">
            <a:extLst>
              <a:ext uri="{FF2B5EF4-FFF2-40B4-BE49-F238E27FC236}">
                <a16:creationId xmlns:a16="http://schemas.microsoft.com/office/drawing/2014/main" id="{86129676-1C1B-7C80-E18A-527E79FB9697}"/>
              </a:ext>
            </a:extLst>
          </p:cNvPr>
          <p:cNvPicPr>
            <a:picLocks noChangeAspect="1"/>
          </p:cNvPicPr>
          <p:nvPr/>
        </p:nvPicPr>
        <p:blipFill>
          <a:blip r:embed="rId2"/>
          <a:stretch>
            <a:fillRect/>
          </a:stretch>
        </p:blipFill>
        <p:spPr>
          <a:xfrm>
            <a:off x="464995" y="1965436"/>
            <a:ext cx="8074836" cy="2927128"/>
          </a:xfrm>
          <a:prstGeom prst="rect">
            <a:avLst/>
          </a:prstGeom>
          <a:noFill/>
        </p:spPr>
      </p:pic>
      <p:sp>
        <p:nvSpPr>
          <p:cNvPr id="8" name="TextBox 7">
            <a:extLst>
              <a:ext uri="{FF2B5EF4-FFF2-40B4-BE49-F238E27FC236}">
                <a16:creationId xmlns:a16="http://schemas.microsoft.com/office/drawing/2014/main" id="{37691D86-333C-0017-474B-7877579F37F6}"/>
              </a:ext>
            </a:extLst>
          </p:cNvPr>
          <p:cNvSpPr txBox="1"/>
          <p:nvPr/>
        </p:nvSpPr>
        <p:spPr>
          <a:xfrm>
            <a:off x="464995" y="1442216"/>
            <a:ext cx="7798085" cy="518160"/>
          </a:xfrm>
          <a:prstGeom prst="rect">
            <a:avLst/>
          </a:prstGeom>
          <a:noFill/>
        </p:spPr>
        <p:txBody>
          <a:bodyPr wrap="square" rtlCol="0">
            <a:spAutoFit/>
          </a:bodyPr>
          <a:lstStyle/>
          <a:p>
            <a:r>
              <a:rPr lang="nl-BE" sz="1400" b="0" i="0" u="none" strike="noStrike" cap="none" baseline="0">
                <a:solidFill>
                  <a:srgbClr val="000000"/>
                </a:solidFill>
                <a:effectLst/>
                <a:uFill>
                  <a:solidFill>
                    <a:prstClr val="black">
                      <a:alpha val="0"/>
                    </a:prstClr>
                  </a:solidFill>
                </a:uFill>
                <a:latin typeface="Calibri"/>
                <a:ea typeface="Calibri"/>
                <a:cs typeface="Calibri"/>
              </a:rPr>
              <a:t>De toegewezen persoon die de vragenlijst heeft ingevuld om hem/haar aanvullende informatie/revisie te laten weten, is vereist.</a:t>
            </a:r>
            <a:r>
              <a:rPr lang="nl-BE" sz="1400" b="0" i="0" u="none" strike="noStrike" cap="none" baseline="0">
                <a:solidFill>
                  <a:srgbClr val="000000"/>
                </a:solidFill>
                <a:effectLst/>
                <a:uFill>
                  <a:solidFill>
                    <a:prstClr val="black">
                      <a:alpha val="0"/>
                    </a:prstClr>
                  </a:solidFill>
                </a:uFill>
                <a:latin typeface="Calibri"/>
                <a:ea typeface="Calibri"/>
                <a:cs typeface="Calibri"/>
              </a:rPr>
              <a:t> </a:t>
            </a:r>
            <a:r>
              <a:rPr lang="nl-BE" sz="1400" b="0" i="0" u="none" strike="noStrike" cap="none" baseline="0">
                <a:solidFill>
                  <a:srgbClr val="000000"/>
                </a:solidFill>
                <a:effectLst/>
                <a:uFill>
                  <a:solidFill>
                    <a:prstClr val="black">
                      <a:alpha val="0"/>
                    </a:prstClr>
                  </a:solidFill>
                </a:uFill>
                <a:latin typeface="Calibri"/>
                <a:ea typeface="Calibri"/>
                <a:cs typeface="Calibri"/>
              </a:rPr>
              <a:t>Hieronder vindt u een voorbeeld:</a:t>
            </a:r>
          </a:p>
        </p:txBody>
      </p:sp>
      <p:pic>
        <p:nvPicPr>
          <p:cNvPr id="10" name="Picture 9">
            <a:extLst>
              <a:ext uri="{FF2B5EF4-FFF2-40B4-BE49-F238E27FC236}">
                <a16:creationId xmlns:a16="http://schemas.microsoft.com/office/drawing/2014/main" id="{D8F59412-9262-0595-4FF5-6459DE4AF31B}"/>
              </a:ext>
            </a:extLst>
          </p:cNvPr>
          <p:cNvPicPr>
            <a:picLocks noChangeAspect="1"/>
          </p:cNvPicPr>
          <p:nvPr/>
        </p:nvPicPr>
        <p:blipFill>
          <a:blip r:embed="rId3"/>
          <a:stretch>
            <a:fillRect/>
          </a:stretch>
        </p:blipFill>
        <p:spPr>
          <a:xfrm>
            <a:off x="464995" y="5325786"/>
            <a:ext cx="8321040" cy="1124604"/>
          </a:xfrm>
          <a:prstGeom prst="rect">
            <a:avLst/>
          </a:prstGeom>
        </p:spPr>
      </p:pic>
      <p:sp>
        <p:nvSpPr>
          <p:cNvPr id="11" name="TextBox 10">
            <a:extLst>
              <a:ext uri="{FF2B5EF4-FFF2-40B4-BE49-F238E27FC236}">
                <a16:creationId xmlns:a16="http://schemas.microsoft.com/office/drawing/2014/main" id="{0216DD9C-9CC7-019E-FD8F-127DCBFD9A05}"/>
              </a:ext>
            </a:extLst>
          </p:cNvPr>
          <p:cNvSpPr txBox="1"/>
          <p:nvPr/>
        </p:nvSpPr>
        <p:spPr>
          <a:xfrm>
            <a:off x="410966" y="4923529"/>
            <a:ext cx="8322068" cy="518160"/>
          </a:xfrm>
          <a:prstGeom prst="rect">
            <a:avLst/>
          </a:prstGeom>
          <a:noFill/>
        </p:spPr>
        <p:txBody>
          <a:bodyPr wrap="square" rtlCol="0">
            <a:spAutoFit/>
          </a:bodyPr>
          <a:lstStyle/>
          <a:p>
            <a:r>
              <a:rPr lang="nl-BE" sz="1400" b="0" i="0" u="none" strike="noStrike" cap="none" baseline="0">
                <a:solidFill>
                  <a:srgbClr val="000000"/>
                </a:solidFill>
                <a:effectLst/>
                <a:uFill>
                  <a:solidFill>
                    <a:prstClr val="black">
                      <a:alpha val="0"/>
                    </a:prstClr>
                  </a:solidFill>
                </a:uFill>
                <a:latin typeface="Calibri"/>
                <a:ea typeface="Calibri"/>
                <a:cs typeface="Calibri"/>
              </a:rPr>
              <a:t>Door op de link te klikken gaat de gebruiker naar de vragenlijst waar hij/zij de antwoorden opnieuw kan bekijken:</a:t>
            </a:r>
          </a:p>
        </p:txBody>
      </p:sp>
      <p:sp>
        <p:nvSpPr>
          <p:cNvPr id="2" name="Slide Number Placeholder 1">
            <a:extLst>
              <a:ext uri="{FF2B5EF4-FFF2-40B4-BE49-F238E27FC236}">
                <a16:creationId xmlns:a16="http://schemas.microsoft.com/office/drawing/2014/main" id="{EE5142F1-E163-763C-8BFC-47B91062F23A}"/>
              </a:ext>
            </a:extLst>
          </p:cNvPr>
          <p:cNvSpPr>
            <a:spLocks noGrp="1"/>
          </p:cNvSpPr>
          <p:nvPr>
            <p:ph type="sldNum" sz="quarter" idx="4"/>
          </p:nvPr>
        </p:nvSpPr>
        <p:spPr/>
        <p:txBody>
          <a:bodyPr/>
          <a:lstStyle/>
          <a:p>
            <a:fld id="{BB5FC4A1-A2DE-4EB5-9A46-57D39B4235EC}" type="slidenum">
              <a:rPr lang="en-US" smtClean="0"/>
              <a:t>62</a:t>
            </a:fld>
            <a:endParaRPr lang="en-US"/>
          </a:p>
        </p:txBody>
      </p:sp>
    </p:spTree>
    <p:extLst>
      <p:ext uri="{BB962C8B-B14F-4D97-AF65-F5344CB8AC3E}">
        <p14:creationId val="3004893639"/>
      </p:ext>
    </p:extLst>
  </p:cSld>
  <p:clrMapOvr>
    <a:masterClrMapping/>
  </p:clrMapOvr>
  <p:transition spd="med">
    <p:fade/>
  </p:transition>
  <p:timing/>
</p:sld>
</file>

<file path=ppt/slides/slide6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A0D3DDBE-4595-03AF-769B-03DB0482AE59}"/>
              </a:ext>
            </a:extLst>
          </p:cNvPr>
          <p:cNvSpPr>
            <a:spLocks noGrp="1"/>
          </p:cNvSpPr>
          <p:nvPr>
            <p:ph type="title"/>
          </p:nvPr>
        </p:nvSpPr>
        <p:spPr>
          <a:xfrm>
            <a:off x="822960" y="182880"/>
            <a:ext cx="7358907" cy="787032"/>
          </a:xfrm>
        </p:spPr>
        <p:txBody>
          <a:bodyPr anchor="ctr">
            <a:normAutofit/>
          </a:bodyPr>
          <a:lstStyle/>
          <a:p>
            <a:r>
              <a:rPr lang="nl-BE" sz="2000" b="0" i="0" u="none" strike="noStrike" cap="none" baseline="0">
                <a:solidFill>
                  <a:srgbClr val="FFFFFF"/>
                </a:solidFill>
                <a:effectLst/>
                <a:uFill>
                  <a:solidFill>
                    <a:prstClr val="black">
                      <a:alpha val="0"/>
                    </a:prstClr>
                  </a:solidFill>
                </a:uFill>
                <a:latin typeface="Calibri Light"/>
                <a:ea typeface="Calibri Light"/>
                <a:cs typeface="Calibri Light"/>
              </a:rPr>
              <a:t>Vragenlijsten toewijzen</a:t>
            </a:r>
          </a:p>
        </p:txBody>
      </p:sp>
      <p:pic>
        <p:nvPicPr>
          <p:cNvPr id="7" name="Picture 6">
            <a:extLst>
              <a:ext uri="{FF2B5EF4-FFF2-40B4-BE49-F238E27FC236}">
                <a16:creationId xmlns:a16="http://schemas.microsoft.com/office/drawing/2014/main" id="{3397C2DE-87F3-F21F-2AAA-C367196D0BB6}"/>
              </a:ext>
            </a:extLst>
          </p:cNvPr>
          <p:cNvPicPr>
            <a:picLocks noChangeAspect="1"/>
          </p:cNvPicPr>
          <p:nvPr/>
        </p:nvPicPr>
        <p:blipFill>
          <a:blip r:embed="rId2"/>
          <a:stretch>
            <a:fillRect/>
          </a:stretch>
        </p:blipFill>
        <p:spPr>
          <a:xfrm>
            <a:off x="464995" y="2646869"/>
            <a:ext cx="8074836" cy="3451991"/>
          </a:xfrm>
          <a:prstGeom prst="rect">
            <a:avLst/>
          </a:prstGeom>
          <a:noFill/>
        </p:spPr>
      </p:pic>
      <p:sp>
        <p:nvSpPr>
          <p:cNvPr id="9" name="TextBox 8">
            <a:extLst>
              <a:ext uri="{FF2B5EF4-FFF2-40B4-BE49-F238E27FC236}">
                <a16:creationId xmlns:a16="http://schemas.microsoft.com/office/drawing/2014/main" id="{4B9B3C1E-B669-D759-6829-F30D6F025B31}"/>
              </a:ext>
            </a:extLst>
          </p:cNvPr>
          <p:cNvSpPr txBox="1"/>
          <p:nvPr/>
        </p:nvSpPr>
        <p:spPr>
          <a:xfrm>
            <a:off x="410966" y="1654139"/>
            <a:ext cx="8147407" cy="1066800"/>
          </a:xfrm>
          <a:prstGeom prst="rect">
            <a:avLst/>
          </a:prstGeom>
          <a:noFill/>
        </p:spPr>
        <p:txBody>
          <a:bodyPr wrap="square" rtlCol="0">
            <a:spAutoFit/>
          </a:bodyPr>
          <a:lstStyle/>
          <a:p>
            <a:r>
              <a:rPr lang="nl-BE" sz="1600" b="0" i="0" u="none" strike="noStrike" cap="none" baseline="0">
                <a:solidFill>
                  <a:srgbClr val="000000"/>
                </a:solidFill>
                <a:effectLst/>
                <a:uFill>
                  <a:solidFill>
                    <a:prstClr val="black">
                      <a:alpha val="0"/>
                    </a:prstClr>
                  </a:solidFill>
                </a:uFill>
                <a:latin typeface="Calibri"/>
                <a:ea typeface="Calibri"/>
                <a:cs typeface="Calibri"/>
              </a:rPr>
              <a:t>De gebruiker die de vragenlijst invult, kan vervolgens door de IQ scrollen en vervolgens zien waar de beoordelaar hem/haar een instructie heeft achtergelaten over hoe de vragenlijst moet worden gewijzigd.</a:t>
            </a:r>
            <a:r>
              <a:rPr lang="nl-BE" sz="1600" b="0" i="0" u="none" strike="noStrike" cap="none" baseline="0">
                <a:solidFill>
                  <a:srgbClr val="000000"/>
                </a:solidFill>
                <a:effectLst/>
                <a:uFill>
                  <a:solidFill>
                    <a:prstClr val="black">
                      <a:alpha val="0"/>
                    </a:prstClr>
                  </a:solidFill>
                </a:uFill>
                <a:latin typeface="Calibri"/>
                <a:ea typeface="Calibri"/>
                <a:cs typeface="Calibri"/>
              </a:rPr>
              <a:t> </a:t>
            </a:r>
            <a:r>
              <a:rPr lang="nl-BE" sz="1600" b="0" i="0" u="none" strike="noStrike" cap="none" baseline="0">
                <a:solidFill>
                  <a:srgbClr val="000000"/>
                </a:solidFill>
                <a:effectLst/>
                <a:uFill>
                  <a:solidFill>
                    <a:prstClr val="black">
                      <a:alpha val="0"/>
                    </a:prstClr>
                  </a:solidFill>
                </a:uFill>
                <a:latin typeface="Calibri"/>
                <a:ea typeface="Calibri"/>
                <a:cs typeface="Calibri"/>
              </a:rPr>
              <a:t>Ze kunnen de wijzigingen aanbrengen en opnieuw ter beoordeling indienen.</a:t>
            </a:r>
          </a:p>
        </p:txBody>
      </p:sp>
      <p:sp>
        <p:nvSpPr>
          <p:cNvPr id="3" name="Slide Number Placeholder 2">
            <a:extLst>
              <a:ext uri="{FF2B5EF4-FFF2-40B4-BE49-F238E27FC236}">
                <a16:creationId xmlns:a16="http://schemas.microsoft.com/office/drawing/2014/main" id="{7755FA8A-9CA0-9FD5-76F2-E392EF5094EE}"/>
              </a:ext>
            </a:extLst>
          </p:cNvPr>
          <p:cNvSpPr>
            <a:spLocks noGrp="1"/>
          </p:cNvSpPr>
          <p:nvPr>
            <p:ph type="sldNum" sz="quarter" idx="4"/>
          </p:nvPr>
        </p:nvSpPr>
        <p:spPr/>
        <p:txBody>
          <a:bodyPr/>
          <a:lstStyle/>
          <a:p>
            <a:fld id="{BB5FC4A1-A2DE-4EB5-9A46-57D39B4235EC}" type="slidenum">
              <a:rPr lang="en-US" smtClean="0"/>
              <a:t>63</a:t>
            </a:fld>
            <a:endParaRPr lang="en-US"/>
          </a:p>
        </p:txBody>
      </p:sp>
    </p:spTree>
    <p:extLst>
      <p:ext uri="{BB962C8B-B14F-4D97-AF65-F5344CB8AC3E}">
        <p14:creationId val="1288605509"/>
      </p:ext>
    </p:extLst>
  </p:cSld>
  <p:clrMapOvr>
    <a:masterClrMapping/>
  </p:clrMapOvr>
  <p:transition spd="med">
    <p:fade/>
  </p:transition>
  <p:timing/>
</p:sld>
</file>

<file path=ppt/slides/slide6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657B126B-6285-B189-1B31-BC9C3839DF77}"/>
              </a:ext>
            </a:extLst>
          </p:cNvPr>
          <p:cNvSpPr>
            <a:spLocks noGrp="1"/>
          </p:cNvSpPr>
          <p:nvPr>
            <p:ph type="title"/>
          </p:nvPr>
        </p:nvSpPr>
        <p:spPr/>
        <p:txBody>
          <a:bodyPr/>
          <a:lstStyle/>
          <a:p>
            <a:r>
              <a:rPr lang="nl-BE" sz="2000" b="0" i="0" u="none" strike="noStrike" cap="none" baseline="0">
                <a:solidFill>
                  <a:srgbClr val="FFFFFF"/>
                </a:solidFill>
                <a:effectLst/>
                <a:uFill>
                  <a:solidFill>
                    <a:prstClr val="black">
                      <a:alpha val="0"/>
                    </a:prstClr>
                  </a:solidFill>
                </a:uFill>
                <a:latin typeface="Calibri Light"/>
                <a:ea typeface="Calibri Light"/>
                <a:cs typeface="Calibri Light"/>
              </a:rPr>
              <a:t>Vragenlijsten toewijzen</a:t>
            </a:r>
          </a:p>
        </p:txBody>
      </p:sp>
      <p:sp>
        <p:nvSpPr>
          <p:cNvPr id="3" name="Content Placeholder 2">
            <a:extLst>
              <a:ext uri="{FF2B5EF4-FFF2-40B4-BE49-F238E27FC236}">
                <a16:creationId xmlns:a16="http://schemas.microsoft.com/office/drawing/2014/main" id="{043B387E-822F-1A96-67B3-6AB28C2F1D77}"/>
              </a:ext>
            </a:extLst>
          </p:cNvPr>
          <p:cNvSpPr>
            <a:spLocks noGrp="1"/>
          </p:cNvSpPr>
          <p:nvPr>
            <p:ph idx="1"/>
          </p:nvPr>
        </p:nvSpPr>
        <p:spPr>
          <a:xfrm>
            <a:off x="432562" y="1508761"/>
            <a:ext cx="8074836" cy="1470746"/>
          </a:xfrm>
        </p:spPr>
        <p:txBody>
          <a:bodyPr>
            <a:normAutofit fontScale="87500" lnSpcReduction="20000"/>
          </a:bodyPr>
          <a:lstStyle/>
          <a:p>
            <a:pPr marL="0" indent="0">
              <a:buNone/>
            </a:pPr>
            <a:r>
              <a:rPr lang="nl-BE" sz="1600" b="0" i="0" u="none" strike="noStrike" cap="none" baseline="0">
                <a:solidFill>
                  <a:srgbClr val="000000"/>
                </a:solidFill>
                <a:effectLst/>
                <a:uFill>
                  <a:solidFill>
                    <a:prstClr val="black">
                      <a:alpha val="0"/>
                    </a:prstClr>
                  </a:solidFill>
                </a:uFill>
                <a:latin typeface="Calibri"/>
                <a:ea typeface="Calibri"/>
                <a:cs typeface="Calibri"/>
              </a:rPr>
              <a:t>Zodra alle herzieningen (indien van toepassing) in de interne vragenlijst zijn aangebracht, kan deze worden goedgekeurd door de beoordelaar.</a:t>
            </a:r>
            <a:r>
              <a:rPr lang="nl-BE" sz="1600" b="0" i="0" u="none" strike="noStrike" cap="none" baseline="0">
                <a:solidFill>
                  <a:srgbClr val="000000"/>
                </a:solidFill>
                <a:effectLst/>
                <a:uFill>
                  <a:solidFill>
                    <a:prstClr val="black">
                      <a:alpha val="0"/>
                    </a:prstClr>
                  </a:solidFill>
                </a:uFill>
                <a:latin typeface="Calibri"/>
                <a:ea typeface="Calibri"/>
                <a:cs typeface="Calibri"/>
              </a:rPr>
              <a:t> </a:t>
            </a:r>
            <a:r>
              <a:rPr lang="nl-BE" sz="1600" b="0" i="0" u="none" strike="noStrike" cap="none" baseline="0">
                <a:solidFill>
                  <a:srgbClr val="000000"/>
                </a:solidFill>
                <a:effectLst/>
                <a:uFill>
                  <a:solidFill>
                    <a:prstClr val="black">
                      <a:alpha val="0"/>
                    </a:prstClr>
                  </a:solidFill>
                </a:uFill>
                <a:latin typeface="Calibri"/>
                <a:ea typeface="Calibri"/>
                <a:cs typeface="Calibri"/>
              </a:rPr>
              <a:t>De beoordelaar zal de ingediende vragenlijst op dezelfde manier openen als toen deze voor het eerst werd ingediend, hetzij via de link in de e-mail of via het gedeelte Items om te beoordelen op de startpagina.</a:t>
            </a:r>
            <a:r>
              <a:rPr lang="nl-BE" sz="1600" b="0" i="0" u="none" strike="noStrike" cap="none" baseline="0">
                <a:solidFill>
                  <a:srgbClr val="000000"/>
                </a:solidFill>
                <a:effectLst/>
                <a:uFill>
                  <a:solidFill>
                    <a:prstClr val="black">
                      <a:alpha val="0"/>
                    </a:prstClr>
                  </a:solidFill>
                </a:uFill>
                <a:latin typeface="Calibri"/>
                <a:ea typeface="Calibri"/>
                <a:cs typeface="Calibri"/>
              </a:rPr>
              <a:t> </a:t>
            </a:r>
            <a:r>
              <a:rPr lang="nl-BE" sz="1600" b="0" i="0" u="none" strike="noStrike" cap="none" baseline="0">
                <a:solidFill>
                  <a:srgbClr val="000000"/>
                </a:solidFill>
                <a:effectLst/>
                <a:uFill>
                  <a:solidFill>
                    <a:prstClr val="black">
                      <a:alpha val="0"/>
                    </a:prstClr>
                  </a:solidFill>
                </a:uFill>
                <a:latin typeface="Calibri"/>
                <a:ea typeface="Calibri"/>
                <a:cs typeface="Calibri"/>
              </a:rPr>
              <a:t>Bij de bovenste pagina van de vragenlijst kan de beoordelaar vervolgens AFWIJZEN (wat betekent dat deze opnieuw moet worden ingevuld) of de vragenlijst GOEDKEUREN.</a:t>
            </a:r>
            <a:r>
              <a:rPr lang="nl-BE" sz="1600" b="0" i="0" u="none" strike="noStrike" cap="none" baseline="0">
                <a:solidFill>
                  <a:srgbClr val="000000"/>
                </a:solidFill>
                <a:effectLst/>
                <a:uFill>
                  <a:solidFill>
                    <a:prstClr val="black">
                      <a:alpha val="0"/>
                    </a:prstClr>
                  </a:solidFill>
                </a:uFill>
                <a:latin typeface="Calibri"/>
                <a:ea typeface="Calibri"/>
                <a:cs typeface="Calibri"/>
              </a:rPr>
              <a:t>  </a:t>
            </a:r>
            <a:r>
              <a:rPr lang="nl-BE" sz="1600" b="0" i="0" u="none" strike="noStrike" cap="none" baseline="0">
                <a:solidFill>
                  <a:srgbClr val="000000"/>
                </a:solidFill>
                <a:effectLst/>
                <a:uFill>
                  <a:solidFill>
                    <a:prstClr val="black">
                      <a:alpha val="0"/>
                    </a:prstClr>
                  </a:solidFill>
                </a:uFill>
                <a:latin typeface="Calibri"/>
                <a:ea typeface="Calibri"/>
                <a:cs typeface="Calibri"/>
              </a:rPr>
              <a:t>(Opmerking: goedkeuring is alleen om de vragenlijst goed te keuren als voltooid - het geeft geen goedkeuring aan de derde partij om in dienst te treden).</a:t>
            </a:r>
          </a:p>
          <a:p>
            <a:pPr marL="0" indent="0">
              <a:buNone/>
            </a:pPr>
            <a:endParaRPr lang="en-GB"/>
          </a:p>
        </p:txBody>
      </p:sp>
      <p:pic>
        <p:nvPicPr>
          <p:cNvPr id="7" name="Picture 6">
            <a:extLst>
              <a:ext uri="{FF2B5EF4-FFF2-40B4-BE49-F238E27FC236}">
                <a16:creationId xmlns:a16="http://schemas.microsoft.com/office/drawing/2014/main" id="{763706B1-A3F4-6835-D1B2-E43B117C099D}"/>
              </a:ext>
            </a:extLst>
          </p:cNvPr>
          <p:cNvPicPr>
            <a:picLocks noChangeAspect="1"/>
          </p:cNvPicPr>
          <p:nvPr/>
        </p:nvPicPr>
        <p:blipFill>
          <a:blip r:embed="rId2"/>
          <a:stretch>
            <a:fillRect/>
          </a:stretch>
        </p:blipFill>
        <p:spPr>
          <a:xfrm>
            <a:off x="432562" y="3006714"/>
            <a:ext cx="8507398" cy="2489468"/>
          </a:xfrm>
          <a:prstGeom prst="rect">
            <a:avLst/>
          </a:prstGeom>
        </p:spPr>
      </p:pic>
      <p:sp>
        <p:nvSpPr>
          <p:cNvPr id="8" name="TextBox 7">
            <a:extLst>
              <a:ext uri="{FF2B5EF4-FFF2-40B4-BE49-F238E27FC236}">
                <a16:creationId xmlns:a16="http://schemas.microsoft.com/office/drawing/2014/main" id="{184ABE0A-A226-EEB7-D382-7D68FAFF1B4E}"/>
              </a:ext>
            </a:extLst>
          </p:cNvPr>
          <p:cNvSpPr txBox="1"/>
          <p:nvPr/>
        </p:nvSpPr>
        <p:spPr>
          <a:xfrm>
            <a:off x="248714" y="5727356"/>
            <a:ext cx="8507398" cy="822960"/>
          </a:xfrm>
          <a:prstGeom prst="rect">
            <a:avLst/>
          </a:prstGeom>
          <a:noFill/>
        </p:spPr>
        <p:txBody>
          <a:bodyPr wrap="square" rtlCol="0">
            <a:spAutoFit/>
          </a:bodyPr>
          <a:lstStyle/>
          <a:p>
            <a:r>
              <a:rPr lang="nl-BE" sz="1600" b="0" i="0" u="none" strike="noStrike" cap="none" baseline="0">
                <a:solidFill>
                  <a:srgbClr val="000000"/>
                </a:solidFill>
                <a:effectLst/>
                <a:uFill>
                  <a:solidFill>
                    <a:prstClr val="black">
                      <a:alpha val="0"/>
                    </a:prstClr>
                  </a:solidFill>
                </a:uFill>
                <a:latin typeface="Calibri"/>
                <a:ea typeface="Calibri"/>
                <a:cs typeface="Calibri"/>
              </a:rPr>
              <a:t>Zodra dit is voltooid, kan de beoordelaar terugkeren naar de activiteit in de sectie Interne gegevensverzameling van de workflow en de beoordeling bijwerken in de activiteit voor de resultaten van de interne vragenlijst.</a:t>
            </a:r>
            <a:r>
              <a:rPr lang="nl-BE" sz="1600" b="0" i="0" u="none" strike="noStrike" cap="none" baseline="0">
                <a:solidFill>
                  <a:srgbClr val="000000"/>
                </a:solidFill>
                <a:effectLst/>
                <a:uFill>
                  <a:solidFill>
                    <a:prstClr val="black">
                      <a:alpha val="0"/>
                    </a:prstClr>
                  </a:solidFill>
                </a:uFill>
                <a:latin typeface="Calibri"/>
                <a:ea typeface="Calibri"/>
                <a:cs typeface="Calibri"/>
              </a:rPr>
              <a:t> </a:t>
            </a:r>
          </a:p>
        </p:txBody>
      </p:sp>
      <p:sp>
        <p:nvSpPr>
          <p:cNvPr id="4" name="Slide Number Placeholder 3">
            <a:extLst>
              <a:ext uri="{FF2B5EF4-FFF2-40B4-BE49-F238E27FC236}">
                <a16:creationId xmlns:a16="http://schemas.microsoft.com/office/drawing/2014/main" id="{DCF6BF80-6BE9-CD2A-1C50-A34609CCA69B}"/>
              </a:ext>
            </a:extLst>
          </p:cNvPr>
          <p:cNvSpPr>
            <a:spLocks noGrp="1"/>
          </p:cNvSpPr>
          <p:nvPr>
            <p:ph type="sldNum" sz="quarter" idx="4"/>
          </p:nvPr>
        </p:nvSpPr>
        <p:spPr/>
        <p:txBody>
          <a:bodyPr/>
          <a:lstStyle/>
          <a:p>
            <a:fld id="{BB5FC4A1-A2DE-4EB5-9A46-57D39B4235EC}" type="slidenum">
              <a:rPr lang="en-US" smtClean="0"/>
              <a:t>64</a:t>
            </a:fld>
            <a:endParaRPr lang="en-US"/>
          </a:p>
        </p:txBody>
      </p:sp>
    </p:spTree>
    <p:extLst>
      <p:ext uri="{BB962C8B-B14F-4D97-AF65-F5344CB8AC3E}">
        <p14:creationId val="158987418"/>
      </p:ext>
    </p:extLst>
  </p:cSld>
  <p:clrMapOvr>
    <a:masterClrMapping/>
  </p:clrMapOvr>
  <p:transition spd="med">
    <p:fade/>
  </p:transition>
  <p:timing/>
</p:sld>
</file>

<file path=ppt/slides/slide6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9B3593BE-504A-9391-95EA-6AD51D3305EF}"/>
              </a:ext>
            </a:extLst>
          </p:cNvPr>
          <p:cNvSpPr>
            <a:spLocks noGrp="1"/>
          </p:cNvSpPr>
          <p:nvPr>
            <p:ph type="title"/>
          </p:nvPr>
        </p:nvSpPr>
        <p:spPr/>
        <p:txBody>
          <a:bodyPr/>
          <a:lstStyle/>
          <a:p>
            <a:r>
              <a:rPr lang="nl-BE" sz="2000" b="0" i="0" u="none" strike="noStrike" cap="none" baseline="0">
                <a:solidFill>
                  <a:srgbClr val="FFFFFF"/>
                </a:solidFill>
                <a:effectLst/>
                <a:uFill>
                  <a:solidFill>
                    <a:prstClr val="black">
                      <a:alpha val="0"/>
                    </a:prstClr>
                  </a:solidFill>
                </a:uFill>
                <a:latin typeface="Calibri Light"/>
                <a:ea typeface="Calibri Light"/>
                <a:cs typeface="Calibri Light"/>
              </a:rPr>
              <a:t>Vragenlijsten toewijzen</a:t>
            </a:r>
          </a:p>
        </p:txBody>
      </p:sp>
      <p:sp>
        <p:nvSpPr>
          <p:cNvPr id="6" name="TextBox 5">
            <a:extLst>
              <a:ext uri="{FF2B5EF4-FFF2-40B4-BE49-F238E27FC236}">
                <a16:creationId xmlns:a16="http://schemas.microsoft.com/office/drawing/2014/main" id="{44104FAB-265C-0D48-C6D5-2A5ECAD8BE93}"/>
              </a:ext>
            </a:extLst>
          </p:cNvPr>
          <p:cNvSpPr txBox="1"/>
          <p:nvPr/>
        </p:nvSpPr>
        <p:spPr>
          <a:xfrm>
            <a:off x="482885" y="1674688"/>
            <a:ext cx="7921376" cy="2286001"/>
          </a:xfrm>
          <a:prstGeom prst="rect">
            <a:avLst/>
          </a:prstGeom>
          <a:noFill/>
        </p:spPr>
        <p:txBody>
          <a:bodyPr wrap="square" rtlCol="0">
            <a:spAutoFit/>
          </a:bodyPr>
          <a:lstStyle/>
          <a:p>
            <a:r>
              <a:rPr lang="nl-BE" sz="1600" b="0" i="0" u="none" strike="noStrike" cap="none" baseline="0">
                <a:solidFill>
                  <a:srgbClr val="000000"/>
                </a:solidFill>
                <a:effectLst/>
                <a:uFill>
                  <a:solidFill>
                    <a:prstClr val="black">
                      <a:alpha val="0"/>
                    </a:prstClr>
                  </a:solidFill>
                </a:uFill>
                <a:latin typeface="Calibri"/>
                <a:ea typeface="Calibri"/>
                <a:cs typeface="Calibri"/>
              </a:rPr>
              <a:t>De beoordelingsopties voor de interne vragenlijsten zijn als volgt afhankelijk van de totale score van de interne vragenlijst:</a:t>
            </a:r>
          </a:p>
          <a:p>
            <a:endParaRPr lang="en-GB" sz="1600"/>
          </a:p>
          <a:p>
            <a:pPr marL="285750" indent="-285750">
              <a:buFont typeface="Arial" panose="020b0604020202020204" pitchFamily="34" charset="0"/>
              <a:buChar char="•"/>
            </a:pPr>
            <a:r>
              <a:rPr lang="nl-BE" sz="1600" b="0" i="0" u="none" strike="noStrike" cap="none" baseline="0">
                <a:solidFill>
                  <a:srgbClr val="000000"/>
                </a:solidFill>
                <a:effectLst/>
                <a:uFill>
                  <a:solidFill>
                    <a:prstClr val="black">
                      <a:alpha val="0"/>
                    </a:prstClr>
                  </a:solidFill>
                </a:uFill>
                <a:latin typeface="Calibri"/>
                <a:ea typeface="Calibri"/>
                <a:cs typeface="Calibri"/>
              </a:rPr>
              <a:t>De IQ scoorde laag risico - derden goedkeuren</a:t>
            </a:r>
          </a:p>
          <a:p>
            <a:pPr marL="285750" indent="-285750">
              <a:buFont typeface="Arial" panose="020b0604020202020204" pitchFamily="34" charset="0"/>
              <a:buChar char="•"/>
            </a:pPr>
            <a:r>
              <a:rPr lang="nl-BE" sz="1600" b="0" i="0" u="none" strike="noStrike" cap="none" baseline="0">
                <a:solidFill>
                  <a:srgbClr val="000000"/>
                </a:solidFill>
                <a:effectLst/>
                <a:uFill>
                  <a:solidFill>
                    <a:prstClr val="black">
                      <a:alpha val="0"/>
                    </a:prstClr>
                  </a:solidFill>
                </a:uFill>
                <a:latin typeface="Calibri"/>
                <a:ea typeface="Calibri"/>
                <a:cs typeface="Calibri"/>
              </a:rPr>
              <a:t>Het IQ-gescoorde gemiddelde risico - derden goedkeuren</a:t>
            </a:r>
          </a:p>
          <a:p>
            <a:pPr marL="285750" indent="-285750">
              <a:buFont typeface="Arial" panose="020b0604020202020204" pitchFamily="34" charset="0"/>
              <a:buChar char="•"/>
            </a:pPr>
            <a:r>
              <a:rPr lang="nl-BE" sz="1600" b="0" i="0" u="none" strike="noStrike" cap="none" baseline="0">
                <a:solidFill>
                  <a:srgbClr val="000000"/>
                </a:solidFill>
                <a:effectLst/>
                <a:uFill>
                  <a:solidFill>
                    <a:prstClr val="black">
                      <a:alpha val="0"/>
                    </a:prstClr>
                  </a:solidFill>
                </a:uFill>
                <a:latin typeface="Calibri"/>
                <a:ea typeface="Calibri"/>
                <a:cs typeface="Calibri"/>
              </a:rPr>
              <a:t>Het IQ-gescoorde gemiddelde risico - Vraag nalevingsbeoordeling aan</a:t>
            </a:r>
          </a:p>
          <a:p>
            <a:pPr marL="285750" indent="-285750">
              <a:buFont typeface="Arial" panose="020b0604020202020204" pitchFamily="34" charset="0"/>
              <a:buChar char="•"/>
            </a:pPr>
            <a:r>
              <a:rPr lang="nl-BE" sz="1600" b="0" i="0" u="none" strike="noStrike" cap="none" baseline="0">
                <a:solidFill>
                  <a:srgbClr val="000000"/>
                </a:solidFill>
                <a:effectLst/>
                <a:uFill>
                  <a:solidFill>
                    <a:prstClr val="black">
                      <a:alpha val="0"/>
                    </a:prstClr>
                  </a:solidFill>
                </a:uFill>
                <a:latin typeface="Calibri"/>
                <a:ea typeface="Calibri"/>
                <a:cs typeface="Calibri"/>
              </a:rPr>
              <a:t>De IQ scoorde hoog risico - vereist nalevingsbeoordeling</a:t>
            </a:r>
          </a:p>
          <a:p>
            <a:pPr marL="285750" indent="-285750">
              <a:buFont typeface="Arial" panose="020b0604020202020204" pitchFamily="34" charset="0"/>
              <a:buChar char="•"/>
            </a:pPr>
            <a:r>
              <a:rPr lang="nl-BE" sz="1600" b="0" i="0" u="none" strike="noStrike" cap="none" baseline="0">
                <a:solidFill>
                  <a:srgbClr val="000000"/>
                </a:solidFill>
                <a:effectLst/>
                <a:uFill>
                  <a:solidFill>
                    <a:prstClr val="black">
                      <a:alpha val="0"/>
                    </a:prstClr>
                  </a:solidFill>
                </a:uFill>
                <a:latin typeface="Calibri"/>
                <a:ea typeface="Calibri"/>
                <a:cs typeface="Calibri"/>
              </a:rPr>
              <a:t>Derde partij weigeren</a:t>
            </a:r>
          </a:p>
          <a:p>
            <a:pPr marL="285750" indent="-285750">
              <a:buFont typeface="Arial" panose="020b0604020202020204" pitchFamily="34" charset="0"/>
              <a:buChar char="•"/>
            </a:pPr>
            <a:r>
              <a:rPr lang="nl-BE" sz="1600" b="0" i="0" u="none" strike="noStrike" cap="none" baseline="0">
                <a:solidFill>
                  <a:srgbClr val="000000"/>
                </a:solidFill>
                <a:effectLst/>
                <a:uFill>
                  <a:solidFill>
                    <a:prstClr val="black">
                      <a:alpha val="0"/>
                    </a:prstClr>
                  </a:solidFill>
                </a:uFill>
                <a:latin typeface="Calibri"/>
                <a:ea typeface="Calibri"/>
                <a:cs typeface="Calibri"/>
              </a:rPr>
              <a:t>Externe vragenlijst toewijzen</a:t>
            </a:r>
          </a:p>
        </p:txBody>
      </p:sp>
      <p:sp>
        <p:nvSpPr>
          <p:cNvPr id="8" name="Right Brace 7">
            <a:extLst>
              <a:ext uri="{FF2B5EF4-FFF2-40B4-BE49-F238E27FC236}">
                <a16:creationId xmlns:a16="http://schemas.microsoft.com/office/drawing/2014/main" id="{3E32FB08-4099-6FD0-AC14-71E409344E62}"/>
              </a:ext>
            </a:extLst>
          </p:cNvPr>
          <p:cNvSpPr/>
          <p:nvPr/>
        </p:nvSpPr>
        <p:spPr>
          <a:xfrm>
            <a:off x="6626831" y="2671281"/>
            <a:ext cx="133565" cy="1078786"/>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sp>
        <p:nvSpPr>
          <p:cNvPr id="9" name="TextBox 8">
            <a:extLst>
              <a:ext uri="{FF2B5EF4-FFF2-40B4-BE49-F238E27FC236}">
                <a16:creationId xmlns:a16="http://schemas.microsoft.com/office/drawing/2014/main" id="{E78DE359-4A97-6382-7285-623CD2F113A4}"/>
              </a:ext>
            </a:extLst>
          </p:cNvPr>
          <p:cNvSpPr txBox="1"/>
          <p:nvPr/>
        </p:nvSpPr>
        <p:spPr>
          <a:xfrm>
            <a:off x="6914509" y="2476072"/>
            <a:ext cx="1910993" cy="2651760"/>
          </a:xfrm>
          <a:prstGeom prst="rect">
            <a:avLst/>
          </a:prstGeom>
          <a:noFill/>
        </p:spPr>
        <p:txBody>
          <a:bodyPr wrap="square" rtlCol="0">
            <a:spAutoFit/>
          </a:bodyPr>
          <a:lstStyle/>
          <a:p>
            <a:r>
              <a:rPr lang="nl-BE" sz="1200" b="0" i="0" u="none" strike="noStrike" cap="none" baseline="0">
                <a:solidFill>
                  <a:srgbClr val="000000"/>
                </a:solidFill>
                <a:effectLst/>
                <a:uFill>
                  <a:solidFill>
                    <a:prstClr val="black">
                      <a:alpha val="0"/>
                    </a:prstClr>
                  </a:solidFill>
                </a:uFill>
                <a:latin typeface="Calibri"/>
                <a:ea typeface="Calibri"/>
                <a:cs typeface="Calibri"/>
              </a:rPr>
              <a:t>Voor gemiddelde risicoscores kan het lokale team kiezen of het moet worden goedgekeurd of naar het nalevingsteam moet worden gestuurd.</a:t>
            </a:r>
            <a:r>
              <a:rPr lang="nl-BE" sz="1200" b="0" i="0" u="none" strike="noStrike" cap="none" baseline="0">
                <a:solidFill>
                  <a:srgbClr val="000000"/>
                </a:solidFill>
                <a:effectLst/>
                <a:uFill>
                  <a:solidFill>
                    <a:prstClr val="black">
                      <a:alpha val="0"/>
                    </a:prstClr>
                  </a:solidFill>
                </a:uFill>
                <a:latin typeface="Calibri"/>
                <a:ea typeface="Calibri"/>
                <a:cs typeface="Calibri"/>
              </a:rPr>
              <a:t> </a:t>
            </a:r>
            <a:r>
              <a:rPr lang="nl-BE" sz="1200" b="0" i="0" u="none" strike="noStrike" cap="none" baseline="0">
                <a:solidFill>
                  <a:srgbClr val="000000"/>
                </a:solidFill>
                <a:effectLst/>
                <a:uFill>
                  <a:solidFill>
                    <a:prstClr val="black">
                      <a:alpha val="0"/>
                    </a:prstClr>
                  </a:solidFill>
                </a:uFill>
                <a:latin typeface="Calibri"/>
                <a:ea typeface="Calibri"/>
                <a:cs typeface="Calibri"/>
              </a:rPr>
              <a:t>Voor scores met een hoog risico is een nalevingsbeoordeling verplicht of kunnen ze een externe vragenlijst uitgeven</a:t>
            </a:r>
          </a:p>
        </p:txBody>
      </p:sp>
      <p:sp>
        <p:nvSpPr>
          <p:cNvPr id="10" name="TextBox 9">
            <a:extLst>
              <a:ext uri="{FF2B5EF4-FFF2-40B4-BE49-F238E27FC236}">
                <a16:creationId xmlns:a16="http://schemas.microsoft.com/office/drawing/2014/main" id="{EDCD4242-B6F0-F578-7FD1-B8801ACA3E24}"/>
              </a:ext>
            </a:extLst>
          </p:cNvPr>
          <p:cNvSpPr txBox="1"/>
          <p:nvPr/>
        </p:nvSpPr>
        <p:spPr>
          <a:xfrm>
            <a:off x="482885" y="4250029"/>
            <a:ext cx="7921376" cy="2773681"/>
          </a:xfrm>
          <a:prstGeom prst="rect">
            <a:avLst/>
          </a:prstGeom>
          <a:noFill/>
        </p:spPr>
        <p:txBody>
          <a:bodyPr wrap="square" rtlCol="0">
            <a:spAutoFit/>
          </a:bodyPr>
          <a:lstStyle/>
          <a:p>
            <a:r>
              <a:rPr lang="nl-BE" sz="1600" b="0" i="0" u="none" strike="noStrike" cap="none" baseline="0">
                <a:solidFill>
                  <a:srgbClr val="000000"/>
                </a:solidFill>
                <a:effectLst/>
                <a:uFill>
                  <a:solidFill>
                    <a:prstClr val="black">
                      <a:alpha val="0"/>
                    </a:prstClr>
                  </a:solidFill>
                </a:uFill>
                <a:latin typeface="Calibri"/>
                <a:ea typeface="Calibri"/>
                <a:cs typeface="Calibri"/>
              </a:rPr>
              <a:t>Het nalevingsteam heeft bij beoordeling de mogelijkheid om de derde partij goed te keuren of af te wijzen, of om de voltooiing van een externe vragenlijst aan te vragen.</a:t>
            </a:r>
          </a:p>
          <a:p>
            <a:endParaRPr lang="en-GB" sz="1600"/>
          </a:p>
          <a:p>
            <a:r>
              <a:rPr lang="nl-BE" sz="1600" b="0" i="0" u="none" strike="noStrike" cap="none" baseline="0">
                <a:solidFill>
                  <a:srgbClr val="000000"/>
                </a:solidFill>
                <a:effectLst/>
                <a:uFill>
                  <a:solidFill>
                    <a:prstClr val="black">
                      <a:alpha val="0"/>
                    </a:prstClr>
                  </a:solidFill>
                </a:uFill>
                <a:latin typeface="Calibri"/>
                <a:ea typeface="Calibri"/>
                <a:cs typeface="Calibri"/>
              </a:rPr>
              <a:t>Het lokale goedkeuringsteam kan besluiten om de derde partij af te wijzen als deze een hoge risicoscore heeft behaald in het IQ en besluit om geen transacties met hen te verrichten, of ze kunnen beslissen dat ze nog meer informatie over de derde partij willen verzamelen, in welk geval ze de beoordeling van de externe vragenlijst toewijzen zouden selecteren.</a:t>
            </a:r>
          </a:p>
          <a:p>
            <a:endParaRPr lang="en-GB" sz="1600"/>
          </a:p>
          <a:p>
            <a:r>
              <a:rPr lang="nl-BE" sz="1600" b="0" i="0" u="none" strike="noStrike" cap="none" baseline="0">
                <a:solidFill>
                  <a:srgbClr val="000000"/>
                </a:solidFill>
                <a:effectLst/>
                <a:uFill>
                  <a:solidFill>
                    <a:prstClr val="black">
                      <a:alpha val="0"/>
                    </a:prstClr>
                  </a:solidFill>
                </a:uFill>
                <a:latin typeface="Calibri"/>
                <a:ea typeface="Calibri"/>
                <a:cs typeface="Calibri"/>
              </a:rPr>
              <a:t>Dit wordt op de volgende pagina's behandeld...</a:t>
            </a:r>
            <a:r>
              <a:rPr lang="nl-BE" sz="1600" b="0" i="0" u="none" strike="noStrike" cap="none" baseline="0">
                <a:solidFill>
                  <a:srgbClr val="000000"/>
                </a:solidFill>
                <a:effectLst/>
                <a:uFill>
                  <a:solidFill>
                    <a:prstClr val="black">
                      <a:alpha val="0"/>
                    </a:prstClr>
                  </a:solidFill>
                </a:uFill>
                <a:latin typeface="Calibri"/>
                <a:ea typeface="Calibri"/>
                <a:cs typeface="Calibri"/>
              </a:rPr>
              <a:t> </a:t>
            </a:r>
          </a:p>
        </p:txBody>
      </p:sp>
      <p:sp>
        <p:nvSpPr>
          <p:cNvPr id="3" name="Slide Number Placeholder 2">
            <a:extLst>
              <a:ext uri="{FF2B5EF4-FFF2-40B4-BE49-F238E27FC236}">
                <a16:creationId xmlns:a16="http://schemas.microsoft.com/office/drawing/2014/main" id="{79DCB6BF-D6B0-492C-8A7D-6192B23CB4CC}"/>
              </a:ext>
            </a:extLst>
          </p:cNvPr>
          <p:cNvSpPr>
            <a:spLocks noGrp="1"/>
          </p:cNvSpPr>
          <p:nvPr>
            <p:ph type="sldNum" sz="quarter" idx="4"/>
          </p:nvPr>
        </p:nvSpPr>
        <p:spPr/>
        <p:txBody>
          <a:bodyPr/>
          <a:lstStyle/>
          <a:p>
            <a:fld id="{BB5FC4A1-A2DE-4EB5-9A46-57D39B4235EC}" type="slidenum">
              <a:rPr lang="en-US" smtClean="0"/>
              <a:t>65</a:t>
            </a:fld>
            <a:endParaRPr lang="en-US"/>
          </a:p>
        </p:txBody>
      </p:sp>
    </p:spTree>
    <p:extLst>
      <p:ext uri="{BB962C8B-B14F-4D97-AF65-F5344CB8AC3E}">
        <p14:creationId val="4005030428"/>
      </p:ext>
    </p:extLst>
  </p:cSld>
  <p:clrMapOvr>
    <a:masterClrMapping/>
  </p:clrMapOvr>
  <p:transition spd="med">
    <p:fade/>
  </p:transition>
  <p:timing/>
</p:sld>
</file>

<file path=ppt/slides/slide6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12" name="Title 1">
            <a:extLst>
              <a:ext uri="{FF2B5EF4-FFF2-40B4-BE49-F238E27FC236}">
                <a16:creationId xmlns:a16="http://schemas.microsoft.com/office/drawing/2014/main" id="{1A46C9B4-65BB-72CD-43B1-B1B61F8230E8}"/>
              </a:ext>
            </a:extLst>
          </p:cNvPr>
          <p:cNvSpPr>
            <a:spLocks noGrp="1"/>
          </p:cNvSpPr>
          <p:nvPr>
            <p:ph type="title"/>
          </p:nvPr>
        </p:nvSpPr>
        <p:spPr>
          <a:xfrm>
            <a:off x="822960" y="182880"/>
            <a:ext cx="7358907" cy="787032"/>
          </a:xfrm>
        </p:spPr>
        <p:txBody>
          <a:bodyPr/>
          <a:lstStyle/>
          <a:p>
            <a:r>
              <a:rPr lang="nl-BE" sz="2000" b="0" i="0" u="none" strike="noStrike" cap="none" baseline="0">
                <a:solidFill>
                  <a:srgbClr val="FFFFFF"/>
                </a:solidFill>
                <a:effectLst/>
                <a:uFill>
                  <a:solidFill>
                    <a:prstClr val="black">
                      <a:alpha val="0"/>
                    </a:prstClr>
                  </a:solidFill>
                </a:uFill>
                <a:latin typeface="Calibri Light"/>
                <a:ea typeface="Calibri Light"/>
                <a:cs typeface="Calibri Light"/>
              </a:rPr>
              <a:t>Vragenlijsten toewijzen</a:t>
            </a:r>
          </a:p>
        </p:txBody>
      </p:sp>
      <p:pic>
        <p:nvPicPr>
          <p:cNvPr id="7" name="Picture 6">
            <a:extLst>
              <a:ext uri="{FF2B5EF4-FFF2-40B4-BE49-F238E27FC236}">
                <a16:creationId xmlns:a16="http://schemas.microsoft.com/office/drawing/2014/main" id="{BA81BC5F-418C-FF9C-A610-025B4736BD26}"/>
              </a:ext>
            </a:extLst>
          </p:cNvPr>
          <p:cNvPicPr>
            <a:picLocks noChangeAspect="1"/>
          </p:cNvPicPr>
          <p:nvPr/>
        </p:nvPicPr>
        <p:blipFill>
          <a:blip r:embed="rId2"/>
          <a:stretch>
            <a:fillRect/>
          </a:stretch>
        </p:blipFill>
        <p:spPr>
          <a:xfrm>
            <a:off x="464995" y="2375271"/>
            <a:ext cx="8074836" cy="4299849"/>
          </a:xfrm>
          <a:prstGeom prst="rect">
            <a:avLst/>
          </a:prstGeom>
          <a:noFill/>
        </p:spPr>
      </p:pic>
      <p:sp>
        <p:nvSpPr>
          <p:cNvPr id="8" name="TextBox 7">
            <a:extLst>
              <a:ext uri="{FF2B5EF4-FFF2-40B4-BE49-F238E27FC236}">
                <a16:creationId xmlns:a16="http://schemas.microsoft.com/office/drawing/2014/main" id="{4D8B26BC-32A1-9D4C-FF10-36E683031F84}"/>
              </a:ext>
            </a:extLst>
          </p:cNvPr>
          <p:cNvSpPr txBox="1"/>
          <p:nvPr/>
        </p:nvSpPr>
        <p:spPr>
          <a:xfrm>
            <a:off x="472611" y="1548516"/>
            <a:ext cx="7962472" cy="579120"/>
          </a:xfrm>
          <a:prstGeom prst="rect">
            <a:avLst/>
          </a:prstGeom>
          <a:noFill/>
        </p:spPr>
        <p:txBody>
          <a:bodyPr wrap="square" rtlCol="0">
            <a:spAutoFit/>
          </a:bodyPr>
          <a:lstStyle/>
          <a:p>
            <a:r>
              <a:rPr lang="nl-BE" sz="1600" b="0" i="0" u="none" strike="noStrike" cap="none" baseline="0">
                <a:solidFill>
                  <a:srgbClr val="000000"/>
                </a:solidFill>
                <a:effectLst/>
                <a:uFill>
                  <a:solidFill>
                    <a:prstClr val="black">
                      <a:alpha val="0"/>
                    </a:prstClr>
                  </a:solidFill>
                </a:uFill>
                <a:latin typeface="Calibri"/>
                <a:ea typeface="Calibri"/>
                <a:cs typeface="Calibri"/>
              </a:rPr>
              <a:t>Hieronder vindt u een screenshot met de beoordelingen die beschikbaar zijn voor de resultaten van de interne vragenlijst...</a:t>
            </a:r>
          </a:p>
        </p:txBody>
      </p:sp>
      <p:sp>
        <p:nvSpPr>
          <p:cNvPr id="2" name="Slide Number Placeholder 1">
            <a:extLst>
              <a:ext uri="{FF2B5EF4-FFF2-40B4-BE49-F238E27FC236}">
                <a16:creationId xmlns:a16="http://schemas.microsoft.com/office/drawing/2014/main" id="{E3AA6447-F06F-3038-8B27-7180F456D8AB}"/>
              </a:ext>
            </a:extLst>
          </p:cNvPr>
          <p:cNvSpPr>
            <a:spLocks noGrp="1"/>
          </p:cNvSpPr>
          <p:nvPr>
            <p:ph type="sldNum" sz="quarter" idx="4"/>
          </p:nvPr>
        </p:nvSpPr>
        <p:spPr/>
        <p:txBody>
          <a:bodyPr/>
          <a:lstStyle/>
          <a:p>
            <a:fld id="{BB5FC4A1-A2DE-4EB5-9A46-57D39B4235EC}" type="slidenum">
              <a:rPr lang="en-US" smtClean="0"/>
              <a:t>66</a:t>
            </a:fld>
            <a:endParaRPr lang="en-US"/>
          </a:p>
        </p:txBody>
      </p:sp>
    </p:spTree>
    <p:extLst>
      <p:ext uri="{BB962C8B-B14F-4D97-AF65-F5344CB8AC3E}">
        <p14:creationId val="2734572367"/>
      </p:ext>
    </p:extLst>
  </p:cSld>
  <p:clrMapOvr>
    <a:masterClrMapping/>
  </p:clrMapOvr>
  <p:transition spd="med">
    <p:fade/>
  </p:transition>
  <p:timing/>
</p:sld>
</file>

<file path=ppt/slides/slide6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AA80FD66-A65A-A411-598D-5489FAEA284C}"/>
              </a:ext>
            </a:extLst>
          </p:cNvPr>
          <p:cNvSpPr>
            <a:spLocks noGrp="1"/>
          </p:cNvSpPr>
          <p:nvPr>
            <p:ph type="title"/>
          </p:nvPr>
        </p:nvSpPr>
        <p:spPr/>
        <p:txBody>
          <a:bodyPr/>
          <a:lstStyle/>
          <a:p>
            <a:r>
              <a:rPr lang="nl-BE" sz="2000" b="0" i="0" u="none" strike="noStrike" cap="none" baseline="0">
                <a:solidFill>
                  <a:srgbClr val="FFFFFF"/>
                </a:solidFill>
                <a:effectLst/>
                <a:uFill>
                  <a:solidFill>
                    <a:prstClr val="black">
                      <a:alpha val="0"/>
                    </a:prstClr>
                  </a:solidFill>
                </a:uFill>
                <a:latin typeface="Calibri Light"/>
                <a:ea typeface="Calibri Light"/>
                <a:cs typeface="Calibri Light"/>
              </a:rPr>
              <a:t>Vragenlijsten toewijzen</a:t>
            </a:r>
          </a:p>
        </p:txBody>
      </p:sp>
      <p:sp>
        <p:nvSpPr>
          <p:cNvPr id="3" name="Content Placeholder 2">
            <a:extLst>
              <a:ext uri="{FF2B5EF4-FFF2-40B4-BE49-F238E27FC236}">
                <a16:creationId xmlns:a16="http://schemas.microsoft.com/office/drawing/2014/main" id="{4758D6CF-6397-79FE-F35D-EA01802CF21A}"/>
              </a:ext>
            </a:extLst>
          </p:cNvPr>
          <p:cNvSpPr>
            <a:spLocks noGrp="1"/>
          </p:cNvSpPr>
          <p:nvPr>
            <p:ph idx="1"/>
          </p:nvPr>
        </p:nvSpPr>
        <p:spPr/>
        <p:txBody>
          <a:bodyPr>
            <a:normAutofit/>
          </a:bodyPr>
          <a:lstStyle/>
          <a:p>
            <a:pPr marL="0" indent="0">
              <a:buNone/>
            </a:pPr>
            <a:r>
              <a:rPr lang="nl-BE" sz="1600" b="1" i="0" u="none" strike="noStrike" cap="none" baseline="0">
                <a:solidFill>
                  <a:srgbClr val="0070C0"/>
                </a:solidFill>
                <a:effectLst/>
                <a:uFill>
                  <a:solidFill>
                    <a:prstClr val="black">
                      <a:alpha val="0"/>
                    </a:prstClr>
                  </a:solidFill>
                </a:uFill>
                <a:latin typeface="Calibri"/>
                <a:ea typeface="Calibri"/>
                <a:cs typeface="Calibri"/>
              </a:rPr>
              <a:t>Fase 5:</a:t>
            </a:r>
            <a:r>
              <a:rPr lang="nl-BE" sz="1600" b="1" i="0" u="none" strike="noStrike" cap="none" baseline="0">
                <a:solidFill>
                  <a:srgbClr val="0070C0"/>
                </a:solidFill>
                <a:effectLst/>
                <a:uFill>
                  <a:solidFill>
                    <a:prstClr val="black">
                      <a:alpha val="0"/>
                    </a:prstClr>
                  </a:solidFill>
                </a:uFill>
                <a:latin typeface="Calibri"/>
                <a:ea typeface="Calibri"/>
                <a:cs typeface="Calibri"/>
              </a:rPr>
              <a:t> </a:t>
            </a:r>
            <a:r>
              <a:rPr lang="nl-BE" sz="1600" b="1" i="0" u="none" strike="noStrike" cap="none" baseline="0">
                <a:solidFill>
                  <a:srgbClr val="0070C0"/>
                </a:solidFill>
                <a:effectLst/>
                <a:uFill>
                  <a:solidFill>
                    <a:prstClr val="black">
                      <a:alpha val="0"/>
                    </a:prstClr>
                  </a:solidFill>
                </a:uFill>
                <a:latin typeface="Calibri"/>
                <a:ea typeface="Calibri"/>
                <a:cs typeface="Calibri"/>
              </a:rPr>
              <a:t>Externe gegevensverzameling</a:t>
            </a:r>
          </a:p>
        </p:txBody>
      </p:sp>
      <p:sp>
        <p:nvSpPr>
          <p:cNvPr id="8" name="TextBox 7">
            <a:extLst>
              <a:ext uri="{FF2B5EF4-FFF2-40B4-BE49-F238E27FC236}">
                <a16:creationId xmlns:a16="http://schemas.microsoft.com/office/drawing/2014/main" id="{9F9D3529-0CE3-8CBD-E3A1-4319537D4152}"/>
              </a:ext>
            </a:extLst>
          </p:cNvPr>
          <p:cNvSpPr txBox="1"/>
          <p:nvPr/>
        </p:nvSpPr>
        <p:spPr>
          <a:xfrm>
            <a:off x="432562" y="1900719"/>
            <a:ext cx="7749305" cy="1691640"/>
          </a:xfrm>
          <a:prstGeom prst="rect">
            <a:avLst/>
          </a:prstGeom>
          <a:noFill/>
        </p:spPr>
        <p:txBody>
          <a:bodyPr wrap="square" rtlCol="0">
            <a:spAutoFit/>
          </a:bodyPr>
          <a:lstStyle/>
          <a:p>
            <a:r>
              <a:rPr lang="nl-BE" sz="1500" b="0" i="0" u="none" strike="noStrike" cap="none" baseline="0">
                <a:solidFill>
                  <a:srgbClr val="000000"/>
                </a:solidFill>
                <a:effectLst/>
                <a:uFill>
                  <a:solidFill>
                    <a:prstClr val="black">
                      <a:alpha val="0"/>
                    </a:prstClr>
                  </a:solidFill>
                </a:uFill>
                <a:latin typeface="Calibri"/>
                <a:ea typeface="Calibri"/>
                <a:cs typeface="Calibri"/>
              </a:rPr>
              <a:t>Wanneer het goedkeuringsteam Externe vragenlijst toewijzen in de beoordeling selecteert (zie vorige pagina), wordt het tabblad Externe gegevensverzameling (fase 3) van de workflow geactiveerd.</a:t>
            </a:r>
            <a:r>
              <a:rPr lang="nl-BE" sz="1500" b="0" i="0" u="none" strike="noStrike" cap="none" baseline="0">
                <a:solidFill>
                  <a:srgbClr val="000000"/>
                </a:solidFill>
                <a:effectLst/>
                <a:uFill>
                  <a:solidFill>
                    <a:prstClr val="black">
                      <a:alpha val="0"/>
                    </a:prstClr>
                  </a:solidFill>
                </a:uFill>
                <a:latin typeface="Calibri"/>
                <a:ea typeface="Calibri"/>
                <a:cs typeface="Calibri"/>
              </a:rPr>
              <a:t> </a:t>
            </a:r>
          </a:p>
          <a:p>
            <a:endParaRPr lang="en-GB" sz="1500"/>
          </a:p>
          <a:p>
            <a:r>
              <a:rPr lang="nl-BE" sz="1500" b="0" i="0" u="none" strike="noStrike" cap="none" baseline="0">
                <a:solidFill>
                  <a:srgbClr val="000000"/>
                </a:solidFill>
                <a:effectLst/>
                <a:uFill>
                  <a:solidFill>
                    <a:prstClr val="black">
                      <a:alpha val="0"/>
                    </a:prstClr>
                  </a:solidFill>
                </a:uFill>
                <a:latin typeface="Calibri"/>
                <a:ea typeface="Calibri"/>
                <a:cs typeface="Calibri"/>
              </a:rPr>
              <a:t>Zoals u kunt zien, zijn zowel de tabbladen World Check Screening als Interne gegevensverzameling groen gekleurd om aan te geven dat alle activiteiten zijn voltooid.</a:t>
            </a:r>
            <a:r>
              <a:rPr lang="nl-BE" sz="1500" b="0" i="0" u="none" strike="noStrike" cap="none" baseline="0">
                <a:solidFill>
                  <a:srgbClr val="000000"/>
                </a:solidFill>
                <a:effectLst/>
                <a:uFill>
                  <a:solidFill>
                    <a:prstClr val="black">
                      <a:alpha val="0"/>
                    </a:prstClr>
                  </a:solidFill>
                </a:uFill>
                <a:latin typeface="Calibri"/>
                <a:ea typeface="Calibri"/>
                <a:cs typeface="Calibri"/>
              </a:rPr>
              <a:t> </a:t>
            </a:r>
          </a:p>
        </p:txBody>
      </p:sp>
      <p:pic>
        <p:nvPicPr>
          <p:cNvPr id="11" name="Picture 10">
            <a:extLst>
              <a:ext uri="{FF2B5EF4-FFF2-40B4-BE49-F238E27FC236}">
                <a16:creationId xmlns:a16="http://schemas.microsoft.com/office/drawing/2014/main" id="{9D3D358D-9F90-8458-9F6E-BD1E9C2B7EDF}"/>
              </a:ext>
            </a:extLst>
          </p:cNvPr>
          <p:cNvPicPr>
            <a:picLocks noChangeAspect="1"/>
          </p:cNvPicPr>
          <p:nvPr/>
        </p:nvPicPr>
        <p:blipFill>
          <a:blip r:embed="rId2"/>
          <a:stretch>
            <a:fillRect/>
          </a:stretch>
        </p:blipFill>
        <p:spPr>
          <a:xfrm>
            <a:off x="340095" y="3147214"/>
            <a:ext cx="7243281" cy="2974209"/>
          </a:xfrm>
          <a:prstGeom prst="rect">
            <a:avLst/>
          </a:prstGeom>
        </p:spPr>
      </p:pic>
      <p:sp>
        <p:nvSpPr>
          <p:cNvPr id="9" name="TextBox 8">
            <a:extLst>
              <a:ext uri="{FF2B5EF4-FFF2-40B4-BE49-F238E27FC236}">
                <a16:creationId xmlns:a16="http://schemas.microsoft.com/office/drawing/2014/main" id="{7936F16E-A256-03D4-A297-28462120F258}"/>
              </a:ext>
            </a:extLst>
          </p:cNvPr>
          <p:cNvSpPr txBox="1"/>
          <p:nvPr/>
        </p:nvSpPr>
        <p:spPr>
          <a:xfrm>
            <a:off x="432562" y="6185758"/>
            <a:ext cx="8618971" cy="548640"/>
          </a:xfrm>
          <a:prstGeom prst="rect">
            <a:avLst/>
          </a:prstGeom>
          <a:noFill/>
        </p:spPr>
        <p:txBody>
          <a:bodyPr wrap="square" rtlCol="0">
            <a:spAutoFit/>
          </a:bodyPr>
          <a:lstStyle/>
          <a:p>
            <a:r>
              <a:rPr lang="nl-BE" sz="1500" b="0" i="0" u="none" strike="noStrike" cap="none" baseline="0">
                <a:solidFill>
                  <a:srgbClr val="000000"/>
                </a:solidFill>
                <a:effectLst/>
                <a:uFill>
                  <a:solidFill>
                    <a:prstClr val="black">
                      <a:alpha val="0"/>
                    </a:prstClr>
                  </a:solidFill>
                </a:uFill>
                <a:latin typeface="Calibri"/>
                <a:ea typeface="Calibri"/>
                <a:cs typeface="Calibri"/>
              </a:rPr>
              <a:t>Net als bij de interne vragenlijst is de eerste activiteit die moet worden voltooid het toewijzen van de externe vragenlijst.</a:t>
            </a:r>
            <a:r>
              <a:rPr lang="nl-BE" sz="1500" b="0" i="0" u="none" strike="noStrike" cap="none" baseline="0">
                <a:solidFill>
                  <a:srgbClr val="000000"/>
                </a:solidFill>
                <a:effectLst/>
                <a:uFill>
                  <a:solidFill>
                    <a:prstClr val="black">
                      <a:alpha val="0"/>
                    </a:prstClr>
                  </a:solidFill>
                </a:uFill>
                <a:latin typeface="Calibri"/>
                <a:ea typeface="Calibri"/>
                <a:cs typeface="Calibri"/>
              </a:rPr>
              <a:t> </a:t>
            </a:r>
          </a:p>
        </p:txBody>
      </p:sp>
      <p:sp>
        <p:nvSpPr>
          <p:cNvPr id="4" name="Slide Number Placeholder 3">
            <a:extLst>
              <a:ext uri="{FF2B5EF4-FFF2-40B4-BE49-F238E27FC236}">
                <a16:creationId xmlns:a16="http://schemas.microsoft.com/office/drawing/2014/main" id="{179B54C5-C0BB-F9C4-E625-D90A673A7584}"/>
              </a:ext>
            </a:extLst>
          </p:cNvPr>
          <p:cNvSpPr>
            <a:spLocks noGrp="1"/>
          </p:cNvSpPr>
          <p:nvPr>
            <p:ph type="sldNum" sz="quarter" idx="4"/>
          </p:nvPr>
        </p:nvSpPr>
        <p:spPr/>
        <p:txBody>
          <a:bodyPr/>
          <a:lstStyle/>
          <a:p>
            <a:fld id="{BB5FC4A1-A2DE-4EB5-9A46-57D39B4235EC}" type="slidenum">
              <a:rPr lang="en-US" smtClean="0"/>
              <a:t>67</a:t>
            </a:fld>
            <a:endParaRPr lang="en-US"/>
          </a:p>
        </p:txBody>
      </p:sp>
      <p:cxnSp>
        <p:nvCxnSpPr>
          <p:cNvPr id="6" name="Straight Arrow Connector 5">
            <a:extLst>
              <a:ext uri="{FF2B5EF4-FFF2-40B4-BE49-F238E27FC236}">
                <a16:creationId xmlns:a16="http://schemas.microsoft.com/office/drawing/2014/main" id="{03B4117E-9EBC-6917-EA21-AB6B009C6408}"/>
              </a:ext>
            </a:extLst>
          </p:cNvPr>
          <p:cNvCxnSpPr/>
          <p:nvPr/>
        </p:nvCxnSpPr>
        <p:spPr>
          <a:xfrm flipH="1">
            <a:off x="3338623" y="2413591"/>
            <a:ext cx="627321" cy="246675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val="2347082574"/>
      </p:ext>
    </p:extLst>
  </p:cSld>
  <p:clrMapOvr>
    <a:masterClrMapping/>
  </p:clrMapOvr>
  <p:transition spd="med">
    <p:fade/>
  </p:transition>
  <p:timing/>
</p:sld>
</file>

<file path=ppt/slides/slide6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12" name="Title 1">
            <a:extLst>
              <a:ext uri="{FF2B5EF4-FFF2-40B4-BE49-F238E27FC236}">
                <a16:creationId xmlns:a16="http://schemas.microsoft.com/office/drawing/2014/main" id="{B5F3E3E2-0DB4-C32C-EAB2-6E8F5DBDC889}"/>
              </a:ext>
            </a:extLst>
          </p:cNvPr>
          <p:cNvSpPr>
            <a:spLocks noGrp="1"/>
          </p:cNvSpPr>
          <p:nvPr>
            <p:ph type="title"/>
          </p:nvPr>
        </p:nvSpPr>
        <p:spPr>
          <a:xfrm>
            <a:off x="822960" y="182880"/>
            <a:ext cx="7358907" cy="787032"/>
          </a:xfrm>
        </p:spPr>
        <p:txBody>
          <a:bodyPr/>
          <a:lstStyle/>
          <a:p>
            <a:r>
              <a:rPr lang="nl-BE" sz="2000" b="0" i="0" u="none" strike="noStrike" cap="none" baseline="0">
                <a:solidFill>
                  <a:srgbClr val="FFFFFF"/>
                </a:solidFill>
                <a:effectLst/>
                <a:uFill>
                  <a:solidFill>
                    <a:prstClr val="black">
                      <a:alpha val="0"/>
                    </a:prstClr>
                  </a:solidFill>
                </a:uFill>
                <a:latin typeface="Calibri Light"/>
                <a:ea typeface="Calibri Light"/>
                <a:cs typeface="Calibri Light"/>
              </a:rPr>
              <a:t>Vragenlijsten toewijzen</a:t>
            </a:r>
          </a:p>
        </p:txBody>
      </p:sp>
      <p:pic>
        <p:nvPicPr>
          <p:cNvPr id="7" name="Picture 6">
            <a:extLst>
              <a:ext uri="{FF2B5EF4-FFF2-40B4-BE49-F238E27FC236}">
                <a16:creationId xmlns:a16="http://schemas.microsoft.com/office/drawing/2014/main" id="{7DBFF5F8-CA07-C126-CDA7-B7CB00F8B61C}"/>
              </a:ext>
            </a:extLst>
          </p:cNvPr>
          <p:cNvPicPr>
            <a:picLocks noChangeAspect="1"/>
          </p:cNvPicPr>
          <p:nvPr/>
        </p:nvPicPr>
        <p:blipFill>
          <a:blip r:embed="rId3"/>
          <a:stretch>
            <a:fillRect/>
          </a:stretch>
        </p:blipFill>
        <p:spPr>
          <a:xfrm>
            <a:off x="464995" y="2087854"/>
            <a:ext cx="8074836" cy="1897586"/>
          </a:xfrm>
          <a:prstGeom prst="rect">
            <a:avLst/>
          </a:prstGeom>
          <a:noFill/>
        </p:spPr>
      </p:pic>
      <p:sp>
        <p:nvSpPr>
          <p:cNvPr id="8" name="TextBox 7">
            <a:extLst>
              <a:ext uri="{FF2B5EF4-FFF2-40B4-BE49-F238E27FC236}">
                <a16:creationId xmlns:a16="http://schemas.microsoft.com/office/drawing/2014/main" id="{162FA210-4C2F-79D6-3716-38D93510FECC}"/>
              </a:ext>
            </a:extLst>
          </p:cNvPr>
          <p:cNvSpPr txBox="1"/>
          <p:nvPr/>
        </p:nvSpPr>
        <p:spPr>
          <a:xfrm>
            <a:off x="534256" y="1530849"/>
            <a:ext cx="7859731" cy="731520"/>
          </a:xfrm>
          <a:prstGeom prst="rect">
            <a:avLst/>
          </a:prstGeom>
          <a:noFill/>
        </p:spPr>
        <p:txBody>
          <a:bodyPr wrap="square" rtlCol="0">
            <a:spAutoFit/>
          </a:bodyPr>
          <a:lstStyle/>
          <a:p>
            <a:r>
              <a:rPr lang="nl-BE" sz="1400" b="0" i="0" u="none" strike="noStrike" cap="none" baseline="0">
                <a:solidFill>
                  <a:srgbClr val="000000"/>
                </a:solidFill>
                <a:effectLst/>
                <a:uFill>
                  <a:solidFill>
                    <a:prstClr val="black">
                      <a:alpha val="0"/>
                    </a:prstClr>
                  </a:solidFill>
                </a:uFill>
                <a:latin typeface="Calibri"/>
                <a:ea typeface="Calibri"/>
                <a:cs typeface="Calibri"/>
              </a:rPr>
              <a:t>Net als bij de interne vragenlijst, klikt u op de activiteit Externe vragenlijst toewijzen en wijzigt u de status in In uitvoering en klikt u op OPSLAAN, waarbij u eraan denkt uzelf toe te wijzen als de eigenaar van de activiteit.</a:t>
            </a:r>
            <a:r>
              <a:rPr lang="nl-BE" sz="1400" b="0" i="0" u="none" strike="noStrike" cap="none" baseline="0">
                <a:solidFill>
                  <a:srgbClr val="000000"/>
                </a:solidFill>
                <a:effectLst/>
                <a:uFill>
                  <a:solidFill>
                    <a:prstClr val="black">
                      <a:alpha val="0"/>
                    </a:prstClr>
                  </a:solidFill>
                </a:uFill>
                <a:latin typeface="Calibri"/>
                <a:ea typeface="Calibri"/>
                <a:cs typeface="Calibri"/>
              </a:rPr>
              <a:t> </a:t>
            </a:r>
          </a:p>
        </p:txBody>
      </p:sp>
      <p:sp>
        <p:nvSpPr>
          <p:cNvPr id="16" name="TextBox 15">
            <a:extLst>
              <a:ext uri="{FF2B5EF4-FFF2-40B4-BE49-F238E27FC236}">
                <a16:creationId xmlns:a16="http://schemas.microsoft.com/office/drawing/2014/main" id="{321E8824-B284-FBA1-7130-589EA23721CA}"/>
              </a:ext>
            </a:extLst>
          </p:cNvPr>
          <p:cNvSpPr txBox="1"/>
          <p:nvPr/>
        </p:nvSpPr>
        <p:spPr>
          <a:xfrm>
            <a:off x="604169" y="3967100"/>
            <a:ext cx="8074836" cy="944880"/>
          </a:xfrm>
          <a:prstGeom prst="rect">
            <a:avLst/>
          </a:prstGeom>
          <a:noFill/>
        </p:spPr>
        <p:txBody>
          <a:bodyPr wrap="square" rtlCol="0">
            <a:spAutoFit/>
          </a:bodyPr>
          <a:lstStyle/>
          <a:p>
            <a:r>
              <a:rPr lang="nl-BE" sz="1400" b="0" i="0" u="none" strike="noStrike" cap="none" baseline="0">
                <a:solidFill>
                  <a:srgbClr val="000000"/>
                </a:solidFill>
                <a:effectLst/>
                <a:uFill>
                  <a:solidFill>
                    <a:prstClr val="black">
                      <a:alpha val="0"/>
                    </a:prstClr>
                  </a:solidFill>
                </a:uFill>
                <a:latin typeface="Calibri"/>
                <a:ea typeface="Calibri"/>
                <a:cs typeface="Calibri"/>
              </a:rPr>
              <a:t>Voordat u een externe vragenlijst kunt toewijzen/verzenden naar een externe contactpersoon, moet u ervoor zorgen dat de juiste contactpersoon/Geassocieerde partij in het systeem wordt opgeslagen en dat deze zijn "Ingeschakeld als gebruiker" (zie volgende pagina)</a:t>
            </a:r>
          </a:p>
        </p:txBody>
      </p:sp>
      <p:sp>
        <p:nvSpPr>
          <p:cNvPr id="19" name="TextBox 18">
            <a:extLst>
              <a:ext uri="{FF2B5EF4-FFF2-40B4-BE49-F238E27FC236}">
                <a16:creationId xmlns:a16="http://schemas.microsoft.com/office/drawing/2014/main" id="{E2DB4AD4-8A64-A98E-E985-B7A26DD034FC}"/>
              </a:ext>
            </a:extLst>
          </p:cNvPr>
          <p:cNvSpPr txBox="1"/>
          <p:nvPr/>
        </p:nvSpPr>
        <p:spPr>
          <a:xfrm>
            <a:off x="7078894" y="5619552"/>
            <a:ext cx="1746607" cy="1371600"/>
          </a:xfrm>
          <a:prstGeom prst="rect">
            <a:avLst/>
          </a:prstGeom>
          <a:noFill/>
        </p:spPr>
        <p:txBody>
          <a:bodyPr wrap="square" rtlCol="0">
            <a:spAutoFit/>
          </a:bodyPr>
          <a:lstStyle/>
          <a:p>
            <a:r>
              <a:rPr lang="nl-BE" sz="1400" b="0" i="0" u="none" strike="noStrike" cap="none" baseline="0">
                <a:solidFill>
                  <a:srgbClr val="000000"/>
                </a:solidFill>
                <a:effectLst/>
                <a:uFill>
                  <a:solidFill>
                    <a:prstClr val="black">
                      <a:alpha val="0"/>
                    </a:prstClr>
                  </a:solidFill>
                </a:uFill>
                <a:latin typeface="Calibri"/>
                <a:ea typeface="Calibri"/>
                <a:cs typeface="Calibri"/>
              </a:rPr>
              <a:t>Selecteer vanuit het tabblad Contactpersoon ADD ASSOCIATED PARTY</a:t>
            </a:r>
          </a:p>
        </p:txBody>
      </p:sp>
      <p:sp>
        <p:nvSpPr>
          <p:cNvPr id="2" name="Slide Number Placeholder 1">
            <a:extLst>
              <a:ext uri="{FF2B5EF4-FFF2-40B4-BE49-F238E27FC236}">
                <a16:creationId xmlns:a16="http://schemas.microsoft.com/office/drawing/2014/main" id="{0A169534-B562-E364-04E8-44BDF764AF71}"/>
              </a:ext>
            </a:extLst>
          </p:cNvPr>
          <p:cNvSpPr>
            <a:spLocks noGrp="1"/>
          </p:cNvSpPr>
          <p:nvPr>
            <p:ph type="sldNum" sz="quarter" idx="4"/>
          </p:nvPr>
        </p:nvSpPr>
        <p:spPr/>
        <p:txBody>
          <a:bodyPr/>
          <a:lstStyle/>
          <a:p>
            <a:fld id="{BB5FC4A1-A2DE-4EB5-9A46-57D39B4235EC}" type="slidenum">
              <a:rPr lang="en-US" smtClean="0"/>
              <a:t>68</a:t>
            </a:fld>
            <a:endParaRPr lang="en-US"/>
          </a:p>
        </p:txBody>
      </p:sp>
      <p:pic>
        <p:nvPicPr>
          <p:cNvPr id="6" name="Picture 5">
            <a:extLst>
              <a:ext uri="{FF2B5EF4-FFF2-40B4-BE49-F238E27FC236}">
                <a16:creationId xmlns:a16="http://schemas.microsoft.com/office/drawing/2014/main" id="{FA915576-7914-83E8-9FBE-51196FF7E1C5}"/>
              </a:ext>
            </a:extLst>
          </p:cNvPr>
          <p:cNvPicPr>
            <a:picLocks noChangeAspect="1"/>
          </p:cNvPicPr>
          <p:nvPr/>
        </p:nvPicPr>
        <p:blipFill>
          <a:blip r:embed="rId4"/>
          <a:stretch>
            <a:fillRect/>
          </a:stretch>
        </p:blipFill>
        <p:spPr>
          <a:xfrm>
            <a:off x="534256" y="4708135"/>
            <a:ext cx="6133672" cy="1865524"/>
          </a:xfrm>
          <a:prstGeom prst="rect">
            <a:avLst/>
          </a:prstGeom>
        </p:spPr>
      </p:pic>
    </p:spTree>
    <p:extLst>
      <p:ext uri="{BB962C8B-B14F-4D97-AF65-F5344CB8AC3E}">
        <p14:creationId val="753324614"/>
      </p:ext>
    </p:extLst>
  </p:cSld>
  <p:clrMapOvr>
    <a:masterClrMapping/>
  </p:clrMapOvr>
  <p:transition spd="med">
    <p:fade/>
  </p:transition>
  <p:timing/>
</p:sld>
</file>

<file path=ppt/slides/slide6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1F49E2A5-C405-6E74-0459-23A75204BA28}"/>
              </a:ext>
            </a:extLst>
          </p:cNvPr>
          <p:cNvSpPr>
            <a:spLocks noGrp="1"/>
          </p:cNvSpPr>
          <p:nvPr>
            <p:ph type="title"/>
          </p:nvPr>
        </p:nvSpPr>
        <p:spPr/>
        <p:txBody>
          <a:bodyPr/>
          <a:lstStyle/>
          <a:p>
            <a:r>
              <a:rPr lang="nl-BE" sz="2000" b="0" i="0" u="none" strike="noStrike" cap="none" baseline="0">
                <a:solidFill>
                  <a:srgbClr val="FFFFFF"/>
                </a:solidFill>
                <a:effectLst/>
                <a:uFill>
                  <a:solidFill>
                    <a:prstClr val="black">
                      <a:alpha val="0"/>
                    </a:prstClr>
                  </a:solidFill>
                </a:uFill>
                <a:latin typeface="Calibri Light"/>
                <a:ea typeface="Calibri Light"/>
                <a:cs typeface="Calibri Light"/>
              </a:rPr>
              <a:t>Vragenlijsten toewijzen</a:t>
            </a:r>
          </a:p>
        </p:txBody>
      </p:sp>
      <p:pic>
        <p:nvPicPr>
          <p:cNvPr id="12" name="Picture 11">
            <a:extLst>
              <a:ext uri="{FF2B5EF4-FFF2-40B4-BE49-F238E27FC236}">
                <a16:creationId xmlns:a16="http://schemas.microsoft.com/office/drawing/2014/main" id="{135CC1F0-4705-7D49-6E1C-28CDB0832AEB}"/>
              </a:ext>
            </a:extLst>
          </p:cNvPr>
          <p:cNvPicPr>
            <a:picLocks noChangeAspect="1"/>
          </p:cNvPicPr>
          <p:nvPr/>
        </p:nvPicPr>
        <p:blipFill>
          <a:blip r:embed="rId2"/>
          <a:stretch>
            <a:fillRect/>
          </a:stretch>
        </p:blipFill>
        <p:spPr>
          <a:xfrm>
            <a:off x="606175" y="1810764"/>
            <a:ext cx="6914507" cy="1986442"/>
          </a:xfrm>
          <a:prstGeom prst="rect">
            <a:avLst/>
          </a:prstGeom>
        </p:spPr>
      </p:pic>
      <p:sp>
        <p:nvSpPr>
          <p:cNvPr id="15" name="TextBox 14">
            <a:extLst>
              <a:ext uri="{FF2B5EF4-FFF2-40B4-BE49-F238E27FC236}">
                <a16:creationId xmlns:a16="http://schemas.microsoft.com/office/drawing/2014/main" id="{01B79478-9384-F20D-1BEC-25F2B2338DD5}"/>
              </a:ext>
            </a:extLst>
          </p:cNvPr>
          <p:cNvSpPr txBox="1"/>
          <p:nvPr/>
        </p:nvSpPr>
        <p:spPr>
          <a:xfrm>
            <a:off x="4956119" y="979767"/>
            <a:ext cx="3916776" cy="1310640"/>
          </a:xfrm>
          <a:prstGeom prst="rect">
            <a:avLst/>
          </a:prstGeom>
          <a:noFill/>
        </p:spPr>
        <p:txBody>
          <a:bodyPr wrap="square" rtlCol="0">
            <a:spAutoFit/>
          </a:bodyPr>
          <a:lstStyle/>
          <a:p>
            <a:r>
              <a:rPr lang="nl-BE" sz="1600" b="0" i="0" u="none" strike="noStrike" cap="none" baseline="0">
                <a:solidFill>
                  <a:srgbClr val="000000"/>
                </a:solidFill>
                <a:effectLst/>
                <a:uFill>
                  <a:solidFill>
                    <a:prstClr val="black">
                      <a:alpha val="0"/>
                    </a:prstClr>
                  </a:solidFill>
                </a:uFill>
                <a:latin typeface="Calibri"/>
                <a:ea typeface="Calibri"/>
                <a:cs typeface="Calibri"/>
              </a:rPr>
              <a:t>Vul de contactgegevens in, zorg ervoor dat een correct e-mailadres is opgenomen en dat het vakje voor “Ingeschakeld als gebruiker” is aangevinkt</a:t>
            </a:r>
          </a:p>
        </p:txBody>
      </p:sp>
      <p:cxnSp>
        <p:nvCxnSpPr>
          <p:cNvPr id="17" name="Straight Arrow Connector 16">
            <a:extLst>
              <a:ext uri="{FF2B5EF4-FFF2-40B4-BE49-F238E27FC236}">
                <a16:creationId xmlns:a16="http://schemas.microsoft.com/office/drawing/2014/main" id="{B69FE363-11EB-D7B8-ABE7-55D56EB861A9}"/>
              </a:ext>
            </a:extLst>
          </p:cNvPr>
          <p:cNvCxnSpPr/>
          <p:nvPr/>
        </p:nvCxnSpPr>
        <p:spPr>
          <a:xfrm flipH="1">
            <a:off x="6400800" y="1810764"/>
            <a:ext cx="708917" cy="125093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19" name="Picture 18">
            <a:extLst>
              <a:ext uri="{FF2B5EF4-FFF2-40B4-BE49-F238E27FC236}">
                <a16:creationId xmlns:a16="http://schemas.microsoft.com/office/drawing/2014/main" id="{D5833684-D7B1-DAB2-D0E8-32C150F163FC}"/>
              </a:ext>
            </a:extLst>
          </p:cNvPr>
          <p:cNvPicPr>
            <a:picLocks noChangeAspect="1"/>
          </p:cNvPicPr>
          <p:nvPr/>
        </p:nvPicPr>
        <p:blipFill>
          <a:blip r:embed="rId3"/>
          <a:stretch>
            <a:fillRect/>
          </a:stretch>
        </p:blipFill>
        <p:spPr>
          <a:xfrm>
            <a:off x="667819" y="4511292"/>
            <a:ext cx="6791218" cy="2163828"/>
          </a:xfrm>
          <a:prstGeom prst="rect">
            <a:avLst/>
          </a:prstGeom>
        </p:spPr>
      </p:pic>
      <p:sp>
        <p:nvSpPr>
          <p:cNvPr id="20" name="TextBox 19">
            <a:extLst>
              <a:ext uri="{FF2B5EF4-FFF2-40B4-BE49-F238E27FC236}">
                <a16:creationId xmlns:a16="http://schemas.microsoft.com/office/drawing/2014/main" id="{1643AB61-6F9D-3890-4872-10128F8B8FF6}"/>
              </a:ext>
            </a:extLst>
          </p:cNvPr>
          <p:cNvSpPr txBox="1"/>
          <p:nvPr/>
        </p:nvSpPr>
        <p:spPr>
          <a:xfrm>
            <a:off x="297951" y="3934730"/>
            <a:ext cx="8126858" cy="579120"/>
          </a:xfrm>
          <a:prstGeom prst="rect">
            <a:avLst/>
          </a:prstGeom>
          <a:noFill/>
        </p:spPr>
        <p:txBody>
          <a:bodyPr wrap="square" rtlCol="0">
            <a:spAutoFit/>
          </a:bodyPr>
          <a:lstStyle/>
          <a:p>
            <a:r>
              <a:rPr lang="nl-BE" sz="1600" b="0" i="0" u="none" strike="noStrike" cap="none" baseline="0">
                <a:solidFill>
                  <a:srgbClr val="000000"/>
                </a:solidFill>
                <a:effectLst/>
                <a:uFill>
                  <a:solidFill>
                    <a:prstClr val="black">
                      <a:alpha val="0"/>
                    </a:prstClr>
                  </a:solidFill>
                </a:uFill>
                <a:latin typeface="Calibri"/>
                <a:ea typeface="Calibri"/>
                <a:cs typeface="Calibri"/>
              </a:rPr>
              <a:t>Scrol vanuit de Externe vragenlijst toewijzen naar beneden en selecteer Vragenlijst toewijzen.</a:t>
            </a:r>
            <a:r>
              <a:rPr lang="nl-BE" sz="1600" b="0" i="0" u="none" strike="noStrike" cap="none" baseline="0">
                <a:solidFill>
                  <a:srgbClr val="000000"/>
                </a:solidFill>
                <a:effectLst/>
                <a:uFill>
                  <a:solidFill>
                    <a:prstClr val="black">
                      <a:alpha val="0"/>
                    </a:prstClr>
                  </a:solidFill>
                </a:uFill>
                <a:latin typeface="Calibri"/>
                <a:ea typeface="Calibri"/>
                <a:cs typeface="Calibri"/>
              </a:rPr>
              <a:t> </a:t>
            </a:r>
          </a:p>
        </p:txBody>
      </p:sp>
      <p:sp>
        <p:nvSpPr>
          <p:cNvPr id="3" name="Slide Number Placeholder 2">
            <a:extLst>
              <a:ext uri="{FF2B5EF4-FFF2-40B4-BE49-F238E27FC236}">
                <a16:creationId xmlns:a16="http://schemas.microsoft.com/office/drawing/2014/main" id="{7B6B9376-C862-7C09-D396-19BB546527D5}"/>
              </a:ext>
            </a:extLst>
          </p:cNvPr>
          <p:cNvSpPr>
            <a:spLocks noGrp="1"/>
          </p:cNvSpPr>
          <p:nvPr>
            <p:ph type="sldNum" sz="quarter" idx="4"/>
          </p:nvPr>
        </p:nvSpPr>
        <p:spPr/>
        <p:txBody>
          <a:bodyPr/>
          <a:lstStyle/>
          <a:p>
            <a:fld id="{BB5FC4A1-A2DE-4EB5-9A46-57D39B4235EC}" type="slidenum">
              <a:rPr lang="en-US" smtClean="0"/>
              <a:t>69</a:t>
            </a:fld>
            <a:endParaRPr lang="en-US"/>
          </a:p>
        </p:txBody>
      </p:sp>
    </p:spTree>
    <p:extLst>
      <p:ext uri="{BB962C8B-B14F-4D97-AF65-F5344CB8AC3E}">
        <p14:creationId val="3948323762"/>
      </p:ext>
    </p:extLst>
  </p:cSld>
  <p:clrMapOvr>
    <a:masterClrMapping/>
  </p:clrMapOvr>
  <p:transition spd="med">
    <p:fade/>
  </p:transition>
  <p:timing/>
</p:sld>
</file>

<file path=ppt/slides/slide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C8648A43-5974-A2CE-FA41-42E7E6A3A8F5}"/>
              </a:ext>
            </a:extLst>
          </p:cNvPr>
          <p:cNvSpPr>
            <a:spLocks noGrp="1"/>
          </p:cNvSpPr>
          <p:nvPr>
            <p:ph type="title"/>
          </p:nvPr>
        </p:nvSpPr>
        <p:spPr>
          <a:xfrm>
            <a:off x="822960" y="182880"/>
            <a:ext cx="7358907" cy="787032"/>
          </a:xfrm>
        </p:spPr>
        <p:txBody>
          <a:bodyPr anchor="ctr">
            <a:normAutofit/>
          </a:bodyPr>
          <a:lstStyle/>
          <a:p>
            <a:r>
              <a:rPr lang="nl-BE" sz="2000" b="0" i="0" u="none" strike="noStrike" cap="none" baseline="0">
                <a:solidFill>
                  <a:srgbClr val="FFFFFF"/>
                </a:solidFill>
                <a:effectLst/>
                <a:uFill>
                  <a:solidFill>
                    <a:prstClr val="black">
                      <a:alpha val="0"/>
                    </a:prstClr>
                  </a:solidFill>
                </a:uFill>
                <a:latin typeface="Calibri Light"/>
                <a:ea typeface="Calibri Light"/>
                <a:cs typeface="Calibri Light"/>
              </a:rPr>
              <a:t>Het LSEG-platform:</a:t>
            </a:r>
            <a:r>
              <a:rPr lang="nl-BE" sz="2000" b="0" i="0" u="none" strike="noStrike" cap="none" baseline="0">
                <a:solidFill>
                  <a:srgbClr val="FFFFFF"/>
                </a:solidFill>
                <a:effectLst/>
                <a:uFill>
                  <a:solidFill>
                    <a:prstClr val="black">
                      <a:alpha val="0"/>
                    </a:prstClr>
                  </a:solidFill>
                </a:uFill>
                <a:latin typeface="Calibri Light"/>
                <a:ea typeface="Calibri Light"/>
                <a:cs typeface="Calibri Light"/>
              </a:rPr>
              <a:t> </a:t>
            </a:r>
            <a:r>
              <a:rPr lang="nl-BE" sz="2000" b="0" i="0" u="none" strike="noStrike" cap="none" baseline="0">
                <a:solidFill>
                  <a:srgbClr val="FFFFFF"/>
                </a:solidFill>
                <a:effectLst/>
                <a:uFill>
                  <a:solidFill>
                    <a:prstClr val="black">
                      <a:alpha val="0"/>
                    </a:prstClr>
                  </a:solidFill>
                </a:uFill>
                <a:latin typeface="Calibri Light"/>
                <a:ea typeface="Calibri Light"/>
                <a:cs typeface="Calibri Light"/>
              </a:rPr>
              <a:t>Een introductie</a:t>
            </a:r>
          </a:p>
        </p:txBody>
      </p:sp>
      <p:pic>
        <p:nvPicPr>
          <p:cNvPr id="6" name="Picture 5" descr="Graphical user interface, application&#10;&#10;Description automatically generated">
            <a:extLst>
              <a:ext uri="{FF2B5EF4-FFF2-40B4-BE49-F238E27FC236}">
                <a16:creationId xmlns:a16="http://schemas.microsoft.com/office/drawing/2014/main" id="{CE9143DF-D213-3ECF-AF3A-3BBD810C2C28}"/>
              </a:ext>
            </a:extLst>
          </p:cNvPr>
          <p:cNvPicPr>
            <a:picLocks noChangeAspect="1"/>
          </p:cNvPicPr>
          <p:nvPr/>
        </p:nvPicPr>
        <p:blipFill>
          <a:blip r:embed="rId2"/>
          <a:stretch>
            <a:fillRect/>
          </a:stretch>
        </p:blipFill>
        <p:spPr>
          <a:xfrm>
            <a:off x="464995" y="1561002"/>
            <a:ext cx="8074836" cy="1655341"/>
          </a:xfrm>
          <a:prstGeom prst="rect">
            <a:avLst/>
          </a:prstGeom>
          <a:noFill/>
        </p:spPr>
      </p:pic>
      <p:sp>
        <p:nvSpPr>
          <p:cNvPr id="4" name="Slide Number Placeholder 3">
            <a:extLst>
              <a:ext uri="{FF2B5EF4-FFF2-40B4-BE49-F238E27FC236}">
                <a16:creationId xmlns:a16="http://schemas.microsoft.com/office/drawing/2014/main" id="{B8D0F9F0-57EC-B3CB-B723-7D380F848587}"/>
              </a:ext>
            </a:extLst>
          </p:cNvPr>
          <p:cNvSpPr>
            <a:spLocks noGrp="1"/>
          </p:cNvSpPr>
          <p:nvPr>
            <p:ph type="sldNum" sz="quarter" idx="4"/>
          </p:nvPr>
        </p:nvSpPr>
        <p:spPr>
          <a:xfrm>
            <a:off x="8663437" y="6558353"/>
            <a:ext cx="480561" cy="365125"/>
          </a:xfrm>
        </p:spPr>
        <p:txBody>
          <a:bodyPr anchor="ctr">
            <a:normAutofit/>
          </a:bodyPr>
          <a:lstStyle/>
          <a:p>
            <a:pPr>
              <a:spcAft>
                <a:spcPts val="600"/>
              </a:spcAft>
            </a:pPr>
            <a:fld id="{BB5FC4A1-A2DE-4EB5-9A46-57D39B4235EC}" type="slidenum">
              <a:rPr lang="en-US" smtClean="0"/>
              <a:pPr>
                <a:spcAft>
                  <a:spcPts val="600"/>
                </a:spcAft>
              </a:pPr>
              <a:t>7</a:t>
            </a:fld>
            <a:endParaRPr lang="en-US"/>
          </a:p>
        </p:txBody>
      </p:sp>
      <p:sp>
        <p:nvSpPr>
          <p:cNvPr id="7" name="TextBox 6">
            <a:extLst>
              <a:ext uri="{FF2B5EF4-FFF2-40B4-BE49-F238E27FC236}">
                <a16:creationId xmlns:a16="http://schemas.microsoft.com/office/drawing/2014/main" id="{16B734ED-B220-95DB-679B-2792B9CA183C}"/>
              </a:ext>
            </a:extLst>
          </p:cNvPr>
          <p:cNvSpPr txBox="1"/>
          <p:nvPr/>
        </p:nvSpPr>
        <p:spPr>
          <a:xfrm>
            <a:off x="184934" y="3318552"/>
            <a:ext cx="8825501" cy="4145280"/>
          </a:xfrm>
          <a:prstGeom prst="rect">
            <a:avLst/>
          </a:prstGeom>
          <a:noFill/>
        </p:spPr>
        <p:txBody>
          <a:bodyPr wrap="square" rtlCol="0">
            <a:spAutoFit/>
          </a:bodyPr>
          <a:lstStyle/>
          <a:p>
            <a:r>
              <a:rPr lang="nl-BE" sz="1400" b="0" i="0" u="none" strike="noStrike" cap="none" baseline="0">
                <a:solidFill>
                  <a:srgbClr val="000000"/>
                </a:solidFill>
                <a:effectLst/>
                <a:uFill>
                  <a:solidFill>
                    <a:prstClr val="black">
                      <a:alpha val="0"/>
                    </a:prstClr>
                  </a:solidFill>
                </a:uFill>
                <a:latin typeface="Calibri"/>
                <a:ea typeface="Calibri"/>
                <a:cs typeface="Calibri"/>
              </a:rPr>
              <a:t>Het eerste startscherm van het LSEG-platform biedt de gebruiker een dashboard om eenvoudig zijn/haar huidige activiteit/toegewezen taakstatus te bekijken.</a:t>
            </a:r>
          </a:p>
          <a:p>
            <a:endParaRPr lang="en-GB" sz="1400"/>
          </a:p>
          <a:p>
            <a:r>
              <a:rPr lang="nl-BE" sz="1400" b="0" i="0" u="none" strike="noStrike" cap="none" baseline="0">
                <a:solidFill>
                  <a:srgbClr val="000000"/>
                </a:solidFill>
                <a:effectLst/>
                <a:uFill>
                  <a:solidFill>
                    <a:prstClr val="black">
                      <a:alpha val="0"/>
                    </a:prstClr>
                  </a:solidFill>
                </a:uFill>
                <a:latin typeface="Calibri"/>
                <a:ea typeface="Calibri"/>
                <a:cs typeface="Calibri"/>
              </a:rPr>
              <a:t>Elke gebruiker in LSEG krijgt een rol toegewezen, ofwel Onboarding (verantwoordelijk voor het invoeren van gegevens van derden) of Goedkeuring (verantwoordelijk voor het goedkeuren van derden in het systeem).</a:t>
            </a:r>
            <a:r>
              <a:rPr lang="nl-BE" sz="1400" b="0" i="0" u="none" strike="noStrike" cap="none" baseline="0">
                <a:solidFill>
                  <a:srgbClr val="000000"/>
                </a:solidFill>
                <a:effectLst/>
                <a:uFill>
                  <a:solidFill>
                    <a:prstClr val="black">
                      <a:alpha val="0"/>
                    </a:prstClr>
                  </a:solidFill>
                </a:uFill>
                <a:latin typeface="Calibri"/>
                <a:ea typeface="Calibri"/>
                <a:cs typeface="Calibri"/>
              </a:rPr>
              <a:t> </a:t>
            </a:r>
          </a:p>
          <a:p>
            <a:endParaRPr lang="en-GB" sz="1400"/>
          </a:p>
          <a:p>
            <a:r>
              <a:rPr lang="nl-BE" sz="1400" b="0" i="0" u="none" strike="noStrike" cap="none" baseline="0">
                <a:solidFill>
                  <a:srgbClr val="000000"/>
                </a:solidFill>
                <a:effectLst/>
                <a:uFill>
                  <a:solidFill>
                    <a:prstClr val="black">
                      <a:alpha val="0"/>
                    </a:prstClr>
                  </a:solidFill>
                </a:uFill>
                <a:latin typeface="Calibri"/>
                <a:ea typeface="Calibri"/>
                <a:cs typeface="Calibri"/>
              </a:rPr>
              <a:t>Gebruikers krijgen ook divisies toegewezen en hebben alleen zichtbaarheid van hun specifieke divisies zoals ze aan hen zijn toegewezen.</a:t>
            </a:r>
            <a:r>
              <a:rPr lang="nl-BE" sz="1400" b="0" i="0" u="none" strike="noStrike" cap="none" baseline="0">
                <a:solidFill>
                  <a:srgbClr val="000000"/>
                </a:solidFill>
                <a:effectLst/>
                <a:uFill>
                  <a:solidFill>
                    <a:prstClr val="black">
                      <a:alpha val="0"/>
                    </a:prstClr>
                  </a:solidFill>
                </a:uFill>
                <a:latin typeface="Calibri"/>
                <a:ea typeface="Calibri"/>
                <a:cs typeface="Calibri"/>
              </a:rPr>
              <a:t> </a:t>
            </a:r>
          </a:p>
          <a:p>
            <a:endParaRPr lang="en-GB" sz="1400"/>
          </a:p>
          <a:p>
            <a:r>
              <a:rPr lang="nl-BE" sz="1400" b="0" i="0" u="none" strike="noStrike" cap="none" baseline="0">
                <a:solidFill>
                  <a:srgbClr val="000000"/>
                </a:solidFill>
                <a:effectLst/>
                <a:uFill>
                  <a:solidFill>
                    <a:prstClr val="black">
                      <a:alpha val="0"/>
                    </a:prstClr>
                  </a:solidFill>
                </a:uFill>
                <a:latin typeface="Calibri"/>
                <a:ea typeface="Calibri"/>
                <a:cs typeface="Calibri"/>
              </a:rPr>
              <a:t>Over het algemeen zijn de twee divisies die op het niveau van de operationele entiteit zullen worden gebruikt:</a:t>
            </a:r>
          </a:p>
          <a:p>
            <a:endParaRPr lang="en-GB" sz="1400"/>
          </a:p>
          <a:p>
            <a:pPr marL="342900" indent="-342900">
              <a:buAutoNum type="arabicPeriod"/>
            </a:pPr>
            <a:r>
              <a:rPr lang="nl-BE" sz="1400" b="0" i="0" u="none" strike="noStrike" cap="none" baseline="0">
                <a:solidFill>
                  <a:srgbClr val="000000"/>
                </a:solidFill>
                <a:effectLst/>
                <a:uFill>
                  <a:solidFill>
                    <a:prstClr val="black">
                      <a:alpha val="0"/>
                    </a:prstClr>
                  </a:solidFill>
                </a:uFill>
                <a:latin typeface="Calibri"/>
                <a:ea typeface="Calibri"/>
                <a:cs typeface="Calibri"/>
              </a:rPr>
              <a:t>De entiteitspecifieke divisie (bijv. Carboline Inc, Stoncor Zuid-Afrika)</a:t>
            </a:r>
          </a:p>
          <a:p>
            <a:pPr marL="342900" indent="-342900">
              <a:buAutoNum type="arabicPeriod"/>
            </a:pPr>
            <a:r>
              <a:rPr lang="nl-BE" sz="1400" b="0" i="0" u="none" strike="noStrike" cap="none" baseline="0">
                <a:solidFill>
                  <a:srgbClr val="000000"/>
                </a:solidFill>
                <a:effectLst/>
                <a:uFill>
                  <a:solidFill>
                    <a:prstClr val="black">
                      <a:alpha val="0"/>
                    </a:prstClr>
                  </a:solidFill>
                </a:uFill>
                <a:latin typeface="Calibri"/>
                <a:ea typeface="Calibri"/>
                <a:cs typeface="Calibri"/>
              </a:rPr>
              <a:t>RPM-leveranciers – Carboline Inc., enz.</a:t>
            </a:r>
          </a:p>
          <a:p>
            <a:endParaRPr lang="en-GB" sz="1400"/>
          </a:p>
          <a:p>
            <a:r>
              <a:rPr lang="nl-BE" sz="1400" b="0" i="0" u="none" strike="noStrike" cap="none" baseline="0">
                <a:solidFill>
                  <a:srgbClr val="000000"/>
                </a:solidFill>
                <a:effectLst/>
                <a:uFill>
                  <a:solidFill>
                    <a:prstClr val="black">
                      <a:alpha val="0"/>
                    </a:prstClr>
                  </a:solidFill>
                </a:uFill>
                <a:latin typeface="Calibri"/>
                <a:ea typeface="Calibri"/>
                <a:cs typeface="Calibri"/>
              </a:rPr>
              <a:t>Dit beschermt de gegevens van derden die zichtbaar zijn in alle bedrijven en maakt het ook mogelijk om leveranciersgegevens te centraliseren als onderdeel van de centrale workflow van RPM (zie dia 6).</a:t>
            </a:r>
            <a:r>
              <a:rPr lang="nl-BE" sz="1400" b="0" i="0" u="none" strike="noStrike" cap="none" baseline="0">
                <a:solidFill>
                  <a:srgbClr val="000000"/>
                </a:solidFill>
                <a:effectLst/>
                <a:uFill>
                  <a:solidFill>
                    <a:prstClr val="black">
                      <a:alpha val="0"/>
                    </a:prstClr>
                  </a:solidFill>
                </a:uFill>
                <a:latin typeface="Calibri"/>
                <a:ea typeface="Calibri"/>
                <a:cs typeface="Calibri"/>
              </a:rPr>
              <a:t> </a:t>
            </a:r>
          </a:p>
        </p:txBody>
      </p:sp>
    </p:spTree>
    <p:extLst>
      <p:ext uri="{BB962C8B-B14F-4D97-AF65-F5344CB8AC3E}">
        <p14:creationId val="2115973735"/>
      </p:ext>
    </p:extLst>
  </p:cSld>
  <p:clrMapOvr>
    <a:masterClrMapping/>
  </p:clrMapOvr>
  <p:transition spd="med">
    <p:fade/>
  </p:transition>
  <p:timing/>
</p:sld>
</file>

<file path=ppt/slides/slide7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54F1C79C-3909-3975-1EB4-8469B9C028C0}"/>
              </a:ext>
            </a:extLst>
          </p:cNvPr>
          <p:cNvSpPr>
            <a:spLocks noGrp="1"/>
          </p:cNvSpPr>
          <p:nvPr>
            <p:ph type="title"/>
          </p:nvPr>
        </p:nvSpPr>
        <p:spPr/>
        <p:txBody>
          <a:bodyPr/>
          <a:lstStyle/>
          <a:p>
            <a:r>
              <a:rPr lang="nl-BE" sz="2000" b="0" i="0" u="none" strike="noStrike" cap="none" baseline="0">
                <a:solidFill>
                  <a:srgbClr val="FFFFFF"/>
                </a:solidFill>
                <a:effectLst/>
                <a:uFill>
                  <a:solidFill>
                    <a:prstClr val="black">
                      <a:alpha val="0"/>
                    </a:prstClr>
                  </a:solidFill>
                </a:uFill>
                <a:latin typeface="Calibri Light"/>
                <a:ea typeface="Calibri Light"/>
                <a:cs typeface="Calibri Light"/>
              </a:rPr>
              <a:t>Vragenlijsten toewijzen</a:t>
            </a:r>
          </a:p>
        </p:txBody>
      </p:sp>
      <p:sp>
        <p:nvSpPr>
          <p:cNvPr id="3" name="Content Placeholder 2">
            <a:extLst>
              <a:ext uri="{FF2B5EF4-FFF2-40B4-BE49-F238E27FC236}">
                <a16:creationId xmlns:a16="http://schemas.microsoft.com/office/drawing/2014/main" id="{4D09D85F-7AB2-0D22-2C3E-AD6BE5930E88}"/>
              </a:ext>
            </a:extLst>
          </p:cNvPr>
          <p:cNvSpPr>
            <a:spLocks noGrp="1"/>
          </p:cNvSpPr>
          <p:nvPr>
            <p:ph idx="1"/>
          </p:nvPr>
        </p:nvSpPr>
        <p:spPr/>
        <p:txBody>
          <a:bodyPr/>
          <a:lstStyle/>
          <a:p>
            <a:pPr marL="0" indent="0">
              <a:buNone/>
            </a:pPr>
            <a:endParaRPr lang="en-GB" sz="1600"/>
          </a:p>
          <a:p>
            <a:pPr marL="0" indent="0">
              <a:buNone/>
            </a:pPr>
            <a:r>
              <a:rPr lang="nl-BE" sz="1600" b="0" i="0" u="none" strike="noStrike" cap="none" baseline="0">
                <a:solidFill>
                  <a:srgbClr val="000000"/>
                </a:solidFill>
                <a:effectLst/>
                <a:uFill>
                  <a:solidFill>
                    <a:prstClr val="black">
                      <a:alpha val="0"/>
                    </a:prstClr>
                  </a:solidFill>
                </a:uFill>
                <a:latin typeface="Calibri"/>
                <a:ea typeface="Calibri"/>
                <a:cs typeface="Calibri"/>
              </a:rPr>
              <a:t>Voltooi de stappen in het pop-upvenster en voor stap 3 zoals hieronder gemarkeerd, moet uw toegevoegde contactpersoon doorzoekbaar zijn.</a:t>
            </a:r>
          </a:p>
          <a:p>
            <a:pPr marL="0" indent="0">
              <a:buNone/>
            </a:pPr>
            <a:endParaRPr lang="en-GB" sz="1600"/>
          </a:p>
          <a:p>
            <a:pPr marL="0" indent="0">
              <a:buNone/>
            </a:pPr>
            <a:r>
              <a:rPr lang="nl-BE" sz="1600" b="0" i="0" u="none" strike="noStrike" cap="none" baseline="0">
                <a:solidFill>
                  <a:srgbClr val="000000"/>
                </a:solidFill>
                <a:effectLst/>
                <a:uFill>
                  <a:solidFill>
                    <a:prstClr val="black">
                      <a:alpha val="0"/>
                    </a:prstClr>
                  </a:solidFill>
                </a:uFill>
                <a:latin typeface="Calibri"/>
                <a:ea typeface="Calibri"/>
                <a:cs typeface="Calibri"/>
              </a:rPr>
              <a:t>Zodra u de stappen hebt voltooid, ontvangt de ontvanger een e-mail met de vraag om de externe vragenlijst in te vullen</a:t>
            </a:r>
          </a:p>
          <a:p>
            <a:pPr marL="0" indent="0">
              <a:buNone/>
            </a:pPr>
            <a:endParaRPr lang="en-GB"/>
          </a:p>
          <a:p>
            <a:pPr marL="0" indent="0">
              <a:buNone/>
            </a:pPr>
            <a:endParaRPr lang="en-GB"/>
          </a:p>
        </p:txBody>
      </p:sp>
      <p:pic>
        <p:nvPicPr>
          <p:cNvPr id="7" name="Picture 6">
            <a:extLst>
              <a:ext uri="{FF2B5EF4-FFF2-40B4-BE49-F238E27FC236}">
                <a16:creationId xmlns:a16="http://schemas.microsoft.com/office/drawing/2014/main" id="{FFE9B4DF-3BEA-8803-1B55-AE974221FA12}"/>
              </a:ext>
            </a:extLst>
          </p:cNvPr>
          <p:cNvPicPr>
            <a:picLocks noChangeAspect="1"/>
          </p:cNvPicPr>
          <p:nvPr/>
        </p:nvPicPr>
        <p:blipFill>
          <a:blip r:embed="rId2"/>
          <a:stretch>
            <a:fillRect/>
          </a:stretch>
        </p:blipFill>
        <p:spPr>
          <a:xfrm>
            <a:off x="1428107" y="3929797"/>
            <a:ext cx="5934047" cy="2435042"/>
          </a:xfrm>
          <a:prstGeom prst="rect">
            <a:avLst/>
          </a:prstGeom>
        </p:spPr>
      </p:pic>
      <p:sp>
        <p:nvSpPr>
          <p:cNvPr id="4" name="Slide Number Placeholder 3">
            <a:extLst>
              <a:ext uri="{FF2B5EF4-FFF2-40B4-BE49-F238E27FC236}">
                <a16:creationId xmlns:a16="http://schemas.microsoft.com/office/drawing/2014/main" id="{0F9AD905-0C6C-0BA2-183C-4DC9CE7221E3}"/>
              </a:ext>
            </a:extLst>
          </p:cNvPr>
          <p:cNvSpPr>
            <a:spLocks noGrp="1"/>
          </p:cNvSpPr>
          <p:nvPr>
            <p:ph type="sldNum" sz="quarter" idx="4"/>
          </p:nvPr>
        </p:nvSpPr>
        <p:spPr/>
        <p:txBody>
          <a:bodyPr/>
          <a:lstStyle/>
          <a:p>
            <a:fld id="{BB5FC4A1-A2DE-4EB5-9A46-57D39B4235EC}" type="slidenum">
              <a:rPr lang="en-US" smtClean="0"/>
              <a:t>70</a:t>
            </a:fld>
            <a:endParaRPr lang="en-US"/>
          </a:p>
        </p:txBody>
      </p:sp>
      <p:sp>
        <p:nvSpPr>
          <p:cNvPr id="5" name="Oval 4">
            <a:extLst>
              <a:ext uri="{FF2B5EF4-FFF2-40B4-BE49-F238E27FC236}">
                <a16:creationId xmlns:a16="http://schemas.microsoft.com/office/drawing/2014/main" id="{6EB3620D-2E61-592B-EC43-96A37714C723}"/>
              </a:ext>
            </a:extLst>
          </p:cNvPr>
          <p:cNvSpPr/>
          <p:nvPr/>
        </p:nvSpPr>
        <p:spPr>
          <a:xfrm>
            <a:off x="1637414" y="4678326"/>
            <a:ext cx="861237" cy="233916"/>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Tree>
    <p:extLst>
      <p:ext uri="{BB962C8B-B14F-4D97-AF65-F5344CB8AC3E}">
        <p14:creationId val="124287130"/>
      </p:ext>
    </p:extLst>
  </p:cSld>
  <p:clrMapOvr>
    <a:masterClrMapping/>
  </p:clrMapOvr>
  <p:transition spd="med">
    <p:fade/>
  </p:transition>
  <p:timing/>
</p:sld>
</file>

<file path=ppt/slides/slide7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20F3B3EF-B4AB-7791-06C5-DC78DABF000A}"/>
              </a:ext>
            </a:extLst>
          </p:cNvPr>
          <p:cNvSpPr>
            <a:spLocks noGrp="1"/>
          </p:cNvSpPr>
          <p:nvPr>
            <p:ph type="title"/>
          </p:nvPr>
        </p:nvSpPr>
        <p:spPr/>
        <p:txBody>
          <a:bodyPr/>
          <a:lstStyle/>
          <a:p>
            <a:r>
              <a:rPr lang="nl-BE" sz="2000" b="0" i="0" u="none" strike="noStrike" cap="none" baseline="0">
                <a:solidFill>
                  <a:srgbClr val="FFFFFF"/>
                </a:solidFill>
                <a:effectLst/>
                <a:uFill>
                  <a:solidFill>
                    <a:prstClr val="black">
                      <a:alpha val="0"/>
                    </a:prstClr>
                  </a:solidFill>
                </a:uFill>
                <a:latin typeface="Calibri Light"/>
                <a:ea typeface="Calibri Light"/>
                <a:cs typeface="Calibri Light"/>
              </a:rPr>
              <a:t>Vragenlijsten toewijzen</a:t>
            </a:r>
          </a:p>
        </p:txBody>
      </p:sp>
      <p:sp>
        <p:nvSpPr>
          <p:cNvPr id="3" name="Content Placeholder 2">
            <a:extLst>
              <a:ext uri="{FF2B5EF4-FFF2-40B4-BE49-F238E27FC236}">
                <a16:creationId xmlns:a16="http://schemas.microsoft.com/office/drawing/2014/main" id="{00C503A1-423D-8C2B-4F31-018BD5EE75D6}"/>
              </a:ext>
            </a:extLst>
          </p:cNvPr>
          <p:cNvSpPr>
            <a:spLocks noGrp="1"/>
          </p:cNvSpPr>
          <p:nvPr>
            <p:ph idx="1"/>
          </p:nvPr>
        </p:nvSpPr>
        <p:spPr>
          <a:xfrm>
            <a:off x="534582" y="1467664"/>
            <a:ext cx="8074836" cy="787032"/>
          </a:xfrm>
        </p:spPr>
        <p:txBody>
          <a:bodyPr>
            <a:normAutofit/>
          </a:bodyPr>
          <a:lstStyle/>
          <a:p>
            <a:pPr marL="0" indent="0">
              <a:buNone/>
            </a:pPr>
            <a:r>
              <a:rPr lang="nl-BE" sz="1600" b="0" i="0" u="none" strike="noStrike" cap="none" baseline="0">
                <a:solidFill>
                  <a:srgbClr val="000000"/>
                </a:solidFill>
                <a:effectLst/>
                <a:uFill>
                  <a:solidFill>
                    <a:prstClr val="black">
                      <a:alpha val="0"/>
                    </a:prstClr>
                  </a:solidFill>
                </a:uFill>
                <a:latin typeface="Calibri"/>
                <a:ea typeface="Calibri"/>
                <a:cs typeface="Calibri"/>
              </a:rPr>
              <a:t>De externe derde partij ontvangt een verzoek van RDDC om een wachtwoord in te stellen en een e-mail om hen uit te nodigen om de externe vragenlijst in te vullen. Hieronder vindt u een kopie van deze e-mail:</a:t>
            </a:r>
          </a:p>
        </p:txBody>
      </p:sp>
      <p:pic>
        <p:nvPicPr>
          <p:cNvPr id="7" name="Picture 6">
            <a:extLst>
              <a:ext uri="{FF2B5EF4-FFF2-40B4-BE49-F238E27FC236}">
                <a16:creationId xmlns:a16="http://schemas.microsoft.com/office/drawing/2014/main" id="{D1DF82E0-AD3B-5D32-BE43-C1A140B02F6E}"/>
              </a:ext>
            </a:extLst>
          </p:cNvPr>
          <p:cNvPicPr>
            <a:picLocks noChangeAspect="1"/>
          </p:cNvPicPr>
          <p:nvPr/>
        </p:nvPicPr>
        <p:blipFill>
          <a:blip r:embed="rId2"/>
          <a:stretch>
            <a:fillRect/>
          </a:stretch>
        </p:blipFill>
        <p:spPr>
          <a:xfrm>
            <a:off x="258498" y="2056856"/>
            <a:ext cx="8350920" cy="4374579"/>
          </a:xfrm>
          <a:prstGeom prst="rect">
            <a:avLst/>
          </a:prstGeom>
        </p:spPr>
      </p:pic>
      <p:sp>
        <p:nvSpPr>
          <p:cNvPr id="4" name="Slide Number Placeholder 3">
            <a:extLst>
              <a:ext uri="{FF2B5EF4-FFF2-40B4-BE49-F238E27FC236}">
                <a16:creationId xmlns:a16="http://schemas.microsoft.com/office/drawing/2014/main" id="{D2888E9D-26AA-DAF8-7CA8-A059877D171A}"/>
              </a:ext>
            </a:extLst>
          </p:cNvPr>
          <p:cNvSpPr>
            <a:spLocks noGrp="1"/>
          </p:cNvSpPr>
          <p:nvPr>
            <p:ph type="sldNum" sz="quarter" idx="4"/>
          </p:nvPr>
        </p:nvSpPr>
        <p:spPr/>
        <p:txBody>
          <a:bodyPr/>
          <a:lstStyle/>
          <a:p>
            <a:fld id="{BB5FC4A1-A2DE-4EB5-9A46-57D39B4235EC}" type="slidenum">
              <a:rPr lang="en-US" smtClean="0"/>
              <a:t>71</a:t>
            </a:fld>
            <a:endParaRPr lang="en-US"/>
          </a:p>
        </p:txBody>
      </p:sp>
      <p:sp>
        <p:nvSpPr>
          <p:cNvPr id="5" name="TextBox 4">
            <a:extLst>
              <a:ext uri="{FF2B5EF4-FFF2-40B4-BE49-F238E27FC236}">
                <a16:creationId xmlns:a16="http://schemas.microsoft.com/office/drawing/2014/main" id="{012EC8CD-537A-6CDA-2F30-0E1DA10373B4}"/>
              </a:ext>
            </a:extLst>
          </p:cNvPr>
          <p:cNvSpPr txBox="1"/>
          <p:nvPr/>
        </p:nvSpPr>
        <p:spPr>
          <a:xfrm>
            <a:off x="4559271" y="5197792"/>
            <a:ext cx="4091437" cy="1737360"/>
          </a:xfrm>
          <a:prstGeom prst="rect">
            <a:avLst/>
          </a:prstGeom>
          <a:noFill/>
        </p:spPr>
        <p:txBody>
          <a:bodyPr wrap="square" rtlCol="0">
            <a:spAutoFit/>
          </a:bodyPr>
          <a:lstStyle/>
          <a:p>
            <a:r>
              <a:rPr lang="nl-BE" sz="1800" b="0" i="0" u="none" strike="noStrike" cap="none" baseline="0">
                <a:solidFill>
                  <a:srgbClr val="FF0000"/>
                </a:solidFill>
                <a:effectLst/>
                <a:uFill>
                  <a:solidFill>
                    <a:prstClr val="black">
                      <a:alpha val="0"/>
                    </a:prstClr>
                  </a:solidFill>
                </a:uFill>
                <a:latin typeface="Calibri"/>
                <a:ea typeface="Calibri"/>
                <a:cs typeface="Calibri"/>
              </a:rPr>
              <a:t>Aangezien deze e-mail een vast sjabloon is voor RPM, raden we u aan om met uw derden te communiceren om hen te laten weten dat ze de uitnodiging zullen ontvangen.</a:t>
            </a:r>
          </a:p>
        </p:txBody>
      </p:sp>
    </p:spTree>
    <p:extLst>
      <p:ext uri="{BB962C8B-B14F-4D97-AF65-F5344CB8AC3E}">
        <p14:creationId val="1802991318"/>
      </p:ext>
    </p:extLst>
  </p:cSld>
  <p:clrMapOvr>
    <a:masterClrMapping/>
  </p:clrMapOvr>
  <p:transition spd="med">
    <p:fade/>
  </p:transition>
  <p:timing/>
</p:sld>
</file>

<file path=ppt/slides/slide7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075D3CAD-7AF4-3D22-8DBC-71D60588DE9E}"/>
              </a:ext>
            </a:extLst>
          </p:cNvPr>
          <p:cNvSpPr>
            <a:spLocks noGrp="1"/>
          </p:cNvSpPr>
          <p:nvPr>
            <p:ph type="title"/>
          </p:nvPr>
        </p:nvSpPr>
        <p:spPr/>
        <p:txBody>
          <a:bodyPr/>
          <a:lstStyle/>
          <a:p>
            <a:r>
              <a:rPr lang="nl-BE" sz="2000" b="0" i="0" u="none" strike="noStrike" cap="none" baseline="0">
                <a:solidFill>
                  <a:srgbClr val="FFFFFF"/>
                </a:solidFill>
                <a:effectLst/>
                <a:uFill>
                  <a:solidFill>
                    <a:prstClr val="black">
                      <a:alpha val="0"/>
                    </a:prstClr>
                  </a:solidFill>
                </a:uFill>
                <a:latin typeface="Calibri Light"/>
                <a:ea typeface="Calibri Light"/>
                <a:cs typeface="Calibri Light"/>
              </a:rPr>
              <a:t>Vragenlijsten toewijzen</a:t>
            </a:r>
          </a:p>
        </p:txBody>
      </p:sp>
      <p:sp>
        <p:nvSpPr>
          <p:cNvPr id="3" name="Content Placeholder 2">
            <a:extLst>
              <a:ext uri="{FF2B5EF4-FFF2-40B4-BE49-F238E27FC236}">
                <a16:creationId xmlns:a16="http://schemas.microsoft.com/office/drawing/2014/main" id="{D9E0BB40-3FD2-6A87-AAA3-ADC5ADCF45DE}"/>
              </a:ext>
            </a:extLst>
          </p:cNvPr>
          <p:cNvSpPr>
            <a:spLocks noGrp="1"/>
          </p:cNvSpPr>
          <p:nvPr>
            <p:ph idx="1"/>
          </p:nvPr>
        </p:nvSpPr>
        <p:spPr/>
        <p:txBody>
          <a:bodyPr>
            <a:normAutofit/>
          </a:bodyPr>
          <a:lstStyle/>
          <a:p>
            <a:pPr marL="0" indent="0">
              <a:buNone/>
            </a:pPr>
            <a:r>
              <a:rPr lang="nl-BE" sz="1600" b="0" i="0" u="none" strike="noStrike" cap="none" baseline="0">
                <a:solidFill>
                  <a:srgbClr val="000000"/>
                </a:solidFill>
                <a:effectLst/>
                <a:uFill>
                  <a:solidFill>
                    <a:prstClr val="black">
                      <a:alpha val="0"/>
                    </a:prstClr>
                  </a:solidFill>
                </a:uFill>
                <a:latin typeface="Calibri"/>
                <a:ea typeface="Calibri"/>
                <a:cs typeface="Calibri"/>
              </a:rPr>
              <a:t>Wanneer de derde partij zich aanmeldt, heeft deze een startscherm dat vergelijkbaar is met de instelling van de interne gebruiker:</a:t>
            </a:r>
          </a:p>
        </p:txBody>
      </p:sp>
      <p:pic>
        <p:nvPicPr>
          <p:cNvPr id="7" name="Picture 6">
            <a:extLst>
              <a:ext uri="{FF2B5EF4-FFF2-40B4-BE49-F238E27FC236}">
                <a16:creationId xmlns:a16="http://schemas.microsoft.com/office/drawing/2014/main" id="{5EA030EB-EA8D-1B49-AD41-C7B49E7C22D0}"/>
              </a:ext>
            </a:extLst>
          </p:cNvPr>
          <p:cNvPicPr>
            <a:picLocks noChangeAspect="1"/>
          </p:cNvPicPr>
          <p:nvPr/>
        </p:nvPicPr>
        <p:blipFill>
          <a:blip r:embed="rId2"/>
          <a:stretch>
            <a:fillRect/>
          </a:stretch>
        </p:blipFill>
        <p:spPr>
          <a:xfrm>
            <a:off x="432562" y="2190016"/>
            <a:ext cx="8424809" cy="2776642"/>
          </a:xfrm>
          <a:prstGeom prst="rect">
            <a:avLst/>
          </a:prstGeom>
        </p:spPr>
      </p:pic>
      <p:sp>
        <p:nvSpPr>
          <p:cNvPr id="8" name="TextBox 7">
            <a:extLst>
              <a:ext uri="{FF2B5EF4-FFF2-40B4-BE49-F238E27FC236}">
                <a16:creationId xmlns:a16="http://schemas.microsoft.com/office/drawing/2014/main" id="{F934092A-EB35-C225-0A8B-3736050172C4}"/>
              </a:ext>
            </a:extLst>
          </p:cNvPr>
          <p:cNvSpPr txBox="1"/>
          <p:nvPr/>
        </p:nvSpPr>
        <p:spPr>
          <a:xfrm>
            <a:off x="525029" y="5232415"/>
            <a:ext cx="7499087" cy="1066800"/>
          </a:xfrm>
          <a:prstGeom prst="rect">
            <a:avLst/>
          </a:prstGeom>
          <a:noFill/>
        </p:spPr>
        <p:txBody>
          <a:bodyPr wrap="square" rtlCol="0">
            <a:spAutoFit/>
          </a:bodyPr>
          <a:lstStyle/>
          <a:p>
            <a:r>
              <a:rPr lang="nl-BE" sz="1600" b="0" i="0" u="none" strike="noStrike" cap="none" baseline="0">
                <a:solidFill>
                  <a:srgbClr val="000000"/>
                </a:solidFill>
                <a:effectLst/>
                <a:uFill>
                  <a:solidFill>
                    <a:prstClr val="black">
                      <a:alpha val="0"/>
                    </a:prstClr>
                  </a:solidFill>
                </a:uFill>
                <a:latin typeface="Calibri"/>
                <a:ea typeface="Calibri"/>
                <a:cs typeface="Calibri"/>
              </a:rPr>
              <a:t>Zodra de derde partij de externe vragenlijst heeft ingevuld, ontvangt de gebruiker van het goedkeuringsteam die de vragenlijst heeft toegewezen een e-mailmelding om hen te laten weten dat deze is ingevuld, een kopie is opgenomen op de volgende pagina...</a:t>
            </a:r>
          </a:p>
        </p:txBody>
      </p:sp>
      <p:sp>
        <p:nvSpPr>
          <p:cNvPr id="4" name="Slide Number Placeholder 3">
            <a:extLst>
              <a:ext uri="{FF2B5EF4-FFF2-40B4-BE49-F238E27FC236}">
                <a16:creationId xmlns:a16="http://schemas.microsoft.com/office/drawing/2014/main" id="{0258D6EB-0D40-3BC9-F225-DAE9E1A69982}"/>
              </a:ext>
            </a:extLst>
          </p:cNvPr>
          <p:cNvSpPr>
            <a:spLocks noGrp="1"/>
          </p:cNvSpPr>
          <p:nvPr>
            <p:ph type="sldNum" sz="quarter" idx="4"/>
          </p:nvPr>
        </p:nvSpPr>
        <p:spPr/>
        <p:txBody>
          <a:bodyPr/>
          <a:lstStyle/>
          <a:p>
            <a:fld id="{BB5FC4A1-A2DE-4EB5-9A46-57D39B4235EC}" type="slidenum">
              <a:rPr lang="en-US" smtClean="0"/>
              <a:t>72</a:t>
            </a:fld>
            <a:endParaRPr lang="en-US"/>
          </a:p>
        </p:txBody>
      </p:sp>
    </p:spTree>
    <p:extLst>
      <p:ext uri="{BB962C8B-B14F-4D97-AF65-F5344CB8AC3E}">
        <p14:creationId val="3066262165"/>
      </p:ext>
    </p:extLst>
  </p:cSld>
  <p:clrMapOvr>
    <a:masterClrMapping/>
  </p:clrMapOvr>
  <p:transition spd="med">
    <p:fade/>
  </p:transition>
  <p:timing/>
</p:sld>
</file>

<file path=ppt/slides/slide7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09928495-1704-9542-55DC-77444CD52C39}"/>
              </a:ext>
            </a:extLst>
          </p:cNvPr>
          <p:cNvSpPr>
            <a:spLocks noGrp="1"/>
          </p:cNvSpPr>
          <p:nvPr>
            <p:ph type="title"/>
          </p:nvPr>
        </p:nvSpPr>
        <p:spPr/>
        <p:txBody>
          <a:bodyPr/>
          <a:lstStyle/>
          <a:p>
            <a:r>
              <a:rPr lang="nl-BE" sz="2000" b="0" i="0" u="none" strike="noStrike" cap="none" baseline="0">
                <a:solidFill>
                  <a:srgbClr val="FFFFFF"/>
                </a:solidFill>
                <a:effectLst/>
                <a:uFill>
                  <a:solidFill>
                    <a:prstClr val="black">
                      <a:alpha val="0"/>
                    </a:prstClr>
                  </a:solidFill>
                </a:uFill>
                <a:latin typeface="Calibri Light"/>
                <a:ea typeface="Calibri Light"/>
                <a:cs typeface="Calibri Light"/>
              </a:rPr>
              <a:t>Vragenlijsten toewijzen</a:t>
            </a:r>
          </a:p>
        </p:txBody>
      </p:sp>
      <p:pic>
        <p:nvPicPr>
          <p:cNvPr id="7" name="Picture 6">
            <a:extLst>
              <a:ext uri="{FF2B5EF4-FFF2-40B4-BE49-F238E27FC236}">
                <a16:creationId xmlns:a16="http://schemas.microsoft.com/office/drawing/2014/main" id="{0655DD8A-C473-6604-544D-43085E87E2E5}"/>
              </a:ext>
            </a:extLst>
          </p:cNvPr>
          <p:cNvPicPr>
            <a:picLocks noChangeAspect="1"/>
          </p:cNvPicPr>
          <p:nvPr/>
        </p:nvPicPr>
        <p:blipFill>
          <a:blip r:embed="rId2"/>
          <a:stretch>
            <a:fillRect/>
          </a:stretch>
        </p:blipFill>
        <p:spPr>
          <a:xfrm>
            <a:off x="179798" y="1591168"/>
            <a:ext cx="8784404" cy="3853975"/>
          </a:xfrm>
          <a:prstGeom prst="rect">
            <a:avLst/>
          </a:prstGeom>
        </p:spPr>
      </p:pic>
      <p:sp>
        <p:nvSpPr>
          <p:cNvPr id="8" name="TextBox 7">
            <a:extLst>
              <a:ext uri="{FF2B5EF4-FFF2-40B4-BE49-F238E27FC236}">
                <a16:creationId xmlns:a16="http://schemas.microsoft.com/office/drawing/2014/main" id="{5ACAA329-24EE-DC4C-2395-985982630D12}"/>
              </a:ext>
            </a:extLst>
          </p:cNvPr>
          <p:cNvSpPr txBox="1"/>
          <p:nvPr/>
        </p:nvSpPr>
        <p:spPr>
          <a:xfrm>
            <a:off x="441789" y="5521869"/>
            <a:ext cx="7952198" cy="822960"/>
          </a:xfrm>
          <a:prstGeom prst="rect">
            <a:avLst/>
          </a:prstGeom>
          <a:noFill/>
        </p:spPr>
        <p:txBody>
          <a:bodyPr wrap="square" rtlCol="0">
            <a:spAutoFit/>
          </a:bodyPr>
          <a:lstStyle/>
          <a:p>
            <a:r>
              <a:rPr lang="nl-BE" sz="1600" b="0" i="0" u="none" strike="noStrike" cap="none" baseline="0">
                <a:solidFill>
                  <a:srgbClr val="000000"/>
                </a:solidFill>
                <a:effectLst/>
                <a:uFill>
                  <a:solidFill>
                    <a:prstClr val="black">
                      <a:alpha val="0"/>
                    </a:prstClr>
                  </a:solidFill>
                </a:uFill>
                <a:latin typeface="Calibri"/>
                <a:ea typeface="Calibri"/>
                <a:cs typeface="Calibri"/>
              </a:rPr>
              <a:t>Het beoordelingsproces voor externe vragenlijsten is precies hetzelfde als voor interne vragenlijsten.</a:t>
            </a:r>
            <a:r>
              <a:rPr lang="nl-BE" sz="1600" b="0" i="0" u="none" strike="noStrike" cap="none" baseline="0">
                <a:solidFill>
                  <a:srgbClr val="000000"/>
                </a:solidFill>
                <a:effectLst/>
                <a:uFill>
                  <a:solidFill>
                    <a:prstClr val="black">
                      <a:alpha val="0"/>
                    </a:prstClr>
                  </a:solidFill>
                </a:uFill>
                <a:latin typeface="Calibri"/>
                <a:ea typeface="Calibri"/>
                <a:cs typeface="Calibri"/>
              </a:rPr>
              <a:t> </a:t>
            </a:r>
            <a:r>
              <a:rPr lang="nl-BE" sz="1600" b="0" i="0" u="none" strike="noStrike" cap="none" baseline="0">
                <a:solidFill>
                  <a:srgbClr val="000000"/>
                </a:solidFill>
                <a:effectLst/>
                <a:uFill>
                  <a:solidFill>
                    <a:prstClr val="black">
                      <a:alpha val="0"/>
                    </a:prstClr>
                  </a:solidFill>
                </a:uFill>
                <a:latin typeface="Calibri"/>
                <a:ea typeface="Calibri"/>
                <a:cs typeface="Calibri"/>
              </a:rPr>
              <a:t>Raadpleeg de vorige pagina's voor informatie over het invullen van de beoordeling van externe vragenlijsten.</a:t>
            </a:r>
            <a:r>
              <a:rPr lang="nl-BE" sz="1600" b="0" i="0" u="none" strike="noStrike" cap="none" baseline="0">
                <a:solidFill>
                  <a:srgbClr val="000000"/>
                </a:solidFill>
                <a:effectLst/>
                <a:uFill>
                  <a:solidFill>
                    <a:prstClr val="black">
                      <a:alpha val="0"/>
                    </a:prstClr>
                  </a:solidFill>
                </a:uFill>
                <a:latin typeface="Calibri"/>
                <a:ea typeface="Calibri"/>
                <a:cs typeface="Calibri"/>
              </a:rPr>
              <a:t> </a:t>
            </a:r>
          </a:p>
        </p:txBody>
      </p:sp>
      <p:sp>
        <p:nvSpPr>
          <p:cNvPr id="3" name="Slide Number Placeholder 2">
            <a:extLst>
              <a:ext uri="{FF2B5EF4-FFF2-40B4-BE49-F238E27FC236}">
                <a16:creationId xmlns:a16="http://schemas.microsoft.com/office/drawing/2014/main" id="{242B5119-EAC0-37AD-1DB8-AD73A2FEB24A}"/>
              </a:ext>
            </a:extLst>
          </p:cNvPr>
          <p:cNvSpPr>
            <a:spLocks noGrp="1"/>
          </p:cNvSpPr>
          <p:nvPr>
            <p:ph type="sldNum" sz="quarter" idx="4"/>
          </p:nvPr>
        </p:nvSpPr>
        <p:spPr/>
        <p:txBody>
          <a:bodyPr/>
          <a:lstStyle/>
          <a:p>
            <a:fld id="{BB5FC4A1-A2DE-4EB5-9A46-57D39B4235EC}" type="slidenum">
              <a:rPr lang="en-US" smtClean="0"/>
              <a:t>73</a:t>
            </a:fld>
            <a:endParaRPr lang="en-US"/>
          </a:p>
        </p:txBody>
      </p:sp>
    </p:spTree>
    <p:extLst>
      <p:ext uri="{BB962C8B-B14F-4D97-AF65-F5344CB8AC3E}">
        <p14:creationId val="2786071620"/>
      </p:ext>
    </p:extLst>
  </p:cSld>
  <p:clrMapOvr>
    <a:masterClrMapping/>
  </p:clrMapOvr>
  <p:transition spd="med">
    <p:fade/>
  </p:transition>
  <p:timing/>
</p:sld>
</file>

<file path=ppt/slides/slide7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FF81BA81-3530-F3CE-DB8C-E02CB2B47785}"/>
              </a:ext>
            </a:extLst>
          </p:cNvPr>
          <p:cNvSpPr>
            <a:spLocks noGrp="1"/>
          </p:cNvSpPr>
          <p:nvPr>
            <p:ph type="title"/>
          </p:nvPr>
        </p:nvSpPr>
        <p:spPr>
          <a:xfrm>
            <a:off x="892546" y="213702"/>
            <a:ext cx="7358907" cy="787032"/>
          </a:xfrm>
        </p:spPr>
        <p:txBody>
          <a:bodyPr/>
          <a:lstStyle/>
          <a:p>
            <a:r>
              <a:rPr lang="nl-BE" sz="2000" b="0" i="0" u="none" strike="noStrike" cap="none" baseline="0">
                <a:solidFill>
                  <a:srgbClr val="FFFFFF"/>
                </a:solidFill>
                <a:effectLst/>
                <a:uFill>
                  <a:solidFill>
                    <a:prstClr val="black">
                      <a:alpha val="0"/>
                    </a:prstClr>
                  </a:solidFill>
                </a:uFill>
                <a:latin typeface="Calibri Light"/>
                <a:ea typeface="Calibri Light"/>
                <a:cs typeface="Calibri Light"/>
              </a:rPr>
              <a:t>Vragenlijsten toewijzen</a:t>
            </a:r>
          </a:p>
        </p:txBody>
      </p:sp>
      <p:pic>
        <p:nvPicPr>
          <p:cNvPr id="7" name="Content Placeholder 6">
            <a:extLst>
              <a:ext uri="{FF2B5EF4-FFF2-40B4-BE49-F238E27FC236}">
                <a16:creationId xmlns:a16="http://schemas.microsoft.com/office/drawing/2014/main" id="{CA2A30E7-70E2-C941-D382-2F1F2DDE6C34}"/>
              </a:ext>
            </a:extLst>
          </p:cNvPr>
          <p:cNvPicPr>
            <a:picLocks noGrp="1" noChangeAspect="1"/>
          </p:cNvPicPr>
          <p:nvPr>
            <p:ph idx="1"/>
          </p:nvPr>
        </p:nvPicPr>
        <p:blipFill>
          <a:blip r:embed="rId2"/>
          <a:stretch>
            <a:fillRect/>
          </a:stretch>
        </p:blipFill>
        <p:spPr>
          <a:xfrm>
            <a:off x="442074" y="1778536"/>
            <a:ext cx="7921090" cy="2489621"/>
          </a:xfrm>
        </p:spPr>
      </p:pic>
      <p:sp>
        <p:nvSpPr>
          <p:cNvPr id="8" name="TextBox 7">
            <a:extLst>
              <a:ext uri="{FF2B5EF4-FFF2-40B4-BE49-F238E27FC236}">
                <a16:creationId xmlns:a16="http://schemas.microsoft.com/office/drawing/2014/main" id="{FB0E7683-29F5-B600-8882-EECD6AA99BC9}"/>
              </a:ext>
            </a:extLst>
          </p:cNvPr>
          <p:cNvSpPr txBox="1"/>
          <p:nvPr/>
        </p:nvSpPr>
        <p:spPr>
          <a:xfrm>
            <a:off x="5982931" y="856278"/>
            <a:ext cx="2938123" cy="1188720"/>
          </a:xfrm>
          <a:prstGeom prst="rect">
            <a:avLst/>
          </a:prstGeom>
          <a:noFill/>
        </p:spPr>
        <p:txBody>
          <a:bodyPr wrap="square" rtlCol="0">
            <a:spAutoFit/>
          </a:bodyPr>
          <a:lstStyle/>
          <a:p>
            <a:r>
              <a:rPr lang="nl-BE" sz="1200" b="0" i="0" u="none" strike="noStrike" cap="none" baseline="0">
                <a:solidFill>
                  <a:srgbClr val="000000"/>
                </a:solidFill>
                <a:effectLst/>
                <a:uFill>
                  <a:solidFill>
                    <a:prstClr val="black">
                      <a:alpha val="0"/>
                    </a:prstClr>
                  </a:solidFill>
                </a:uFill>
                <a:latin typeface="Calibri"/>
                <a:ea typeface="Calibri"/>
                <a:cs typeface="Calibri"/>
              </a:rPr>
              <a:t>Door op de link in de e-mail te klikken of in te loggen op het systeem en naar de activiteit te gaan, kan de beoordelaar de resultaten van de externe vragenlijst bekijken.</a:t>
            </a:r>
          </a:p>
        </p:txBody>
      </p:sp>
      <p:sp>
        <p:nvSpPr>
          <p:cNvPr id="9" name="TextBox 8">
            <a:extLst>
              <a:ext uri="{FF2B5EF4-FFF2-40B4-BE49-F238E27FC236}">
                <a16:creationId xmlns:a16="http://schemas.microsoft.com/office/drawing/2014/main" id="{EDC85CFF-31FA-F842-B3CF-7C3FA584EF7D}"/>
              </a:ext>
            </a:extLst>
          </p:cNvPr>
          <p:cNvSpPr txBox="1"/>
          <p:nvPr/>
        </p:nvSpPr>
        <p:spPr>
          <a:xfrm>
            <a:off x="442074" y="4122460"/>
            <a:ext cx="7253556" cy="640080"/>
          </a:xfrm>
          <a:prstGeom prst="rect">
            <a:avLst/>
          </a:prstGeom>
          <a:noFill/>
        </p:spPr>
        <p:txBody>
          <a:bodyPr wrap="square" rtlCol="0">
            <a:spAutoFit/>
          </a:bodyPr>
          <a:lstStyle/>
          <a:p>
            <a:r>
              <a:rPr lang="nl-BE" sz="1200" b="0" i="0" u="none" strike="noStrike" cap="none" baseline="0">
                <a:solidFill>
                  <a:srgbClr val="000000"/>
                </a:solidFill>
                <a:effectLst/>
                <a:uFill>
                  <a:solidFill>
                    <a:prstClr val="black">
                      <a:alpha val="0"/>
                    </a:prstClr>
                  </a:solidFill>
                </a:uFill>
                <a:latin typeface="Calibri"/>
                <a:ea typeface="Calibri"/>
                <a:cs typeface="Calibri"/>
              </a:rPr>
              <a:t>Zodra de vragenlijst is beoordeeld en eventuele opmerkingen of herzieningen zijn gemaakt (zie Interne vragenlijst voor instructies), kan de vragenlijst worden goedgekeurd of afgewezen.</a:t>
            </a:r>
            <a:r>
              <a:rPr lang="nl-BE" sz="1200" b="0" i="0" u="none" strike="noStrike" cap="none" baseline="0">
                <a:solidFill>
                  <a:srgbClr val="000000"/>
                </a:solidFill>
                <a:effectLst/>
                <a:uFill>
                  <a:solidFill>
                    <a:prstClr val="black">
                      <a:alpha val="0"/>
                    </a:prstClr>
                  </a:solidFill>
                </a:uFill>
                <a:latin typeface="Calibri"/>
                <a:ea typeface="Calibri"/>
                <a:cs typeface="Calibri"/>
              </a:rPr>
              <a:t> </a:t>
            </a:r>
          </a:p>
        </p:txBody>
      </p:sp>
      <p:pic>
        <p:nvPicPr>
          <p:cNvPr id="10" name="Picture 9">
            <a:extLst>
              <a:ext uri="{FF2B5EF4-FFF2-40B4-BE49-F238E27FC236}">
                <a16:creationId xmlns:a16="http://schemas.microsoft.com/office/drawing/2014/main" id="{27351E9E-6334-9949-FA76-9202E6F8B6F9}"/>
              </a:ext>
            </a:extLst>
          </p:cNvPr>
          <p:cNvPicPr>
            <a:picLocks noChangeAspect="1"/>
          </p:cNvPicPr>
          <p:nvPr/>
        </p:nvPicPr>
        <p:blipFill>
          <a:blip r:embed="rId3"/>
          <a:stretch>
            <a:fillRect/>
          </a:stretch>
        </p:blipFill>
        <p:spPr>
          <a:xfrm>
            <a:off x="1571339" y="4584125"/>
            <a:ext cx="6458058" cy="2166756"/>
          </a:xfrm>
          <a:prstGeom prst="rect">
            <a:avLst/>
          </a:prstGeom>
        </p:spPr>
      </p:pic>
      <p:sp>
        <p:nvSpPr>
          <p:cNvPr id="3" name="Slide Number Placeholder 2">
            <a:extLst>
              <a:ext uri="{FF2B5EF4-FFF2-40B4-BE49-F238E27FC236}">
                <a16:creationId xmlns:a16="http://schemas.microsoft.com/office/drawing/2014/main" id="{5947BC90-2583-EFA4-DE3B-36CCF877DA26}"/>
              </a:ext>
            </a:extLst>
          </p:cNvPr>
          <p:cNvSpPr>
            <a:spLocks noGrp="1"/>
          </p:cNvSpPr>
          <p:nvPr>
            <p:ph type="sldNum" sz="quarter" idx="4"/>
          </p:nvPr>
        </p:nvSpPr>
        <p:spPr/>
        <p:txBody>
          <a:bodyPr/>
          <a:lstStyle/>
          <a:p>
            <a:fld id="{BB5FC4A1-A2DE-4EB5-9A46-57D39B4235EC}" type="slidenum">
              <a:rPr lang="en-US" smtClean="0"/>
              <a:t>74</a:t>
            </a:fld>
            <a:endParaRPr lang="en-US"/>
          </a:p>
        </p:txBody>
      </p:sp>
    </p:spTree>
    <p:extLst>
      <p:ext uri="{BB962C8B-B14F-4D97-AF65-F5344CB8AC3E}">
        <p14:creationId val="805248516"/>
      </p:ext>
    </p:extLst>
  </p:cSld>
  <p:clrMapOvr>
    <a:masterClrMapping/>
  </p:clrMapOvr>
  <p:transition spd="med">
    <p:fade/>
  </p:transition>
  <p:timing/>
</p:sld>
</file>

<file path=ppt/slides/slide7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F8DE0FBE-F69C-F262-F806-59B61603FB98}"/>
              </a:ext>
            </a:extLst>
          </p:cNvPr>
          <p:cNvSpPr>
            <a:spLocks noGrp="1"/>
          </p:cNvSpPr>
          <p:nvPr>
            <p:ph type="title"/>
          </p:nvPr>
        </p:nvSpPr>
        <p:spPr>
          <a:xfrm>
            <a:off x="822960" y="182880"/>
            <a:ext cx="7358907" cy="787032"/>
          </a:xfrm>
        </p:spPr>
        <p:txBody>
          <a:bodyPr anchor="ctr">
            <a:normAutofit/>
          </a:bodyPr>
          <a:lstStyle/>
          <a:p>
            <a:r>
              <a:rPr lang="nl-BE" sz="2000" b="0" i="0" u="none" strike="noStrike" cap="none" baseline="0">
                <a:solidFill>
                  <a:srgbClr val="FFFFFF"/>
                </a:solidFill>
                <a:effectLst/>
                <a:uFill>
                  <a:solidFill>
                    <a:prstClr val="black">
                      <a:alpha val="0"/>
                    </a:prstClr>
                  </a:solidFill>
                </a:uFill>
                <a:latin typeface="Calibri Light"/>
                <a:ea typeface="Calibri Light"/>
                <a:cs typeface="Calibri Light"/>
              </a:rPr>
              <a:t>Vragenlijsten toewijzen</a:t>
            </a:r>
          </a:p>
        </p:txBody>
      </p:sp>
      <p:pic>
        <p:nvPicPr>
          <p:cNvPr id="11" name="Picture 10">
            <a:extLst>
              <a:ext uri="{FF2B5EF4-FFF2-40B4-BE49-F238E27FC236}">
                <a16:creationId xmlns:a16="http://schemas.microsoft.com/office/drawing/2014/main" id="{AB5B327B-4CE5-55D1-B486-CB544F3BDC49}"/>
              </a:ext>
            </a:extLst>
          </p:cNvPr>
          <p:cNvPicPr>
            <a:picLocks noChangeAspect="1"/>
          </p:cNvPicPr>
          <p:nvPr/>
        </p:nvPicPr>
        <p:blipFill>
          <a:blip r:embed="rId2"/>
          <a:stretch>
            <a:fillRect/>
          </a:stretch>
        </p:blipFill>
        <p:spPr>
          <a:xfrm>
            <a:off x="534582" y="2180564"/>
            <a:ext cx="8074836" cy="4299849"/>
          </a:xfrm>
          <a:prstGeom prst="rect">
            <a:avLst/>
          </a:prstGeom>
          <a:noFill/>
        </p:spPr>
      </p:pic>
      <p:sp>
        <p:nvSpPr>
          <p:cNvPr id="18" name="Slide Number Placeholder 4">
            <a:extLst>
              <a:ext uri="{FF2B5EF4-FFF2-40B4-BE49-F238E27FC236}">
                <a16:creationId xmlns:a16="http://schemas.microsoft.com/office/drawing/2014/main" id="{99FB5A80-F3E7-2590-374B-F8E3C475A863}"/>
              </a:ext>
            </a:extLst>
          </p:cNvPr>
          <p:cNvSpPr>
            <a:spLocks noGrp="1"/>
          </p:cNvSpPr>
          <p:nvPr>
            <p:ph type="sldNum" sz="quarter" idx="4"/>
          </p:nvPr>
        </p:nvSpPr>
        <p:spPr>
          <a:xfrm>
            <a:off x="8663437" y="6558353"/>
            <a:ext cx="480561" cy="365125"/>
          </a:xfrm>
        </p:spPr>
        <p:txBody>
          <a:bodyPr/>
          <a:lstStyle/>
          <a:p>
            <a:pPr>
              <a:spcAft>
                <a:spcPts val="600"/>
              </a:spcAft>
            </a:pPr>
            <a:fld id="{BB5FC4A1-A2DE-4EB5-9A46-57D39B4235EC}" type="slidenum">
              <a:rPr lang="en-US" smtClean="0"/>
              <a:pPr>
                <a:spcAft>
                  <a:spcPts val="600"/>
                </a:spcAft>
              </a:pPr>
              <a:t>75</a:t>
            </a:fld>
            <a:endParaRPr lang="en-US"/>
          </a:p>
        </p:txBody>
      </p:sp>
      <p:sp>
        <p:nvSpPr>
          <p:cNvPr id="12" name="TextBox 11">
            <a:extLst>
              <a:ext uri="{FF2B5EF4-FFF2-40B4-BE49-F238E27FC236}">
                <a16:creationId xmlns:a16="http://schemas.microsoft.com/office/drawing/2014/main" id="{1C05502D-4D57-6A41-92DC-B8DB7FCCF0AE}"/>
              </a:ext>
            </a:extLst>
          </p:cNvPr>
          <p:cNvSpPr txBox="1"/>
          <p:nvPr/>
        </p:nvSpPr>
        <p:spPr>
          <a:xfrm>
            <a:off x="410966" y="1456293"/>
            <a:ext cx="7870005" cy="822960"/>
          </a:xfrm>
          <a:prstGeom prst="rect">
            <a:avLst/>
          </a:prstGeom>
          <a:noFill/>
        </p:spPr>
        <p:txBody>
          <a:bodyPr wrap="square" rtlCol="0">
            <a:spAutoFit/>
          </a:bodyPr>
          <a:lstStyle/>
          <a:p>
            <a:r>
              <a:rPr lang="nl-BE" sz="1600" b="0" i="0" u="none" strike="noStrike" cap="none" baseline="0">
                <a:solidFill>
                  <a:srgbClr val="000000"/>
                </a:solidFill>
                <a:effectLst/>
                <a:uFill>
                  <a:solidFill>
                    <a:prstClr val="black">
                      <a:alpha val="0"/>
                    </a:prstClr>
                  </a:solidFill>
                </a:uFill>
                <a:latin typeface="Calibri"/>
                <a:ea typeface="Calibri"/>
                <a:cs typeface="Calibri"/>
              </a:rPr>
              <a:t>De beoordelaar kan dan terugkeren naar de activiteit en de status wijzigen in Gereed en de relevante beoordeling voor de externe vragenlijst selecteren.</a:t>
            </a:r>
            <a:r>
              <a:rPr lang="nl-BE" sz="1600" b="0" i="0" u="none" strike="noStrike" cap="none" baseline="0">
                <a:solidFill>
                  <a:srgbClr val="000000"/>
                </a:solidFill>
                <a:effectLst/>
                <a:uFill>
                  <a:solidFill>
                    <a:prstClr val="black">
                      <a:alpha val="0"/>
                    </a:prstClr>
                  </a:solidFill>
                </a:uFill>
                <a:latin typeface="Calibri"/>
                <a:ea typeface="Calibri"/>
                <a:cs typeface="Calibri"/>
              </a:rPr>
              <a:t> </a:t>
            </a:r>
          </a:p>
        </p:txBody>
      </p:sp>
    </p:spTree>
    <p:extLst>
      <p:ext uri="{BB962C8B-B14F-4D97-AF65-F5344CB8AC3E}">
        <p14:creationId val="193106413"/>
      </p:ext>
    </p:extLst>
  </p:cSld>
  <p:clrMapOvr>
    <a:masterClrMapping/>
  </p:clrMapOvr>
  <p:transition spd="med">
    <p:fade/>
  </p:transition>
  <p:timing/>
</p:sld>
</file>

<file path=ppt/slides/slide7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B9DFA5D3-579B-358F-0EA1-E622A1EF4DE7}"/>
              </a:ext>
            </a:extLst>
          </p:cNvPr>
          <p:cNvSpPr>
            <a:spLocks noGrp="1"/>
          </p:cNvSpPr>
          <p:nvPr>
            <p:ph type="title"/>
          </p:nvPr>
        </p:nvSpPr>
        <p:spPr/>
        <p:txBody>
          <a:bodyPr/>
          <a:lstStyle/>
          <a:p>
            <a:r>
              <a:rPr lang="nl-BE" sz="2000" b="0" i="0" u="none" strike="noStrike" cap="none" baseline="0">
                <a:solidFill>
                  <a:srgbClr val="FFFFFF"/>
                </a:solidFill>
                <a:effectLst/>
                <a:uFill>
                  <a:solidFill>
                    <a:prstClr val="black">
                      <a:alpha val="0"/>
                    </a:prstClr>
                  </a:solidFill>
                </a:uFill>
                <a:latin typeface="Calibri Light"/>
                <a:ea typeface="Calibri Light"/>
                <a:cs typeface="Calibri Light"/>
              </a:rPr>
              <a:t>Vragenlijsten toewijzen</a:t>
            </a:r>
          </a:p>
        </p:txBody>
      </p:sp>
      <p:sp>
        <p:nvSpPr>
          <p:cNvPr id="3" name="Content Placeholder 2">
            <a:extLst>
              <a:ext uri="{FF2B5EF4-FFF2-40B4-BE49-F238E27FC236}">
                <a16:creationId xmlns:a16="http://schemas.microsoft.com/office/drawing/2014/main" id="{C190C506-C591-5199-769A-03DF4E5C7362}"/>
              </a:ext>
            </a:extLst>
          </p:cNvPr>
          <p:cNvSpPr>
            <a:spLocks noGrp="1"/>
          </p:cNvSpPr>
          <p:nvPr>
            <p:ph idx="1"/>
          </p:nvPr>
        </p:nvSpPr>
        <p:spPr/>
        <p:txBody>
          <a:bodyPr/>
          <a:lstStyle/>
          <a:p>
            <a:pPr marL="0" indent="0">
              <a:buNone/>
            </a:pPr>
            <a:r>
              <a:rPr lang="nl-BE" sz="1600" b="1" i="0" u="none" strike="noStrike" cap="none" baseline="0">
                <a:solidFill>
                  <a:srgbClr val="000000"/>
                </a:solidFill>
                <a:effectLst/>
                <a:uFill>
                  <a:solidFill>
                    <a:prstClr val="black">
                      <a:alpha val="0"/>
                    </a:prstClr>
                  </a:solidFill>
                </a:uFill>
                <a:latin typeface="Calibri"/>
                <a:ea typeface="Calibri"/>
                <a:cs typeface="Calibri"/>
              </a:rPr>
              <a:t>Externe vragenlijsten bekijken vervolg:</a:t>
            </a:r>
          </a:p>
          <a:p>
            <a:pPr marL="0" indent="0">
              <a:buNone/>
            </a:pPr>
            <a:endParaRPr lang="en-GB" sz="1600"/>
          </a:p>
          <a:p>
            <a:pPr marL="0" indent="0">
              <a:buNone/>
            </a:pPr>
            <a:r>
              <a:rPr lang="nl-BE" sz="1600" b="0" i="0" u="none" strike="noStrike" cap="none" baseline="0">
                <a:solidFill>
                  <a:srgbClr val="000000"/>
                </a:solidFill>
                <a:effectLst/>
                <a:uFill>
                  <a:solidFill>
                    <a:prstClr val="black">
                      <a:alpha val="0"/>
                    </a:prstClr>
                  </a:solidFill>
                </a:uFill>
                <a:latin typeface="Calibri"/>
                <a:ea typeface="Calibri"/>
                <a:cs typeface="Calibri"/>
              </a:rPr>
              <a:t>Net als bij de interne vragenlijsten worden de beoordelingen in de activiteit gedreven door de risicoscore van de externe vragenlijst.</a:t>
            </a:r>
            <a:r>
              <a:rPr lang="nl-BE" sz="1600" b="0" i="0" u="none" strike="noStrike" cap="none" baseline="0">
                <a:solidFill>
                  <a:srgbClr val="000000"/>
                </a:solidFill>
                <a:effectLst/>
                <a:uFill>
                  <a:solidFill>
                    <a:prstClr val="black">
                      <a:alpha val="0"/>
                    </a:prstClr>
                  </a:solidFill>
                </a:uFill>
                <a:latin typeface="Calibri"/>
                <a:ea typeface="Calibri"/>
                <a:cs typeface="Calibri"/>
              </a:rPr>
              <a:t>  </a:t>
            </a:r>
            <a:r>
              <a:rPr lang="nl-BE" sz="1600" b="0" i="0" u="none" strike="noStrike" cap="none" baseline="0">
                <a:solidFill>
                  <a:srgbClr val="000000"/>
                </a:solidFill>
                <a:effectLst/>
                <a:uFill>
                  <a:solidFill>
                    <a:prstClr val="black">
                      <a:alpha val="0"/>
                    </a:prstClr>
                  </a:solidFill>
                </a:uFill>
                <a:latin typeface="Calibri"/>
                <a:ea typeface="Calibri"/>
                <a:cs typeface="Calibri"/>
              </a:rPr>
              <a:t>In het voorbeeld van een screenshot op de vorige pagina was het risico hoog met een score van 80.</a:t>
            </a:r>
            <a:r>
              <a:rPr lang="nl-BE" sz="1600" b="0" i="0" u="none" strike="noStrike" cap="none" baseline="0">
                <a:solidFill>
                  <a:srgbClr val="000000"/>
                </a:solidFill>
                <a:effectLst/>
                <a:uFill>
                  <a:solidFill>
                    <a:prstClr val="black">
                      <a:alpha val="0"/>
                    </a:prstClr>
                  </a:solidFill>
                </a:uFill>
                <a:latin typeface="Calibri"/>
                <a:ea typeface="Calibri"/>
                <a:cs typeface="Calibri"/>
              </a:rPr>
              <a:t> </a:t>
            </a:r>
          </a:p>
          <a:p>
            <a:pPr marL="0" indent="0">
              <a:buNone/>
            </a:pPr>
            <a:endParaRPr lang="en-GB" sz="1600"/>
          </a:p>
          <a:p>
            <a:pPr marL="0" indent="0">
              <a:buNone/>
            </a:pPr>
            <a:r>
              <a:rPr lang="nl-BE" sz="1600" b="0" i="0" u="none" strike="noStrike" cap="none" baseline="0">
                <a:solidFill>
                  <a:srgbClr val="000000"/>
                </a:solidFill>
                <a:effectLst/>
                <a:uFill>
                  <a:solidFill>
                    <a:prstClr val="black">
                      <a:alpha val="0"/>
                    </a:prstClr>
                  </a:solidFill>
                </a:uFill>
                <a:latin typeface="Calibri"/>
                <a:ea typeface="Calibri"/>
                <a:cs typeface="Calibri"/>
              </a:rPr>
              <a:t>In zeer extreme gevallen waarin de derde partij als hoog risico wordt beschouwd, kunnen </a:t>
            </a:r>
            <a:r>
              <a:rPr lang="nl-BE" sz="1600" b="1" i="0" u="none" strike="noStrike" cap="none" baseline="0">
                <a:solidFill>
                  <a:srgbClr val="FF0000"/>
                </a:solidFill>
                <a:effectLst/>
                <a:uFill>
                  <a:solidFill>
                    <a:prstClr val="black">
                      <a:alpha val="0"/>
                    </a:prstClr>
                  </a:solidFill>
                </a:uFill>
                <a:latin typeface="Calibri"/>
                <a:ea typeface="Calibri"/>
                <a:cs typeface="Calibri"/>
              </a:rPr>
              <a:t>uitgebreide due diligence-rapporten</a:t>
            </a:r>
            <a:r>
              <a:rPr lang="nl-BE" sz="1600" b="0" i="0" u="none" strike="noStrike" cap="none" baseline="0">
                <a:solidFill>
                  <a:srgbClr val="000000"/>
                </a:solidFill>
                <a:effectLst/>
                <a:uFill>
                  <a:solidFill>
                    <a:prstClr val="black">
                      <a:alpha val="0"/>
                    </a:prstClr>
                  </a:solidFill>
                </a:uFill>
                <a:latin typeface="Calibri"/>
                <a:ea typeface="Calibri"/>
                <a:cs typeface="Calibri"/>
              </a:rPr>
              <a:t> worden aangevraagd tegen een extra vergoeding.</a:t>
            </a:r>
            <a:r>
              <a:rPr lang="nl-BE" sz="1600" b="0" i="0" u="none" strike="noStrike" cap="none" baseline="0">
                <a:solidFill>
                  <a:srgbClr val="000000"/>
                </a:solidFill>
                <a:effectLst/>
                <a:uFill>
                  <a:solidFill>
                    <a:prstClr val="black">
                      <a:alpha val="0"/>
                    </a:prstClr>
                  </a:solidFill>
                </a:uFill>
                <a:latin typeface="Calibri"/>
                <a:ea typeface="Calibri"/>
                <a:cs typeface="Calibri"/>
              </a:rPr>
              <a:t> </a:t>
            </a:r>
            <a:r>
              <a:rPr lang="nl-BE" sz="1600" b="0" i="0" u="none" strike="noStrike" cap="none" baseline="0">
                <a:solidFill>
                  <a:srgbClr val="000000"/>
                </a:solidFill>
                <a:effectLst/>
                <a:uFill>
                  <a:solidFill>
                    <a:prstClr val="black">
                      <a:alpha val="0"/>
                    </a:prstClr>
                  </a:solidFill>
                </a:uFill>
                <a:latin typeface="Calibri"/>
                <a:ea typeface="Calibri"/>
                <a:cs typeface="Calibri"/>
              </a:rPr>
              <a:t>Dit moet worden gedaan via het RPM Compliance Team.</a:t>
            </a:r>
            <a:r>
              <a:rPr lang="nl-BE" sz="1600" b="0" i="0" u="none" strike="noStrike" cap="none" baseline="0">
                <a:solidFill>
                  <a:srgbClr val="000000"/>
                </a:solidFill>
                <a:effectLst/>
                <a:uFill>
                  <a:solidFill>
                    <a:prstClr val="black">
                      <a:alpha val="0"/>
                    </a:prstClr>
                  </a:solidFill>
                </a:uFill>
                <a:latin typeface="Calibri"/>
                <a:ea typeface="Calibri"/>
                <a:cs typeface="Calibri"/>
              </a:rPr>
              <a:t> </a:t>
            </a:r>
          </a:p>
        </p:txBody>
      </p:sp>
      <p:sp>
        <p:nvSpPr>
          <p:cNvPr id="4" name="Slide Number Placeholder 3">
            <a:extLst>
              <a:ext uri="{FF2B5EF4-FFF2-40B4-BE49-F238E27FC236}">
                <a16:creationId xmlns:a16="http://schemas.microsoft.com/office/drawing/2014/main" id="{69BFBF9B-EC46-2F2F-21DB-D34DA6D81419}"/>
              </a:ext>
            </a:extLst>
          </p:cNvPr>
          <p:cNvSpPr>
            <a:spLocks noGrp="1"/>
          </p:cNvSpPr>
          <p:nvPr>
            <p:ph type="sldNum" sz="quarter" idx="4"/>
          </p:nvPr>
        </p:nvSpPr>
        <p:spPr/>
        <p:txBody>
          <a:bodyPr/>
          <a:lstStyle/>
          <a:p>
            <a:fld id="{BB5FC4A1-A2DE-4EB5-9A46-57D39B4235EC}" type="slidenum">
              <a:rPr lang="en-US" smtClean="0"/>
              <a:t>76</a:t>
            </a:fld>
            <a:endParaRPr lang="en-US"/>
          </a:p>
        </p:txBody>
      </p:sp>
    </p:spTree>
    <p:extLst>
      <p:ext uri="{BB962C8B-B14F-4D97-AF65-F5344CB8AC3E}">
        <p14:creationId val="3027877311"/>
      </p:ext>
    </p:extLst>
  </p:cSld>
  <p:clrMapOvr>
    <a:masterClrMapping/>
  </p:clrMapOvr>
  <p:transition spd="med">
    <p:fade/>
  </p:transition>
  <p:timing/>
</p:sld>
</file>

<file path=ppt/slides/slide7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C6FB23A5-D71B-AEA7-EE7C-60A9B51253D5}"/>
              </a:ext>
            </a:extLst>
          </p:cNvPr>
          <p:cNvSpPr>
            <a:spLocks noGrp="1"/>
          </p:cNvSpPr>
          <p:nvPr>
            <p:ph type="title"/>
          </p:nvPr>
        </p:nvSpPr>
        <p:spPr/>
        <p:txBody>
          <a:bodyPr/>
          <a:lstStyle/>
          <a:p>
            <a:r>
              <a:rPr lang="nl-BE" sz="2000" b="0" i="0" u="none" strike="noStrike" cap="none" baseline="0">
                <a:solidFill>
                  <a:srgbClr val="FFFFFF"/>
                </a:solidFill>
                <a:effectLst/>
                <a:uFill>
                  <a:solidFill>
                    <a:prstClr val="black">
                      <a:alpha val="0"/>
                    </a:prstClr>
                  </a:solidFill>
                </a:uFill>
                <a:latin typeface="Calibri Light"/>
                <a:ea typeface="Calibri Light"/>
                <a:cs typeface="Calibri Light"/>
              </a:rPr>
              <a:t>Beoordelingsproces voor World Check-updates</a:t>
            </a:r>
          </a:p>
        </p:txBody>
      </p:sp>
      <p:sp>
        <p:nvSpPr>
          <p:cNvPr id="3" name="Content Placeholder 2">
            <a:extLst>
              <a:ext uri="{FF2B5EF4-FFF2-40B4-BE49-F238E27FC236}">
                <a16:creationId xmlns:a16="http://schemas.microsoft.com/office/drawing/2014/main" id="{5F728539-9024-2601-AB40-05F63F802320}"/>
              </a:ext>
            </a:extLst>
          </p:cNvPr>
          <p:cNvSpPr>
            <a:spLocks noGrp="1"/>
          </p:cNvSpPr>
          <p:nvPr>
            <p:ph idx="1"/>
          </p:nvPr>
        </p:nvSpPr>
        <p:spPr/>
        <p:txBody>
          <a:bodyPr/>
          <a:lstStyle/>
          <a:p>
            <a:pPr marL="0" indent="0">
              <a:buNone/>
            </a:pPr>
            <a:r>
              <a:rPr lang="nl-BE" sz="2100" b="0" i="0" u="none" strike="noStrike" cap="none" baseline="0">
                <a:solidFill>
                  <a:srgbClr val="000000"/>
                </a:solidFill>
                <a:effectLst/>
                <a:uFill>
                  <a:solidFill>
                    <a:prstClr val="black">
                      <a:alpha val="0"/>
                    </a:prstClr>
                  </a:solidFill>
                </a:uFill>
                <a:latin typeface="Calibri"/>
                <a:ea typeface="Calibri"/>
                <a:cs typeface="Calibri"/>
              </a:rPr>
              <a:t>Wanneer een derde partij een update heeft van een bestaande World Check-match of als er een mogelijke nieuwe match is, brengt LSEG de persoon die is gelabeld als de </a:t>
            </a:r>
            <a:r>
              <a:rPr lang="nl-BE" sz="2100" b="0" i="0" u="none" strike="noStrike" cap="none" baseline="0">
                <a:solidFill>
                  <a:srgbClr val="FF0000"/>
                </a:solidFill>
                <a:effectLst/>
                <a:uFill>
                  <a:solidFill>
                    <a:prstClr val="black">
                      <a:alpha val="0"/>
                    </a:prstClr>
                  </a:solidFill>
                </a:uFill>
                <a:latin typeface="Calibri"/>
                <a:ea typeface="Calibri"/>
                <a:cs typeface="Calibri"/>
              </a:rPr>
              <a:t>verantwoordelijke partij</a:t>
            </a:r>
            <a:r>
              <a:rPr lang="nl-BE" sz="2100" b="0" i="0" u="none" strike="noStrike" cap="none" baseline="0">
                <a:solidFill>
                  <a:srgbClr val="000000"/>
                </a:solidFill>
                <a:effectLst/>
                <a:uFill>
                  <a:solidFill>
                    <a:prstClr val="black">
                      <a:alpha val="0"/>
                    </a:prstClr>
                  </a:solidFill>
                </a:uFill>
                <a:latin typeface="Calibri"/>
                <a:ea typeface="Calibri"/>
                <a:cs typeface="Calibri"/>
              </a:rPr>
              <a:t> op de hoogte van die updates.</a:t>
            </a:r>
          </a:p>
          <a:p>
            <a:pPr marL="0" indent="0">
              <a:buNone/>
            </a:pPr>
            <a:r>
              <a:rPr lang="nl-BE" sz="2100" b="0" i="0" u="none" strike="noStrike" cap="none" baseline="0">
                <a:solidFill>
                  <a:srgbClr val="000000"/>
                </a:solidFill>
                <a:effectLst/>
                <a:uFill>
                  <a:solidFill>
                    <a:prstClr val="black">
                      <a:alpha val="0"/>
                    </a:prstClr>
                  </a:solidFill>
                </a:uFill>
                <a:latin typeface="Calibri"/>
                <a:ea typeface="Calibri"/>
                <a:cs typeface="Calibri"/>
              </a:rPr>
              <a:t>Wanneer deze updates plaatsvinden, kunt u ze vinden in het tabblad Items om te beoordelen en vervolgens in het vervolgkeuzemenu onder Screening, zoals hieronder weergegeven.</a:t>
            </a:r>
          </a:p>
          <a:p>
            <a:pPr marL="0" indent="0">
              <a:buNone/>
            </a:pPr>
            <a:endParaRPr lang="en-US"/>
          </a:p>
          <a:p>
            <a:pPr marL="0" indent="0">
              <a:buNone/>
            </a:pPr>
            <a:endParaRPr lang="en-US"/>
          </a:p>
        </p:txBody>
      </p:sp>
      <p:sp>
        <p:nvSpPr>
          <p:cNvPr id="4" name="Slide Number Placeholder 3">
            <a:extLst>
              <a:ext uri="{FF2B5EF4-FFF2-40B4-BE49-F238E27FC236}">
                <a16:creationId xmlns:a16="http://schemas.microsoft.com/office/drawing/2014/main" id="{C3225046-FC6E-F03E-190F-5FCE3A1BF198}"/>
              </a:ext>
            </a:extLst>
          </p:cNvPr>
          <p:cNvSpPr>
            <a:spLocks noGrp="1"/>
          </p:cNvSpPr>
          <p:nvPr>
            <p:ph type="sldNum" sz="quarter" idx="4"/>
          </p:nvPr>
        </p:nvSpPr>
        <p:spPr/>
        <p:txBody>
          <a:bodyPr/>
          <a:lstStyle/>
          <a:p>
            <a:fld id="{BB5FC4A1-A2DE-4EB5-9A46-57D39B4235EC}" type="slidenum">
              <a:rPr lang="en-US" smtClean="0"/>
              <a:t>77</a:t>
            </a:fld>
            <a:endParaRPr lang="en-US"/>
          </a:p>
        </p:txBody>
      </p:sp>
      <p:pic>
        <p:nvPicPr>
          <p:cNvPr id="6" name="Picture 5">
            <a:extLst>
              <a:ext uri="{FF2B5EF4-FFF2-40B4-BE49-F238E27FC236}">
                <a16:creationId xmlns:a16="http://schemas.microsoft.com/office/drawing/2014/main" id="{D274F377-B423-F3DF-3846-09226E830546}"/>
              </a:ext>
            </a:extLst>
          </p:cNvPr>
          <p:cNvPicPr>
            <a:picLocks noChangeAspect="1"/>
          </p:cNvPicPr>
          <p:nvPr/>
        </p:nvPicPr>
        <p:blipFill>
          <a:blip r:embed="rId2"/>
          <a:stretch>
            <a:fillRect/>
          </a:stretch>
        </p:blipFill>
        <p:spPr>
          <a:xfrm>
            <a:off x="310323" y="3548123"/>
            <a:ext cx="8593394" cy="3010230"/>
          </a:xfrm>
          <a:prstGeom prst="rect">
            <a:avLst/>
          </a:prstGeom>
        </p:spPr>
      </p:pic>
      <p:contentPart p14:bwMode="auto" r:id="rId3">
        <p14:nvContentPartPr>
          <p14:cNvPr id="7" name="Ink 6">
            <a:extLst>
              <a:ext uri="{FF2B5EF4-FFF2-40B4-BE49-F238E27FC236}">
                <a16:creationId xmlns:a16="http://schemas.microsoft.com/office/drawing/2014/main" id="{4E68529A-7BCA-E5CA-B8FF-D12F5A84E924}"/>
              </a:ext>
            </a:extLst>
          </p14:cNvPr>
          <p14:cNvContentPartPr/>
          <p14:nvPr/>
        </p14:nvContentPartPr>
        <p14:xfrm>
          <a:off x="470532" y="5328035"/>
          <a:ext cx="1409760" cy="317520"/>
        </p14:xfrm>
      </p:contentPart>
      <p:contentPart p14:bwMode="auto" r:id="rId4">
        <p14:nvContentPartPr>
          <p14:cNvPr id="8" name="Ink 7">
            <a:extLst>
              <a:ext uri="{FF2B5EF4-FFF2-40B4-BE49-F238E27FC236}">
                <a16:creationId xmlns:a16="http://schemas.microsoft.com/office/drawing/2014/main" id="{D56CF7B1-C612-F6A7-9182-F235A36B93BE}"/>
              </a:ext>
            </a:extLst>
          </p14:cNvPr>
          <p14:cNvContentPartPr/>
          <p14:nvPr/>
        </p14:nvContentPartPr>
        <p14:xfrm>
          <a:off x="5997612" y="4275035"/>
          <a:ext cx="2616480" cy="484920"/>
        </p14:xfrm>
      </p:contentPart>
    </p:spTree>
    <p:extLst>
      <p:ext uri="{BB962C8B-B14F-4D97-AF65-F5344CB8AC3E}">
        <p14:creationId val="3769950404"/>
      </p:ext>
    </p:extLst>
  </p:cSld>
  <p:clrMapOvr>
    <a:masterClrMapping/>
  </p:clrMapOvr>
  <p:transition spd="med">
    <p:fade/>
  </p:transition>
  <p:timing/>
</p:sld>
</file>

<file path=ppt/slides/slide7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A8E6A0BF-117E-CF6C-3B23-618766058A86}"/>
              </a:ext>
            </a:extLst>
          </p:cNvPr>
          <p:cNvSpPr>
            <a:spLocks noGrp="1"/>
          </p:cNvSpPr>
          <p:nvPr>
            <p:ph type="title"/>
          </p:nvPr>
        </p:nvSpPr>
        <p:spPr/>
        <p:txBody>
          <a:bodyPr/>
          <a:lstStyle/>
          <a:p>
            <a:r>
              <a:rPr lang="nl-BE" sz="2000" b="0" i="0" u="none" strike="noStrike" cap="none" baseline="0">
                <a:solidFill>
                  <a:srgbClr val="FFFFFF"/>
                </a:solidFill>
                <a:effectLst/>
                <a:uFill>
                  <a:solidFill>
                    <a:prstClr val="black">
                      <a:alpha val="0"/>
                    </a:prstClr>
                  </a:solidFill>
                </a:uFill>
                <a:latin typeface="Calibri Light"/>
                <a:ea typeface="Calibri Light"/>
                <a:cs typeface="Calibri Light"/>
              </a:rPr>
              <a:t>Beoordelingsproces voor World Check-updates</a:t>
            </a:r>
          </a:p>
        </p:txBody>
      </p:sp>
      <p:sp>
        <p:nvSpPr>
          <p:cNvPr id="3" name="Content Placeholder 2">
            <a:extLst>
              <a:ext uri="{FF2B5EF4-FFF2-40B4-BE49-F238E27FC236}">
                <a16:creationId xmlns:a16="http://schemas.microsoft.com/office/drawing/2014/main" id="{EF25202F-B507-28A5-3F39-FFC088209D04}"/>
              </a:ext>
            </a:extLst>
          </p:cNvPr>
          <p:cNvSpPr>
            <a:spLocks noGrp="1"/>
          </p:cNvSpPr>
          <p:nvPr>
            <p:ph idx="1"/>
          </p:nvPr>
        </p:nvSpPr>
        <p:spPr/>
        <p:txBody>
          <a:bodyPr/>
          <a:lstStyle/>
          <a:p>
            <a:pPr marL="0" indent="0">
              <a:buNone/>
            </a:pPr>
            <a:r>
              <a:rPr lang="nl-BE" sz="2100" b="0" i="0" u="none" strike="noStrike" cap="none" baseline="0">
                <a:solidFill>
                  <a:srgbClr val="000000"/>
                </a:solidFill>
                <a:effectLst/>
                <a:uFill>
                  <a:solidFill>
                    <a:prstClr val="black">
                      <a:alpha val="0"/>
                    </a:prstClr>
                  </a:solidFill>
                </a:uFill>
                <a:latin typeface="Calibri"/>
                <a:ea typeface="Calibri"/>
                <a:cs typeface="Calibri"/>
              </a:rPr>
              <a:t>Door op de </a:t>
            </a:r>
            <a:r>
              <a:rPr lang="nl-BE" sz="2100" b="0" i="0" u="none" strike="noStrike" cap="none" baseline="0">
                <a:solidFill>
                  <a:srgbClr val="FF0000"/>
                </a:solidFill>
                <a:effectLst/>
                <a:uFill>
                  <a:solidFill>
                    <a:prstClr val="black">
                      <a:alpha val="0"/>
                    </a:prstClr>
                  </a:solidFill>
                </a:uFill>
                <a:latin typeface="Calibri"/>
                <a:ea typeface="Calibri"/>
                <a:cs typeface="Calibri"/>
              </a:rPr>
              <a:t>derde partij</a:t>
            </a:r>
            <a:r>
              <a:rPr lang="nl-BE" sz="2100" b="0" i="0" u="none" strike="noStrike" cap="none" baseline="0">
                <a:solidFill>
                  <a:srgbClr val="000000"/>
                </a:solidFill>
                <a:effectLst/>
                <a:uFill>
                  <a:solidFill>
                    <a:prstClr val="black">
                      <a:alpha val="0"/>
                    </a:prstClr>
                  </a:solidFill>
                </a:uFill>
                <a:latin typeface="Calibri"/>
                <a:ea typeface="Calibri"/>
                <a:cs typeface="Calibri"/>
              </a:rPr>
              <a:t> te klikken, gaat u rechtstreeks naar de World Check-record om deze te bekijken.</a:t>
            </a:r>
          </a:p>
          <a:p>
            <a:pPr marL="0" indent="0">
              <a:buNone/>
            </a:pPr>
            <a:r>
              <a:rPr lang="nl-BE" sz="2100" b="0" i="0" u="none" strike="noStrike" cap="none" baseline="0">
                <a:solidFill>
                  <a:srgbClr val="000000"/>
                </a:solidFill>
                <a:effectLst/>
                <a:uFill>
                  <a:solidFill>
                    <a:prstClr val="black">
                      <a:alpha val="0"/>
                    </a:prstClr>
                  </a:solidFill>
                </a:uFill>
                <a:latin typeface="Calibri"/>
                <a:ea typeface="Calibri"/>
                <a:cs typeface="Calibri"/>
              </a:rPr>
              <a:t>Als de update een mogelijke nieuwe match is, moet u bepalen of het hetzelfde bedrijf is als uw derde partij en het type resolutie markeren volgens.</a:t>
            </a:r>
          </a:p>
          <a:p>
            <a:pPr marL="0" indent="0">
              <a:buNone/>
            </a:pPr>
            <a:r>
              <a:rPr lang="nl-BE" sz="2100" b="0" i="0" u="none" strike="noStrike" cap="none" baseline="0">
                <a:solidFill>
                  <a:srgbClr val="000000"/>
                </a:solidFill>
                <a:effectLst/>
                <a:uFill>
                  <a:solidFill>
                    <a:prstClr val="black">
                      <a:alpha val="0"/>
                    </a:prstClr>
                  </a:solidFill>
                </a:uFill>
                <a:latin typeface="Calibri"/>
                <a:ea typeface="Calibri"/>
                <a:cs typeface="Calibri"/>
              </a:rPr>
              <a:t>Zodra dat is voltooid, markeert u de blauwe knop Beoordelen zoals hieronder weergegeven</a:t>
            </a:r>
          </a:p>
          <a:p>
            <a:endParaRPr lang="en-US"/>
          </a:p>
          <a:p>
            <a:endParaRPr lang="en-US"/>
          </a:p>
        </p:txBody>
      </p:sp>
      <p:sp>
        <p:nvSpPr>
          <p:cNvPr id="4" name="Slide Number Placeholder 3">
            <a:extLst>
              <a:ext uri="{FF2B5EF4-FFF2-40B4-BE49-F238E27FC236}">
                <a16:creationId xmlns:a16="http://schemas.microsoft.com/office/drawing/2014/main" id="{CC006558-5970-7A80-EE6B-B248447EC4E0}"/>
              </a:ext>
            </a:extLst>
          </p:cNvPr>
          <p:cNvSpPr>
            <a:spLocks noGrp="1"/>
          </p:cNvSpPr>
          <p:nvPr>
            <p:ph type="sldNum" sz="quarter" idx="4"/>
          </p:nvPr>
        </p:nvSpPr>
        <p:spPr/>
        <p:txBody>
          <a:bodyPr/>
          <a:lstStyle/>
          <a:p>
            <a:fld id="{BB5FC4A1-A2DE-4EB5-9A46-57D39B4235EC}" type="slidenum">
              <a:rPr lang="en-US" smtClean="0"/>
              <a:t>78</a:t>
            </a:fld>
            <a:endParaRPr lang="en-US"/>
          </a:p>
        </p:txBody>
      </p:sp>
      <p:pic>
        <p:nvPicPr>
          <p:cNvPr id="6" name="Picture 5">
            <a:extLst>
              <a:ext uri="{FF2B5EF4-FFF2-40B4-BE49-F238E27FC236}">
                <a16:creationId xmlns:a16="http://schemas.microsoft.com/office/drawing/2014/main" id="{660FB19C-0D9C-96F1-A75B-B81088171CAD}"/>
              </a:ext>
            </a:extLst>
          </p:cNvPr>
          <p:cNvPicPr>
            <a:picLocks noChangeAspect="1"/>
          </p:cNvPicPr>
          <p:nvPr/>
        </p:nvPicPr>
        <p:blipFill>
          <a:blip r:embed="rId2"/>
          <a:stretch>
            <a:fillRect/>
          </a:stretch>
        </p:blipFill>
        <p:spPr>
          <a:xfrm>
            <a:off x="525451" y="4070928"/>
            <a:ext cx="7889057" cy="2556624"/>
          </a:xfrm>
          <a:prstGeom prst="rect">
            <a:avLst/>
          </a:prstGeom>
        </p:spPr>
      </p:pic>
      <p:contentPart p14:bwMode="auto" r:id="rId3">
        <p14:nvContentPartPr>
          <p14:cNvPr id="7" name="Ink 6">
            <a:extLst>
              <a:ext uri="{FF2B5EF4-FFF2-40B4-BE49-F238E27FC236}">
                <a16:creationId xmlns:a16="http://schemas.microsoft.com/office/drawing/2014/main" id="{41207410-614C-DEA5-B38D-AEA7586EB46C}"/>
              </a:ext>
            </a:extLst>
          </p14:cNvPr>
          <p14:cNvContentPartPr/>
          <p14:nvPr/>
        </p14:nvContentPartPr>
        <p14:xfrm>
          <a:off x="4365561" y="5820515"/>
          <a:ext cx="727200" cy="10440"/>
        </p14:xfrm>
      </p:contentPart>
      <p:cxnSp>
        <p:nvCxnSpPr>
          <p:cNvPr id="8" name="Straight Arrow Connector 7">
            <a:extLst>
              <a:ext uri="{FF2B5EF4-FFF2-40B4-BE49-F238E27FC236}">
                <a16:creationId xmlns:a16="http://schemas.microsoft.com/office/drawing/2014/main" id="{0A9D2BDD-C1FB-0D0B-404C-28EF943D6DE8}"/>
              </a:ext>
            </a:extLst>
          </p:cNvPr>
          <p:cNvCxnSpPr/>
          <p:nvPr/>
        </p:nvCxnSpPr>
        <p:spPr>
          <a:xfrm>
            <a:off x="6204155" y="3519948"/>
            <a:ext cx="1632155" cy="25662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val="325720284"/>
      </p:ext>
    </p:extLst>
  </p:cSld>
  <p:clrMapOvr>
    <a:masterClrMapping/>
  </p:clrMapOvr>
  <p:transition spd="med">
    <p:fade/>
  </p:transition>
  <p:timing/>
</p:sld>
</file>

<file path=ppt/slides/slide7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18344389-97E9-656C-B2A7-77C2D2FD3CFC}"/>
              </a:ext>
            </a:extLst>
          </p:cNvPr>
          <p:cNvSpPr>
            <a:spLocks noGrp="1"/>
          </p:cNvSpPr>
          <p:nvPr>
            <p:ph type="title"/>
          </p:nvPr>
        </p:nvSpPr>
        <p:spPr/>
        <p:txBody>
          <a:bodyPr/>
          <a:lstStyle/>
          <a:p>
            <a:r>
              <a:rPr lang="nl-BE" sz="2000" b="0" i="0" u="none" strike="noStrike" cap="none" baseline="0">
                <a:solidFill>
                  <a:srgbClr val="FFFFFF"/>
                </a:solidFill>
                <a:effectLst/>
                <a:uFill>
                  <a:solidFill>
                    <a:prstClr val="black">
                      <a:alpha val="0"/>
                    </a:prstClr>
                  </a:solidFill>
                </a:uFill>
                <a:latin typeface="Calibri Light"/>
                <a:ea typeface="Calibri Light"/>
                <a:cs typeface="Calibri Light"/>
              </a:rPr>
              <a:t>Beoordelingsproces voor World Check-updates</a:t>
            </a:r>
          </a:p>
        </p:txBody>
      </p:sp>
      <p:sp>
        <p:nvSpPr>
          <p:cNvPr id="3" name="Content Placeholder 2">
            <a:extLst>
              <a:ext uri="{FF2B5EF4-FFF2-40B4-BE49-F238E27FC236}">
                <a16:creationId xmlns:a16="http://schemas.microsoft.com/office/drawing/2014/main" id="{BC4507BE-E383-0DAE-35B9-36B0EC8CCE45}"/>
              </a:ext>
            </a:extLst>
          </p:cNvPr>
          <p:cNvSpPr>
            <a:spLocks noGrp="1"/>
          </p:cNvSpPr>
          <p:nvPr>
            <p:ph idx="1"/>
          </p:nvPr>
        </p:nvSpPr>
        <p:spPr/>
        <p:txBody>
          <a:bodyPr/>
          <a:lstStyle/>
          <a:p>
            <a:pPr marL="0" indent="0">
              <a:buNone/>
            </a:pPr>
            <a:r>
              <a:rPr lang="nl-BE" sz="2100" b="0" i="0" u="none" strike="noStrike" cap="none" baseline="0">
                <a:solidFill>
                  <a:srgbClr val="000000"/>
                </a:solidFill>
                <a:effectLst/>
                <a:uFill>
                  <a:solidFill>
                    <a:prstClr val="black">
                      <a:alpha val="0"/>
                    </a:prstClr>
                  </a:solidFill>
                </a:uFill>
                <a:latin typeface="Calibri"/>
                <a:ea typeface="Calibri"/>
                <a:cs typeface="Calibri"/>
              </a:rPr>
              <a:t>Als het nieuwe World Check-item een positieve match is, </a:t>
            </a:r>
            <a:r>
              <a:rPr lang="nl-BE" sz="2100" b="1" i="0" u="none" strike="noStrike" cap="none" baseline="0">
                <a:solidFill>
                  <a:srgbClr val="000000"/>
                </a:solidFill>
                <a:effectLst/>
                <a:uFill>
                  <a:solidFill>
                    <a:prstClr val="black">
                      <a:alpha val="0"/>
                    </a:prstClr>
                  </a:solidFill>
                </a:uFill>
                <a:latin typeface="Calibri"/>
                <a:ea typeface="Calibri"/>
                <a:cs typeface="Calibri"/>
              </a:rPr>
              <a:t>moet</a:t>
            </a:r>
            <a:r>
              <a:rPr lang="nl-BE" sz="2100" b="0" i="0" u="none" strike="noStrike" cap="none" baseline="0">
                <a:solidFill>
                  <a:srgbClr val="000000"/>
                </a:solidFill>
                <a:effectLst/>
                <a:uFill>
                  <a:solidFill>
                    <a:prstClr val="black">
                      <a:alpha val="0"/>
                    </a:prstClr>
                  </a:solidFill>
                </a:uFill>
                <a:latin typeface="Calibri"/>
                <a:ea typeface="Calibri"/>
                <a:cs typeface="Calibri"/>
              </a:rPr>
              <a:t> het ter beoordeling worden doorgestuurd naar het goedkeuringsteam om te bepalen of er problemen zijn met rode vlaggen die ons zouden verhinderen om zaken te doen met die derde partij.</a:t>
            </a:r>
          </a:p>
          <a:p>
            <a:pPr marL="0" indent="0">
              <a:buNone/>
            </a:pPr>
            <a:r>
              <a:rPr lang="nl-BE" sz="2100" b="0" i="0" u="none" strike="noStrike" cap="none" baseline="0">
                <a:solidFill>
                  <a:srgbClr val="000000"/>
                </a:solidFill>
                <a:effectLst/>
                <a:uFill>
                  <a:solidFill>
                    <a:prstClr val="black">
                      <a:alpha val="0"/>
                    </a:prstClr>
                  </a:solidFill>
                </a:uFill>
                <a:latin typeface="Calibri"/>
                <a:ea typeface="Calibri"/>
                <a:cs typeface="Calibri"/>
              </a:rPr>
              <a:t>Om dit ter beoordeling naar het goedkeuringsteam te sturen, klikt u op de blauwe knop Beoordelaar toevoegen hieronder.</a:t>
            </a:r>
          </a:p>
          <a:p>
            <a:pPr marL="0" indent="0">
              <a:buNone/>
            </a:pPr>
            <a:endParaRPr lang="en-US"/>
          </a:p>
          <a:p>
            <a:pPr marL="0" indent="0">
              <a:buNone/>
            </a:pPr>
            <a:endParaRPr lang="en-US"/>
          </a:p>
          <a:p>
            <a:pPr marL="0" indent="0">
              <a:buNone/>
            </a:pPr>
            <a:endParaRPr lang="en-US"/>
          </a:p>
        </p:txBody>
      </p:sp>
      <p:sp>
        <p:nvSpPr>
          <p:cNvPr id="4" name="Slide Number Placeholder 3">
            <a:extLst>
              <a:ext uri="{FF2B5EF4-FFF2-40B4-BE49-F238E27FC236}">
                <a16:creationId xmlns:a16="http://schemas.microsoft.com/office/drawing/2014/main" id="{155F387D-A6A3-C251-4DD7-6BBDF9954707}"/>
              </a:ext>
            </a:extLst>
          </p:cNvPr>
          <p:cNvSpPr>
            <a:spLocks noGrp="1"/>
          </p:cNvSpPr>
          <p:nvPr>
            <p:ph type="sldNum" sz="quarter" idx="4"/>
          </p:nvPr>
        </p:nvSpPr>
        <p:spPr/>
        <p:txBody>
          <a:bodyPr/>
          <a:lstStyle/>
          <a:p>
            <a:fld id="{BB5FC4A1-A2DE-4EB5-9A46-57D39B4235EC}" type="slidenum">
              <a:rPr lang="en-US" smtClean="0"/>
              <a:t>79</a:t>
            </a:fld>
            <a:endParaRPr lang="en-US"/>
          </a:p>
        </p:txBody>
      </p:sp>
      <p:pic>
        <p:nvPicPr>
          <p:cNvPr id="6" name="Picture 5">
            <a:extLst>
              <a:ext uri="{FF2B5EF4-FFF2-40B4-BE49-F238E27FC236}">
                <a16:creationId xmlns:a16="http://schemas.microsoft.com/office/drawing/2014/main" id="{0AEAB053-39D5-18C9-D7E3-24B166C08D33}"/>
              </a:ext>
            </a:extLst>
          </p:cNvPr>
          <p:cNvPicPr>
            <a:picLocks noChangeAspect="1"/>
          </p:cNvPicPr>
          <p:nvPr/>
        </p:nvPicPr>
        <p:blipFill>
          <a:blip r:embed="rId2"/>
          <a:stretch>
            <a:fillRect/>
          </a:stretch>
        </p:blipFill>
        <p:spPr>
          <a:xfrm>
            <a:off x="432562" y="3661960"/>
            <a:ext cx="7803579" cy="2688874"/>
          </a:xfrm>
          <a:prstGeom prst="rect">
            <a:avLst/>
          </a:prstGeom>
        </p:spPr>
      </p:pic>
      <p:contentPart p14:bwMode="auto" r:id="rId3">
        <p14:nvContentPartPr>
          <p14:cNvPr id="7" name="Ink 6">
            <a:extLst>
              <a:ext uri="{FF2B5EF4-FFF2-40B4-BE49-F238E27FC236}">
                <a16:creationId xmlns:a16="http://schemas.microsoft.com/office/drawing/2014/main" id="{888EBA61-2757-66C4-3F58-55919EFADF4F}"/>
              </a:ext>
            </a:extLst>
          </p14:cNvPr>
          <p14:cNvContentPartPr/>
          <p14:nvPr/>
        </p14:nvContentPartPr>
        <p14:xfrm>
          <a:off x="7433292" y="5965955"/>
          <a:ext cx="726480" cy="200520"/>
        </p14:xfrm>
      </p:contentPart>
      <p:contentPart p14:bwMode="auto" r:id="rId4">
        <p14:nvContentPartPr>
          <p14:cNvPr id="9" name="Ink 8">
            <a:extLst>
              <a:ext uri="{FF2B5EF4-FFF2-40B4-BE49-F238E27FC236}">
                <a16:creationId xmlns:a16="http://schemas.microsoft.com/office/drawing/2014/main" id="{B677E595-8F3B-09AD-6A68-B56A158F60A2}"/>
              </a:ext>
            </a:extLst>
          </p14:cNvPr>
          <p14:cNvContentPartPr/>
          <p14:nvPr/>
        </p14:nvContentPartPr>
        <p14:xfrm>
          <a:off x="4355292" y="5663195"/>
          <a:ext cx="344880" cy="49680"/>
        </p14:xfrm>
      </p:contentPart>
      <p:cxnSp>
        <p:nvCxnSpPr>
          <p:cNvPr id="8" name="Straight Arrow Connector 7">
            <a:extLst>
              <a:ext uri="{FF2B5EF4-FFF2-40B4-BE49-F238E27FC236}">
                <a16:creationId xmlns:a16="http://schemas.microsoft.com/office/drawing/2014/main" id="{79B8F354-70BF-C2D1-82E0-616116ADF288}"/>
              </a:ext>
            </a:extLst>
          </p:cNvPr>
          <p:cNvCxnSpPr/>
          <p:nvPr/>
        </p:nvCxnSpPr>
        <p:spPr>
          <a:xfrm>
            <a:off x="4788310" y="3429000"/>
            <a:ext cx="2644982" cy="24506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val="760091019"/>
      </p:ext>
    </p:extLst>
  </p:cSld>
  <p:clrMapOvr>
    <a:masterClrMapping/>
  </p:clrMapOvr>
  <p:transition spd="med">
    <p:fade/>
  </p:transition>
  <p:timing/>
</p:sld>
</file>

<file path=ppt/slides/slide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A8157A81-FD22-04F6-AF9B-91065CCD6ACD}"/>
              </a:ext>
            </a:extLst>
          </p:cNvPr>
          <p:cNvSpPr>
            <a:spLocks noGrp="1"/>
          </p:cNvSpPr>
          <p:nvPr>
            <p:ph type="title"/>
          </p:nvPr>
        </p:nvSpPr>
        <p:spPr/>
        <p:txBody>
          <a:bodyPr/>
          <a:lstStyle/>
          <a:p>
            <a:r>
              <a:rPr lang="nl-BE" sz="2000" b="0" i="0" u="none" strike="noStrike" cap="none" baseline="0">
                <a:solidFill>
                  <a:srgbClr val="FFFFFF"/>
                </a:solidFill>
                <a:effectLst/>
                <a:uFill>
                  <a:solidFill>
                    <a:prstClr val="black">
                      <a:alpha val="0"/>
                    </a:prstClr>
                  </a:solidFill>
                </a:uFill>
                <a:latin typeface="Calibri Light"/>
                <a:ea typeface="Calibri Light"/>
                <a:cs typeface="Calibri Light"/>
              </a:rPr>
              <a:t>Een nieuwe derde partij toevoegen aan LSEG</a:t>
            </a:r>
          </a:p>
        </p:txBody>
      </p:sp>
      <p:cxnSp>
        <p:nvCxnSpPr>
          <p:cNvPr id="4" name="Straight Arrow Connector 3">
            <a:extLst>
              <a:ext uri="{FF2B5EF4-FFF2-40B4-BE49-F238E27FC236}">
                <a16:creationId xmlns:a16="http://schemas.microsoft.com/office/drawing/2014/main" id="{C290A64A-B1F9-2F60-C03B-EEF2DB0C4F3E}"/>
              </a:ext>
            </a:extLst>
          </p:cNvPr>
          <p:cNvCxnSpPr/>
          <p:nvPr/>
        </p:nvCxnSpPr>
        <p:spPr>
          <a:xfrm flipH="1">
            <a:off x="2178120" y="1952090"/>
            <a:ext cx="1353515" cy="179008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9" name="Picture 8">
            <a:extLst>
              <a:ext uri="{FF2B5EF4-FFF2-40B4-BE49-F238E27FC236}">
                <a16:creationId xmlns:a16="http://schemas.microsoft.com/office/drawing/2014/main" id="{E5F6D98F-FF91-DC6B-B387-9514562B6197}"/>
              </a:ext>
            </a:extLst>
          </p:cNvPr>
          <p:cNvPicPr>
            <a:picLocks noChangeAspect="1"/>
          </p:cNvPicPr>
          <p:nvPr/>
        </p:nvPicPr>
        <p:blipFill>
          <a:blip r:embed="rId2"/>
          <a:srcRect b="16812"/>
          <a:stretch>
            <a:fillRect/>
          </a:stretch>
        </p:blipFill>
        <p:spPr>
          <a:xfrm>
            <a:off x="335513" y="3742174"/>
            <a:ext cx="8472974" cy="2801456"/>
          </a:xfrm>
          <a:prstGeom prst="rect">
            <a:avLst/>
          </a:prstGeom>
        </p:spPr>
      </p:pic>
      <p:sp>
        <p:nvSpPr>
          <p:cNvPr id="10" name="TextBox 9">
            <a:extLst>
              <a:ext uri="{FF2B5EF4-FFF2-40B4-BE49-F238E27FC236}">
                <a16:creationId xmlns:a16="http://schemas.microsoft.com/office/drawing/2014/main" id="{8CB1070C-32ED-3EFB-34CB-4C4B60671849}"/>
              </a:ext>
            </a:extLst>
          </p:cNvPr>
          <p:cNvSpPr txBox="1"/>
          <p:nvPr/>
        </p:nvSpPr>
        <p:spPr>
          <a:xfrm>
            <a:off x="338786" y="1439225"/>
            <a:ext cx="8327254" cy="2834639"/>
          </a:xfrm>
          <a:prstGeom prst="rect">
            <a:avLst/>
          </a:prstGeom>
          <a:noFill/>
        </p:spPr>
        <p:txBody>
          <a:bodyPr wrap="square" rtlCol="0">
            <a:spAutoFit/>
          </a:bodyPr>
          <a:lstStyle/>
          <a:p>
            <a:pPr marL="285750" indent="-285750">
              <a:buFont typeface="Arial" panose="020b0604020202020204" pitchFamily="34" charset="0"/>
              <a:buChar char="•"/>
            </a:pPr>
            <a:r>
              <a:rPr lang="nl-BE" sz="1500" b="0" i="0" u="none" strike="noStrike" cap="none" baseline="0">
                <a:solidFill>
                  <a:srgbClr val="000000"/>
                </a:solidFill>
                <a:effectLst/>
                <a:uFill>
                  <a:solidFill>
                    <a:prstClr val="black">
                      <a:alpha val="0"/>
                    </a:prstClr>
                  </a:solidFill>
                </a:uFill>
                <a:latin typeface="Calibri"/>
                <a:ea typeface="Calibri"/>
                <a:cs typeface="Calibri"/>
              </a:rPr>
              <a:t>Ingevuld door het </a:t>
            </a:r>
            <a:r>
              <a:rPr lang="nl-BE" sz="1500" b="1" i="0" u="none" strike="noStrike" cap="none" baseline="0">
                <a:solidFill>
                  <a:srgbClr val="FF0000"/>
                </a:solidFill>
                <a:effectLst/>
                <a:uFill>
                  <a:solidFill>
                    <a:prstClr val="black">
                      <a:alpha val="0"/>
                    </a:prstClr>
                  </a:solidFill>
                </a:uFill>
                <a:latin typeface="Calibri"/>
                <a:ea typeface="Calibri"/>
                <a:cs typeface="Calibri"/>
              </a:rPr>
              <a:t>onboarding-team </a:t>
            </a:r>
          </a:p>
          <a:p>
            <a:pPr marL="285750" indent="-285750">
              <a:buFont typeface="Arial" panose="020b0604020202020204" pitchFamily="34" charset="0"/>
              <a:buChar char="•"/>
            </a:pPr>
            <a:r>
              <a:rPr lang="nl-BE" sz="1500" b="0" i="0" u="none" strike="noStrike" cap="none" baseline="0">
                <a:solidFill>
                  <a:srgbClr val="000000"/>
                </a:solidFill>
                <a:effectLst/>
                <a:uFill>
                  <a:solidFill>
                    <a:prstClr val="black">
                      <a:alpha val="0"/>
                    </a:prstClr>
                  </a:solidFill>
                </a:uFill>
                <a:latin typeface="Calibri"/>
                <a:ea typeface="Calibri"/>
                <a:cs typeface="Calibri"/>
              </a:rPr>
              <a:t>Selecteer op het startscherm </a:t>
            </a:r>
            <a:r>
              <a:rPr lang="nl-BE" sz="1500" b="1" i="0" u="none" strike="noStrike" cap="none" baseline="0">
                <a:solidFill>
                  <a:srgbClr val="0070C0"/>
                </a:solidFill>
                <a:effectLst/>
                <a:uFill>
                  <a:solidFill>
                    <a:prstClr val="black">
                      <a:alpha val="0"/>
                    </a:prstClr>
                  </a:solidFill>
                </a:uFill>
                <a:latin typeface="Calibri"/>
                <a:ea typeface="Calibri"/>
                <a:cs typeface="Calibri"/>
              </a:rPr>
              <a:t>DERDEN</a:t>
            </a:r>
            <a:r>
              <a:rPr lang="nl-BE" sz="1500" b="0" i="0" u="none" strike="noStrike" cap="none" baseline="0">
                <a:solidFill>
                  <a:srgbClr val="000000"/>
                </a:solidFill>
                <a:effectLst/>
                <a:uFill>
                  <a:solidFill>
                    <a:prstClr val="black">
                      <a:alpha val="0"/>
                    </a:prstClr>
                  </a:solidFill>
                </a:uFill>
                <a:latin typeface="Calibri"/>
                <a:ea typeface="Calibri"/>
                <a:cs typeface="Calibri"/>
              </a:rPr>
              <a:t> in het hoofdmenu om naar het overzicht van derden voor uw organisatie te gaan.</a:t>
            </a:r>
          </a:p>
          <a:p>
            <a:pPr marL="285750" indent="-285750">
              <a:buFont typeface="Arial" panose="020b0604020202020204" pitchFamily="34" charset="0"/>
              <a:buChar char="•"/>
            </a:pPr>
            <a:r>
              <a:rPr lang="nl-BE" sz="1500" b="0" i="0" u="none" strike="noStrike" cap="none" baseline="0">
                <a:solidFill>
                  <a:srgbClr val="000000"/>
                </a:solidFill>
                <a:effectLst/>
                <a:uFill>
                  <a:solidFill>
                    <a:prstClr val="black">
                      <a:alpha val="0"/>
                    </a:prstClr>
                  </a:solidFill>
                </a:uFill>
                <a:latin typeface="Calibri"/>
                <a:ea typeface="Calibri"/>
                <a:cs typeface="Calibri"/>
              </a:rPr>
              <a:t>Om duplicatie te voorkomen, moet u eerst controleren of deze nog niet bestaat voordat u een derde partij aan het systeem toevoegt.</a:t>
            </a:r>
            <a:r>
              <a:rPr lang="nl-BE" sz="1500" b="0" i="0" u="none" strike="noStrike" cap="none" baseline="0">
                <a:solidFill>
                  <a:srgbClr val="000000"/>
                </a:solidFill>
                <a:effectLst/>
                <a:uFill>
                  <a:solidFill>
                    <a:prstClr val="black">
                      <a:alpha val="0"/>
                    </a:prstClr>
                  </a:solidFill>
                </a:uFill>
                <a:latin typeface="Calibri"/>
                <a:ea typeface="Calibri"/>
                <a:cs typeface="Calibri"/>
              </a:rPr>
              <a:t>  </a:t>
            </a:r>
            <a:r>
              <a:rPr lang="nl-BE" sz="1500" b="0" i="0" u="none" strike="noStrike" cap="none" baseline="0">
                <a:solidFill>
                  <a:srgbClr val="000000"/>
                </a:solidFill>
                <a:effectLst/>
                <a:uFill>
                  <a:solidFill>
                    <a:prstClr val="black">
                      <a:alpha val="0"/>
                    </a:prstClr>
                  </a:solidFill>
                </a:uFill>
                <a:latin typeface="Calibri"/>
                <a:ea typeface="Calibri"/>
                <a:cs typeface="Calibri"/>
              </a:rPr>
              <a:t>Gebruik het </a:t>
            </a:r>
            <a:r>
              <a:rPr lang="nl-BE" sz="1500" b="1" i="0" u="none" strike="noStrike" cap="none" baseline="0">
                <a:solidFill>
                  <a:srgbClr val="0070C0"/>
                </a:solidFill>
                <a:effectLst/>
                <a:uFill>
                  <a:solidFill>
                    <a:prstClr val="black">
                      <a:alpha val="0"/>
                    </a:prstClr>
                  </a:solidFill>
                </a:uFill>
                <a:latin typeface="Calibri"/>
                <a:ea typeface="Calibri"/>
                <a:cs typeface="Calibri"/>
              </a:rPr>
              <a:t>GEAVANCEERD ZOEKEN</a:t>
            </a:r>
            <a:r>
              <a:rPr lang="nl-BE" sz="1500" b="0" i="0" u="none" strike="noStrike" cap="none" baseline="0">
                <a:solidFill>
                  <a:srgbClr val="000000"/>
                </a:solidFill>
                <a:effectLst/>
                <a:uFill>
                  <a:solidFill>
                    <a:prstClr val="black">
                      <a:alpha val="0"/>
                    </a:prstClr>
                  </a:solidFill>
                </a:uFill>
                <a:latin typeface="Calibri"/>
                <a:ea typeface="Calibri"/>
                <a:cs typeface="Calibri"/>
              </a:rPr>
              <a:t> (functionaliteit is veel beter dan het algemene zoekvak) om te controleren of er al derden aanwezig zijn.</a:t>
            </a:r>
            <a:r>
              <a:rPr lang="nl-BE" sz="1500" b="0" i="0" u="none" strike="noStrike" cap="none" baseline="0">
                <a:solidFill>
                  <a:srgbClr val="000000"/>
                </a:solidFill>
                <a:effectLst/>
                <a:uFill>
                  <a:solidFill>
                    <a:prstClr val="black">
                      <a:alpha val="0"/>
                    </a:prstClr>
                  </a:solidFill>
                </a:uFill>
                <a:latin typeface="Calibri"/>
                <a:ea typeface="Calibri"/>
                <a:cs typeface="Calibri"/>
              </a:rPr>
              <a:t> </a:t>
            </a:r>
          </a:p>
          <a:p>
            <a:pPr marL="285750" indent="-285750">
              <a:buFont typeface="Arial" panose="020b0604020202020204" pitchFamily="34" charset="0"/>
              <a:buChar char="•"/>
            </a:pPr>
            <a:r>
              <a:rPr lang="nl-BE" sz="1500" b="0" i="0" u="none" strike="noStrike" cap="none" baseline="0">
                <a:solidFill>
                  <a:srgbClr val="000000"/>
                </a:solidFill>
                <a:effectLst/>
                <a:uFill>
                  <a:solidFill>
                    <a:prstClr val="black">
                      <a:alpha val="0"/>
                    </a:prstClr>
                  </a:solidFill>
                </a:uFill>
                <a:latin typeface="Calibri"/>
                <a:ea typeface="Calibri"/>
                <a:cs typeface="Calibri"/>
              </a:rPr>
              <a:t>Als de derde partij bestaat en is goedgekeurd in het systeem, kunt u doorgaan met transacties met derde partij.</a:t>
            </a:r>
            <a:r>
              <a:rPr lang="nl-BE" sz="1500" b="0" i="0" u="none" strike="noStrike" cap="none" baseline="0">
                <a:solidFill>
                  <a:srgbClr val="000000"/>
                </a:solidFill>
                <a:effectLst/>
                <a:uFill>
                  <a:solidFill>
                    <a:prstClr val="black">
                      <a:alpha val="0"/>
                    </a:prstClr>
                  </a:solidFill>
                </a:uFill>
                <a:latin typeface="Calibri"/>
                <a:ea typeface="Calibri"/>
                <a:cs typeface="Calibri"/>
              </a:rPr>
              <a:t> </a:t>
            </a:r>
            <a:r>
              <a:rPr lang="nl-BE" sz="1500" b="0" i="0" u="none" strike="noStrike" cap="none" baseline="0">
                <a:solidFill>
                  <a:srgbClr val="000000"/>
                </a:solidFill>
                <a:effectLst/>
                <a:uFill>
                  <a:solidFill>
                    <a:prstClr val="black">
                      <a:alpha val="0"/>
                    </a:prstClr>
                  </a:solidFill>
                </a:uFill>
                <a:latin typeface="Calibri"/>
                <a:ea typeface="Calibri"/>
                <a:cs typeface="Calibri"/>
              </a:rPr>
              <a:t>Als de derde partij bestaat en wordt geweigerd in het systeem, neem dan contact op met het RPM Compliance Team</a:t>
            </a:r>
          </a:p>
          <a:p>
            <a:pPr marL="285750" indent="-285750">
              <a:buFont typeface="Arial" panose="020b0604020202020204" pitchFamily="34" charset="0"/>
              <a:buChar char="•"/>
            </a:pPr>
            <a:r>
              <a:rPr lang="nl-BE" sz="1500" b="0" i="0" u="none" strike="noStrike" cap="none" baseline="0">
                <a:solidFill>
                  <a:srgbClr val="000000"/>
                </a:solidFill>
                <a:effectLst/>
                <a:uFill>
                  <a:solidFill>
                    <a:prstClr val="black">
                      <a:alpha val="0"/>
                    </a:prstClr>
                  </a:solidFill>
                </a:uFill>
                <a:latin typeface="Calibri"/>
                <a:ea typeface="Calibri"/>
                <a:cs typeface="Calibri"/>
              </a:rPr>
              <a:t>Als de derde partij niet bestaat, klikt u op </a:t>
            </a:r>
            <a:r>
              <a:rPr lang="nl-BE" sz="1500" b="1" i="0" u="none" strike="noStrike" cap="none" baseline="0">
                <a:solidFill>
                  <a:srgbClr val="0070C0"/>
                </a:solidFill>
                <a:effectLst/>
                <a:uFill>
                  <a:solidFill>
                    <a:prstClr val="black">
                      <a:alpha val="0"/>
                    </a:prstClr>
                  </a:solidFill>
                </a:uFill>
                <a:latin typeface="Calibri"/>
                <a:ea typeface="Calibri"/>
                <a:cs typeface="Calibri"/>
              </a:rPr>
              <a:t>DERDE partij TOEVOEGEN </a:t>
            </a:r>
            <a:r>
              <a:rPr lang="nl-BE" sz="1500" b="0" i="0" u="none" strike="noStrike" cap="none" baseline="0">
                <a:solidFill>
                  <a:srgbClr val="000000"/>
                </a:solidFill>
                <a:effectLst/>
                <a:uFill>
                  <a:solidFill>
                    <a:prstClr val="black">
                      <a:alpha val="0"/>
                    </a:prstClr>
                  </a:solidFill>
                </a:uFill>
                <a:latin typeface="Calibri"/>
                <a:ea typeface="Calibri"/>
                <a:cs typeface="Calibri"/>
              </a:rPr>
              <a:t>om een nieuw record van een derde partij aan te maken.</a:t>
            </a:r>
            <a:r>
              <a:rPr lang="nl-BE" sz="1500" b="0" i="0" u="none" strike="noStrike" cap="none" baseline="0">
                <a:solidFill>
                  <a:srgbClr val="000000"/>
                </a:solidFill>
                <a:effectLst/>
                <a:uFill>
                  <a:solidFill>
                    <a:prstClr val="black">
                      <a:alpha val="0"/>
                    </a:prstClr>
                  </a:solidFill>
                </a:uFill>
                <a:latin typeface="Calibri"/>
                <a:ea typeface="Calibri"/>
                <a:cs typeface="Calibri"/>
              </a:rPr>
              <a:t> </a:t>
            </a:r>
          </a:p>
        </p:txBody>
      </p:sp>
      <p:sp>
        <p:nvSpPr>
          <p:cNvPr id="3" name="Slide Number Placeholder 2">
            <a:extLst>
              <a:ext uri="{FF2B5EF4-FFF2-40B4-BE49-F238E27FC236}">
                <a16:creationId xmlns:a16="http://schemas.microsoft.com/office/drawing/2014/main" id="{612C91D1-70C9-463E-8318-27FC003F691C}"/>
              </a:ext>
            </a:extLst>
          </p:cNvPr>
          <p:cNvSpPr>
            <a:spLocks noGrp="1"/>
          </p:cNvSpPr>
          <p:nvPr>
            <p:ph type="sldNum" sz="quarter" idx="4"/>
          </p:nvPr>
        </p:nvSpPr>
        <p:spPr/>
        <p:txBody>
          <a:bodyPr/>
          <a:lstStyle/>
          <a:p>
            <a:fld id="{BB5FC4A1-A2DE-4EB5-9A46-57D39B4235EC}" type="slidenum">
              <a:rPr lang="en-US" smtClean="0"/>
              <a:t>8</a:t>
            </a:fld>
            <a:endParaRPr lang="en-US"/>
          </a:p>
        </p:txBody>
      </p:sp>
      <p:cxnSp>
        <p:nvCxnSpPr>
          <p:cNvPr id="6" name="Straight Arrow Connector 5">
            <a:extLst>
              <a:ext uri="{FF2B5EF4-FFF2-40B4-BE49-F238E27FC236}">
                <a16:creationId xmlns:a16="http://schemas.microsoft.com/office/drawing/2014/main" id="{C1286967-E9F1-3D50-F515-171B6463FFEA}"/>
              </a:ext>
            </a:extLst>
          </p:cNvPr>
          <p:cNvCxnSpPr/>
          <p:nvPr/>
        </p:nvCxnSpPr>
        <p:spPr>
          <a:xfrm flipH="1">
            <a:off x="2506894" y="2619910"/>
            <a:ext cx="1150706" cy="174660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 name="Straight Arrow Connector 10">
            <a:extLst>
              <a:ext uri="{FF2B5EF4-FFF2-40B4-BE49-F238E27FC236}">
                <a16:creationId xmlns:a16="http://schemas.microsoft.com/office/drawing/2014/main" id="{074DCE56-528B-D842-FDA0-5BEE6FEEDAE4}"/>
              </a:ext>
            </a:extLst>
          </p:cNvPr>
          <p:cNvCxnSpPr/>
          <p:nvPr/>
        </p:nvCxnSpPr>
        <p:spPr>
          <a:xfrm>
            <a:off x="4756935" y="3609050"/>
            <a:ext cx="3256908" cy="87048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val="840913225"/>
      </p:ext>
    </p:extLst>
  </p:cSld>
  <p:clrMapOvr>
    <a:masterClrMapping/>
  </p:clrMapOvr>
  <p:transition spd="med">
    <p:fade/>
  </p:transition>
  <p:timing/>
</p:sld>
</file>

<file path=ppt/slides/slide8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9C237016-C1A7-984B-20C3-C973C22907C0}"/>
              </a:ext>
            </a:extLst>
          </p:cNvPr>
          <p:cNvSpPr>
            <a:spLocks noGrp="1"/>
          </p:cNvSpPr>
          <p:nvPr>
            <p:ph type="title"/>
          </p:nvPr>
        </p:nvSpPr>
        <p:spPr/>
        <p:txBody>
          <a:bodyPr/>
          <a:lstStyle/>
          <a:p>
            <a:r>
              <a:rPr lang="nl-BE" sz="2000" b="0" i="0" u="none" strike="noStrike" cap="none" baseline="0">
                <a:solidFill>
                  <a:srgbClr val="FFFFFF"/>
                </a:solidFill>
                <a:effectLst/>
                <a:uFill>
                  <a:solidFill>
                    <a:prstClr val="black">
                      <a:alpha val="0"/>
                    </a:prstClr>
                  </a:solidFill>
                </a:uFill>
                <a:latin typeface="Calibri Light"/>
                <a:ea typeface="Calibri Light"/>
                <a:cs typeface="Calibri Light"/>
              </a:rPr>
              <a:t>Beoordelingsproces voor World Check-updates</a:t>
            </a:r>
          </a:p>
        </p:txBody>
      </p:sp>
      <p:sp>
        <p:nvSpPr>
          <p:cNvPr id="4" name="Slide Number Placeholder 3">
            <a:extLst>
              <a:ext uri="{FF2B5EF4-FFF2-40B4-BE49-F238E27FC236}">
                <a16:creationId xmlns:a16="http://schemas.microsoft.com/office/drawing/2014/main" id="{C5F53879-9E8C-B82A-51CC-9CBA5051087D}"/>
              </a:ext>
            </a:extLst>
          </p:cNvPr>
          <p:cNvSpPr>
            <a:spLocks noGrp="1"/>
          </p:cNvSpPr>
          <p:nvPr>
            <p:ph type="sldNum" sz="quarter" idx="4"/>
          </p:nvPr>
        </p:nvSpPr>
        <p:spPr/>
        <p:txBody>
          <a:bodyPr/>
          <a:lstStyle/>
          <a:p>
            <a:fld id="{BB5FC4A1-A2DE-4EB5-9A46-57D39B4235EC}" type="slidenum">
              <a:rPr lang="en-US" smtClean="0"/>
              <a:t>80</a:t>
            </a:fld>
            <a:endParaRPr lang="en-US"/>
          </a:p>
        </p:txBody>
      </p:sp>
      <p:pic>
        <p:nvPicPr>
          <p:cNvPr id="8" name="Picture 7">
            <a:extLst>
              <a:ext uri="{FF2B5EF4-FFF2-40B4-BE49-F238E27FC236}">
                <a16:creationId xmlns:a16="http://schemas.microsoft.com/office/drawing/2014/main" id="{F8FC6287-2289-2EE7-CD94-E76D0D34E0B7}"/>
              </a:ext>
            </a:extLst>
          </p:cNvPr>
          <p:cNvPicPr>
            <a:picLocks noChangeAspect="1"/>
          </p:cNvPicPr>
          <p:nvPr/>
        </p:nvPicPr>
        <p:blipFill>
          <a:blip r:embed="rId2"/>
          <a:stretch>
            <a:fillRect/>
          </a:stretch>
        </p:blipFill>
        <p:spPr>
          <a:xfrm>
            <a:off x="408994" y="3929797"/>
            <a:ext cx="8186838" cy="1815878"/>
          </a:xfrm>
          <a:prstGeom prst="rect">
            <a:avLst/>
          </a:prstGeom>
        </p:spPr>
      </p:pic>
      <p:sp>
        <p:nvSpPr>
          <p:cNvPr id="14" name="Content Placeholder 13">
            <a:extLst>
              <a:ext uri="{FF2B5EF4-FFF2-40B4-BE49-F238E27FC236}">
                <a16:creationId xmlns:a16="http://schemas.microsoft.com/office/drawing/2014/main" id="{F34984BA-E40C-1E55-08F6-E7E24E90BF37}"/>
              </a:ext>
            </a:extLst>
          </p:cNvPr>
          <p:cNvSpPr>
            <a:spLocks noGrp="1"/>
          </p:cNvSpPr>
          <p:nvPr>
            <p:ph idx="1"/>
          </p:nvPr>
        </p:nvSpPr>
        <p:spPr/>
        <p:txBody>
          <a:bodyPr/>
          <a:lstStyle/>
          <a:p>
            <a:pPr marL="0" indent="0">
              <a:buNone/>
            </a:pPr>
            <a:r>
              <a:rPr lang="nl-BE" sz="2100" b="0" i="0" u="none" strike="noStrike" cap="none" baseline="0">
                <a:solidFill>
                  <a:srgbClr val="000000"/>
                </a:solidFill>
                <a:effectLst/>
                <a:uFill>
                  <a:solidFill>
                    <a:prstClr val="black">
                      <a:alpha val="0"/>
                    </a:prstClr>
                  </a:solidFill>
                </a:uFill>
                <a:latin typeface="Calibri"/>
                <a:ea typeface="Calibri"/>
                <a:cs typeface="Calibri"/>
              </a:rPr>
              <a:t>LSEG opent dan het onderstaande vak voor routering.</a:t>
            </a:r>
            <a:r>
              <a:rPr lang="nl-BE" sz="2100" b="0" i="0" u="none" strike="noStrike" cap="none" baseline="0">
                <a:solidFill>
                  <a:srgbClr val="000000"/>
                </a:solidFill>
                <a:effectLst/>
                <a:uFill>
                  <a:solidFill>
                    <a:prstClr val="black">
                      <a:alpha val="0"/>
                    </a:prstClr>
                  </a:solidFill>
                </a:uFill>
                <a:latin typeface="Calibri"/>
                <a:ea typeface="Calibri"/>
                <a:cs typeface="Calibri"/>
              </a:rPr>
              <a:t>  </a:t>
            </a:r>
            <a:r>
              <a:rPr lang="nl-BE" sz="2100" b="0" i="0" u="none" strike="noStrike" cap="none" baseline="0">
                <a:solidFill>
                  <a:srgbClr val="000000"/>
                </a:solidFill>
                <a:effectLst/>
                <a:uFill>
                  <a:solidFill>
                    <a:prstClr val="black">
                      <a:alpha val="0"/>
                    </a:prstClr>
                  </a:solidFill>
                </a:uFill>
                <a:latin typeface="Calibri"/>
                <a:ea typeface="Calibri"/>
                <a:cs typeface="Calibri"/>
              </a:rPr>
              <a:t>Selecteer Gebruikersgroep, selecteer Goedkeuringsteam in het vak Beoordelaars, selecteer een vervaldatum en klik op Ad-hocactiviteit aanmaken.</a:t>
            </a:r>
            <a:r>
              <a:rPr lang="nl-BE" sz="2100" b="0" i="0" u="none" strike="noStrike" cap="none" baseline="0">
                <a:solidFill>
                  <a:srgbClr val="000000"/>
                </a:solidFill>
                <a:effectLst/>
                <a:uFill>
                  <a:solidFill>
                    <a:prstClr val="black">
                      <a:alpha val="0"/>
                    </a:prstClr>
                  </a:solidFill>
                </a:uFill>
                <a:latin typeface="Calibri"/>
                <a:ea typeface="Calibri"/>
                <a:cs typeface="Calibri"/>
              </a:rPr>
              <a:t>  </a:t>
            </a:r>
          </a:p>
          <a:p>
            <a:pPr marL="0" indent="0">
              <a:buNone/>
            </a:pPr>
            <a:r>
              <a:rPr lang="nl-BE" sz="2100" b="0" i="0" u="none" strike="noStrike" cap="none" baseline="0">
                <a:solidFill>
                  <a:srgbClr val="000000"/>
                </a:solidFill>
                <a:effectLst/>
                <a:uFill>
                  <a:solidFill>
                    <a:prstClr val="black">
                      <a:alpha val="0"/>
                    </a:prstClr>
                  </a:solidFill>
                </a:uFill>
                <a:latin typeface="Calibri"/>
                <a:ea typeface="Calibri"/>
                <a:cs typeface="Calibri"/>
              </a:rPr>
              <a:t>De derde partij wordt vervolgens ter beoordeling doorgestuurd naar de leden van het goedkeuringsteam.</a:t>
            </a:r>
          </a:p>
        </p:txBody>
      </p:sp>
      <p:contentPart p14:bwMode="auto" r:id="rId3">
        <p14:nvContentPartPr>
          <p14:cNvPr id="15" name="Ink 14">
            <a:extLst>
              <a:ext uri="{FF2B5EF4-FFF2-40B4-BE49-F238E27FC236}">
                <a16:creationId xmlns:a16="http://schemas.microsoft.com/office/drawing/2014/main" id="{309640FE-85BC-5271-50C8-F80D8BC17130}"/>
              </a:ext>
            </a:extLst>
          </p14:cNvPr>
          <p14:cNvContentPartPr/>
          <p14:nvPr/>
        </p14:nvContentPartPr>
        <p14:xfrm>
          <a:off x="462252" y="4374755"/>
          <a:ext cx="650160" cy="11160"/>
        </p14:xfrm>
      </p:contentPart>
      <p:contentPart p14:bwMode="auto" r:id="rId4">
        <p14:nvContentPartPr>
          <p14:cNvPr id="16" name="Ink 15">
            <a:extLst>
              <a:ext uri="{FF2B5EF4-FFF2-40B4-BE49-F238E27FC236}">
                <a16:creationId xmlns:a16="http://schemas.microsoft.com/office/drawing/2014/main" id="{648B62B7-D9AC-6C8C-DD56-2ABACECE8A02}"/>
              </a:ext>
            </a:extLst>
          </p14:cNvPr>
          <p14:cNvContentPartPr/>
          <p14:nvPr/>
        </p14:nvContentPartPr>
        <p14:xfrm>
          <a:off x="511212" y="4670315"/>
          <a:ext cx="1723680" cy="49680"/>
        </p14:xfrm>
      </p:contentPart>
      <p:contentPart p14:bwMode="auto" r:id="rId5">
        <p14:nvContentPartPr>
          <p14:cNvPr id="17" name="Ink 16">
            <a:extLst>
              <a:ext uri="{FF2B5EF4-FFF2-40B4-BE49-F238E27FC236}">
                <a16:creationId xmlns:a16="http://schemas.microsoft.com/office/drawing/2014/main" id="{FF40517A-DFF8-13CA-1160-34A254549774}"/>
              </a:ext>
            </a:extLst>
          </p14:cNvPr>
          <p14:cNvContentPartPr/>
          <p14:nvPr/>
        </p14:nvContentPartPr>
        <p14:xfrm>
          <a:off x="2566092" y="4709555"/>
          <a:ext cx="1336320" cy="10080"/>
        </p14:xfrm>
      </p:contentPart>
      <p:contentPart p14:bwMode="auto" r:id="rId6">
        <p14:nvContentPartPr>
          <p14:cNvPr id="18" name="Ink 17">
            <a:extLst>
              <a:ext uri="{FF2B5EF4-FFF2-40B4-BE49-F238E27FC236}">
                <a16:creationId xmlns:a16="http://schemas.microsoft.com/office/drawing/2014/main" id="{156ECD92-59DA-3580-3CF8-27EAD8174101}"/>
              </a:ext>
            </a:extLst>
          </p14:cNvPr>
          <p14:cNvContentPartPr/>
          <p14:nvPr/>
        </p14:nvContentPartPr>
        <p14:xfrm>
          <a:off x="7423212" y="5594435"/>
          <a:ext cx="930960" cy="19800"/>
        </p14:xfrm>
      </p:contentPart>
    </p:spTree>
    <p:extLst>
      <p:ext uri="{BB962C8B-B14F-4D97-AF65-F5344CB8AC3E}">
        <p14:creationId val="1612522934"/>
      </p:ext>
    </p:extLst>
  </p:cSld>
  <p:clrMapOvr>
    <a:masterClrMapping/>
  </p:clrMapOvr>
  <p:transition spd="med">
    <p:fade/>
  </p:transition>
  <p:timing/>
</p:sld>
</file>

<file path=ppt/slides/slide8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23FB6F9E-BC4F-FE39-6C71-05C33E54417B}"/>
              </a:ext>
            </a:extLst>
          </p:cNvPr>
          <p:cNvSpPr>
            <a:spLocks noGrp="1"/>
          </p:cNvSpPr>
          <p:nvPr>
            <p:ph type="title"/>
          </p:nvPr>
        </p:nvSpPr>
        <p:spPr/>
        <p:txBody>
          <a:bodyPr/>
          <a:lstStyle/>
          <a:p>
            <a:r>
              <a:rPr lang="nl-BE" sz="2000" b="0" i="0" u="none" strike="noStrike" cap="none" baseline="0">
                <a:solidFill>
                  <a:srgbClr val="FFFFFF"/>
                </a:solidFill>
                <a:effectLst/>
                <a:uFill>
                  <a:solidFill>
                    <a:prstClr val="black">
                      <a:alpha val="0"/>
                    </a:prstClr>
                  </a:solidFill>
                </a:uFill>
                <a:latin typeface="Calibri Light"/>
                <a:ea typeface="Calibri Light"/>
                <a:cs typeface="Calibri Light"/>
              </a:rPr>
              <a:t>Beoordelingsproces voor World Check-updates</a:t>
            </a:r>
          </a:p>
        </p:txBody>
      </p:sp>
      <p:sp>
        <p:nvSpPr>
          <p:cNvPr id="3" name="Content Placeholder 2">
            <a:extLst>
              <a:ext uri="{FF2B5EF4-FFF2-40B4-BE49-F238E27FC236}">
                <a16:creationId xmlns:a16="http://schemas.microsoft.com/office/drawing/2014/main" id="{8794279C-C391-4B84-9AEE-A92A07CAFE7B}"/>
              </a:ext>
            </a:extLst>
          </p:cNvPr>
          <p:cNvSpPr>
            <a:spLocks noGrp="1"/>
          </p:cNvSpPr>
          <p:nvPr>
            <p:ph idx="1"/>
          </p:nvPr>
        </p:nvSpPr>
        <p:spPr/>
        <p:txBody>
          <a:bodyPr/>
          <a:lstStyle/>
          <a:p>
            <a:endParaRPr lang="en-US"/>
          </a:p>
          <a:p>
            <a:endParaRPr lang="en-US"/>
          </a:p>
          <a:p>
            <a:endParaRPr lang="en-US"/>
          </a:p>
          <a:p>
            <a:pPr marL="0" indent="0">
              <a:buNone/>
            </a:pPr>
            <a:r>
              <a:rPr lang="nl-BE" sz="2100" b="0" i="0" u="none" strike="noStrike" cap="none" baseline="0">
                <a:solidFill>
                  <a:srgbClr val="000000"/>
                </a:solidFill>
                <a:effectLst/>
                <a:uFill>
                  <a:solidFill>
                    <a:prstClr val="black">
                      <a:alpha val="0"/>
                    </a:prstClr>
                  </a:solidFill>
                </a:uFill>
                <a:latin typeface="Calibri"/>
                <a:ea typeface="Calibri"/>
                <a:cs typeface="Calibri"/>
              </a:rPr>
              <a:t>Indien goedgekeurd, zouden ze gewoon op de knop Beoordelen drukken tijdens de World Check-screening en doorgaan zoals altijd.</a:t>
            </a:r>
          </a:p>
          <a:p>
            <a:pPr marL="0" indent="0">
              <a:buNone/>
            </a:pPr>
            <a:r>
              <a:rPr lang="nl-BE" sz="2100" b="0" i="0" u="none" strike="noStrike" cap="none" baseline="0">
                <a:solidFill>
                  <a:srgbClr val="000000"/>
                </a:solidFill>
                <a:effectLst/>
                <a:uFill>
                  <a:solidFill>
                    <a:prstClr val="black">
                      <a:alpha val="0"/>
                    </a:prstClr>
                  </a:solidFill>
                </a:uFill>
                <a:latin typeface="Calibri"/>
                <a:ea typeface="Calibri"/>
                <a:cs typeface="Calibri"/>
              </a:rPr>
              <a:t>Als er problemen met rode vlaggen worden opgemerkt die ertoe leiden dat we zakelijke activiteiten stopzetten, moeten ze de derde partij buiten dienst stellen en vervolgens de derde partij afwijzen.</a:t>
            </a:r>
          </a:p>
        </p:txBody>
      </p:sp>
      <p:sp>
        <p:nvSpPr>
          <p:cNvPr id="4" name="Slide Number Placeholder 3">
            <a:extLst>
              <a:ext uri="{FF2B5EF4-FFF2-40B4-BE49-F238E27FC236}">
                <a16:creationId xmlns:a16="http://schemas.microsoft.com/office/drawing/2014/main" id="{BA44A8BA-5317-E93B-0E1F-BBB7B68F6AAB}"/>
              </a:ext>
            </a:extLst>
          </p:cNvPr>
          <p:cNvSpPr>
            <a:spLocks noGrp="1"/>
          </p:cNvSpPr>
          <p:nvPr>
            <p:ph type="sldNum" sz="quarter" idx="4"/>
          </p:nvPr>
        </p:nvSpPr>
        <p:spPr/>
        <p:txBody>
          <a:bodyPr/>
          <a:lstStyle/>
          <a:p>
            <a:fld id="{BB5FC4A1-A2DE-4EB5-9A46-57D39B4235EC}" type="slidenum">
              <a:rPr lang="en-US" smtClean="0"/>
              <a:t>81</a:t>
            </a:fld>
            <a:endParaRPr lang="en-US"/>
          </a:p>
        </p:txBody>
      </p:sp>
      <p:pic>
        <p:nvPicPr>
          <p:cNvPr id="5" name="Content Placeholder 5">
            <a:extLst>
              <a:ext uri="{FF2B5EF4-FFF2-40B4-BE49-F238E27FC236}">
                <a16:creationId xmlns:a16="http://schemas.microsoft.com/office/drawing/2014/main" id="{5E576CCA-83F9-8093-852B-A0357AC892D8}"/>
              </a:ext>
            </a:extLst>
          </p:cNvPr>
          <p:cNvPicPr>
            <a:picLocks noChangeAspect="1"/>
          </p:cNvPicPr>
          <p:nvPr/>
        </p:nvPicPr>
        <p:blipFill>
          <a:blip r:embed="rId2"/>
          <a:stretch>
            <a:fillRect/>
          </a:stretch>
        </p:blipFill>
        <p:spPr>
          <a:xfrm>
            <a:off x="431023" y="4113213"/>
            <a:ext cx="8075613" cy="2627702"/>
          </a:xfrm>
          <a:prstGeom prst="rect">
            <a:avLst/>
          </a:prstGeom>
        </p:spPr>
      </p:pic>
      <p:sp>
        <p:nvSpPr>
          <p:cNvPr id="6" name="TextBox 5">
            <a:extLst>
              <a:ext uri="{FF2B5EF4-FFF2-40B4-BE49-F238E27FC236}">
                <a16:creationId xmlns:a16="http://schemas.microsoft.com/office/drawing/2014/main" id="{38D7CAEC-FBC9-57B9-B876-DFC86070CF49}"/>
              </a:ext>
            </a:extLst>
          </p:cNvPr>
          <p:cNvSpPr txBox="1"/>
          <p:nvPr/>
        </p:nvSpPr>
        <p:spPr>
          <a:xfrm>
            <a:off x="431023" y="1508760"/>
            <a:ext cx="8074836" cy="1371600"/>
          </a:xfrm>
          <a:prstGeom prst="rect">
            <a:avLst/>
          </a:prstGeom>
          <a:noFill/>
        </p:spPr>
        <p:txBody>
          <a:bodyPr wrap="square" rtlCol="0">
            <a:spAutoFit/>
          </a:bodyPr>
          <a:lstStyle/>
          <a:p>
            <a:r>
              <a:rPr lang="nl-BE" sz="2100" b="0" i="0" u="none" strike="noStrike" cap="none" baseline="0">
                <a:solidFill>
                  <a:srgbClr val="000000"/>
                </a:solidFill>
                <a:effectLst/>
                <a:uFill>
                  <a:solidFill>
                    <a:prstClr val="black">
                      <a:alpha val="0"/>
                    </a:prstClr>
                  </a:solidFill>
                </a:uFill>
                <a:latin typeface="Calibri"/>
                <a:ea typeface="Calibri"/>
                <a:cs typeface="Calibri"/>
              </a:rPr>
              <a:t>Het goedkeuringsteam zal dan de derde partij in hun tabblad Items ter beoordeling hebben, zodat ze deze kunnen beoordelen en ervoor kunnen zorgen dat ze zaken willen blijven doen met de derde partij.</a:t>
            </a:r>
            <a:r>
              <a:rPr lang="nl-BE" sz="2100" b="0" i="0" u="none" strike="noStrike" cap="none" baseline="0">
                <a:solidFill>
                  <a:srgbClr val="000000"/>
                </a:solidFill>
                <a:effectLst/>
                <a:uFill>
                  <a:solidFill>
                    <a:prstClr val="black">
                      <a:alpha val="0"/>
                    </a:prstClr>
                  </a:solidFill>
                </a:uFill>
                <a:latin typeface="Calibri"/>
                <a:ea typeface="Calibri"/>
                <a:cs typeface="Calibri"/>
              </a:rPr>
              <a:t>  </a:t>
            </a:r>
          </a:p>
        </p:txBody>
      </p:sp>
    </p:spTree>
    <p:extLst>
      <p:ext uri="{BB962C8B-B14F-4D97-AF65-F5344CB8AC3E}">
        <p14:creationId val="2976394140"/>
      </p:ext>
    </p:extLst>
  </p:cSld>
  <p:clrMapOvr>
    <a:masterClrMapping/>
  </p:clrMapOvr>
  <p:transition spd="med">
    <p:fade/>
  </p:transition>
  <p:timing/>
</p:sld>
</file>

<file path=ppt/slides/slide8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9EF63675-DB99-CD86-87BB-4A4FBA7F1F5D}"/>
              </a:ext>
            </a:extLst>
          </p:cNvPr>
          <p:cNvSpPr>
            <a:spLocks noGrp="1"/>
          </p:cNvSpPr>
          <p:nvPr>
            <p:ph type="title"/>
          </p:nvPr>
        </p:nvSpPr>
        <p:spPr/>
        <p:txBody>
          <a:bodyPr/>
          <a:lstStyle/>
          <a:p>
            <a:r>
              <a:rPr lang="nl-BE" sz="2000" b="0" i="0" u="none" strike="noStrike" cap="none" baseline="0">
                <a:solidFill>
                  <a:srgbClr val="FFFFFF"/>
                </a:solidFill>
                <a:effectLst/>
                <a:uFill>
                  <a:solidFill>
                    <a:prstClr val="black">
                      <a:alpha val="0"/>
                    </a:prstClr>
                  </a:solidFill>
                </a:uFill>
                <a:latin typeface="Calibri Light"/>
                <a:ea typeface="Calibri Light"/>
                <a:cs typeface="Calibri Light"/>
              </a:rPr>
              <a:t>Beoordelingsproces voor World Check-updates</a:t>
            </a:r>
          </a:p>
        </p:txBody>
      </p:sp>
      <p:sp>
        <p:nvSpPr>
          <p:cNvPr id="3" name="Content Placeholder 2">
            <a:extLst>
              <a:ext uri="{FF2B5EF4-FFF2-40B4-BE49-F238E27FC236}">
                <a16:creationId xmlns:a16="http://schemas.microsoft.com/office/drawing/2014/main" id="{85013548-3C01-E033-0795-857DE1E47A62}"/>
              </a:ext>
            </a:extLst>
          </p:cNvPr>
          <p:cNvSpPr>
            <a:spLocks noGrp="1"/>
          </p:cNvSpPr>
          <p:nvPr>
            <p:ph idx="1"/>
          </p:nvPr>
        </p:nvSpPr>
        <p:spPr/>
        <p:txBody>
          <a:bodyPr/>
          <a:lstStyle/>
          <a:p>
            <a:pPr marL="0" indent="0">
              <a:buNone/>
            </a:pPr>
            <a:r>
              <a:rPr lang="nl-BE" sz="2100" b="0" i="0" u="none" strike="noStrike" cap="none" baseline="0">
                <a:solidFill>
                  <a:srgbClr val="000000"/>
                </a:solidFill>
                <a:effectLst/>
                <a:uFill>
                  <a:solidFill>
                    <a:prstClr val="black">
                      <a:alpha val="0"/>
                    </a:prstClr>
                  </a:solidFill>
                </a:uFill>
                <a:latin typeface="Calibri"/>
                <a:ea typeface="Calibri"/>
                <a:cs typeface="Calibri"/>
              </a:rPr>
              <a:t>Als de World Check hit eerder als een positieve match werd gemarkeerd en er nieuwe gegevens zijn in het tabblad World Check Further Information, moet dit ook worden doorgestuurd naar het goedkeuringsteam voor hun beoordeling zoals hierboven.</a:t>
            </a:r>
          </a:p>
          <a:p>
            <a:pPr marL="0" indent="0">
              <a:buNone/>
            </a:pPr>
            <a:endParaRPr lang="en-US"/>
          </a:p>
          <a:p>
            <a:pPr marL="0" indent="0">
              <a:buNone/>
            </a:pPr>
            <a:endParaRPr lang="en-US"/>
          </a:p>
          <a:p>
            <a:pPr marL="0" indent="0">
              <a:buNone/>
            </a:pPr>
            <a:endParaRPr lang="en-US"/>
          </a:p>
        </p:txBody>
      </p:sp>
      <p:sp>
        <p:nvSpPr>
          <p:cNvPr id="4" name="Slide Number Placeholder 3">
            <a:extLst>
              <a:ext uri="{FF2B5EF4-FFF2-40B4-BE49-F238E27FC236}">
                <a16:creationId xmlns:a16="http://schemas.microsoft.com/office/drawing/2014/main" id="{57ECA56A-EFCA-B030-184F-56E1910FAA91}"/>
              </a:ext>
            </a:extLst>
          </p:cNvPr>
          <p:cNvSpPr>
            <a:spLocks noGrp="1"/>
          </p:cNvSpPr>
          <p:nvPr>
            <p:ph type="sldNum" sz="quarter" idx="4"/>
          </p:nvPr>
        </p:nvSpPr>
        <p:spPr/>
        <p:txBody>
          <a:bodyPr/>
          <a:lstStyle/>
          <a:p>
            <a:fld id="{BB5FC4A1-A2DE-4EB5-9A46-57D39B4235EC}" type="slidenum">
              <a:rPr lang="en-US" smtClean="0"/>
              <a:t>82</a:t>
            </a:fld>
            <a:endParaRPr lang="en-US"/>
          </a:p>
        </p:txBody>
      </p:sp>
      <p:pic>
        <p:nvPicPr>
          <p:cNvPr id="6" name="Picture 5">
            <a:extLst>
              <a:ext uri="{FF2B5EF4-FFF2-40B4-BE49-F238E27FC236}">
                <a16:creationId xmlns:a16="http://schemas.microsoft.com/office/drawing/2014/main" id="{7BB49BD0-ADD4-3E13-0ED7-0B2366F2010A}"/>
              </a:ext>
            </a:extLst>
          </p:cNvPr>
          <p:cNvPicPr>
            <a:picLocks noChangeAspect="1"/>
          </p:cNvPicPr>
          <p:nvPr/>
        </p:nvPicPr>
        <p:blipFill>
          <a:blip r:embed="rId2"/>
          <a:stretch>
            <a:fillRect/>
          </a:stretch>
        </p:blipFill>
        <p:spPr>
          <a:xfrm>
            <a:off x="66462" y="2710025"/>
            <a:ext cx="8871901" cy="3965095"/>
          </a:xfrm>
          <a:prstGeom prst="rect">
            <a:avLst/>
          </a:prstGeom>
        </p:spPr>
      </p:pic>
      <p:contentPart p14:bwMode="auto" r:id="rId3">
        <p14:nvContentPartPr>
          <p14:cNvPr id="8" name="Ink 7">
            <a:extLst>
              <a:ext uri="{FF2B5EF4-FFF2-40B4-BE49-F238E27FC236}">
                <a16:creationId xmlns:a16="http://schemas.microsoft.com/office/drawing/2014/main" id="{390E1550-AEDA-E2BF-4300-6DA0EA754CE6}"/>
              </a:ext>
            </a:extLst>
          </p14:cNvPr>
          <p14:cNvContentPartPr/>
          <p14:nvPr/>
        </p14:nvContentPartPr>
        <p14:xfrm>
          <a:off x="117921" y="6499115"/>
          <a:ext cx="7040520" cy="720"/>
        </p14:xfrm>
      </p:contentPart>
    </p:spTree>
    <p:extLst>
      <p:ext uri="{BB962C8B-B14F-4D97-AF65-F5344CB8AC3E}">
        <p14:creationId val="2712981582"/>
      </p:ext>
    </p:extLst>
  </p:cSld>
  <p:clrMapOvr>
    <a:masterClrMapping/>
  </p:clrMapOvr>
  <p:transition spd="med">
    <p:fade/>
  </p:transition>
  <p:timing/>
</p:sld>
</file>

<file path=ppt/slides/slide8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82EC42F8-0DD7-0A62-0A88-278D8F83CB68}"/>
              </a:ext>
            </a:extLst>
          </p:cNvPr>
          <p:cNvSpPr>
            <a:spLocks noGrp="1"/>
          </p:cNvSpPr>
          <p:nvPr>
            <p:ph type="title"/>
          </p:nvPr>
        </p:nvSpPr>
        <p:spPr/>
        <p:txBody>
          <a:bodyPr/>
          <a:lstStyle/>
          <a:p>
            <a:r>
              <a:rPr lang="nl-BE" sz="2000" b="0" i="0" u="none" strike="noStrike" cap="none" baseline="0">
                <a:solidFill>
                  <a:srgbClr val="FFFFFF"/>
                </a:solidFill>
                <a:effectLst/>
                <a:uFill>
                  <a:solidFill>
                    <a:prstClr val="black">
                      <a:alpha val="0"/>
                    </a:prstClr>
                  </a:solidFill>
                </a:uFill>
                <a:latin typeface="Calibri Light"/>
                <a:ea typeface="Calibri Light"/>
                <a:cs typeface="Calibri Light"/>
              </a:rPr>
              <a:t>Beoordelingsproces voor World Check-updates</a:t>
            </a:r>
          </a:p>
        </p:txBody>
      </p:sp>
      <p:sp>
        <p:nvSpPr>
          <p:cNvPr id="3" name="Content Placeholder 2">
            <a:extLst>
              <a:ext uri="{FF2B5EF4-FFF2-40B4-BE49-F238E27FC236}">
                <a16:creationId xmlns:a16="http://schemas.microsoft.com/office/drawing/2014/main" id="{ED54DF17-AF07-75F9-2335-826340D7C844}"/>
              </a:ext>
            </a:extLst>
          </p:cNvPr>
          <p:cNvSpPr>
            <a:spLocks noGrp="1"/>
          </p:cNvSpPr>
          <p:nvPr>
            <p:ph idx="1"/>
          </p:nvPr>
        </p:nvSpPr>
        <p:spPr/>
        <p:txBody>
          <a:bodyPr/>
          <a:lstStyle/>
          <a:p>
            <a:pPr marL="0" indent="0">
              <a:buNone/>
            </a:pPr>
            <a:r>
              <a:rPr lang="nl-BE" sz="2100" b="0" i="0" u="none" strike="noStrike" cap="none" baseline="0">
                <a:solidFill>
                  <a:srgbClr val="000000"/>
                </a:solidFill>
                <a:effectLst/>
                <a:uFill>
                  <a:solidFill>
                    <a:prstClr val="black">
                      <a:alpha val="0"/>
                    </a:prstClr>
                  </a:solidFill>
                </a:uFill>
                <a:latin typeface="Calibri"/>
                <a:ea typeface="Calibri"/>
                <a:cs typeface="Calibri"/>
              </a:rPr>
              <a:t>Als de nieuwe World Check-hits niet overeenkomen of als er geen nieuwe relevante gegevens in het tabblad Verdere informatie staan, kan de verantwoordelijke partij gewoon op de knop Beoordelen drukken om de taak te voltooien zonder dat verdere beoordeling nodig is.</a:t>
            </a:r>
          </a:p>
          <a:p>
            <a:pPr marL="0" indent="0">
              <a:buNone/>
            </a:pPr>
            <a:r>
              <a:rPr lang="nl-BE" sz="2100" b="0" i="0" u="none" strike="noStrike" cap="none" baseline="0">
                <a:solidFill>
                  <a:srgbClr val="000000"/>
                </a:solidFill>
                <a:effectLst/>
                <a:uFill>
                  <a:solidFill>
                    <a:prstClr val="black">
                      <a:alpha val="0"/>
                    </a:prstClr>
                  </a:solidFill>
                </a:uFill>
                <a:latin typeface="Calibri"/>
                <a:ea typeface="Calibri"/>
                <a:cs typeface="Calibri"/>
              </a:rPr>
              <a:t>*Houd er rekening mee dat de leden van het goedkeuringsteam op elk moment een andere ad-hocactiviteit kunnen aanmaken en een ander niveau van beoordeling kunnen toevoegen en naar Compliance en Legal kunnen sturen bij RPM voor hulp.</a:t>
            </a:r>
          </a:p>
          <a:p>
            <a:pPr marL="0" indent="0">
              <a:buNone/>
            </a:pPr>
            <a:endParaRPr lang="en-US"/>
          </a:p>
          <a:p>
            <a:pPr marL="0" indent="0">
              <a:buNone/>
            </a:pPr>
            <a:endParaRPr lang="en-US"/>
          </a:p>
        </p:txBody>
      </p:sp>
      <p:sp>
        <p:nvSpPr>
          <p:cNvPr id="4" name="Slide Number Placeholder 3">
            <a:extLst>
              <a:ext uri="{FF2B5EF4-FFF2-40B4-BE49-F238E27FC236}">
                <a16:creationId xmlns:a16="http://schemas.microsoft.com/office/drawing/2014/main" id="{D07283C0-DE9A-BE5B-F909-D8776967C6C3}"/>
              </a:ext>
            </a:extLst>
          </p:cNvPr>
          <p:cNvSpPr>
            <a:spLocks noGrp="1"/>
          </p:cNvSpPr>
          <p:nvPr>
            <p:ph type="sldNum" sz="quarter" idx="4"/>
          </p:nvPr>
        </p:nvSpPr>
        <p:spPr/>
        <p:txBody>
          <a:bodyPr/>
          <a:lstStyle/>
          <a:p>
            <a:fld id="{BB5FC4A1-A2DE-4EB5-9A46-57D39B4235EC}" type="slidenum">
              <a:rPr lang="en-US" smtClean="0"/>
              <a:t>83</a:t>
            </a:fld>
            <a:endParaRPr lang="en-US"/>
          </a:p>
        </p:txBody>
      </p:sp>
      <p:pic>
        <p:nvPicPr>
          <p:cNvPr id="6" name="Picture 5">
            <a:extLst>
              <a:ext uri="{FF2B5EF4-FFF2-40B4-BE49-F238E27FC236}">
                <a16:creationId xmlns:a16="http://schemas.microsoft.com/office/drawing/2014/main" id="{570CEB2A-7D7D-E61A-5252-F53D4771D6F3}"/>
              </a:ext>
            </a:extLst>
          </p:cNvPr>
          <p:cNvPicPr>
            <a:picLocks noChangeAspect="1"/>
          </p:cNvPicPr>
          <p:nvPr/>
        </p:nvPicPr>
        <p:blipFill>
          <a:blip r:embed="rId2"/>
          <a:stretch>
            <a:fillRect/>
          </a:stretch>
        </p:blipFill>
        <p:spPr>
          <a:xfrm>
            <a:off x="471612" y="4108150"/>
            <a:ext cx="8074837" cy="1938926"/>
          </a:xfrm>
          <a:prstGeom prst="rect">
            <a:avLst/>
          </a:prstGeom>
        </p:spPr>
      </p:pic>
      <p:contentPart p14:bwMode="auto" r:id="rId3">
        <p14:nvContentPartPr>
          <p14:cNvPr id="7" name="Ink 6">
            <a:extLst>
              <a:ext uri="{FF2B5EF4-FFF2-40B4-BE49-F238E27FC236}">
                <a16:creationId xmlns:a16="http://schemas.microsoft.com/office/drawing/2014/main" id="{E115C564-5F87-FECC-3D7F-4A5A31B632C2}"/>
              </a:ext>
            </a:extLst>
          </p14:cNvPr>
          <p14:cNvContentPartPr/>
          <p14:nvPr/>
        </p14:nvContentPartPr>
        <p14:xfrm>
          <a:off x="471612" y="5426958"/>
          <a:ext cx="1857240" cy="21240"/>
        </p14:xfrm>
      </p:contentPart>
    </p:spTree>
    <p:extLst>
      <p:ext uri="{BB962C8B-B14F-4D97-AF65-F5344CB8AC3E}">
        <p14:creationId val="3888870378"/>
      </p:ext>
    </p:extLst>
  </p:cSld>
  <p:clrMapOvr>
    <a:masterClrMapping/>
  </p:clrMapOvr>
  <p:transition spd="med">
    <p:fade/>
  </p:transition>
  <p:timing/>
</p:sld>
</file>

<file path=ppt/slides/slide8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B9DFA5D3-579B-358F-0EA1-E622A1EF4DE7}"/>
              </a:ext>
            </a:extLst>
          </p:cNvPr>
          <p:cNvSpPr>
            <a:spLocks noGrp="1"/>
          </p:cNvSpPr>
          <p:nvPr>
            <p:ph type="title"/>
          </p:nvPr>
        </p:nvSpPr>
        <p:spPr/>
        <p:txBody>
          <a:bodyPr/>
          <a:lstStyle/>
          <a:p>
            <a:r>
              <a:rPr lang="nl-BE" sz="2000" b="0" i="0" u="none" strike="noStrike" cap="none" baseline="0">
                <a:solidFill>
                  <a:srgbClr val="FFFFFF"/>
                </a:solidFill>
                <a:effectLst/>
                <a:uFill>
                  <a:solidFill>
                    <a:prstClr val="black">
                      <a:alpha val="0"/>
                    </a:prstClr>
                  </a:solidFill>
                </a:uFill>
                <a:latin typeface="Calibri Light"/>
                <a:ea typeface="Calibri Light"/>
                <a:cs typeface="Calibri Light"/>
              </a:rPr>
              <a:t>Verlengingen</a:t>
            </a:r>
          </a:p>
        </p:txBody>
      </p:sp>
      <p:sp>
        <p:nvSpPr>
          <p:cNvPr id="3" name="Content Placeholder 2">
            <a:extLst>
              <a:ext uri="{FF2B5EF4-FFF2-40B4-BE49-F238E27FC236}">
                <a16:creationId xmlns:a16="http://schemas.microsoft.com/office/drawing/2014/main" id="{C190C506-C591-5199-769A-03DF4E5C7362}"/>
              </a:ext>
            </a:extLst>
          </p:cNvPr>
          <p:cNvSpPr>
            <a:spLocks noGrp="1"/>
          </p:cNvSpPr>
          <p:nvPr>
            <p:ph idx="1"/>
          </p:nvPr>
        </p:nvSpPr>
        <p:spPr/>
        <p:txBody>
          <a:bodyPr/>
          <a:lstStyle/>
          <a:p>
            <a:pPr marL="0" indent="0">
              <a:buNone/>
            </a:pPr>
            <a:r>
              <a:rPr lang="nl-BE" sz="1600" b="1" i="0" u="none" strike="noStrike" cap="none" baseline="0">
                <a:solidFill>
                  <a:srgbClr val="000000"/>
                </a:solidFill>
                <a:effectLst/>
                <a:uFill>
                  <a:solidFill>
                    <a:prstClr val="black">
                      <a:alpha val="0"/>
                    </a:prstClr>
                  </a:solidFill>
                </a:uFill>
                <a:latin typeface="Calibri"/>
                <a:ea typeface="Calibri"/>
                <a:cs typeface="Calibri"/>
              </a:rPr>
              <a:t>Herziening van verlengingen:</a:t>
            </a:r>
          </a:p>
          <a:p>
            <a:pPr marL="0" indent="0">
              <a:buNone/>
            </a:pPr>
            <a:endParaRPr lang="en-GB" sz="1600"/>
          </a:p>
          <a:p>
            <a:pPr marL="0" indent="0">
              <a:buNone/>
            </a:pPr>
            <a:r>
              <a:rPr lang="nl-BE" sz="1600" b="0" i="0" u="none" strike="noStrike" cap="none" baseline="0">
                <a:solidFill>
                  <a:srgbClr val="000000"/>
                </a:solidFill>
                <a:effectLst/>
                <a:uFill>
                  <a:solidFill>
                    <a:prstClr val="black">
                      <a:alpha val="0"/>
                    </a:prstClr>
                  </a:solidFill>
                </a:uFill>
                <a:latin typeface="Calibri"/>
                <a:ea typeface="Calibri"/>
                <a:cs typeface="Calibri"/>
              </a:rPr>
              <a:t>Op basis van het risiconiveau ontvangen alle derden bij indiensttreding een verlengingsdatum.</a:t>
            </a:r>
            <a:r>
              <a:rPr lang="nl-BE" sz="1600" b="0" i="0" u="none" strike="noStrike" cap="none" baseline="0">
                <a:solidFill>
                  <a:srgbClr val="000000"/>
                </a:solidFill>
                <a:effectLst/>
                <a:uFill>
                  <a:solidFill>
                    <a:prstClr val="black">
                      <a:alpha val="0"/>
                    </a:prstClr>
                  </a:solidFill>
                </a:uFill>
                <a:latin typeface="Calibri"/>
                <a:ea typeface="Calibri"/>
                <a:cs typeface="Calibri"/>
              </a:rPr>
              <a:t>  </a:t>
            </a:r>
            <a:r>
              <a:rPr lang="nl-BE" sz="1600" b="0" i="0" u="none" strike="noStrike" cap="none" baseline="0">
                <a:solidFill>
                  <a:srgbClr val="000000"/>
                </a:solidFill>
                <a:effectLst/>
                <a:uFill>
                  <a:solidFill>
                    <a:prstClr val="black">
                      <a:alpha val="0"/>
                    </a:prstClr>
                  </a:solidFill>
                </a:uFill>
                <a:latin typeface="Calibri"/>
                <a:ea typeface="Calibri"/>
                <a:cs typeface="Calibri"/>
              </a:rPr>
              <a:t>Wanneer die verlengingsdatum alle Onboarding-teamleden voor de divisie van die derde partij bereikt, ontvangt ze een taak om in te vullen op hun startscherm in LSEG.</a:t>
            </a:r>
            <a:endParaRPr lang="en-GB" sz="1600"/>
          </a:p>
          <a:p>
            <a:pPr marL="0" indent="0">
              <a:buNone/>
            </a:pPr>
            <a:endParaRPr lang="en-GB" sz="1600"/>
          </a:p>
          <a:p>
            <a:pPr marL="0" indent="0">
              <a:buNone/>
            </a:pPr>
            <a:endParaRPr lang="en-GB" sz="1600"/>
          </a:p>
          <a:p>
            <a:pPr marL="0" indent="0">
              <a:buNone/>
            </a:pPr>
            <a:endParaRPr lang="en-GB" sz="1600"/>
          </a:p>
        </p:txBody>
      </p:sp>
      <p:sp>
        <p:nvSpPr>
          <p:cNvPr id="4" name="Slide Number Placeholder 3">
            <a:extLst>
              <a:ext uri="{FF2B5EF4-FFF2-40B4-BE49-F238E27FC236}">
                <a16:creationId xmlns:a16="http://schemas.microsoft.com/office/drawing/2014/main" id="{69BFBF9B-EC46-2F2F-21DB-D34DA6D81419}"/>
              </a:ext>
            </a:extLst>
          </p:cNvPr>
          <p:cNvSpPr>
            <a:spLocks noGrp="1"/>
          </p:cNvSpPr>
          <p:nvPr>
            <p:ph type="sldNum" sz="quarter" idx="4"/>
          </p:nvPr>
        </p:nvSpPr>
        <p:spPr/>
        <p:txBody>
          <a:bodyPr/>
          <a:lstStyle/>
          <a:p>
            <a:fld id="{BB5FC4A1-A2DE-4EB5-9A46-57D39B4235EC}" type="slidenum">
              <a:rPr lang="en-US" smtClean="0"/>
              <a:t>84</a:t>
            </a:fld>
            <a:endParaRPr lang="en-US"/>
          </a:p>
        </p:txBody>
      </p:sp>
      <p:pic>
        <p:nvPicPr>
          <p:cNvPr id="6" name="Picture 5">
            <a:extLst>
              <a:ext uri="{FF2B5EF4-FFF2-40B4-BE49-F238E27FC236}">
                <a16:creationId xmlns:a16="http://schemas.microsoft.com/office/drawing/2014/main" id="{13E6A723-23B7-AAF9-C9CE-5487D7923AF9}"/>
              </a:ext>
            </a:extLst>
          </p:cNvPr>
          <p:cNvPicPr>
            <a:picLocks noChangeAspect="1"/>
          </p:cNvPicPr>
          <p:nvPr/>
        </p:nvPicPr>
        <p:blipFill>
          <a:blip r:embed="rId2"/>
          <a:stretch>
            <a:fillRect/>
          </a:stretch>
        </p:blipFill>
        <p:spPr>
          <a:xfrm>
            <a:off x="534582" y="3109460"/>
            <a:ext cx="8074836" cy="2431823"/>
          </a:xfrm>
          <a:prstGeom prst="rect">
            <a:avLst/>
          </a:prstGeom>
        </p:spPr>
      </p:pic>
    </p:spTree>
    <p:extLst>
      <p:ext uri="{BB962C8B-B14F-4D97-AF65-F5344CB8AC3E}">
        <p14:creationId val="2960366691"/>
      </p:ext>
    </p:extLst>
  </p:cSld>
  <p:clrMapOvr>
    <a:masterClrMapping/>
  </p:clrMapOvr>
  <p:transition spd="med">
    <p:fade/>
  </p:transition>
  <p:timing/>
</p:sld>
</file>

<file path=ppt/slides/slide8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B9DFA5D3-579B-358F-0EA1-E622A1EF4DE7}"/>
              </a:ext>
            </a:extLst>
          </p:cNvPr>
          <p:cNvSpPr>
            <a:spLocks noGrp="1"/>
          </p:cNvSpPr>
          <p:nvPr>
            <p:ph type="title"/>
          </p:nvPr>
        </p:nvSpPr>
        <p:spPr/>
        <p:txBody>
          <a:bodyPr/>
          <a:lstStyle/>
          <a:p>
            <a:r>
              <a:rPr lang="nl-BE" sz="2000" b="0" i="0" u="none" strike="noStrike" cap="none" baseline="0">
                <a:solidFill>
                  <a:srgbClr val="FFFFFF"/>
                </a:solidFill>
                <a:effectLst/>
                <a:uFill>
                  <a:solidFill>
                    <a:prstClr val="black">
                      <a:alpha val="0"/>
                    </a:prstClr>
                  </a:solidFill>
                </a:uFill>
                <a:latin typeface="Calibri Light"/>
                <a:ea typeface="Calibri Light"/>
                <a:cs typeface="Calibri Light"/>
              </a:rPr>
              <a:t>Verlengingen</a:t>
            </a:r>
          </a:p>
        </p:txBody>
      </p:sp>
      <p:sp>
        <p:nvSpPr>
          <p:cNvPr id="3" name="Content Placeholder 2">
            <a:extLst>
              <a:ext uri="{FF2B5EF4-FFF2-40B4-BE49-F238E27FC236}">
                <a16:creationId xmlns:a16="http://schemas.microsoft.com/office/drawing/2014/main" id="{C190C506-C591-5199-769A-03DF4E5C7362}"/>
              </a:ext>
            </a:extLst>
          </p:cNvPr>
          <p:cNvSpPr>
            <a:spLocks noGrp="1"/>
          </p:cNvSpPr>
          <p:nvPr>
            <p:ph idx="1"/>
          </p:nvPr>
        </p:nvSpPr>
        <p:spPr/>
        <p:txBody>
          <a:bodyPr>
            <a:normAutofit lnSpcReduction="20000"/>
          </a:bodyPr>
          <a:lstStyle/>
          <a:p>
            <a:pPr marL="0" indent="0">
              <a:buNone/>
            </a:pPr>
            <a:r>
              <a:rPr lang="nl-BE" sz="1600" b="1" i="0" u="none" strike="noStrike" cap="none" baseline="0">
                <a:solidFill>
                  <a:srgbClr val="000000"/>
                </a:solidFill>
                <a:effectLst/>
                <a:uFill>
                  <a:solidFill>
                    <a:prstClr val="black">
                      <a:alpha val="0"/>
                    </a:prstClr>
                  </a:solidFill>
                </a:uFill>
                <a:latin typeface="Calibri"/>
                <a:ea typeface="Calibri"/>
                <a:cs typeface="Calibri"/>
              </a:rPr>
              <a:t>Herziening van verlengingen:</a:t>
            </a:r>
          </a:p>
          <a:p>
            <a:pPr marL="0" indent="0">
              <a:buNone/>
            </a:pPr>
            <a:r>
              <a:rPr lang="nl-BE" sz="1600" b="0" i="0" u="none" strike="noStrike" cap="none" baseline="0">
                <a:solidFill>
                  <a:srgbClr val="000000"/>
                </a:solidFill>
                <a:effectLst/>
                <a:uFill>
                  <a:solidFill>
                    <a:prstClr val="black">
                      <a:alpha val="0"/>
                    </a:prstClr>
                  </a:solidFill>
                </a:uFill>
                <a:latin typeface="Calibri"/>
                <a:ea typeface="Calibri"/>
                <a:cs typeface="Calibri"/>
              </a:rPr>
              <a:t>Om het verlengingsproces te voltooien, klikt het onboardingteam op de opgegeven naam van de derde partij, waardoor de derde partij wordt geopend.</a:t>
            </a:r>
          </a:p>
          <a:p>
            <a:pPr marL="0" indent="0">
              <a:buNone/>
            </a:pPr>
            <a:r>
              <a:rPr lang="nl-BE" sz="1600" b="0" i="0" u="none" strike="noStrike" cap="none" baseline="0">
                <a:solidFill>
                  <a:srgbClr val="000000"/>
                </a:solidFill>
                <a:effectLst/>
                <a:uFill>
                  <a:solidFill>
                    <a:prstClr val="black">
                      <a:alpha val="0"/>
                    </a:prstClr>
                  </a:solidFill>
                </a:uFill>
                <a:latin typeface="Calibri"/>
                <a:ea typeface="Calibri"/>
                <a:cs typeface="Calibri"/>
              </a:rPr>
              <a:t>Op dit moment moeten ze de inhoud van de derde partij beoordelen, inclusief het adres en het inkomstenbedrag om te bevestigen dat deze nog steeds nauwkeurig zijn, samen met een beoordeling van de World Check/Media Check-gegevens.</a:t>
            </a:r>
          </a:p>
          <a:p>
            <a:pPr marL="0" indent="0">
              <a:buNone/>
            </a:pPr>
            <a:r>
              <a:rPr lang="nl-BE" sz="1600" b="0" i="0" u="none" strike="noStrike" cap="none" baseline="0">
                <a:solidFill>
                  <a:srgbClr val="000000"/>
                </a:solidFill>
                <a:effectLst/>
                <a:uFill>
                  <a:solidFill>
                    <a:prstClr val="black">
                      <a:alpha val="0"/>
                    </a:prstClr>
                  </a:solidFill>
                </a:uFill>
                <a:latin typeface="Calibri"/>
                <a:ea typeface="Calibri"/>
                <a:cs typeface="Calibri"/>
              </a:rPr>
              <a:t>Om World Check/Media Check te bekijken, moeten ze op het tabblad Screening bovenaan klikken.</a:t>
            </a:r>
          </a:p>
          <a:p>
            <a:pPr marL="0" indent="0">
              <a:buNone/>
            </a:pPr>
            <a:endParaRPr lang="en-GB" sz="1600"/>
          </a:p>
          <a:p>
            <a:pPr marL="0" indent="0">
              <a:buNone/>
            </a:pPr>
            <a:endParaRPr lang="en-GB" sz="1600"/>
          </a:p>
          <a:p>
            <a:pPr marL="0" indent="0">
              <a:buNone/>
            </a:pPr>
            <a:endParaRPr lang="en-GB" sz="1600"/>
          </a:p>
          <a:p>
            <a:pPr marL="0" indent="0">
              <a:buNone/>
            </a:pPr>
            <a:endParaRPr lang="en-GB" sz="1600"/>
          </a:p>
          <a:p>
            <a:pPr marL="0" indent="0">
              <a:buNone/>
            </a:pPr>
            <a:endParaRPr lang="en-GB" sz="1600"/>
          </a:p>
          <a:p>
            <a:pPr marL="0" indent="0">
              <a:buNone/>
            </a:pPr>
            <a:endParaRPr lang="en-GB" sz="1600"/>
          </a:p>
          <a:p>
            <a:pPr marL="0" indent="0">
              <a:buNone/>
            </a:pPr>
            <a:r>
              <a:rPr lang="nl-BE" sz="1600" b="0" i="0" u="none" strike="noStrike" cap="none" baseline="0">
                <a:solidFill>
                  <a:srgbClr val="000000"/>
                </a:solidFill>
                <a:effectLst/>
                <a:uFill>
                  <a:solidFill>
                    <a:prstClr val="black">
                      <a:alpha val="0"/>
                    </a:prstClr>
                  </a:solidFill>
                </a:uFill>
                <a:latin typeface="Calibri"/>
                <a:ea typeface="Calibri"/>
                <a:cs typeface="Calibri"/>
              </a:rPr>
              <a:t>Als</a:t>
            </a:r>
            <a:r>
              <a:rPr lang="nl-BE" sz="1600" b="0" i="0" u="none" strike="noStrike" cap="none" baseline="0">
                <a:solidFill>
                  <a:srgbClr val="000000"/>
                </a:solidFill>
                <a:effectLst/>
                <a:uFill>
                  <a:solidFill>
                    <a:prstClr val="black">
                      <a:alpha val="0"/>
                    </a:prstClr>
                  </a:solidFill>
                </a:uFill>
                <a:latin typeface="Calibri"/>
                <a:ea typeface="Calibri"/>
                <a:cs typeface="Calibri"/>
              </a:rPr>
              <a:t> </a:t>
            </a:r>
          </a:p>
          <a:p>
            <a:pPr marL="0" indent="0">
              <a:buNone/>
            </a:pPr>
            <a:r>
              <a:rPr lang="nl-BE" sz="1600" b="0" i="0" u="none" strike="noStrike" cap="none" baseline="0">
                <a:solidFill>
                  <a:srgbClr val="FF0000"/>
                </a:solidFill>
                <a:effectLst/>
                <a:uFill>
                  <a:solidFill>
                    <a:prstClr val="black">
                      <a:alpha val="0"/>
                    </a:prstClr>
                  </a:solidFill>
                </a:uFill>
                <a:latin typeface="Calibri"/>
                <a:ea typeface="Calibri"/>
                <a:cs typeface="Calibri"/>
              </a:rPr>
              <a:t>Ze zijn op zoek naar een volledig nieuwe match of naar nieuwe informatie in een eerder gemarkeerde match.</a:t>
            </a:r>
            <a:r>
              <a:rPr lang="nl-BE" sz="1600" b="0" i="0" u="none" strike="noStrike" cap="none" baseline="0">
                <a:solidFill>
                  <a:srgbClr val="FF0000"/>
                </a:solidFill>
                <a:effectLst/>
                <a:uFill>
                  <a:solidFill>
                    <a:prstClr val="black">
                      <a:alpha val="0"/>
                    </a:prstClr>
                  </a:solidFill>
                </a:uFill>
                <a:latin typeface="Calibri"/>
                <a:ea typeface="Calibri"/>
                <a:cs typeface="Calibri"/>
              </a:rPr>
              <a:t>  </a:t>
            </a:r>
          </a:p>
          <a:p>
            <a:pPr marL="0" indent="0">
              <a:buNone/>
            </a:pPr>
            <a:endParaRPr lang="en-GB" sz="1600"/>
          </a:p>
          <a:p>
            <a:pPr marL="0" indent="0">
              <a:buNone/>
            </a:pPr>
            <a:endParaRPr lang="en-GB" sz="1600"/>
          </a:p>
          <a:p>
            <a:pPr marL="0" indent="0">
              <a:buNone/>
            </a:pPr>
            <a:endParaRPr lang="en-GB" sz="1600"/>
          </a:p>
          <a:p>
            <a:pPr marL="0" indent="0">
              <a:buNone/>
            </a:pPr>
            <a:endParaRPr lang="en-GB" sz="1600"/>
          </a:p>
        </p:txBody>
      </p:sp>
      <p:sp>
        <p:nvSpPr>
          <p:cNvPr id="4" name="Slide Number Placeholder 3">
            <a:extLst>
              <a:ext uri="{FF2B5EF4-FFF2-40B4-BE49-F238E27FC236}">
                <a16:creationId xmlns:a16="http://schemas.microsoft.com/office/drawing/2014/main" id="{69BFBF9B-EC46-2F2F-21DB-D34DA6D81419}"/>
              </a:ext>
            </a:extLst>
          </p:cNvPr>
          <p:cNvSpPr>
            <a:spLocks noGrp="1"/>
          </p:cNvSpPr>
          <p:nvPr>
            <p:ph type="sldNum" sz="quarter" idx="4"/>
          </p:nvPr>
        </p:nvSpPr>
        <p:spPr/>
        <p:txBody>
          <a:bodyPr/>
          <a:lstStyle/>
          <a:p>
            <a:fld id="{BB5FC4A1-A2DE-4EB5-9A46-57D39B4235EC}" type="slidenum">
              <a:rPr lang="en-US" smtClean="0"/>
              <a:t>85</a:t>
            </a:fld>
            <a:endParaRPr lang="en-US"/>
          </a:p>
        </p:txBody>
      </p:sp>
      <p:pic>
        <p:nvPicPr>
          <p:cNvPr id="6" name="Picture 5">
            <a:extLst>
              <a:ext uri="{FF2B5EF4-FFF2-40B4-BE49-F238E27FC236}">
                <a16:creationId xmlns:a16="http://schemas.microsoft.com/office/drawing/2014/main" id="{7440C6FF-4E60-6C86-B636-15CDC01C3DCC}"/>
              </a:ext>
            </a:extLst>
          </p:cNvPr>
          <p:cNvPicPr>
            <a:picLocks noChangeAspect="1"/>
          </p:cNvPicPr>
          <p:nvPr/>
        </p:nvPicPr>
        <p:blipFill>
          <a:blip r:embed="rId2"/>
          <a:stretch>
            <a:fillRect/>
          </a:stretch>
        </p:blipFill>
        <p:spPr>
          <a:xfrm>
            <a:off x="539094" y="3429000"/>
            <a:ext cx="6314614" cy="2279342"/>
          </a:xfrm>
          <a:prstGeom prst="rect">
            <a:avLst/>
          </a:prstGeom>
        </p:spPr>
      </p:pic>
      <p:contentPart p14:bwMode="auto" r:id="rId3">
        <p14:nvContentPartPr>
          <p14:cNvPr id="8" name="Ink 7">
            <a:extLst>
              <a:ext uri="{FF2B5EF4-FFF2-40B4-BE49-F238E27FC236}">
                <a16:creationId xmlns:a16="http://schemas.microsoft.com/office/drawing/2014/main" id="{CAA2FCE2-7505-940D-6607-012F2A1C4C47}"/>
              </a:ext>
            </a:extLst>
          </p14:cNvPr>
          <p14:cNvContentPartPr/>
          <p14:nvPr/>
        </p14:nvContentPartPr>
        <p14:xfrm>
          <a:off x="1979325" y="4074543"/>
          <a:ext cx="363240" cy="28800"/>
        </p14:xfrm>
      </p:contentPart>
    </p:spTree>
    <p:extLst>
      <p:ext uri="{BB962C8B-B14F-4D97-AF65-F5344CB8AC3E}">
        <p14:creationId val="2137276695"/>
      </p:ext>
    </p:extLst>
  </p:cSld>
  <p:clrMapOvr>
    <a:masterClrMapping/>
  </p:clrMapOvr>
  <p:transition spd="med">
    <p:fade/>
  </p:transition>
  <p:timing/>
</p:sld>
</file>

<file path=ppt/slides/slide8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B9DFA5D3-579B-358F-0EA1-E622A1EF4DE7}"/>
              </a:ext>
            </a:extLst>
          </p:cNvPr>
          <p:cNvSpPr>
            <a:spLocks noGrp="1"/>
          </p:cNvSpPr>
          <p:nvPr>
            <p:ph type="title"/>
          </p:nvPr>
        </p:nvSpPr>
        <p:spPr/>
        <p:txBody>
          <a:bodyPr/>
          <a:lstStyle/>
          <a:p>
            <a:r>
              <a:rPr lang="nl-BE" sz="2000" b="0" i="0" u="none" strike="noStrike" cap="none" baseline="0">
                <a:solidFill>
                  <a:srgbClr val="FFFFFF"/>
                </a:solidFill>
                <a:effectLst/>
                <a:uFill>
                  <a:solidFill>
                    <a:prstClr val="black">
                      <a:alpha val="0"/>
                    </a:prstClr>
                  </a:solidFill>
                </a:uFill>
                <a:latin typeface="Calibri Light"/>
                <a:ea typeface="Calibri Light"/>
                <a:cs typeface="Calibri Light"/>
              </a:rPr>
              <a:t>Verlengingen</a:t>
            </a:r>
          </a:p>
        </p:txBody>
      </p:sp>
      <p:sp>
        <p:nvSpPr>
          <p:cNvPr id="3" name="Content Placeholder 2">
            <a:extLst>
              <a:ext uri="{FF2B5EF4-FFF2-40B4-BE49-F238E27FC236}">
                <a16:creationId xmlns:a16="http://schemas.microsoft.com/office/drawing/2014/main" id="{C190C506-C591-5199-769A-03DF4E5C7362}"/>
              </a:ext>
            </a:extLst>
          </p:cNvPr>
          <p:cNvSpPr>
            <a:spLocks noGrp="1"/>
          </p:cNvSpPr>
          <p:nvPr>
            <p:ph idx="1"/>
          </p:nvPr>
        </p:nvSpPr>
        <p:spPr>
          <a:xfrm>
            <a:off x="464995" y="1535393"/>
            <a:ext cx="8074836" cy="4842074"/>
          </a:xfrm>
        </p:spPr>
        <p:txBody>
          <a:bodyPr/>
          <a:lstStyle/>
          <a:p>
            <a:pPr marL="0" indent="0">
              <a:buNone/>
            </a:pPr>
            <a:r>
              <a:rPr lang="nl-BE" sz="1600" b="1" i="0" u="none" strike="noStrike" cap="none" baseline="0">
                <a:solidFill>
                  <a:srgbClr val="000000"/>
                </a:solidFill>
                <a:effectLst/>
                <a:uFill>
                  <a:solidFill>
                    <a:prstClr val="black">
                      <a:alpha val="0"/>
                    </a:prstClr>
                  </a:solidFill>
                </a:uFill>
                <a:latin typeface="Calibri"/>
                <a:ea typeface="Calibri"/>
                <a:cs typeface="Calibri"/>
              </a:rPr>
              <a:t>Herziening van verlengingen:</a:t>
            </a:r>
          </a:p>
          <a:p>
            <a:pPr marL="0" indent="0">
              <a:buNone/>
            </a:pPr>
            <a:endParaRPr lang="en-GB" sz="1600"/>
          </a:p>
          <a:p>
            <a:pPr marL="0" indent="0">
              <a:buNone/>
            </a:pPr>
            <a:r>
              <a:rPr lang="nl-BE" sz="1600" b="0" i="0" u="none" strike="noStrike" cap="none" baseline="0">
                <a:solidFill>
                  <a:srgbClr val="000000"/>
                </a:solidFill>
                <a:effectLst/>
                <a:uFill>
                  <a:solidFill>
                    <a:prstClr val="black">
                      <a:alpha val="0"/>
                    </a:prstClr>
                  </a:solidFill>
                </a:uFill>
                <a:latin typeface="Calibri"/>
                <a:ea typeface="Calibri"/>
                <a:cs typeface="Calibri"/>
              </a:rPr>
              <a:t>Zodra ze de beoordeling van de sectie Details en World Check/Media Check hebben voltooid, kunnen ze de verlengingsworkflow starten door op Vernieuwen te klikken.</a:t>
            </a:r>
          </a:p>
          <a:p>
            <a:pPr marL="0" indent="0">
              <a:buNone/>
            </a:pPr>
            <a:endParaRPr lang="en-GB" sz="1600"/>
          </a:p>
        </p:txBody>
      </p:sp>
      <p:sp>
        <p:nvSpPr>
          <p:cNvPr id="4" name="Slide Number Placeholder 3">
            <a:extLst>
              <a:ext uri="{FF2B5EF4-FFF2-40B4-BE49-F238E27FC236}">
                <a16:creationId xmlns:a16="http://schemas.microsoft.com/office/drawing/2014/main" id="{69BFBF9B-EC46-2F2F-21DB-D34DA6D81419}"/>
              </a:ext>
            </a:extLst>
          </p:cNvPr>
          <p:cNvSpPr>
            <a:spLocks noGrp="1"/>
          </p:cNvSpPr>
          <p:nvPr>
            <p:ph type="sldNum" sz="quarter" idx="4"/>
          </p:nvPr>
        </p:nvSpPr>
        <p:spPr/>
        <p:txBody>
          <a:bodyPr/>
          <a:lstStyle/>
          <a:p>
            <a:fld id="{BB5FC4A1-A2DE-4EB5-9A46-57D39B4235EC}" type="slidenum">
              <a:rPr lang="en-US" smtClean="0"/>
              <a:t>86</a:t>
            </a:fld>
            <a:endParaRPr lang="en-US"/>
          </a:p>
        </p:txBody>
      </p:sp>
      <p:pic>
        <p:nvPicPr>
          <p:cNvPr id="7" name="Picture 6">
            <a:extLst>
              <a:ext uri="{FF2B5EF4-FFF2-40B4-BE49-F238E27FC236}">
                <a16:creationId xmlns:a16="http://schemas.microsoft.com/office/drawing/2014/main" id="{D8DDD8D6-46AC-B487-000C-52876DB25469}"/>
              </a:ext>
            </a:extLst>
          </p:cNvPr>
          <p:cNvPicPr>
            <a:picLocks noChangeAspect="1"/>
          </p:cNvPicPr>
          <p:nvPr/>
        </p:nvPicPr>
        <p:blipFill>
          <a:blip r:embed="rId2"/>
          <a:stretch>
            <a:fillRect/>
          </a:stretch>
        </p:blipFill>
        <p:spPr>
          <a:xfrm>
            <a:off x="464995" y="2810492"/>
            <a:ext cx="8074835" cy="3128670"/>
          </a:xfrm>
          <a:prstGeom prst="rect">
            <a:avLst/>
          </a:prstGeom>
        </p:spPr>
      </p:pic>
      <p:contentPart p14:bwMode="auto" r:id="rId3">
        <p14:nvContentPartPr>
          <p14:cNvPr id="8" name="Ink 7">
            <a:extLst>
              <a:ext uri="{FF2B5EF4-FFF2-40B4-BE49-F238E27FC236}">
                <a16:creationId xmlns:a16="http://schemas.microsoft.com/office/drawing/2014/main" id="{E45047BF-9BDC-97B6-5929-6CC41D130627}"/>
              </a:ext>
            </a:extLst>
          </p14:cNvPr>
          <p14:cNvContentPartPr/>
          <p14:nvPr/>
        </p14:nvContentPartPr>
        <p14:xfrm>
          <a:off x="6959205" y="4018383"/>
          <a:ext cx="1084320" cy="1042560"/>
        </p14:xfrm>
      </p:contentPart>
    </p:spTree>
    <p:extLst>
      <p:ext uri="{BB962C8B-B14F-4D97-AF65-F5344CB8AC3E}">
        <p14:creationId val="215823353"/>
      </p:ext>
    </p:extLst>
  </p:cSld>
  <p:clrMapOvr>
    <a:masterClrMapping/>
  </p:clrMapOvr>
  <p:transition spd="med">
    <p:fade/>
  </p:transition>
  <p:timing/>
</p:sld>
</file>

<file path=ppt/slides/slide8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B9DFA5D3-579B-358F-0EA1-E622A1EF4DE7}"/>
              </a:ext>
            </a:extLst>
          </p:cNvPr>
          <p:cNvSpPr>
            <a:spLocks noGrp="1"/>
          </p:cNvSpPr>
          <p:nvPr>
            <p:ph type="title"/>
          </p:nvPr>
        </p:nvSpPr>
        <p:spPr/>
        <p:txBody>
          <a:bodyPr/>
          <a:lstStyle/>
          <a:p>
            <a:r>
              <a:rPr lang="nl-BE" sz="2000" b="0" i="0" u="none" strike="noStrike" cap="none" baseline="0">
                <a:solidFill>
                  <a:srgbClr val="FFFFFF"/>
                </a:solidFill>
                <a:effectLst/>
                <a:uFill>
                  <a:solidFill>
                    <a:prstClr val="black">
                      <a:alpha val="0"/>
                    </a:prstClr>
                  </a:solidFill>
                </a:uFill>
                <a:latin typeface="Calibri Light"/>
                <a:ea typeface="Calibri Light"/>
                <a:cs typeface="Calibri Light"/>
              </a:rPr>
              <a:t>Verlengingen</a:t>
            </a:r>
          </a:p>
        </p:txBody>
      </p:sp>
      <p:sp>
        <p:nvSpPr>
          <p:cNvPr id="3" name="Content Placeholder 2">
            <a:extLst>
              <a:ext uri="{FF2B5EF4-FFF2-40B4-BE49-F238E27FC236}">
                <a16:creationId xmlns:a16="http://schemas.microsoft.com/office/drawing/2014/main" id="{C190C506-C591-5199-769A-03DF4E5C7362}"/>
              </a:ext>
            </a:extLst>
          </p:cNvPr>
          <p:cNvSpPr>
            <a:spLocks noGrp="1"/>
          </p:cNvSpPr>
          <p:nvPr>
            <p:ph idx="1"/>
          </p:nvPr>
        </p:nvSpPr>
        <p:spPr/>
        <p:txBody>
          <a:bodyPr/>
          <a:lstStyle/>
          <a:p>
            <a:pPr marL="0" indent="0">
              <a:buNone/>
            </a:pPr>
            <a:r>
              <a:rPr lang="nl-BE" sz="1600" b="1" i="0" u="none" strike="noStrike" cap="none" baseline="0">
                <a:solidFill>
                  <a:srgbClr val="000000"/>
                </a:solidFill>
                <a:effectLst/>
                <a:uFill>
                  <a:solidFill>
                    <a:prstClr val="black">
                      <a:alpha val="0"/>
                    </a:prstClr>
                  </a:solidFill>
                </a:uFill>
                <a:latin typeface="Calibri"/>
                <a:ea typeface="Calibri"/>
                <a:cs typeface="Calibri"/>
              </a:rPr>
              <a:t>Herziening van verlengingen:</a:t>
            </a:r>
          </a:p>
          <a:p>
            <a:pPr marL="0" indent="0">
              <a:buNone/>
            </a:pPr>
            <a:endParaRPr lang="en-GB" sz="1600"/>
          </a:p>
          <a:p>
            <a:pPr marL="0" indent="0">
              <a:buNone/>
            </a:pPr>
            <a:r>
              <a:rPr lang="nl-BE" sz="1600" b="0" i="0" u="none" strike="noStrike" cap="none" baseline="0">
                <a:solidFill>
                  <a:srgbClr val="000000"/>
                </a:solidFill>
                <a:effectLst/>
                <a:uFill>
                  <a:solidFill>
                    <a:prstClr val="black">
                      <a:alpha val="0"/>
                    </a:prstClr>
                  </a:solidFill>
                </a:uFill>
                <a:latin typeface="Calibri"/>
                <a:ea typeface="Calibri"/>
                <a:cs typeface="Calibri"/>
              </a:rPr>
              <a:t>Zodra op de knop Vernieuwen is geklikt, wordt de Vernieuwingsworkflow geopend zoals hieronder weergegeven.</a:t>
            </a:r>
            <a:r>
              <a:rPr lang="nl-BE" sz="1600" b="0" i="0" u="none" strike="noStrike" cap="none" baseline="0">
                <a:solidFill>
                  <a:srgbClr val="000000"/>
                </a:solidFill>
                <a:effectLst/>
                <a:uFill>
                  <a:solidFill>
                    <a:prstClr val="black">
                      <a:alpha val="0"/>
                    </a:prstClr>
                  </a:solidFill>
                </a:uFill>
                <a:latin typeface="Calibri"/>
                <a:ea typeface="Calibri"/>
                <a:cs typeface="Calibri"/>
              </a:rPr>
              <a:t>  </a:t>
            </a:r>
            <a:r>
              <a:rPr lang="nl-BE" sz="1600" b="0" i="0" u="none" strike="noStrike" cap="none" baseline="0">
                <a:solidFill>
                  <a:srgbClr val="000000"/>
                </a:solidFill>
                <a:effectLst/>
                <a:uFill>
                  <a:solidFill>
                    <a:prstClr val="black">
                      <a:alpha val="0"/>
                    </a:prstClr>
                  </a:solidFill>
                </a:uFill>
                <a:latin typeface="Calibri"/>
                <a:ea typeface="Calibri"/>
                <a:cs typeface="Calibri"/>
              </a:rPr>
              <a:t>Dit lijkt erg op de onboarding workflow.</a:t>
            </a:r>
          </a:p>
          <a:p>
            <a:pPr marL="0" indent="0">
              <a:buNone/>
            </a:pPr>
            <a:endParaRPr lang="en-GB" sz="1600"/>
          </a:p>
          <a:p>
            <a:pPr marL="0" indent="0">
              <a:buNone/>
            </a:pPr>
            <a:endParaRPr lang="en-GB" sz="1600"/>
          </a:p>
          <a:p>
            <a:pPr marL="0" indent="0">
              <a:buNone/>
            </a:pPr>
            <a:endParaRPr lang="en-GB" sz="1600"/>
          </a:p>
          <a:p>
            <a:pPr marL="0" indent="0">
              <a:buNone/>
            </a:pPr>
            <a:endParaRPr lang="en-GB" sz="1600"/>
          </a:p>
          <a:p>
            <a:pPr marL="0" indent="0">
              <a:buNone/>
            </a:pPr>
            <a:endParaRPr lang="en-GB" sz="1600"/>
          </a:p>
        </p:txBody>
      </p:sp>
      <p:sp>
        <p:nvSpPr>
          <p:cNvPr id="4" name="Slide Number Placeholder 3">
            <a:extLst>
              <a:ext uri="{FF2B5EF4-FFF2-40B4-BE49-F238E27FC236}">
                <a16:creationId xmlns:a16="http://schemas.microsoft.com/office/drawing/2014/main" id="{69BFBF9B-EC46-2F2F-21DB-D34DA6D81419}"/>
              </a:ext>
            </a:extLst>
          </p:cNvPr>
          <p:cNvSpPr>
            <a:spLocks noGrp="1"/>
          </p:cNvSpPr>
          <p:nvPr>
            <p:ph type="sldNum" sz="quarter" idx="4"/>
          </p:nvPr>
        </p:nvSpPr>
        <p:spPr/>
        <p:txBody>
          <a:bodyPr/>
          <a:lstStyle/>
          <a:p>
            <a:fld id="{BB5FC4A1-A2DE-4EB5-9A46-57D39B4235EC}" type="slidenum">
              <a:rPr lang="en-US" smtClean="0"/>
              <a:t>87</a:t>
            </a:fld>
            <a:endParaRPr lang="en-US"/>
          </a:p>
        </p:txBody>
      </p:sp>
      <p:pic>
        <p:nvPicPr>
          <p:cNvPr id="6" name="Picture 5">
            <a:extLst>
              <a:ext uri="{FF2B5EF4-FFF2-40B4-BE49-F238E27FC236}">
                <a16:creationId xmlns:a16="http://schemas.microsoft.com/office/drawing/2014/main" id="{38AC9B8E-B93B-6EAE-BA76-F23A9F787C13}"/>
              </a:ext>
            </a:extLst>
          </p:cNvPr>
          <p:cNvPicPr>
            <a:picLocks noChangeAspect="1"/>
          </p:cNvPicPr>
          <p:nvPr/>
        </p:nvPicPr>
        <p:blipFill>
          <a:blip r:embed="rId2"/>
          <a:stretch>
            <a:fillRect/>
          </a:stretch>
        </p:blipFill>
        <p:spPr>
          <a:xfrm>
            <a:off x="432562" y="3096355"/>
            <a:ext cx="7348267" cy="3108168"/>
          </a:xfrm>
          <a:prstGeom prst="rect">
            <a:avLst/>
          </a:prstGeom>
        </p:spPr>
      </p:pic>
    </p:spTree>
    <p:extLst>
      <p:ext uri="{BB962C8B-B14F-4D97-AF65-F5344CB8AC3E}">
        <p14:creationId val="338515577"/>
      </p:ext>
    </p:extLst>
  </p:cSld>
  <p:clrMapOvr>
    <a:masterClrMapping/>
  </p:clrMapOvr>
  <p:transition spd="med">
    <p:fade/>
  </p:transition>
  <p:timing/>
</p:sld>
</file>

<file path=ppt/slides/slide8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B9DFA5D3-579B-358F-0EA1-E622A1EF4DE7}"/>
              </a:ext>
            </a:extLst>
          </p:cNvPr>
          <p:cNvSpPr>
            <a:spLocks noGrp="1"/>
          </p:cNvSpPr>
          <p:nvPr>
            <p:ph type="title"/>
          </p:nvPr>
        </p:nvSpPr>
        <p:spPr/>
        <p:txBody>
          <a:bodyPr/>
          <a:lstStyle/>
          <a:p>
            <a:r>
              <a:rPr lang="nl-BE" sz="2000" b="0" i="0" u="none" strike="noStrike" cap="none" baseline="0">
                <a:solidFill>
                  <a:srgbClr val="FFFFFF"/>
                </a:solidFill>
                <a:effectLst/>
                <a:uFill>
                  <a:solidFill>
                    <a:prstClr val="black">
                      <a:alpha val="0"/>
                    </a:prstClr>
                  </a:solidFill>
                </a:uFill>
                <a:latin typeface="Calibri Light"/>
                <a:ea typeface="Calibri Light"/>
                <a:cs typeface="Calibri Light"/>
              </a:rPr>
              <a:t>Verlengingen</a:t>
            </a:r>
          </a:p>
        </p:txBody>
      </p:sp>
      <p:sp>
        <p:nvSpPr>
          <p:cNvPr id="3" name="Content Placeholder 2">
            <a:extLst>
              <a:ext uri="{FF2B5EF4-FFF2-40B4-BE49-F238E27FC236}">
                <a16:creationId xmlns:a16="http://schemas.microsoft.com/office/drawing/2014/main" id="{C190C506-C591-5199-769A-03DF4E5C7362}"/>
              </a:ext>
            </a:extLst>
          </p:cNvPr>
          <p:cNvSpPr>
            <a:spLocks noGrp="1"/>
          </p:cNvSpPr>
          <p:nvPr>
            <p:ph idx="1"/>
          </p:nvPr>
        </p:nvSpPr>
        <p:spPr/>
        <p:txBody>
          <a:bodyPr/>
          <a:lstStyle/>
          <a:p>
            <a:pPr marL="0" indent="0">
              <a:buNone/>
            </a:pPr>
            <a:r>
              <a:rPr lang="nl-BE" sz="1600" b="1" i="0" u="none" strike="noStrike" cap="none" baseline="0">
                <a:solidFill>
                  <a:srgbClr val="000000"/>
                </a:solidFill>
                <a:effectLst/>
                <a:uFill>
                  <a:solidFill>
                    <a:prstClr val="black">
                      <a:alpha val="0"/>
                    </a:prstClr>
                  </a:solidFill>
                </a:uFill>
                <a:latin typeface="Calibri"/>
                <a:ea typeface="Calibri"/>
                <a:cs typeface="Calibri"/>
              </a:rPr>
              <a:t>Herziening van verlengingen:</a:t>
            </a:r>
          </a:p>
          <a:p>
            <a:pPr marL="0" indent="0">
              <a:buNone/>
            </a:pPr>
            <a:endParaRPr lang="en-GB" sz="1600"/>
          </a:p>
          <a:p>
            <a:pPr marL="0" indent="0">
              <a:buNone/>
            </a:pPr>
            <a:r>
              <a:rPr lang="nl-BE" sz="1600" b="0" i="0" u="none" strike="noStrike" cap="none" baseline="0">
                <a:solidFill>
                  <a:srgbClr val="000000"/>
                </a:solidFill>
                <a:effectLst/>
                <a:uFill>
                  <a:solidFill>
                    <a:prstClr val="black">
                      <a:alpha val="0"/>
                    </a:prstClr>
                  </a:solidFill>
                </a:uFill>
                <a:latin typeface="Calibri"/>
                <a:ea typeface="Calibri"/>
                <a:cs typeface="Calibri"/>
              </a:rPr>
              <a:t>Hier klikken ze op het potloodpictogram om de eerste stap van de workflow te voltooien.</a:t>
            </a:r>
          </a:p>
          <a:p>
            <a:pPr marL="0" indent="0">
              <a:buNone/>
            </a:pPr>
            <a:endParaRPr lang="en-GB" sz="1600"/>
          </a:p>
          <a:p>
            <a:pPr marL="0" indent="0">
              <a:buNone/>
            </a:pPr>
            <a:endParaRPr lang="en-GB" sz="1600"/>
          </a:p>
          <a:p>
            <a:pPr marL="0" indent="0">
              <a:buNone/>
            </a:pPr>
            <a:endParaRPr lang="en-GB" sz="1600"/>
          </a:p>
          <a:p>
            <a:pPr marL="0" indent="0">
              <a:buNone/>
            </a:pPr>
            <a:endParaRPr lang="en-GB" sz="1600"/>
          </a:p>
        </p:txBody>
      </p:sp>
      <p:sp>
        <p:nvSpPr>
          <p:cNvPr id="4" name="Slide Number Placeholder 3">
            <a:extLst>
              <a:ext uri="{FF2B5EF4-FFF2-40B4-BE49-F238E27FC236}">
                <a16:creationId xmlns:a16="http://schemas.microsoft.com/office/drawing/2014/main" id="{69BFBF9B-EC46-2F2F-21DB-D34DA6D81419}"/>
              </a:ext>
            </a:extLst>
          </p:cNvPr>
          <p:cNvSpPr>
            <a:spLocks noGrp="1"/>
          </p:cNvSpPr>
          <p:nvPr>
            <p:ph type="sldNum" sz="quarter" idx="4"/>
          </p:nvPr>
        </p:nvSpPr>
        <p:spPr/>
        <p:txBody>
          <a:bodyPr/>
          <a:lstStyle/>
          <a:p>
            <a:fld id="{BB5FC4A1-A2DE-4EB5-9A46-57D39B4235EC}" type="slidenum">
              <a:rPr lang="en-US" smtClean="0"/>
              <a:t>88</a:t>
            </a:fld>
            <a:endParaRPr lang="en-US"/>
          </a:p>
        </p:txBody>
      </p:sp>
      <p:pic>
        <p:nvPicPr>
          <p:cNvPr id="6" name="Picture 5">
            <a:extLst>
              <a:ext uri="{FF2B5EF4-FFF2-40B4-BE49-F238E27FC236}">
                <a16:creationId xmlns:a16="http://schemas.microsoft.com/office/drawing/2014/main" id="{38AC9B8E-B93B-6EAE-BA76-F23A9F787C13}"/>
              </a:ext>
            </a:extLst>
          </p:cNvPr>
          <p:cNvPicPr>
            <a:picLocks noChangeAspect="1"/>
          </p:cNvPicPr>
          <p:nvPr/>
        </p:nvPicPr>
        <p:blipFill>
          <a:blip r:embed="rId2"/>
          <a:stretch>
            <a:fillRect/>
          </a:stretch>
        </p:blipFill>
        <p:spPr>
          <a:xfrm>
            <a:off x="432562" y="2812270"/>
            <a:ext cx="8074836" cy="3108168"/>
          </a:xfrm>
          <a:prstGeom prst="rect">
            <a:avLst/>
          </a:prstGeom>
        </p:spPr>
      </p:pic>
      <p:contentPart p14:bwMode="auto" r:id="rId3">
        <p14:nvContentPartPr>
          <p14:cNvPr id="5" name="Ink 4">
            <a:extLst>
              <a:ext uri="{FF2B5EF4-FFF2-40B4-BE49-F238E27FC236}">
                <a16:creationId xmlns:a16="http://schemas.microsoft.com/office/drawing/2014/main" id="{4661065C-BBAD-E009-B4CE-0264845BB8F7}"/>
              </a:ext>
            </a:extLst>
          </p14:cNvPr>
          <p14:cNvContentPartPr/>
          <p14:nvPr/>
        </p14:nvContentPartPr>
        <p14:xfrm>
          <a:off x="8069445" y="5263480"/>
          <a:ext cx="221400" cy="9720"/>
        </p14:xfrm>
      </p:contentPart>
      <p:contentPart p14:bwMode="auto" r:id="rId4">
        <p14:nvContentPartPr>
          <p14:cNvPr id="7" name="Ink 6">
            <a:extLst>
              <a:ext uri="{FF2B5EF4-FFF2-40B4-BE49-F238E27FC236}">
                <a16:creationId xmlns:a16="http://schemas.microsoft.com/office/drawing/2014/main" id="{81F8D136-5215-F739-FE84-A6522B27E997}"/>
              </a:ext>
            </a:extLst>
          </p14:cNvPr>
          <p14:cNvContentPartPr/>
          <p14:nvPr/>
        </p14:nvContentPartPr>
        <p14:xfrm>
          <a:off x="4145445" y="5264200"/>
          <a:ext cx="1517760" cy="360"/>
        </p14:xfrm>
      </p:contentPart>
    </p:spTree>
    <p:extLst>
      <p:ext uri="{BB962C8B-B14F-4D97-AF65-F5344CB8AC3E}">
        <p14:creationId val="1728937898"/>
      </p:ext>
    </p:extLst>
  </p:cSld>
  <p:clrMapOvr>
    <a:masterClrMapping/>
  </p:clrMapOvr>
  <p:transition spd="med">
    <p:fade/>
  </p:transition>
  <p:timing/>
</p:sld>
</file>

<file path=ppt/slides/slide8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B9DFA5D3-579B-358F-0EA1-E622A1EF4DE7}"/>
              </a:ext>
            </a:extLst>
          </p:cNvPr>
          <p:cNvSpPr>
            <a:spLocks noGrp="1"/>
          </p:cNvSpPr>
          <p:nvPr>
            <p:ph type="title"/>
          </p:nvPr>
        </p:nvSpPr>
        <p:spPr/>
        <p:txBody>
          <a:bodyPr/>
          <a:lstStyle/>
          <a:p>
            <a:r>
              <a:rPr lang="nl-BE" sz="2000" b="0" i="0" u="none" strike="noStrike" cap="none" baseline="0">
                <a:solidFill>
                  <a:srgbClr val="FFFFFF"/>
                </a:solidFill>
                <a:effectLst/>
                <a:uFill>
                  <a:solidFill>
                    <a:prstClr val="black">
                      <a:alpha val="0"/>
                    </a:prstClr>
                  </a:solidFill>
                </a:uFill>
                <a:latin typeface="Calibri Light"/>
                <a:ea typeface="Calibri Light"/>
                <a:cs typeface="Calibri Light"/>
              </a:rPr>
              <a:t>Verlengingen</a:t>
            </a:r>
          </a:p>
        </p:txBody>
      </p:sp>
      <p:sp>
        <p:nvSpPr>
          <p:cNvPr id="3" name="Content Placeholder 2">
            <a:extLst>
              <a:ext uri="{FF2B5EF4-FFF2-40B4-BE49-F238E27FC236}">
                <a16:creationId xmlns:a16="http://schemas.microsoft.com/office/drawing/2014/main" id="{C190C506-C591-5199-769A-03DF4E5C7362}"/>
              </a:ext>
            </a:extLst>
          </p:cNvPr>
          <p:cNvSpPr>
            <a:spLocks noGrp="1"/>
          </p:cNvSpPr>
          <p:nvPr>
            <p:ph idx="1"/>
          </p:nvPr>
        </p:nvSpPr>
        <p:spPr/>
        <p:txBody>
          <a:bodyPr>
            <a:normAutofit lnSpcReduction="20000"/>
          </a:bodyPr>
          <a:lstStyle/>
          <a:p>
            <a:pPr marL="0" indent="0">
              <a:buNone/>
            </a:pPr>
            <a:r>
              <a:rPr lang="nl-BE" sz="1600" b="1" i="0" u="none" strike="noStrike" cap="none" baseline="0">
                <a:solidFill>
                  <a:srgbClr val="000000"/>
                </a:solidFill>
                <a:effectLst/>
                <a:uFill>
                  <a:solidFill>
                    <a:prstClr val="black">
                      <a:alpha val="0"/>
                    </a:prstClr>
                  </a:solidFill>
                </a:uFill>
                <a:latin typeface="Calibri"/>
                <a:ea typeface="Calibri"/>
                <a:cs typeface="Calibri"/>
              </a:rPr>
              <a:t>Herziening van verlengingen:</a:t>
            </a:r>
          </a:p>
          <a:p>
            <a:pPr marL="0" indent="0">
              <a:buNone/>
            </a:pPr>
            <a:r>
              <a:rPr lang="nl-BE" sz="1600" b="0" i="0" u="none" strike="noStrike" cap="none" baseline="0">
                <a:solidFill>
                  <a:srgbClr val="000000"/>
                </a:solidFill>
                <a:effectLst/>
                <a:uFill>
                  <a:solidFill>
                    <a:prstClr val="black">
                      <a:alpha val="0"/>
                    </a:prstClr>
                  </a:solidFill>
                </a:uFill>
                <a:latin typeface="Calibri"/>
                <a:ea typeface="Calibri"/>
                <a:cs typeface="Calibri"/>
              </a:rPr>
              <a:t>De eerste stap is het invullen van de beoordeling.</a:t>
            </a:r>
            <a:r>
              <a:rPr lang="nl-BE" sz="1600" b="0" i="0" u="none" strike="noStrike" cap="none" baseline="0">
                <a:solidFill>
                  <a:srgbClr val="000000"/>
                </a:solidFill>
                <a:effectLst/>
                <a:uFill>
                  <a:solidFill>
                    <a:prstClr val="black">
                      <a:alpha val="0"/>
                    </a:prstClr>
                  </a:solidFill>
                </a:uFill>
                <a:latin typeface="Calibri"/>
                <a:ea typeface="Calibri"/>
                <a:cs typeface="Calibri"/>
              </a:rPr>
              <a:t>  </a:t>
            </a:r>
            <a:r>
              <a:rPr lang="nl-BE" sz="1600" b="0" i="0" u="none" strike="noStrike" cap="none" baseline="0">
                <a:solidFill>
                  <a:srgbClr val="000000"/>
                </a:solidFill>
                <a:effectLst/>
                <a:uFill>
                  <a:solidFill>
                    <a:prstClr val="black">
                      <a:alpha val="0"/>
                    </a:prstClr>
                  </a:solidFill>
                </a:uFill>
                <a:latin typeface="Calibri"/>
                <a:ea typeface="Calibri"/>
                <a:cs typeface="Calibri"/>
              </a:rPr>
              <a:t>Voor het verlengingsproces zijn de beoordelingsopties als volgt:</a:t>
            </a:r>
          </a:p>
          <a:p>
            <a:pPr marL="0" indent="0">
              <a:buNone/>
            </a:pPr>
            <a:r>
              <a:rPr lang="nl-BE" sz="1600" b="0" i="0" u="none" strike="noStrike" cap="none" baseline="0">
                <a:solidFill>
                  <a:srgbClr val="000000"/>
                </a:solidFill>
                <a:effectLst/>
                <a:uFill>
                  <a:solidFill>
                    <a:prstClr val="black">
                      <a:alpha val="0"/>
                    </a:prstClr>
                  </a:solidFill>
                </a:uFill>
                <a:latin typeface="Calibri"/>
                <a:ea typeface="Calibri"/>
                <a:cs typeface="Calibri"/>
              </a:rPr>
              <a:t>Laag risico zonder hits</a:t>
            </a:r>
          </a:p>
          <a:p>
            <a:pPr marL="0" indent="0">
              <a:buNone/>
            </a:pPr>
            <a:r>
              <a:rPr lang="nl-BE" sz="1600" b="0" i="0" u="none" strike="noStrike" cap="none" baseline="0">
                <a:solidFill>
                  <a:srgbClr val="000000"/>
                </a:solidFill>
                <a:effectLst/>
                <a:uFill>
                  <a:solidFill>
                    <a:prstClr val="black">
                      <a:alpha val="0"/>
                    </a:prstClr>
                  </a:solidFill>
                </a:uFill>
                <a:latin typeface="Calibri"/>
                <a:ea typeface="Calibri"/>
                <a:cs typeface="Calibri"/>
              </a:rPr>
              <a:t>Gemiddeld risico zonder hits</a:t>
            </a:r>
          </a:p>
          <a:p>
            <a:pPr marL="0" indent="0">
              <a:buNone/>
            </a:pPr>
            <a:r>
              <a:rPr lang="nl-BE" sz="1600" b="0" i="0" u="none" strike="noStrike" cap="none" baseline="0">
                <a:solidFill>
                  <a:srgbClr val="000000"/>
                </a:solidFill>
                <a:effectLst/>
                <a:uFill>
                  <a:solidFill>
                    <a:prstClr val="black">
                      <a:alpha val="0"/>
                    </a:prstClr>
                  </a:solidFill>
                </a:uFill>
                <a:latin typeface="Calibri"/>
                <a:ea typeface="Calibri"/>
                <a:cs typeface="Calibri"/>
              </a:rPr>
              <a:t>Hoog risico zonder hits</a:t>
            </a:r>
          </a:p>
          <a:p>
            <a:pPr marL="0" indent="0">
              <a:buNone/>
            </a:pPr>
            <a:r>
              <a:rPr lang="nl-BE" sz="1600" b="0" i="0" u="none" strike="noStrike" cap="none" baseline="0">
                <a:solidFill>
                  <a:srgbClr val="000000"/>
                </a:solidFill>
                <a:effectLst/>
                <a:uFill>
                  <a:solidFill>
                    <a:prstClr val="black">
                      <a:alpha val="0"/>
                    </a:prstClr>
                  </a:solidFill>
                </a:uFill>
                <a:latin typeface="Calibri"/>
                <a:ea typeface="Calibri"/>
                <a:cs typeface="Calibri"/>
              </a:rPr>
              <a:t>Mogelijke statuswijziging </a:t>
            </a:r>
            <a:r>
              <a:rPr lang="nl-BE" sz="1600" b="0" i="0" u="none" strike="noStrike" cap="none" baseline="30000">
                <a:solidFill>
                  <a:srgbClr val="000000"/>
                </a:solidFill>
                <a:effectLst/>
                <a:uFill>
                  <a:solidFill>
                    <a:prstClr val="black">
                      <a:alpha val="0"/>
                    </a:prstClr>
                  </a:solidFill>
                </a:uFill>
                <a:latin typeface="Calibri"/>
                <a:ea typeface="Calibri"/>
                <a:cs typeface="Calibri"/>
              </a:rPr>
              <a:t>van derde</a:t>
            </a:r>
            <a:r>
              <a:rPr lang="nl-BE" sz="1600" b="0" i="0" u="none" strike="noStrike" cap="none" baseline="0">
                <a:solidFill>
                  <a:srgbClr val="000000"/>
                </a:solidFill>
                <a:effectLst/>
                <a:uFill>
                  <a:solidFill>
                    <a:prstClr val="black">
                      <a:alpha val="0"/>
                    </a:prstClr>
                  </a:solidFill>
                </a:uFill>
                <a:latin typeface="Calibri"/>
                <a:ea typeface="Calibri"/>
                <a:cs typeface="Calibri"/>
              </a:rPr>
              <a:t> partij</a:t>
            </a:r>
          </a:p>
          <a:p>
            <a:pPr marL="0" indent="0">
              <a:buNone/>
            </a:pPr>
            <a:r>
              <a:rPr lang="nl-BE" sz="1600" b="0" i="0" u="none" strike="noStrike" cap="none" baseline="0">
                <a:solidFill>
                  <a:srgbClr val="000000"/>
                </a:solidFill>
                <a:effectLst/>
                <a:uFill>
                  <a:solidFill>
                    <a:prstClr val="black">
                      <a:alpha val="0"/>
                    </a:prstClr>
                  </a:solidFill>
                </a:uFill>
                <a:latin typeface="Calibri"/>
                <a:ea typeface="Calibri"/>
                <a:cs typeface="Calibri"/>
              </a:rPr>
              <a:t>Derde partij weigeren</a:t>
            </a:r>
          </a:p>
          <a:p>
            <a:pPr marL="0" indent="0">
              <a:buNone/>
            </a:pPr>
            <a:r>
              <a:rPr lang="nl-BE" sz="1600" b="0" i="0" u="none" strike="noStrike" cap="none" baseline="0">
                <a:solidFill>
                  <a:srgbClr val="000000"/>
                </a:solidFill>
                <a:effectLst/>
                <a:uFill>
                  <a:solidFill>
                    <a:prstClr val="black">
                      <a:alpha val="0"/>
                    </a:prstClr>
                  </a:solidFill>
                </a:uFill>
                <a:latin typeface="Calibri"/>
                <a:ea typeface="Calibri"/>
                <a:cs typeface="Calibri"/>
              </a:rPr>
              <a:t>Dit is iets anders dan het onboardingproces.</a:t>
            </a:r>
            <a:r>
              <a:rPr lang="nl-BE" sz="1600" b="0" i="0" u="none" strike="noStrike" cap="none" baseline="0">
                <a:solidFill>
                  <a:srgbClr val="000000"/>
                </a:solidFill>
                <a:effectLst/>
                <a:uFill>
                  <a:solidFill>
                    <a:prstClr val="black">
                      <a:alpha val="0"/>
                    </a:prstClr>
                  </a:solidFill>
                </a:uFill>
                <a:latin typeface="Calibri"/>
                <a:ea typeface="Calibri"/>
                <a:cs typeface="Calibri"/>
              </a:rPr>
              <a:t>  </a:t>
            </a:r>
            <a:r>
              <a:rPr lang="nl-BE" sz="1600" b="0" i="0" u="none" strike="noStrike" cap="none" baseline="0">
                <a:solidFill>
                  <a:srgbClr val="000000"/>
                </a:solidFill>
                <a:effectLst/>
                <a:uFill>
                  <a:solidFill>
                    <a:prstClr val="black">
                      <a:alpha val="0"/>
                    </a:prstClr>
                  </a:solidFill>
                </a:uFill>
                <a:latin typeface="Calibri"/>
                <a:ea typeface="Calibri"/>
                <a:cs typeface="Calibri"/>
              </a:rPr>
              <a:t>Als er geen </a:t>
            </a:r>
            <a:r>
              <a:rPr lang="nl-BE" sz="1600" b="1" i="0" u="none" strike="noStrike" cap="none" baseline="0">
                <a:solidFill>
                  <a:srgbClr val="000000"/>
                </a:solidFill>
                <a:effectLst/>
                <a:uFill>
                  <a:solidFill>
                    <a:prstClr val="black">
                      <a:alpha val="0"/>
                    </a:prstClr>
                  </a:solidFill>
                </a:uFill>
                <a:latin typeface="Calibri"/>
                <a:ea typeface="Calibri"/>
                <a:cs typeface="Calibri"/>
              </a:rPr>
              <a:t>NIEUWE</a:t>
            </a:r>
            <a:r>
              <a:rPr lang="nl-BE" sz="1600" b="0" i="0" u="none" strike="noStrike" cap="none" baseline="0">
                <a:solidFill>
                  <a:srgbClr val="000000"/>
                </a:solidFill>
                <a:effectLst/>
                <a:uFill>
                  <a:solidFill>
                    <a:prstClr val="black">
                      <a:alpha val="0"/>
                    </a:prstClr>
                  </a:solidFill>
                </a:uFill>
                <a:latin typeface="Calibri"/>
                <a:ea typeface="Calibri"/>
                <a:cs typeface="Calibri"/>
              </a:rPr>
              <a:t> gegevens zijn in World Check/Media Check of een belangrijke statuswijziging die naar het goedkeuringsteam zou moeten gaan, zal het onboardingteam een van de eerste drie opties kiezen die overeenkomen met het risiconiveau van de derde partij.</a:t>
            </a:r>
            <a:r>
              <a:rPr lang="nl-BE" sz="1600" b="0" i="0" u="none" strike="noStrike" cap="none" baseline="0">
                <a:solidFill>
                  <a:srgbClr val="000000"/>
                </a:solidFill>
                <a:effectLst/>
                <a:uFill>
                  <a:solidFill>
                    <a:prstClr val="black">
                      <a:alpha val="0"/>
                    </a:prstClr>
                  </a:solidFill>
                </a:uFill>
                <a:latin typeface="Calibri"/>
                <a:ea typeface="Calibri"/>
                <a:cs typeface="Calibri"/>
              </a:rPr>
              <a:t>  </a:t>
            </a:r>
          </a:p>
          <a:p>
            <a:pPr marL="0" indent="0">
              <a:buNone/>
            </a:pPr>
            <a:r>
              <a:rPr lang="nl-BE" sz="1600" b="0" i="0" u="none" strike="noStrike" cap="none" baseline="0">
                <a:solidFill>
                  <a:srgbClr val="000000"/>
                </a:solidFill>
                <a:effectLst/>
                <a:uFill>
                  <a:solidFill>
                    <a:prstClr val="black">
                      <a:alpha val="0"/>
                    </a:prstClr>
                  </a:solidFill>
                </a:uFill>
                <a:latin typeface="Calibri"/>
                <a:ea typeface="Calibri"/>
                <a:cs typeface="Calibri"/>
              </a:rPr>
              <a:t>Als er een nieuwe World Check/Media Check of statuswijziging is, kiezen ze Mogelijke Statuswijziging </a:t>
            </a:r>
            <a:r>
              <a:rPr lang="nl-BE" sz="1600" b="0" i="0" u="none" strike="noStrike" cap="none" baseline="30000">
                <a:solidFill>
                  <a:srgbClr val="000000"/>
                </a:solidFill>
                <a:effectLst/>
                <a:uFill>
                  <a:solidFill>
                    <a:prstClr val="black">
                      <a:alpha val="0"/>
                    </a:prstClr>
                  </a:solidFill>
                </a:uFill>
                <a:latin typeface="Calibri"/>
                <a:ea typeface="Calibri"/>
                <a:cs typeface="Calibri"/>
              </a:rPr>
              <a:t>van derde</a:t>
            </a:r>
            <a:r>
              <a:rPr lang="nl-BE" sz="1600" b="0" i="0" u="none" strike="noStrike" cap="none" baseline="0">
                <a:solidFill>
                  <a:srgbClr val="000000"/>
                </a:solidFill>
                <a:effectLst/>
                <a:uFill>
                  <a:solidFill>
                    <a:prstClr val="black">
                      <a:alpha val="0"/>
                    </a:prstClr>
                  </a:solidFill>
                </a:uFill>
                <a:latin typeface="Calibri"/>
                <a:ea typeface="Calibri"/>
                <a:cs typeface="Calibri"/>
              </a:rPr>
              <a:t> partij – die deze vervolgens zou escaleren naar een lid van het Goedkeuringsteam om het verlengingsproces te beoordelen en te voltooien.</a:t>
            </a:r>
          </a:p>
          <a:p>
            <a:pPr marL="0" indent="0">
              <a:buNone/>
            </a:pPr>
            <a:r>
              <a:rPr lang="nl-BE" sz="1600" b="0" i="0" u="none" strike="noStrike" cap="none" baseline="0">
                <a:solidFill>
                  <a:srgbClr val="000000"/>
                </a:solidFill>
                <a:effectLst/>
                <a:uFill>
                  <a:solidFill>
                    <a:prstClr val="black">
                      <a:alpha val="0"/>
                    </a:prstClr>
                  </a:solidFill>
                </a:uFill>
                <a:latin typeface="Calibri"/>
                <a:ea typeface="Calibri"/>
                <a:cs typeface="Calibri"/>
              </a:rPr>
              <a:t>En als we niet langer zaken doen met de derde partij, hebben we altijd de mogelijkheid om derde partij te weigeren om ze offboard te maken.</a:t>
            </a:r>
            <a:r>
              <a:rPr lang="nl-BE" sz="1600" b="0" i="0" u="none" strike="noStrike" cap="none" baseline="0">
                <a:solidFill>
                  <a:srgbClr val="000000"/>
                </a:solidFill>
                <a:effectLst/>
                <a:uFill>
                  <a:solidFill>
                    <a:prstClr val="black">
                      <a:alpha val="0"/>
                    </a:prstClr>
                  </a:solidFill>
                </a:uFill>
                <a:latin typeface="Calibri"/>
                <a:ea typeface="Calibri"/>
                <a:cs typeface="Calibri"/>
              </a:rPr>
              <a:t> </a:t>
            </a:r>
          </a:p>
          <a:p>
            <a:pPr marL="0" indent="0">
              <a:buNone/>
            </a:pPr>
            <a:endParaRPr lang="en-GB" sz="1600"/>
          </a:p>
          <a:p>
            <a:pPr marL="0" indent="0">
              <a:buNone/>
            </a:pPr>
            <a:endParaRPr lang="en-GB" sz="1600"/>
          </a:p>
        </p:txBody>
      </p:sp>
      <p:sp>
        <p:nvSpPr>
          <p:cNvPr id="4" name="Slide Number Placeholder 3">
            <a:extLst>
              <a:ext uri="{FF2B5EF4-FFF2-40B4-BE49-F238E27FC236}">
                <a16:creationId xmlns:a16="http://schemas.microsoft.com/office/drawing/2014/main" id="{69BFBF9B-EC46-2F2F-21DB-D34DA6D81419}"/>
              </a:ext>
            </a:extLst>
          </p:cNvPr>
          <p:cNvSpPr>
            <a:spLocks noGrp="1"/>
          </p:cNvSpPr>
          <p:nvPr>
            <p:ph type="sldNum" sz="quarter" idx="4"/>
          </p:nvPr>
        </p:nvSpPr>
        <p:spPr/>
        <p:txBody>
          <a:bodyPr/>
          <a:lstStyle/>
          <a:p>
            <a:fld id="{BB5FC4A1-A2DE-4EB5-9A46-57D39B4235EC}" type="slidenum">
              <a:rPr lang="en-US" smtClean="0"/>
              <a:t>89</a:t>
            </a:fld>
            <a:endParaRPr lang="en-US"/>
          </a:p>
        </p:txBody>
      </p:sp>
    </p:spTree>
    <p:extLst>
      <p:ext uri="{BB962C8B-B14F-4D97-AF65-F5344CB8AC3E}">
        <p14:creationId val="2937781198"/>
      </p:ext>
    </p:extLst>
  </p:cSld>
  <p:clrMapOvr>
    <a:masterClrMapping/>
  </p:clrMapOvr>
  <p:transition spd="med">
    <p:fade/>
  </p:transition>
  <p:timing/>
</p:sld>
</file>

<file path=ppt/slides/slide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3" name="Content Placeholder 2">
            <a:extLst>
              <a:ext uri="{FF2B5EF4-FFF2-40B4-BE49-F238E27FC236}">
                <a16:creationId xmlns:a16="http://schemas.microsoft.com/office/drawing/2014/main" id="{B0952209-5B6C-8144-B789-C0B37062D998}"/>
              </a:ext>
            </a:extLst>
          </p:cNvPr>
          <p:cNvSpPr>
            <a:spLocks noGrp="1"/>
          </p:cNvSpPr>
          <p:nvPr>
            <p:ph idx="1"/>
          </p:nvPr>
        </p:nvSpPr>
        <p:spPr>
          <a:xfrm>
            <a:off x="534582" y="1646983"/>
            <a:ext cx="8074836" cy="3366926"/>
          </a:xfrm>
        </p:spPr>
        <p:txBody>
          <a:bodyPr>
            <a:normAutofit/>
          </a:bodyPr>
          <a:lstStyle/>
          <a:p>
            <a:pPr>
              <a:lnSpc>
                <a:spcPct val="170000"/>
              </a:lnSpc>
            </a:pPr>
            <a:r>
              <a:rPr lang="nl-BE" sz="1400" b="0" i="0" u="none" strike="noStrike" cap="none" baseline="0">
                <a:solidFill>
                  <a:srgbClr val="000000"/>
                </a:solidFill>
                <a:effectLst/>
                <a:uFill>
                  <a:solidFill>
                    <a:prstClr val="black">
                      <a:alpha val="0"/>
                    </a:prstClr>
                  </a:solidFill>
                </a:uFill>
                <a:latin typeface="Calibri"/>
                <a:ea typeface="Calibri"/>
                <a:cs typeface="Calibri"/>
              </a:rPr>
              <a:t>Zodra u op DERDEN TOEVOEGEN hebt geklikt, gaat u naar een nieuw scherm waar u wordt gevraagd om een reeks informatie over de derde partij in te vullen.</a:t>
            </a:r>
            <a:r>
              <a:rPr lang="nl-BE" sz="1400" b="0" i="0" u="none" strike="noStrike" cap="none" baseline="0">
                <a:solidFill>
                  <a:srgbClr val="000000"/>
                </a:solidFill>
                <a:effectLst/>
                <a:uFill>
                  <a:solidFill>
                    <a:prstClr val="black">
                      <a:alpha val="0"/>
                    </a:prstClr>
                  </a:solidFill>
                </a:uFill>
                <a:latin typeface="Calibri"/>
                <a:ea typeface="Calibri"/>
                <a:cs typeface="Calibri"/>
              </a:rPr>
              <a:t> </a:t>
            </a:r>
            <a:r>
              <a:rPr lang="nl-BE" sz="1400" b="0" i="0" u="none" strike="noStrike" cap="none" baseline="0">
                <a:solidFill>
                  <a:srgbClr val="000000"/>
                </a:solidFill>
                <a:effectLst/>
                <a:uFill>
                  <a:solidFill>
                    <a:prstClr val="black">
                      <a:alpha val="0"/>
                    </a:prstClr>
                  </a:solidFill>
                </a:uFill>
                <a:latin typeface="Calibri"/>
                <a:ea typeface="Calibri"/>
                <a:cs typeface="Calibri"/>
              </a:rPr>
              <a:t>Deze zijn onderverdeeld in de volgende categorieën:</a:t>
            </a:r>
          </a:p>
          <a:p>
            <a:pPr marL="0" indent="0">
              <a:buNone/>
            </a:pPr>
            <a:endParaRPr lang="en-GB" sz="1500"/>
          </a:p>
          <a:p>
            <a:pPr lvl="1">
              <a:lnSpc>
                <a:spcPct val="150000"/>
              </a:lnSpc>
            </a:pPr>
            <a:r>
              <a:rPr lang="nl-BE" sz="1400" b="0" i="0" u="none" strike="noStrike" cap="none" baseline="0">
                <a:solidFill>
                  <a:srgbClr val="000000"/>
                </a:solidFill>
                <a:effectLst/>
                <a:uFill>
                  <a:solidFill>
                    <a:prstClr val="black">
                      <a:alpha val="0"/>
                    </a:prstClr>
                  </a:solidFill>
                </a:uFill>
                <a:latin typeface="Calibri"/>
                <a:ea typeface="Calibri"/>
                <a:cs typeface="Calibri"/>
              </a:rPr>
              <a:t>Algemene informatie</a:t>
            </a:r>
          </a:p>
          <a:p>
            <a:pPr lvl="1">
              <a:lnSpc>
                <a:spcPct val="150000"/>
              </a:lnSpc>
            </a:pPr>
            <a:r>
              <a:rPr lang="nl-BE" sz="1400" b="0" i="0" u="none" strike="noStrike" cap="none" baseline="0">
                <a:solidFill>
                  <a:srgbClr val="000000"/>
                </a:solidFill>
                <a:effectLst/>
                <a:uFill>
                  <a:solidFill>
                    <a:prstClr val="black">
                      <a:alpha val="0"/>
                    </a:prstClr>
                  </a:solidFill>
                </a:uFill>
                <a:latin typeface="Calibri"/>
                <a:ea typeface="Calibri"/>
                <a:cs typeface="Calibri"/>
              </a:rPr>
              <a:t>Segmentatie van derden</a:t>
            </a:r>
          </a:p>
          <a:p>
            <a:pPr lvl="1">
              <a:lnSpc>
                <a:spcPct val="150000"/>
              </a:lnSpc>
            </a:pPr>
            <a:r>
              <a:rPr lang="nl-BE" sz="1400" b="0" i="0" u="none" strike="noStrike" cap="none" baseline="0">
                <a:solidFill>
                  <a:srgbClr val="000000"/>
                </a:solidFill>
                <a:effectLst/>
                <a:uFill>
                  <a:solidFill>
                    <a:prstClr val="black">
                      <a:alpha val="0"/>
                    </a:prstClr>
                  </a:solidFill>
                </a:uFill>
                <a:latin typeface="Calibri"/>
                <a:ea typeface="Calibri"/>
                <a:cs typeface="Calibri"/>
              </a:rPr>
              <a:t>Adres</a:t>
            </a:r>
          </a:p>
          <a:p>
            <a:pPr lvl="1">
              <a:lnSpc>
                <a:spcPct val="150000"/>
              </a:lnSpc>
            </a:pPr>
            <a:r>
              <a:rPr lang="nl-BE" sz="1400" b="0" i="0" u="none" strike="noStrike" cap="none" baseline="0">
                <a:solidFill>
                  <a:srgbClr val="000000"/>
                </a:solidFill>
                <a:effectLst/>
                <a:uFill>
                  <a:solidFill>
                    <a:prstClr val="black">
                      <a:alpha val="0"/>
                    </a:prstClr>
                  </a:solidFill>
                </a:uFill>
                <a:latin typeface="Calibri"/>
                <a:ea typeface="Calibri"/>
                <a:cs typeface="Calibri"/>
              </a:rPr>
              <a:t>Contactpersoon</a:t>
            </a:r>
          </a:p>
          <a:p>
            <a:pPr lvl="1">
              <a:lnSpc>
                <a:spcPct val="150000"/>
              </a:lnSpc>
            </a:pPr>
            <a:r>
              <a:rPr lang="nl-BE" sz="1400" b="0" i="0" u="none" strike="noStrike" cap="none" baseline="0">
                <a:solidFill>
                  <a:srgbClr val="000000"/>
                </a:solidFill>
                <a:effectLst/>
                <a:uFill>
                  <a:solidFill>
                    <a:prstClr val="black">
                      <a:alpha val="0"/>
                    </a:prstClr>
                  </a:solidFill>
                </a:uFill>
                <a:latin typeface="Calibri"/>
                <a:ea typeface="Calibri"/>
                <a:cs typeface="Calibri"/>
              </a:rPr>
              <a:t>Criteria voor screening</a:t>
            </a:r>
          </a:p>
          <a:p>
            <a:pPr lvl="1">
              <a:lnSpc>
                <a:spcPct val="150000"/>
              </a:lnSpc>
            </a:pPr>
            <a:r>
              <a:rPr lang="nl-BE" sz="1400" b="0" i="0" u="none" strike="noStrike" cap="none" baseline="0">
                <a:solidFill>
                  <a:srgbClr val="000000"/>
                </a:solidFill>
                <a:effectLst/>
                <a:uFill>
                  <a:solidFill>
                    <a:prstClr val="black">
                      <a:alpha val="0"/>
                    </a:prstClr>
                  </a:solidFill>
                </a:uFill>
                <a:latin typeface="Calibri"/>
                <a:ea typeface="Calibri"/>
                <a:cs typeface="Calibri"/>
              </a:rPr>
              <a:t>Beschrijving</a:t>
            </a:r>
          </a:p>
          <a:p>
            <a:pPr marL="342875" lvl="1" indent="0">
              <a:lnSpc>
                <a:spcPct val="150000"/>
              </a:lnSpc>
              <a:buNone/>
            </a:pPr>
            <a:endParaRPr lang="en-GB" sz="1100"/>
          </a:p>
          <a:p>
            <a:pPr marL="342875" lvl="1" indent="0">
              <a:lnSpc>
                <a:spcPct val="150000"/>
              </a:lnSpc>
              <a:buNone/>
            </a:pPr>
            <a:endParaRPr lang="en-GB" sz="1400"/>
          </a:p>
        </p:txBody>
      </p:sp>
      <p:sp>
        <p:nvSpPr>
          <p:cNvPr id="7" name="Title 1">
            <a:extLst>
              <a:ext uri="{FF2B5EF4-FFF2-40B4-BE49-F238E27FC236}">
                <a16:creationId xmlns:a16="http://schemas.microsoft.com/office/drawing/2014/main" id="{F4A4AF17-214E-199A-AB11-F3956E0988E5}"/>
              </a:ext>
            </a:extLst>
          </p:cNvPr>
          <p:cNvSpPr>
            <a:spLocks noGrp="1"/>
          </p:cNvSpPr>
          <p:nvPr>
            <p:ph type="title"/>
          </p:nvPr>
        </p:nvSpPr>
        <p:spPr>
          <a:xfrm>
            <a:off x="822960" y="182880"/>
            <a:ext cx="7358907" cy="787032"/>
          </a:xfrm>
        </p:spPr>
        <p:txBody>
          <a:bodyPr/>
          <a:lstStyle/>
          <a:p>
            <a:r>
              <a:rPr lang="nl-BE" sz="2000" b="0" i="0" u="none" strike="noStrike" cap="none" baseline="0">
                <a:solidFill>
                  <a:srgbClr val="FFFFFF"/>
                </a:solidFill>
                <a:effectLst/>
                <a:uFill>
                  <a:solidFill>
                    <a:prstClr val="black">
                      <a:alpha val="0"/>
                    </a:prstClr>
                  </a:solidFill>
                </a:uFill>
                <a:latin typeface="Calibri Light"/>
                <a:ea typeface="Calibri Light"/>
                <a:cs typeface="Calibri Light"/>
              </a:rPr>
              <a:t>Een nieuwe derde partij toevoegen aan LSEG</a:t>
            </a:r>
          </a:p>
        </p:txBody>
      </p:sp>
      <p:sp>
        <p:nvSpPr>
          <p:cNvPr id="10" name="TextBox 9">
            <a:extLst>
              <a:ext uri="{FF2B5EF4-FFF2-40B4-BE49-F238E27FC236}">
                <a16:creationId xmlns:a16="http://schemas.microsoft.com/office/drawing/2014/main" id="{225F7C93-04B2-453A-0BCE-D1D19AD1FF9B}"/>
              </a:ext>
            </a:extLst>
          </p:cNvPr>
          <p:cNvSpPr txBox="1"/>
          <p:nvPr/>
        </p:nvSpPr>
        <p:spPr>
          <a:xfrm>
            <a:off x="534582" y="5013909"/>
            <a:ext cx="8438605" cy="944880"/>
          </a:xfrm>
          <a:prstGeom prst="rect">
            <a:avLst/>
          </a:prstGeom>
          <a:noFill/>
        </p:spPr>
        <p:txBody>
          <a:bodyPr wrap="square" rtlCol="0">
            <a:spAutoFit/>
          </a:bodyPr>
          <a:lstStyle/>
          <a:p>
            <a:pPr marL="285750" indent="-285750">
              <a:buFont typeface="Arial" panose="020b0604020202020204" pitchFamily="34" charset="0"/>
              <a:buChar char="•"/>
            </a:pPr>
            <a:r>
              <a:rPr lang="nl-BE" sz="1400" b="0" i="0" u="none" strike="noStrike" cap="none" baseline="0">
                <a:solidFill>
                  <a:srgbClr val="000000"/>
                </a:solidFill>
                <a:effectLst/>
                <a:uFill>
                  <a:solidFill>
                    <a:prstClr val="black">
                      <a:alpha val="0"/>
                    </a:prstClr>
                  </a:solidFill>
                </a:uFill>
                <a:latin typeface="Calibri"/>
                <a:ea typeface="Calibri"/>
                <a:cs typeface="Calibri"/>
              </a:rPr>
              <a:t>Alleen bepaalde velden moeten worden ingevuld als onderdeel van de due diligence-procedures voor derden van RPM.</a:t>
            </a:r>
            <a:r>
              <a:rPr lang="nl-BE" sz="1400" b="0" i="0" u="none" strike="noStrike" cap="none" baseline="0">
                <a:solidFill>
                  <a:srgbClr val="000000"/>
                </a:solidFill>
                <a:effectLst/>
                <a:uFill>
                  <a:solidFill>
                    <a:prstClr val="black">
                      <a:alpha val="0"/>
                    </a:prstClr>
                  </a:solidFill>
                </a:uFill>
                <a:latin typeface="Calibri"/>
                <a:ea typeface="Calibri"/>
                <a:cs typeface="Calibri"/>
              </a:rPr>
              <a:t> </a:t>
            </a:r>
          </a:p>
          <a:p>
            <a:endParaRPr lang="en-GB" sz="1400"/>
          </a:p>
          <a:p>
            <a:pPr marL="285750" indent="-285750">
              <a:buFont typeface="Arial" panose="020b0604020202020204" pitchFamily="34" charset="0"/>
              <a:buChar char="•"/>
            </a:pPr>
            <a:r>
              <a:rPr lang="nl-BE" sz="1400" b="1" i="0" u="none" strike="noStrike" cap="none" baseline="0">
                <a:solidFill>
                  <a:srgbClr val="FF0000"/>
                </a:solidFill>
                <a:effectLst/>
                <a:uFill>
                  <a:solidFill>
                    <a:prstClr val="black">
                      <a:alpha val="0"/>
                    </a:prstClr>
                  </a:solidFill>
                </a:uFill>
                <a:latin typeface="Calibri"/>
                <a:ea typeface="Calibri"/>
                <a:cs typeface="Calibri"/>
              </a:rPr>
              <a:t>De velden die moeten worden ingevuld, staan op de achterzijde:</a:t>
            </a:r>
          </a:p>
        </p:txBody>
      </p:sp>
      <p:sp>
        <p:nvSpPr>
          <p:cNvPr id="2" name="Slide Number Placeholder 1">
            <a:extLst>
              <a:ext uri="{FF2B5EF4-FFF2-40B4-BE49-F238E27FC236}">
                <a16:creationId xmlns:a16="http://schemas.microsoft.com/office/drawing/2014/main" id="{201467E5-BB7E-29DB-96BB-5F859727FD0B}"/>
              </a:ext>
            </a:extLst>
          </p:cNvPr>
          <p:cNvSpPr>
            <a:spLocks noGrp="1"/>
          </p:cNvSpPr>
          <p:nvPr>
            <p:ph type="sldNum" sz="quarter" idx="4"/>
          </p:nvPr>
        </p:nvSpPr>
        <p:spPr/>
        <p:txBody>
          <a:bodyPr/>
          <a:lstStyle/>
          <a:p>
            <a:fld id="{BB5FC4A1-A2DE-4EB5-9A46-57D39B4235EC}" type="slidenum">
              <a:rPr lang="en-US" smtClean="0"/>
              <a:t>9</a:t>
            </a:fld>
            <a:endParaRPr lang="en-US"/>
          </a:p>
        </p:txBody>
      </p:sp>
    </p:spTree>
    <p:extLst>
      <p:ext uri="{BB962C8B-B14F-4D97-AF65-F5344CB8AC3E}">
        <p14:creationId val="129005575"/>
      </p:ext>
    </p:extLst>
  </p:cSld>
  <p:clrMapOvr>
    <a:masterClrMapping/>
  </p:clrMapOvr>
  <p:transition spd="med">
    <p:fade/>
  </p:transition>
  <p:timing/>
</p:sld>
</file>

<file path=ppt/slides/slide9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B9DFA5D3-579B-358F-0EA1-E622A1EF4DE7}"/>
              </a:ext>
            </a:extLst>
          </p:cNvPr>
          <p:cNvSpPr>
            <a:spLocks noGrp="1"/>
          </p:cNvSpPr>
          <p:nvPr>
            <p:ph type="title"/>
          </p:nvPr>
        </p:nvSpPr>
        <p:spPr/>
        <p:txBody>
          <a:bodyPr/>
          <a:lstStyle/>
          <a:p>
            <a:r>
              <a:rPr lang="nl-BE" sz="2000" b="0" i="0" u="none" strike="noStrike" cap="none" baseline="0">
                <a:solidFill>
                  <a:srgbClr val="FFFFFF"/>
                </a:solidFill>
                <a:effectLst/>
                <a:uFill>
                  <a:solidFill>
                    <a:prstClr val="black">
                      <a:alpha val="0"/>
                    </a:prstClr>
                  </a:solidFill>
                </a:uFill>
                <a:latin typeface="Calibri Light"/>
                <a:ea typeface="Calibri Light"/>
                <a:cs typeface="Calibri Light"/>
              </a:rPr>
              <a:t>Verlengingen</a:t>
            </a:r>
          </a:p>
        </p:txBody>
      </p:sp>
      <p:sp>
        <p:nvSpPr>
          <p:cNvPr id="3" name="Content Placeholder 2">
            <a:extLst>
              <a:ext uri="{FF2B5EF4-FFF2-40B4-BE49-F238E27FC236}">
                <a16:creationId xmlns:a16="http://schemas.microsoft.com/office/drawing/2014/main" id="{C190C506-C591-5199-769A-03DF4E5C7362}"/>
              </a:ext>
            </a:extLst>
          </p:cNvPr>
          <p:cNvSpPr>
            <a:spLocks noGrp="1"/>
          </p:cNvSpPr>
          <p:nvPr>
            <p:ph idx="1"/>
          </p:nvPr>
        </p:nvSpPr>
        <p:spPr>
          <a:xfrm>
            <a:off x="432562" y="1366717"/>
            <a:ext cx="8074836" cy="3339383"/>
          </a:xfrm>
        </p:spPr>
        <p:txBody>
          <a:bodyPr/>
          <a:lstStyle/>
          <a:p>
            <a:pPr marL="0" indent="0">
              <a:buNone/>
            </a:pPr>
            <a:r>
              <a:rPr lang="nl-BE" sz="1600" b="1" i="0" u="none" strike="noStrike" cap="none" baseline="0">
                <a:solidFill>
                  <a:srgbClr val="000000"/>
                </a:solidFill>
                <a:effectLst/>
                <a:uFill>
                  <a:solidFill>
                    <a:prstClr val="black">
                      <a:alpha val="0"/>
                    </a:prstClr>
                  </a:solidFill>
                </a:uFill>
                <a:latin typeface="Calibri"/>
                <a:ea typeface="Calibri"/>
                <a:cs typeface="Calibri"/>
              </a:rPr>
              <a:t>Herziening van verlengingen:</a:t>
            </a:r>
          </a:p>
          <a:p>
            <a:pPr marL="0" indent="0">
              <a:buNone/>
            </a:pPr>
            <a:r>
              <a:rPr lang="nl-BE" sz="1600" b="0" i="0" u="none" strike="noStrike" cap="none" baseline="0">
                <a:solidFill>
                  <a:srgbClr val="000000"/>
                </a:solidFill>
                <a:effectLst/>
                <a:uFill>
                  <a:solidFill>
                    <a:prstClr val="black">
                      <a:alpha val="0"/>
                    </a:prstClr>
                  </a:solidFill>
                </a:uFill>
                <a:latin typeface="Calibri"/>
                <a:ea typeface="Calibri"/>
                <a:cs typeface="Calibri"/>
              </a:rPr>
              <a:t>Zodra ze hieronder hun beoordeling kiezen:</a:t>
            </a:r>
          </a:p>
        </p:txBody>
      </p:sp>
      <p:sp>
        <p:nvSpPr>
          <p:cNvPr id="4" name="Slide Number Placeholder 3">
            <a:extLst>
              <a:ext uri="{FF2B5EF4-FFF2-40B4-BE49-F238E27FC236}">
                <a16:creationId xmlns:a16="http://schemas.microsoft.com/office/drawing/2014/main" id="{69BFBF9B-EC46-2F2F-21DB-D34DA6D81419}"/>
              </a:ext>
            </a:extLst>
          </p:cNvPr>
          <p:cNvSpPr>
            <a:spLocks noGrp="1"/>
          </p:cNvSpPr>
          <p:nvPr>
            <p:ph type="sldNum" sz="quarter" idx="4"/>
          </p:nvPr>
        </p:nvSpPr>
        <p:spPr/>
        <p:txBody>
          <a:bodyPr/>
          <a:lstStyle/>
          <a:p>
            <a:fld id="{BB5FC4A1-A2DE-4EB5-9A46-57D39B4235EC}" type="slidenum">
              <a:rPr lang="en-US" smtClean="0"/>
              <a:t>90</a:t>
            </a:fld>
            <a:endParaRPr lang="en-US"/>
          </a:p>
        </p:txBody>
      </p:sp>
      <p:pic>
        <p:nvPicPr>
          <p:cNvPr id="9" name="Picture 8">
            <a:extLst>
              <a:ext uri="{FF2B5EF4-FFF2-40B4-BE49-F238E27FC236}">
                <a16:creationId xmlns:a16="http://schemas.microsoft.com/office/drawing/2014/main" id="{621DAFF2-6333-BF88-8A7B-FE452DB0B7AE}"/>
              </a:ext>
            </a:extLst>
          </p:cNvPr>
          <p:cNvPicPr>
            <a:picLocks noChangeAspect="1"/>
          </p:cNvPicPr>
          <p:nvPr/>
        </p:nvPicPr>
        <p:blipFill>
          <a:blip r:embed="rId2"/>
          <a:stretch>
            <a:fillRect/>
          </a:stretch>
        </p:blipFill>
        <p:spPr>
          <a:xfrm>
            <a:off x="432562" y="2088075"/>
            <a:ext cx="7641084" cy="2760068"/>
          </a:xfrm>
          <a:prstGeom prst="rect">
            <a:avLst/>
          </a:prstGeom>
        </p:spPr>
      </p:pic>
      <p:sp>
        <p:nvSpPr>
          <p:cNvPr id="5" name="TextBox 4">
            <a:extLst>
              <a:ext uri="{FF2B5EF4-FFF2-40B4-BE49-F238E27FC236}">
                <a16:creationId xmlns:a16="http://schemas.microsoft.com/office/drawing/2014/main" id="{8175374B-7C21-9253-253E-39E9E126567A}"/>
              </a:ext>
            </a:extLst>
          </p:cNvPr>
          <p:cNvSpPr txBox="1"/>
          <p:nvPr/>
        </p:nvSpPr>
        <p:spPr>
          <a:xfrm>
            <a:off x="355107" y="4942660"/>
            <a:ext cx="7631451" cy="1463040"/>
          </a:xfrm>
          <a:prstGeom prst="rect">
            <a:avLst/>
          </a:prstGeom>
          <a:noFill/>
        </p:spPr>
        <p:txBody>
          <a:bodyPr wrap="square" rtlCol="0">
            <a:spAutoFit/>
          </a:bodyPr>
          <a:lstStyle/>
          <a:p>
            <a:r>
              <a:rPr lang="nl-BE" sz="1800" b="0" i="0" u="none" strike="noStrike" cap="none" baseline="0">
                <a:solidFill>
                  <a:srgbClr val="000000"/>
                </a:solidFill>
                <a:effectLst/>
                <a:uFill>
                  <a:solidFill>
                    <a:prstClr val="black">
                      <a:alpha val="0"/>
                    </a:prstClr>
                  </a:solidFill>
                </a:uFill>
                <a:latin typeface="Calibri"/>
                <a:ea typeface="Calibri"/>
                <a:cs typeface="Calibri"/>
              </a:rPr>
              <a:t>Ze markeren de status Gereed en klikken op Opslaan onderaan de pagina</a:t>
            </a:r>
          </a:p>
          <a:p>
            <a:endParaRPr lang="en-US"/>
          </a:p>
          <a:p>
            <a:endParaRPr lang="en-US"/>
          </a:p>
          <a:p>
            <a:endParaRPr lang="en-US"/>
          </a:p>
        </p:txBody>
      </p:sp>
      <p:pic>
        <p:nvPicPr>
          <p:cNvPr id="7" name="Picture 6">
            <a:extLst>
              <a:ext uri="{FF2B5EF4-FFF2-40B4-BE49-F238E27FC236}">
                <a16:creationId xmlns:a16="http://schemas.microsoft.com/office/drawing/2014/main" id="{891993FD-A8B3-73B4-454D-E52245A8C9D8}"/>
              </a:ext>
            </a:extLst>
          </p:cNvPr>
          <p:cNvPicPr>
            <a:picLocks noChangeAspect="1"/>
          </p:cNvPicPr>
          <p:nvPr/>
        </p:nvPicPr>
        <p:blipFill>
          <a:blip r:embed="rId3"/>
          <a:stretch>
            <a:fillRect/>
          </a:stretch>
        </p:blipFill>
        <p:spPr>
          <a:xfrm>
            <a:off x="432562" y="5366483"/>
            <a:ext cx="8288399" cy="1374432"/>
          </a:xfrm>
          <a:prstGeom prst="rect">
            <a:avLst/>
          </a:prstGeom>
        </p:spPr>
      </p:pic>
      <p:contentPart p14:bwMode="auto" r:id="rId4">
        <p14:nvContentPartPr>
          <p14:cNvPr id="8" name="Ink 7">
            <a:extLst>
              <a:ext uri="{FF2B5EF4-FFF2-40B4-BE49-F238E27FC236}">
                <a16:creationId xmlns:a16="http://schemas.microsoft.com/office/drawing/2014/main" id="{A5CC3F51-ED73-FA03-E3C4-90B950199FCD}"/>
              </a:ext>
            </a:extLst>
          </p14:cNvPr>
          <p14:cNvContentPartPr/>
          <p14:nvPr/>
        </p14:nvContentPartPr>
        <p14:xfrm>
          <a:off x="6178725" y="3932560"/>
          <a:ext cx="647640" cy="36720"/>
        </p14:xfrm>
      </p:contentPart>
      <p:contentPart p14:bwMode="auto" r:id="rId5">
        <p14:nvContentPartPr>
          <p14:cNvPr id="15" name="Ink 14">
            <a:extLst>
              <a:ext uri="{FF2B5EF4-FFF2-40B4-BE49-F238E27FC236}">
                <a16:creationId xmlns:a16="http://schemas.microsoft.com/office/drawing/2014/main" id="{470849B7-0938-319C-6BEF-AF7A570E25D3}"/>
              </a:ext>
            </a:extLst>
          </p14:cNvPr>
          <p14:cNvContentPartPr/>
          <p14:nvPr/>
        </p14:nvContentPartPr>
        <p14:xfrm>
          <a:off x="6187365" y="4065760"/>
          <a:ext cx="797760" cy="30600"/>
        </p14:xfrm>
      </p:contentPart>
      <p:contentPart p14:bwMode="auto" r:id="rId6">
        <p14:nvContentPartPr>
          <p14:cNvPr id="16" name="Ink 15">
            <a:extLst>
              <a:ext uri="{FF2B5EF4-FFF2-40B4-BE49-F238E27FC236}">
                <a16:creationId xmlns:a16="http://schemas.microsoft.com/office/drawing/2014/main" id="{66F50B25-9B41-D9A4-B9F1-92D236080207}"/>
              </a:ext>
            </a:extLst>
          </p14:cNvPr>
          <p14:cNvContentPartPr/>
          <p14:nvPr/>
        </p14:nvContentPartPr>
        <p14:xfrm>
          <a:off x="6223005" y="4233520"/>
          <a:ext cx="642240" cy="10440"/>
        </p14:xfrm>
      </p:contentPart>
      <p:contentPart p14:bwMode="auto" r:id="rId7">
        <p14:nvContentPartPr>
          <p14:cNvPr id="17" name="Ink 16">
            <a:extLst>
              <a:ext uri="{FF2B5EF4-FFF2-40B4-BE49-F238E27FC236}">
                <a16:creationId xmlns:a16="http://schemas.microsoft.com/office/drawing/2014/main" id="{F813A62B-F30E-5855-8848-8068627CFD6B}"/>
              </a:ext>
            </a:extLst>
          </p14:cNvPr>
          <p14:cNvContentPartPr/>
          <p14:nvPr/>
        </p14:nvContentPartPr>
        <p14:xfrm>
          <a:off x="6196366" y="4367440"/>
          <a:ext cx="1132200" cy="56880"/>
        </p14:xfrm>
      </p:contentPart>
      <p:contentPart p14:bwMode="auto" r:id="rId8">
        <p14:nvContentPartPr>
          <p14:cNvPr id="18" name="Ink 17">
            <a:extLst>
              <a:ext uri="{FF2B5EF4-FFF2-40B4-BE49-F238E27FC236}">
                <a16:creationId xmlns:a16="http://schemas.microsoft.com/office/drawing/2014/main" id="{59EDA3C2-8B3C-40D4-20CF-364508CDAACC}"/>
              </a:ext>
            </a:extLst>
          </p14:cNvPr>
          <p14:cNvContentPartPr/>
          <p14:nvPr/>
        </p14:nvContentPartPr>
        <p14:xfrm>
          <a:off x="6231645" y="4527280"/>
          <a:ext cx="594360" cy="9360"/>
        </p14:xfrm>
      </p:contentPart>
      <p:contentPart p14:bwMode="auto" r:id="rId9">
        <p14:nvContentPartPr>
          <p14:cNvPr id="19" name="Ink 18">
            <a:extLst>
              <a:ext uri="{FF2B5EF4-FFF2-40B4-BE49-F238E27FC236}">
                <a16:creationId xmlns:a16="http://schemas.microsoft.com/office/drawing/2014/main" id="{DA88849D-0E11-592F-1D2D-B52F38D75BA0}"/>
              </a:ext>
            </a:extLst>
          </p14:cNvPr>
          <p14:cNvContentPartPr/>
          <p14:nvPr/>
        </p14:nvContentPartPr>
        <p14:xfrm>
          <a:off x="4598325" y="5964400"/>
          <a:ext cx="674280" cy="10440"/>
        </p14:xfrm>
      </p:contentPart>
    </p:spTree>
    <p:extLst>
      <p:ext uri="{BB962C8B-B14F-4D97-AF65-F5344CB8AC3E}">
        <p14:creationId val="43637190"/>
      </p:ext>
    </p:extLst>
  </p:cSld>
  <p:clrMapOvr>
    <a:masterClrMapping/>
  </p:clrMapOvr>
  <p:transition spd="med">
    <p:fade/>
  </p:transition>
  <p:timing/>
</p:sld>
</file>

<file path=ppt/slides/slide9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B9DFA5D3-579B-358F-0EA1-E622A1EF4DE7}"/>
              </a:ext>
            </a:extLst>
          </p:cNvPr>
          <p:cNvSpPr>
            <a:spLocks noGrp="1"/>
          </p:cNvSpPr>
          <p:nvPr>
            <p:ph type="title"/>
          </p:nvPr>
        </p:nvSpPr>
        <p:spPr/>
        <p:txBody>
          <a:bodyPr/>
          <a:lstStyle/>
          <a:p>
            <a:r>
              <a:rPr lang="nl-BE" sz="2000" b="0" i="0" u="none" strike="noStrike" cap="none" baseline="0">
                <a:solidFill>
                  <a:srgbClr val="FFFFFF"/>
                </a:solidFill>
                <a:effectLst/>
                <a:uFill>
                  <a:solidFill>
                    <a:prstClr val="black">
                      <a:alpha val="0"/>
                    </a:prstClr>
                  </a:solidFill>
                </a:uFill>
                <a:latin typeface="Calibri Light"/>
                <a:ea typeface="Calibri Light"/>
                <a:cs typeface="Calibri Light"/>
              </a:rPr>
              <a:t>Verlengingen</a:t>
            </a:r>
          </a:p>
        </p:txBody>
      </p:sp>
      <p:sp>
        <p:nvSpPr>
          <p:cNvPr id="3" name="Content Placeholder 2">
            <a:extLst>
              <a:ext uri="{FF2B5EF4-FFF2-40B4-BE49-F238E27FC236}">
                <a16:creationId xmlns:a16="http://schemas.microsoft.com/office/drawing/2014/main" id="{C190C506-C591-5199-769A-03DF4E5C7362}"/>
              </a:ext>
            </a:extLst>
          </p:cNvPr>
          <p:cNvSpPr>
            <a:spLocks noGrp="1"/>
          </p:cNvSpPr>
          <p:nvPr>
            <p:ph idx="1"/>
          </p:nvPr>
        </p:nvSpPr>
        <p:spPr>
          <a:xfrm>
            <a:off x="432562" y="1366717"/>
            <a:ext cx="8074836" cy="3339383"/>
          </a:xfrm>
        </p:spPr>
        <p:txBody>
          <a:bodyPr/>
          <a:lstStyle/>
          <a:p>
            <a:pPr marL="0" indent="0">
              <a:buNone/>
            </a:pPr>
            <a:r>
              <a:rPr lang="nl-BE" sz="1600" b="1" i="0" u="none" strike="noStrike" cap="none" baseline="0">
                <a:solidFill>
                  <a:srgbClr val="000000"/>
                </a:solidFill>
                <a:effectLst/>
                <a:uFill>
                  <a:solidFill>
                    <a:prstClr val="black">
                      <a:alpha val="0"/>
                    </a:prstClr>
                  </a:solidFill>
                </a:uFill>
                <a:latin typeface="Calibri"/>
                <a:ea typeface="Calibri"/>
                <a:cs typeface="Calibri"/>
              </a:rPr>
              <a:t>Herziening van verlengingen:</a:t>
            </a:r>
          </a:p>
          <a:p>
            <a:pPr marL="0" indent="0">
              <a:buNone/>
            </a:pPr>
            <a:r>
              <a:rPr lang="nl-BE" sz="1600" b="0" i="0" u="none" strike="noStrike" cap="none" baseline="0">
                <a:solidFill>
                  <a:srgbClr val="000000"/>
                </a:solidFill>
                <a:effectLst/>
                <a:uFill>
                  <a:solidFill>
                    <a:prstClr val="black">
                      <a:alpha val="0"/>
                    </a:prstClr>
                  </a:solidFill>
                </a:uFill>
                <a:latin typeface="Calibri"/>
                <a:ea typeface="Calibri"/>
                <a:cs typeface="Calibri"/>
              </a:rPr>
              <a:t>Dit opent de tweede stap van de workflow waar ze op het potloodpictogram moeten drukken om te openen.</a:t>
            </a:r>
          </a:p>
        </p:txBody>
      </p:sp>
      <p:sp>
        <p:nvSpPr>
          <p:cNvPr id="4" name="Slide Number Placeholder 3">
            <a:extLst>
              <a:ext uri="{FF2B5EF4-FFF2-40B4-BE49-F238E27FC236}">
                <a16:creationId xmlns:a16="http://schemas.microsoft.com/office/drawing/2014/main" id="{69BFBF9B-EC46-2F2F-21DB-D34DA6D81419}"/>
              </a:ext>
            </a:extLst>
          </p:cNvPr>
          <p:cNvSpPr>
            <a:spLocks noGrp="1"/>
          </p:cNvSpPr>
          <p:nvPr>
            <p:ph type="sldNum" sz="quarter" idx="4"/>
          </p:nvPr>
        </p:nvSpPr>
        <p:spPr/>
        <p:txBody>
          <a:bodyPr/>
          <a:lstStyle/>
          <a:p>
            <a:fld id="{BB5FC4A1-A2DE-4EB5-9A46-57D39B4235EC}" type="slidenum">
              <a:rPr lang="en-US" smtClean="0"/>
              <a:t>91</a:t>
            </a:fld>
            <a:endParaRPr lang="en-US"/>
          </a:p>
        </p:txBody>
      </p:sp>
      <p:pic>
        <p:nvPicPr>
          <p:cNvPr id="10" name="Picture 9">
            <a:extLst>
              <a:ext uri="{FF2B5EF4-FFF2-40B4-BE49-F238E27FC236}">
                <a16:creationId xmlns:a16="http://schemas.microsoft.com/office/drawing/2014/main" id="{096002BF-BCD0-D441-8C64-8CD52D93A584}"/>
              </a:ext>
            </a:extLst>
          </p:cNvPr>
          <p:cNvPicPr>
            <a:picLocks noChangeAspect="1"/>
          </p:cNvPicPr>
          <p:nvPr/>
        </p:nvPicPr>
        <p:blipFill>
          <a:blip r:embed="rId2"/>
          <a:stretch>
            <a:fillRect/>
          </a:stretch>
        </p:blipFill>
        <p:spPr>
          <a:xfrm>
            <a:off x="514597" y="2266007"/>
            <a:ext cx="8167456" cy="1721112"/>
          </a:xfrm>
          <a:prstGeom prst="rect">
            <a:avLst/>
          </a:prstGeom>
        </p:spPr>
      </p:pic>
      <p:contentPart p14:bwMode="auto" r:id="rId3">
        <p14:nvContentPartPr>
          <p14:cNvPr id="11" name="Ink 10">
            <a:extLst>
              <a:ext uri="{FF2B5EF4-FFF2-40B4-BE49-F238E27FC236}">
                <a16:creationId xmlns:a16="http://schemas.microsoft.com/office/drawing/2014/main" id="{E480B11B-33E8-CC11-1784-6BED558FDF4D}"/>
              </a:ext>
            </a:extLst>
          </p14:cNvPr>
          <p14:cNvContentPartPr/>
          <p14:nvPr/>
        </p14:nvContentPartPr>
        <p14:xfrm>
          <a:off x="6515685" y="3496960"/>
          <a:ext cx="1996920" cy="72000"/>
        </p14:xfrm>
      </p:contentPart>
      <p:pic>
        <p:nvPicPr>
          <p:cNvPr id="13" name="Picture 12">
            <a:extLst>
              <a:ext uri="{FF2B5EF4-FFF2-40B4-BE49-F238E27FC236}">
                <a16:creationId xmlns:a16="http://schemas.microsoft.com/office/drawing/2014/main" id="{E2FA7DA6-E8D3-900E-0223-FA361EB253AA}"/>
              </a:ext>
            </a:extLst>
          </p:cNvPr>
          <p:cNvPicPr>
            <a:picLocks noChangeAspect="1"/>
          </p:cNvPicPr>
          <p:nvPr/>
        </p:nvPicPr>
        <p:blipFill>
          <a:blip r:embed="rId4"/>
          <a:stretch>
            <a:fillRect/>
          </a:stretch>
        </p:blipFill>
        <p:spPr>
          <a:xfrm>
            <a:off x="514597" y="4856131"/>
            <a:ext cx="7758776" cy="1498518"/>
          </a:xfrm>
          <a:prstGeom prst="rect">
            <a:avLst/>
          </a:prstGeom>
        </p:spPr>
      </p:pic>
      <p:contentPart p14:bwMode="auto" r:id="rId5">
        <p14:nvContentPartPr>
          <p14:cNvPr id="14" name="Ink 13">
            <a:extLst>
              <a:ext uri="{FF2B5EF4-FFF2-40B4-BE49-F238E27FC236}">
                <a16:creationId xmlns:a16="http://schemas.microsoft.com/office/drawing/2014/main" id="{49D02D14-C28E-1C28-916A-78E358A2FE56}"/>
              </a:ext>
            </a:extLst>
          </p14:cNvPr>
          <p14:cNvContentPartPr/>
          <p14:nvPr/>
        </p14:nvContentPartPr>
        <p14:xfrm>
          <a:off x="4502413" y="6327429"/>
          <a:ext cx="336960" cy="36000"/>
        </p14:xfrm>
      </p:contentPart>
      <p:sp>
        <p:nvSpPr>
          <p:cNvPr id="21" name="TextBox 20">
            <a:extLst>
              <a:ext uri="{FF2B5EF4-FFF2-40B4-BE49-F238E27FC236}">
                <a16:creationId xmlns:a16="http://schemas.microsoft.com/office/drawing/2014/main" id="{4D3EBC00-8AD8-8A85-936D-204D21AFB248}"/>
              </a:ext>
            </a:extLst>
          </p:cNvPr>
          <p:cNvSpPr txBox="1"/>
          <p:nvPr/>
        </p:nvSpPr>
        <p:spPr>
          <a:xfrm>
            <a:off x="432562" y="4163627"/>
            <a:ext cx="8196841" cy="640080"/>
          </a:xfrm>
          <a:prstGeom prst="rect">
            <a:avLst/>
          </a:prstGeom>
          <a:noFill/>
        </p:spPr>
        <p:txBody>
          <a:bodyPr wrap="square" rtlCol="0">
            <a:spAutoFit/>
          </a:bodyPr>
          <a:lstStyle/>
          <a:p>
            <a:r>
              <a:rPr lang="nl-BE" sz="1800" b="0" i="0" u="none" strike="noStrike" cap="none" baseline="0">
                <a:solidFill>
                  <a:srgbClr val="000000"/>
                </a:solidFill>
                <a:effectLst/>
                <a:uFill>
                  <a:solidFill>
                    <a:prstClr val="black">
                      <a:alpha val="0"/>
                    </a:prstClr>
                  </a:solidFill>
                </a:uFill>
                <a:latin typeface="Calibri"/>
                <a:ea typeface="Calibri"/>
                <a:cs typeface="Calibri"/>
              </a:rPr>
              <a:t>Ze markeren de status als Gereed, waardoor de derde partij wordt goedgekeurd voor onboarding.</a:t>
            </a:r>
          </a:p>
        </p:txBody>
      </p:sp>
    </p:spTree>
    <p:extLst>
      <p:ext uri="{BB962C8B-B14F-4D97-AF65-F5344CB8AC3E}">
        <p14:creationId val="121009240"/>
      </p:ext>
    </p:extLst>
  </p:cSld>
  <p:clrMapOvr>
    <a:masterClrMapping/>
  </p:clrMapOvr>
  <p:transition spd="med">
    <p:fade/>
  </p:transition>
  <p:timing/>
</p:sld>
</file>

<file path=ppt/slides/slide9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B9DFA5D3-579B-358F-0EA1-E622A1EF4DE7}"/>
              </a:ext>
            </a:extLst>
          </p:cNvPr>
          <p:cNvSpPr>
            <a:spLocks noGrp="1"/>
          </p:cNvSpPr>
          <p:nvPr>
            <p:ph type="title"/>
          </p:nvPr>
        </p:nvSpPr>
        <p:spPr/>
        <p:txBody>
          <a:bodyPr/>
          <a:lstStyle/>
          <a:p>
            <a:r>
              <a:rPr lang="nl-BE" sz="2000" b="0" i="0" u="none" strike="noStrike" cap="none" baseline="0">
                <a:solidFill>
                  <a:srgbClr val="FFFFFF"/>
                </a:solidFill>
                <a:effectLst/>
                <a:uFill>
                  <a:solidFill>
                    <a:prstClr val="black">
                      <a:alpha val="0"/>
                    </a:prstClr>
                  </a:solidFill>
                </a:uFill>
                <a:latin typeface="Calibri Light"/>
                <a:ea typeface="Calibri Light"/>
                <a:cs typeface="Calibri Light"/>
              </a:rPr>
              <a:t>Verlengingen</a:t>
            </a:r>
          </a:p>
        </p:txBody>
      </p:sp>
      <p:sp>
        <p:nvSpPr>
          <p:cNvPr id="3" name="Content Placeholder 2">
            <a:extLst>
              <a:ext uri="{FF2B5EF4-FFF2-40B4-BE49-F238E27FC236}">
                <a16:creationId xmlns:a16="http://schemas.microsoft.com/office/drawing/2014/main" id="{C190C506-C591-5199-769A-03DF4E5C7362}"/>
              </a:ext>
            </a:extLst>
          </p:cNvPr>
          <p:cNvSpPr>
            <a:spLocks noGrp="1"/>
          </p:cNvSpPr>
          <p:nvPr>
            <p:ph idx="1"/>
          </p:nvPr>
        </p:nvSpPr>
        <p:spPr>
          <a:xfrm>
            <a:off x="464995" y="1364469"/>
            <a:ext cx="8074836" cy="3339383"/>
          </a:xfrm>
        </p:spPr>
        <p:txBody>
          <a:bodyPr/>
          <a:lstStyle/>
          <a:p>
            <a:pPr marL="0" indent="0">
              <a:buNone/>
            </a:pPr>
            <a:r>
              <a:rPr lang="nl-BE" sz="1600" b="1" i="0" u="none" strike="noStrike" cap="none" baseline="0">
                <a:solidFill>
                  <a:srgbClr val="000000"/>
                </a:solidFill>
                <a:effectLst/>
                <a:uFill>
                  <a:solidFill>
                    <a:prstClr val="black">
                      <a:alpha val="0"/>
                    </a:prstClr>
                  </a:solidFill>
                </a:uFill>
                <a:latin typeface="Calibri"/>
                <a:ea typeface="Calibri"/>
                <a:cs typeface="Calibri"/>
              </a:rPr>
              <a:t>Herziening van verlengingen:</a:t>
            </a:r>
          </a:p>
          <a:p>
            <a:pPr marL="0" indent="0">
              <a:buNone/>
            </a:pPr>
            <a:r>
              <a:rPr lang="nl-BE" sz="1600" b="0" i="0" u="none" strike="noStrike" cap="none" baseline="0">
                <a:solidFill>
                  <a:srgbClr val="000000"/>
                </a:solidFill>
                <a:effectLst/>
                <a:uFill>
                  <a:solidFill>
                    <a:prstClr val="black">
                      <a:alpha val="0"/>
                    </a:prstClr>
                  </a:solidFill>
                </a:uFill>
                <a:latin typeface="Calibri"/>
                <a:ea typeface="Calibri"/>
                <a:cs typeface="Calibri"/>
              </a:rPr>
              <a:t>Hiermee wordt de workflow voltooid.</a:t>
            </a:r>
            <a:r>
              <a:rPr lang="nl-BE" sz="1600" b="0" i="0" u="none" strike="noStrike" cap="none" baseline="0">
                <a:solidFill>
                  <a:srgbClr val="000000"/>
                </a:solidFill>
                <a:effectLst/>
                <a:uFill>
                  <a:solidFill>
                    <a:prstClr val="black">
                      <a:alpha val="0"/>
                    </a:prstClr>
                  </a:solidFill>
                </a:uFill>
                <a:latin typeface="Calibri"/>
                <a:ea typeface="Calibri"/>
                <a:cs typeface="Calibri"/>
              </a:rPr>
              <a:t>  </a:t>
            </a:r>
            <a:r>
              <a:rPr lang="nl-BE" sz="1600" b="0" i="0" u="none" strike="noStrike" cap="none" baseline="0">
                <a:solidFill>
                  <a:srgbClr val="000000"/>
                </a:solidFill>
                <a:effectLst/>
                <a:uFill>
                  <a:solidFill>
                    <a:prstClr val="black">
                      <a:alpha val="0"/>
                    </a:prstClr>
                  </a:solidFill>
                </a:uFill>
                <a:latin typeface="Calibri"/>
                <a:ea typeface="Calibri"/>
                <a:cs typeface="Calibri"/>
              </a:rPr>
              <a:t>Zoals u hieronder kunt zien, is de Status terug naar Onboarded en is de verlengingsdatum teruggezet naar de volgende verlengingstijd.</a:t>
            </a:r>
            <a:r>
              <a:rPr lang="nl-BE" sz="1600" b="0" i="0" u="none" strike="noStrike" cap="none" baseline="0">
                <a:solidFill>
                  <a:srgbClr val="000000"/>
                </a:solidFill>
                <a:effectLst/>
                <a:uFill>
                  <a:solidFill>
                    <a:prstClr val="black">
                      <a:alpha val="0"/>
                    </a:prstClr>
                  </a:solidFill>
                </a:uFill>
                <a:latin typeface="Calibri"/>
                <a:ea typeface="Calibri"/>
                <a:cs typeface="Calibri"/>
              </a:rPr>
              <a:t> </a:t>
            </a:r>
          </a:p>
          <a:p>
            <a:pPr marL="0" indent="0">
              <a:buNone/>
            </a:pPr>
            <a:endParaRPr lang="en-GB" sz="1600" b="1"/>
          </a:p>
          <a:p>
            <a:pPr marL="0" indent="0">
              <a:buNone/>
            </a:pPr>
            <a:endParaRPr lang="en-GB" sz="1600" b="1"/>
          </a:p>
          <a:p>
            <a:pPr marL="0" indent="0">
              <a:buNone/>
            </a:pPr>
            <a:endParaRPr lang="en-GB" sz="1600" b="1"/>
          </a:p>
          <a:p>
            <a:pPr marL="0" indent="0">
              <a:buNone/>
            </a:pPr>
            <a:endParaRPr lang="en-GB" sz="1600" b="1"/>
          </a:p>
        </p:txBody>
      </p:sp>
      <p:sp>
        <p:nvSpPr>
          <p:cNvPr id="4" name="Slide Number Placeholder 3">
            <a:extLst>
              <a:ext uri="{FF2B5EF4-FFF2-40B4-BE49-F238E27FC236}">
                <a16:creationId xmlns:a16="http://schemas.microsoft.com/office/drawing/2014/main" id="{69BFBF9B-EC46-2F2F-21DB-D34DA6D81419}"/>
              </a:ext>
            </a:extLst>
          </p:cNvPr>
          <p:cNvSpPr>
            <a:spLocks noGrp="1"/>
          </p:cNvSpPr>
          <p:nvPr>
            <p:ph type="sldNum" sz="quarter" idx="4"/>
          </p:nvPr>
        </p:nvSpPr>
        <p:spPr/>
        <p:txBody>
          <a:bodyPr/>
          <a:lstStyle/>
          <a:p>
            <a:fld id="{BB5FC4A1-A2DE-4EB5-9A46-57D39B4235EC}" type="slidenum">
              <a:rPr lang="en-US" smtClean="0"/>
              <a:t>92</a:t>
            </a:fld>
            <a:endParaRPr lang="en-US"/>
          </a:p>
        </p:txBody>
      </p:sp>
      <p:pic>
        <p:nvPicPr>
          <p:cNvPr id="7" name="Picture 6">
            <a:extLst>
              <a:ext uri="{FF2B5EF4-FFF2-40B4-BE49-F238E27FC236}">
                <a16:creationId xmlns:a16="http://schemas.microsoft.com/office/drawing/2014/main" id="{DB774340-30B5-1EB2-1D32-B2FE970B695A}"/>
              </a:ext>
            </a:extLst>
          </p:cNvPr>
          <p:cNvPicPr>
            <a:picLocks noChangeAspect="1"/>
          </p:cNvPicPr>
          <p:nvPr/>
        </p:nvPicPr>
        <p:blipFill>
          <a:blip r:embed="rId2"/>
          <a:stretch>
            <a:fillRect/>
          </a:stretch>
        </p:blipFill>
        <p:spPr>
          <a:xfrm>
            <a:off x="351600" y="2546735"/>
            <a:ext cx="8552117" cy="2460271"/>
          </a:xfrm>
          <a:prstGeom prst="rect">
            <a:avLst/>
          </a:prstGeom>
        </p:spPr>
      </p:pic>
      <p:contentPart p14:bwMode="auto" r:id="rId3">
        <p14:nvContentPartPr>
          <p14:cNvPr id="8" name="Ink 7">
            <a:extLst>
              <a:ext uri="{FF2B5EF4-FFF2-40B4-BE49-F238E27FC236}">
                <a16:creationId xmlns:a16="http://schemas.microsoft.com/office/drawing/2014/main" id="{C48C07A9-E255-8AE7-7CB8-5EC9E87B93A2}"/>
              </a:ext>
            </a:extLst>
          </p14:cNvPr>
          <p14:cNvContentPartPr/>
          <p14:nvPr/>
        </p14:nvContentPartPr>
        <p14:xfrm>
          <a:off x="1091565" y="2769400"/>
          <a:ext cx="425520" cy="360"/>
        </p14:xfrm>
      </p:contentPart>
      <p:contentPart p14:bwMode="auto" r:id="rId4">
        <p14:nvContentPartPr>
          <p14:cNvPr id="9" name="Ink 8">
            <a:extLst>
              <a:ext uri="{FF2B5EF4-FFF2-40B4-BE49-F238E27FC236}">
                <a16:creationId xmlns:a16="http://schemas.microsoft.com/office/drawing/2014/main" id="{BB9E6B2D-380A-DC73-AE6B-CD92459B0271}"/>
              </a:ext>
            </a:extLst>
          </p14:cNvPr>
          <p14:cNvContentPartPr/>
          <p14:nvPr/>
        </p14:nvContentPartPr>
        <p14:xfrm>
          <a:off x="6897644" y="4606840"/>
          <a:ext cx="1632960" cy="19440"/>
        </p14:xfrm>
      </p:contentPart>
    </p:spTree>
    <p:extLst>
      <p:ext uri="{BB962C8B-B14F-4D97-AF65-F5344CB8AC3E}">
        <p14:creationId val="414315898"/>
      </p:ext>
    </p:extLst>
  </p:cSld>
  <p:clrMapOvr>
    <a:masterClrMapping/>
  </p:clrMapOvr>
  <p:transition spd="med">
    <p:fade/>
  </p:transition>
  <p:timing/>
</p:sld>
</file>

<file path=ppt/slides/slide9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B9DFA5D3-579B-358F-0EA1-E622A1EF4DE7}"/>
              </a:ext>
            </a:extLst>
          </p:cNvPr>
          <p:cNvSpPr>
            <a:spLocks noGrp="1"/>
          </p:cNvSpPr>
          <p:nvPr>
            <p:ph type="title"/>
          </p:nvPr>
        </p:nvSpPr>
        <p:spPr/>
        <p:txBody>
          <a:bodyPr/>
          <a:lstStyle/>
          <a:p>
            <a:r>
              <a:rPr lang="nl-BE" sz="2000" b="0" i="0" u="none" strike="noStrike" cap="none" baseline="0">
                <a:solidFill>
                  <a:srgbClr val="FFFFFF"/>
                </a:solidFill>
                <a:effectLst/>
                <a:uFill>
                  <a:solidFill>
                    <a:prstClr val="black">
                      <a:alpha val="0"/>
                    </a:prstClr>
                  </a:solidFill>
                </a:uFill>
                <a:latin typeface="Calibri Light"/>
                <a:ea typeface="Calibri Light"/>
                <a:cs typeface="Calibri Light"/>
              </a:rPr>
              <a:t>Verlengingen</a:t>
            </a:r>
          </a:p>
        </p:txBody>
      </p:sp>
      <p:sp>
        <p:nvSpPr>
          <p:cNvPr id="3" name="Content Placeholder 2">
            <a:extLst>
              <a:ext uri="{FF2B5EF4-FFF2-40B4-BE49-F238E27FC236}">
                <a16:creationId xmlns:a16="http://schemas.microsoft.com/office/drawing/2014/main" id="{C190C506-C591-5199-769A-03DF4E5C7362}"/>
              </a:ext>
            </a:extLst>
          </p:cNvPr>
          <p:cNvSpPr>
            <a:spLocks noGrp="1"/>
          </p:cNvSpPr>
          <p:nvPr>
            <p:ph idx="1"/>
          </p:nvPr>
        </p:nvSpPr>
        <p:spPr>
          <a:xfrm>
            <a:off x="464995" y="1364469"/>
            <a:ext cx="8074836" cy="3339383"/>
          </a:xfrm>
        </p:spPr>
        <p:txBody>
          <a:bodyPr>
            <a:normAutofit fontScale="95000" lnSpcReduction="20000"/>
          </a:bodyPr>
          <a:lstStyle/>
          <a:p>
            <a:pPr marL="0" indent="0">
              <a:buNone/>
            </a:pPr>
            <a:r>
              <a:rPr lang="nl-BE" sz="1500" b="1" i="0" u="none" strike="noStrike" cap="none" baseline="0">
                <a:solidFill>
                  <a:srgbClr val="000000"/>
                </a:solidFill>
                <a:effectLst/>
                <a:uFill>
                  <a:solidFill>
                    <a:prstClr val="black">
                      <a:alpha val="0"/>
                    </a:prstClr>
                  </a:solidFill>
                </a:uFill>
                <a:latin typeface="Calibri"/>
                <a:ea typeface="Calibri"/>
                <a:cs typeface="Calibri"/>
              </a:rPr>
              <a:t>Herziening van verlengingen:</a:t>
            </a:r>
          </a:p>
          <a:p>
            <a:pPr marL="0" indent="0">
              <a:buNone/>
            </a:pPr>
            <a:r>
              <a:rPr lang="nl-BE" sz="1500" b="0" i="0" u="none" strike="noStrike" cap="none" baseline="0">
                <a:solidFill>
                  <a:srgbClr val="000000"/>
                </a:solidFill>
                <a:effectLst/>
                <a:uFill>
                  <a:solidFill>
                    <a:prstClr val="black">
                      <a:alpha val="0"/>
                    </a:prstClr>
                  </a:solidFill>
                </a:uFill>
                <a:latin typeface="Calibri"/>
                <a:ea typeface="Calibri"/>
                <a:cs typeface="Calibri"/>
              </a:rPr>
              <a:t>Als er een NIEUWE World Check/Media Check of statuswijziging was en ze de beoordeling met mogelijke statuswijziging van </a:t>
            </a:r>
            <a:r>
              <a:rPr lang="nl-BE" sz="1500" b="0" i="0" u="none" strike="noStrike" cap="none" baseline="30000">
                <a:solidFill>
                  <a:srgbClr val="000000"/>
                </a:solidFill>
                <a:effectLst/>
                <a:uFill>
                  <a:solidFill>
                    <a:prstClr val="black">
                      <a:alpha val="0"/>
                    </a:prstClr>
                  </a:solidFill>
                </a:uFill>
                <a:latin typeface="Calibri"/>
                <a:ea typeface="Calibri"/>
                <a:cs typeface="Calibri"/>
              </a:rPr>
              <a:t>derden</a:t>
            </a:r>
            <a:r>
              <a:rPr lang="nl-BE" sz="1500" b="0" i="0" u="none" strike="noStrike" cap="none" baseline="0">
                <a:solidFill>
                  <a:srgbClr val="000000"/>
                </a:solidFill>
                <a:effectLst/>
                <a:uFill>
                  <a:solidFill>
                    <a:prstClr val="black">
                      <a:alpha val="0"/>
                    </a:prstClr>
                  </a:solidFill>
                </a:uFill>
                <a:latin typeface="Calibri"/>
                <a:ea typeface="Calibri"/>
                <a:cs typeface="Calibri"/>
              </a:rPr>
              <a:t> hebben voltooid, is deze vervolgens verplaatst naar het goedkeuringsteam om het volgende te beoordelen:</a:t>
            </a:r>
          </a:p>
          <a:p>
            <a:pPr marL="0" indent="0">
              <a:buNone/>
            </a:pPr>
            <a:endParaRPr lang="en-GB" sz="1600"/>
          </a:p>
          <a:p>
            <a:pPr marL="0" indent="0">
              <a:buNone/>
            </a:pPr>
            <a:endParaRPr lang="en-GB" sz="1600"/>
          </a:p>
          <a:p>
            <a:pPr marL="0" indent="0">
              <a:buNone/>
            </a:pPr>
            <a:endParaRPr lang="en-GB" sz="1600" b="1"/>
          </a:p>
          <a:p>
            <a:pPr marL="0" indent="0">
              <a:buNone/>
            </a:pPr>
            <a:endParaRPr lang="en-GB" sz="1600" b="1"/>
          </a:p>
          <a:p>
            <a:pPr marL="0" indent="0">
              <a:buNone/>
            </a:pPr>
            <a:endParaRPr lang="en-GB" sz="1600"/>
          </a:p>
          <a:p>
            <a:pPr marL="0" indent="0">
              <a:buNone/>
            </a:pPr>
            <a:endParaRPr lang="en-GB" sz="1600"/>
          </a:p>
          <a:p>
            <a:pPr marL="0" indent="0">
              <a:buNone/>
            </a:pPr>
            <a:endParaRPr lang="en-GB" sz="1600"/>
          </a:p>
          <a:p>
            <a:pPr marL="0" indent="0">
              <a:buNone/>
            </a:pPr>
            <a:r>
              <a:rPr lang="nl-BE" sz="1500" b="0" i="0" u="none" strike="noStrike" cap="none" baseline="0">
                <a:solidFill>
                  <a:srgbClr val="000000"/>
                </a:solidFill>
                <a:effectLst/>
                <a:uFill>
                  <a:solidFill>
                    <a:prstClr val="black">
                      <a:alpha val="0"/>
                    </a:prstClr>
                  </a:solidFill>
                </a:uFill>
                <a:latin typeface="Calibri"/>
                <a:ea typeface="Calibri"/>
                <a:cs typeface="Calibri"/>
              </a:rPr>
              <a:t>Dit staat dan in hun Toegewezen activiteiten op de startpagina van het Goedkeuringsteam.</a:t>
            </a:r>
          </a:p>
          <a:p>
            <a:pPr marL="0" indent="0">
              <a:buNone/>
            </a:pPr>
            <a:endParaRPr lang="en-GB" sz="1600" b="1"/>
          </a:p>
          <a:p>
            <a:pPr marL="0" indent="0">
              <a:buNone/>
            </a:pPr>
            <a:endParaRPr lang="en-GB" sz="1600" b="1"/>
          </a:p>
          <a:p>
            <a:pPr marL="0" indent="0">
              <a:buNone/>
            </a:pPr>
            <a:endParaRPr lang="en-GB" sz="1600" b="1"/>
          </a:p>
          <a:p>
            <a:pPr marL="0" indent="0">
              <a:buNone/>
            </a:pPr>
            <a:endParaRPr lang="en-GB" sz="1600" b="1"/>
          </a:p>
          <a:p>
            <a:pPr marL="0" indent="0">
              <a:buNone/>
            </a:pPr>
            <a:endParaRPr lang="en-GB" sz="1600" b="1"/>
          </a:p>
        </p:txBody>
      </p:sp>
      <p:sp>
        <p:nvSpPr>
          <p:cNvPr id="4" name="Slide Number Placeholder 3">
            <a:extLst>
              <a:ext uri="{FF2B5EF4-FFF2-40B4-BE49-F238E27FC236}">
                <a16:creationId xmlns:a16="http://schemas.microsoft.com/office/drawing/2014/main" id="{69BFBF9B-EC46-2F2F-21DB-D34DA6D81419}"/>
              </a:ext>
            </a:extLst>
          </p:cNvPr>
          <p:cNvSpPr>
            <a:spLocks noGrp="1"/>
          </p:cNvSpPr>
          <p:nvPr>
            <p:ph type="sldNum" sz="quarter" idx="4"/>
          </p:nvPr>
        </p:nvSpPr>
        <p:spPr/>
        <p:txBody>
          <a:bodyPr/>
          <a:lstStyle/>
          <a:p>
            <a:fld id="{BB5FC4A1-A2DE-4EB5-9A46-57D39B4235EC}" type="slidenum">
              <a:rPr lang="en-US" smtClean="0"/>
              <a:t>93</a:t>
            </a:fld>
            <a:endParaRPr lang="en-US"/>
          </a:p>
        </p:txBody>
      </p:sp>
      <p:pic>
        <p:nvPicPr>
          <p:cNvPr id="6" name="Picture 5">
            <a:extLst>
              <a:ext uri="{FF2B5EF4-FFF2-40B4-BE49-F238E27FC236}">
                <a16:creationId xmlns:a16="http://schemas.microsoft.com/office/drawing/2014/main" id="{0E9A4D27-0C39-702A-9A6B-ECFE4D9682B2}"/>
              </a:ext>
            </a:extLst>
          </p:cNvPr>
          <p:cNvPicPr>
            <a:picLocks noChangeAspect="1"/>
          </p:cNvPicPr>
          <p:nvPr/>
        </p:nvPicPr>
        <p:blipFill>
          <a:blip r:embed="rId2"/>
          <a:stretch>
            <a:fillRect/>
          </a:stretch>
        </p:blipFill>
        <p:spPr>
          <a:xfrm>
            <a:off x="512485" y="2465342"/>
            <a:ext cx="7979856" cy="1492241"/>
          </a:xfrm>
          <a:prstGeom prst="rect">
            <a:avLst/>
          </a:prstGeom>
        </p:spPr>
      </p:pic>
      <p:pic>
        <p:nvPicPr>
          <p:cNvPr id="11" name="Picture 10">
            <a:extLst>
              <a:ext uri="{FF2B5EF4-FFF2-40B4-BE49-F238E27FC236}">
                <a16:creationId xmlns:a16="http://schemas.microsoft.com/office/drawing/2014/main" id="{2A65E007-4523-043B-B448-1DBB3373C716}"/>
              </a:ext>
            </a:extLst>
          </p:cNvPr>
          <p:cNvPicPr>
            <a:picLocks noChangeAspect="1"/>
          </p:cNvPicPr>
          <p:nvPr/>
        </p:nvPicPr>
        <p:blipFill>
          <a:blip r:embed="rId3"/>
          <a:stretch>
            <a:fillRect/>
          </a:stretch>
        </p:blipFill>
        <p:spPr>
          <a:xfrm>
            <a:off x="464995" y="5098409"/>
            <a:ext cx="8539831" cy="494523"/>
          </a:xfrm>
          <a:prstGeom prst="rect">
            <a:avLst/>
          </a:prstGeom>
        </p:spPr>
      </p:pic>
      <p:contentPart p14:bwMode="auto" r:id="rId4">
        <p14:nvContentPartPr>
          <p14:cNvPr id="12" name="Ink 11">
            <a:extLst>
              <a:ext uri="{FF2B5EF4-FFF2-40B4-BE49-F238E27FC236}">
                <a16:creationId xmlns:a16="http://schemas.microsoft.com/office/drawing/2014/main" id="{667F2C4C-B870-FEA0-BB6C-D4AC3B1246CE}"/>
              </a:ext>
            </a:extLst>
          </p14:cNvPr>
          <p14:cNvContentPartPr/>
          <p14:nvPr/>
        </p14:nvContentPartPr>
        <p14:xfrm>
          <a:off x="6533685" y="2698263"/>
          <a:ext cx="1436760" cy="80280"/>
        </p14:xfrm>
      </p:contentPart>
      <p:contentPart p14:bwMode="auto" r:id="rId5">
        <p14:nvContentPartPr>
          <p14:cNvPr id="13" name="Ink 12">
            <a:extLst>
              <a:ext uri="{FF2B5EF4-FFF2-40B4-BE49-F238E27FC236}">
                <a16:creationId xmlns:a16="http://schemas.microsoft.com/office/drawing/2014/main" id="{D26D15E4-812F-3ED6-76BD-B4F66B25FBFB}"/>
              </a:ext>
            </a:extLst>
          </p14:cNvPr>
          <p14:cNvContentPartPr/>
          <p14:nvPr/>
        </p14:nvContentPartPr>
        <p14:xfrm>
          <a:off x="6595605" y="5289903"/>
          <a:ext cx="851760" cy="46080"/>
        </p14:xfrm>
      </p:contentPart>
    </p:spTree>
    <p:extLst>
      <p:ext uri="{BB962C8B-B14F-4D97-AF65-F5344CB8AC3E}">
        <p14:creationId val="2683611366"/>
      </p:ext>
    </p:extLst>
  </p:cSld>
  <p:clrMapOvr>
    <a:masterClrMapping/>
  </p:clrMapOvr>
  <p:transition spd="med">
    <p:fade/>
  </p:transition>
  <p:timing/>
</p:sld>
</file>

<file path=ppt/slides/slide9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B9DFA5D3-579B-358F-0EA1-E622A1EF4DE7}"/>
              </a:ext>
            </a:extLst>
          </p:cNvPr>
          <p:cNvSpPr>
            <a:spLocks noGrp="1"/>
          </p:cNvSpPr>
          <p:nvPr>
            <p:ph type="title"/>
          </p:nvPr>
        </p:nvSpPr>
        <p:spPr/>
        <p:txBody>
          <a:bodyPr/>
          <a:lstStyle/>
          <a:p>
            <a:r>
              <a:rPr lang="nl-BE" sz="2000" b="0" i="0" u="none" strike="noStrike" cap="none" baseline="0">
                <a:solidFill>
                  <a:srgbClr val="FFFFFF"/>
                </a:solidFill>
                <a:effectLst/>
                <a:uFill>
                  <a:solidFill>
                    <a:prstClr val="black">
                      <a:alpha val="0"/>
                    </a:prstClr>
                  </a:solidFill>
                </a:uFill>
                <a:latin typeface="Calibri Light"/>
                <a:ea typeface="Calibri Light"/>
                <a:cs typeface="Calibri Light"/>
              </a:rPr>
              <a:t>Verlengingen</a:t>
            </a:r>
          </a:p>
        </p:txBody>
      </p:sp>
      <p:sp>
        <p:nvSpPr>
          <p:cNvPr id="3" name="Content Placeholder 2">
            <a:extLst>
              <a:ext uri="{FF2B5EF4-FFF2-40B4-BE49-F238E27FC236}">
                <a16:creationId xmlns:a16="http://schemas.microsoft.com/office/drawing/2014/main" id="{C190C506-C591-5199-769A-03DF4E5C7362}"/>
              </a:ext>
            </a:extLst>
          </p:cNvPr>
          <p:cNvSpPr>
            <a:spLocks noGrp="1"/>
          </p:cNvSpPr>
          <p:nvPr>
            <p:ph idx="1"/>
          </p:nvPr>
        </p:nvSpPr>
        <p:spPr>
          <a:xfrm>
            <a:off x="464995" y="1364469"/>
            <a:ext cx="8074836" cy="3339383"/>
          </a:xfrm>
        </p:spPr>
        <p:txBody>
          <a:bodyPr>
            <a:normAutofit/>
          </a:bodyPr>
          <a:lstStyle/>
          <a:p>
            <a:pPr marL="0" indent="0">
              <a:buNone/>
            </a:pPr>
            <a:r>
              <a:rPr lang="nl-BE" sz="1600" b="1" i="0" u="none" strike="noStrike" cap="none" baseline="0">
                <a:solidFill>
                  <a:srgbClr val="000000"/>
                </a:solidFill>
                <a:effectLst/>
                <a:uFill>
                  <a:solidFill>
                    <a:prstClr val="black">
                      <a:alpha val="0"/>
                    </a:prstClr>
                  </a:solidFill>
                </a:uFill>
                <a:latin typeface="Calibri"/>
                <a:ea typeface="Calibri"/>
                <a:cs typeface="Calibri"/>
              </a:rPr>
              <a:t>Herziening van verlengingen:</a:t>
            </a:r>
          </a:p>
          <a:p>
            <a:pPr marL="0" indent="0">
              <a:buNone/>
            </a:pPr>
            <a:r>
              <a:rPr lang="nl-BE" sz="1600" b="0" i="0" u="none" strike="noStrike" cap="none" baseline="0">
                <a:solidFill>
                  <a:srgbClr val="000000"/>
                </a:solidFill>
                <a:effectLst/>
                <a:uFill>
                  <a:solidFill>
                    <a:prstClr val="black">
                      <a:alpha val="0"/>
                    </a:prstClr>
                  </a:solidFill>
                </a:uFill>
                <a:latin typeface="Calibri"/>
                <a:ea typeface="Calibri"/>
                <a:cs typeface="Calibri"/>
              </a:rPr>
              <a:t>Het lid van het goedkeuringsteam zal het gedeelte Screening en details bekijken om een beslissing te nemen zodat hij/zij de beoordeling kan voltooien.</a:t>
            </a:r>
            <a:r>
              <a:rPr lang="nl-BE" sz="1600" b="0" i="0" u="none" strike="noStrike" cap="none" baseline="0">
                <a:solidFill>
                  <a:srgbClr val="000000"/>
                </a:solidFill>
                <a:effectLst/>
                <a:uFill>
                  <a:solidFill>
                    <a:prstClr val="black">
                      <a:alpha val="0"/>
                    </a:prstClr>
                  </a:solidFill>
                </a:uFill>
                <a:latin typeface="Calibri"/>
                <a:ea typeface="Calibri"/>
                <a:cs typeface="Calibri"/>
              </a:rPr>
              <a:t>  </a:t>
            </a:r>
            <a:r>
              <a:rPr lang="nl-BE" sz="1600" b="0" i="0" u="none" strike="noStrike" cap="none" baseline="0">
                <a:solidFill>
                  <a:srgbClr val="000000"/>
                </a:solidFill>
                <a:effectLst/>
                <a:uFill>
                  <a:solidFill>
                    <a:prstClr val="black">
                      <a:alpha val="0"/>
                    </a:prstClr>
                  </a:solidFill>
                </a:uFill>
                <a:latin typeface="Calibri"/>
                <a:ea typeface="Calibri"/>
                <a:cs typeface="Calibri"/>
              </a:rPr>
              <a:t>Om de beoordeling te voltooien, klikt u op het potloodpictogram zoals hieronder gemarkeerd:</a:t>
            </a:r>
          </a:p>
          <a:p>
            <a:pPr marL="0" indent="0">
              <a:buNone/>
            </a:pPr>
            <a:endParaRPr lang="en-GB" sz="1600"/>
          </a:p>
          <a:p>
            <a:pPr marL="0" indent="0">
              <a:buNone/>
            </a:pPr>
            <a:endParaRPr lang="en-GB" sz="1600"/>
          </a:p>
          <a:p>
            <a:pPr marL="0" indent="0">
              <a:buNone/>
            </a:pPr>
            <a:endParaRPr lang="en-GB" sz="1600" b="1"/>
          </a:p>
          <a:p>
            <a:pPr marL="0" indent="0">
              <a:buNone/>
            </a:pPr>
            <a:endParaRPr lang="en-GB" sz="1600" b="1"/>
          </a:p>
          <a:p>
            <a:pPr marL="0" indent="0">
              <a:buNone/>
            </a:pPr>
            <a:endParaRPr lang="en-GB" sz="1600"/>
          </a:p>
          <a:p>
            <a:pPr marL="0" indent="0">
              <a:buNone/>
            </a:pPr>
            <a:endParaRPr lang="en-GB" sz="1600"/>
          </a:p>
          <a:p>
            <a:pPr marL="0" indent="0">
              <a:buNone/>
            </a:pPr>
            <a:endParaRPr lang="en-GB" sz="1600"/>
          </a:p>
          <a:p>
            <a:pPr marL="0" indent="0">
              <a:buNone/>
            </a:pPr>
            <a:endParaRPr lang="en-GB" sz="1600" b="1"/>
          </a:p>
          <a:p>
            <a:pPr marL="0" indent="0">
              <a:buNone/>
            </a:pPr>
            <a:endParaRPr lang="en-GB" sz="1600" b="1"/>
          </a:p>
          <a:p>
            <a:pPr marL="0" indent="0">
              <a:buNone/>
            </a:pPr>
            <a:endParaRPr lang="en-GB" sz="1600" b="1"/>
          </a:p>
          <a:p>
            <a:pPr marL="0" indent="0">
              <a:buNone/>
            </a:pPr>
            <a:endParaRPr lang="en-GB" sz="1600" b="1"/>
          </a:p>
          <a:p>
            <a:pPr marL="0" indent="0">
              <a:buNone/>
            </a:pPr>
            <a:endParaRPr lang="en-GB" sz="1600" b="1"/>
          </a:p>
        </p:txBody>
      </p:sp>
      <p:sp>
        <p:nvSpPr>
          <p:cNvPr id="4" name="Slide Number Placeholder 3">
            <a:extLst>
              <a:ext uri="{FF2B5EF4-FFF2-40B4-BE49-F238E27FC236}">
                <a16:creationId xmlns:a16="http://schemas.microsoft.com/office/drawing/2014/main" id="{69BFBF9B-EC46-2F2F-21DB-D34DA6D81419}"/>
              </a:ext>
            </a:extLst>
          </p:cNvPr>
          <p:cNvSpPr>
            <a:spLocks noGrp="1"/>
          </p:cNvSpPr>
          <p:nvPr>
            <p:ph type="sldNum" sz="quarter" idx="4"/>
          </p:nvPr>
        </p:nvSpPr>
        <p:spPr/>
        <p:txBody>
          <a:bodyPr/>
          <a:lstStyle/>
          <a:p>
            <a:fld id="{BB5FC4A1-A2DE-4EB5-9A46-57D39B4235EC}" type="slidenum">
              <a:rPr lang="en-US" smtClean="0"/>
              <a:t>94</a:t>
            </a:fld>
            <a:endParaRPr lang="en-US"/>
          </a:p>
        </p:txBody>
      </p:sp>
      <p:pic>
        <p:nvPicPr>
          <p:cNvPr id="7" name="Picture 6">
            <a:extLst>
              <a:ext uri="{FF2B5EF4-FFF2-40B4-BE49-F238E27FC236}">
                <a16:creationId xmlns:a16="http://schemas.microsoft.com/office/drawing/2014/main" id="{D1645AB6-90C1-F5B7-4F24-A605311AA61C}"/>
              </a:ext>
            </a:extLst>
          </p:cNvPr>
          <p:cNvPicPr>
            <a:picLocks noChangeAspect="1"/>
          </p:cNvPicPr>
          <p:nvPr/>
        </p:nvPicPr>
        <p:blipFill>
          <a:blip r:embed="rId2"/>
          <a:stretch>
            <a:fillRect/>
          </a:stretch>
        </p:blipFill>
        <p:spPr>
          <a:xfrm>
            <a:off x="511549" y="2724792"/>
            <a:ext cx="8167456" cy="3116662"/>
          </a:xfrm>
          <a:prstGeom prst="rect">
            <a:avLst/>
          </a:prstGeom>
        </p:spPr>
      </p:pic>
      <p:contentPart p14:bwMode="auto" r:id="rId3">
        <p14:nvContentPartPr>
          <p14:cNvPr id="8" name="Ink 7">
            <a:extLst>
              <a:ext uri="{FF2B5EF4-FFF2-40B4-BE49-F238E27FC236}">
                <a16:creationId xmlns:a16="http://schemas.microsoft.com/office/drawing/2014/main" id="{C1FF5BF8-268B-280D-B92D-41EBB6458CD4}"/>
              </a:ext>
            </a:extLst>
          </p14:cNvPr>
          <p14:cNvContentPartPr/>
          <p14:nvPr/>
        </p14:nvContentPartPr>
        <p14:xfrm>
          <a:off x="6498044" y="5334760"/>
          <a:ext cx="2035080" cy="45360"/>
        </p14:xfrm>
      </p:contentPart>
    </p:spTree>
    <p:extLst>
      <p:ext uri="{BB962C8B-B14F-4D97-AF65-F5344CB8AC3E}">
        <p14:creationId val="538363436"/>
      </p:ext>
    </p:extLst>
  </p:cSld>
  <p:clrMapOvr>
    <a:masterClrMapping/>
  </p:clrMapOvr>
  <p:transition spd="med">
    <p:fade/>
  </p:transition>
  <p:timing/>
</p:sld>
</file>

<file path=ppt/slides/slide9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B9DFA5D3-579B-358F-0EA1-E622A1EF4DE7}"/>
              </a:ext>
            </a:extLst>
          </p:cNvPr>
          <p:cNvSpPr>
            <a:spLocks noGrp="1"/>
          </p:cNvSpPr>
          <p:nvPr>
            <p:ph type="title"/>
          </p:nvPr>
        </p:nvSpPr>
        <p:spPr/>
        <p:txBody>
          <a:bodyPr/>
          <a:lstStyle/>
          <a:p>
            <a:r>
              <a:rPr lang="nl-BE" sz="2000" b="0" i="0" u="none" strike="noStrike" cap="none" baseline="0">
                <a:solidFill>
                  <a:srgbClr val="FFFFFF"/>
                </a:solidFill>
                <a:effectLst/>
                <a:uFill>
                  <a:solidFill>
                    <a:prstClr val="black">
                      <a:alpha val="0"/>
                    </a:prstClr>
                  </a:solidFill>
                </a:uFill>
                <a:latin typeface="Calibri Light"/>
                <a:ea typeface="Calibri Light"/>
                <a:cs typeface="Calibri Light"/>
              </a:rPr>
              <a:t>Verlengingen</a:t>
            </a:r>
          </a:p>
        </p:txBody>
      </p:sp>
      <p:sp>
        <p:nvSpPr>
          <p:cNvPr id="3" name="Content Placeholder 2">
            <a:extLst>
              <a:ext uri="{FF2B5EF4-FFF2-40B4-BE49-F238E27FC236}">
                <a16:creationId xmlns:a16="http://schemas.microsoft.com/office/drawing/2014/main" id="{C190C506-C591-5199-769A-03DF4E5C7362}"/>
              </a:ext>
            </a:extLst>
          </p:cNvPr>
          <p:cNvSpPr>
            <a:spLocks noGrp="1"/>
          </p:cNvSpPr>
          <p:nvPr>
            <p:ph idx="1"/>
          </p:nvPr>
        </p:nvSpPr>
        <p:spPr>
          <a:xfrm>
            <a:off x="464995" y="1364469"/>
            <a:ext cx="8074836" cy="3339383"/>
          </a:xfrm>
        </p:spPr>
        <p:txBody>
          <a:bodyPr>
            <a:normAutofit/>
          </a:bodyPr>
          <a:lstStyle/>
          <a:p>
            <a:pPr marL="0" indent="0">
              <a:buNone/>
            </a:pPr>
            <a:r>
              <a:rPr lang="nl-BE" sz="1600" b="1" i="0" u="none" strike="noStrike" cap="none" baseline="0">
                <a:solidFill>
                  <a:srgbClr val="000000"/>
                </a:solidFill>
                <a:effectLst/>
                <a:uFill>
                  <a:solidFill>
                    <a:prstClr val="black">
                      <a:alpha val="0"/>
                    </a:prstClr>
                  </a:solidFill>
                </a:uFill>
                <a:latin typeface="Calibri"/>
                <a:ea typeface="Calibri"/>
                <a:cs typeface="Calibri"/>
              </a:rPr>
              <a:t>Herziening van verlengingen:</a:t>
            </a:r>
          </a:p>
          <a:p>
            <a:pPr marL="0" indent="0">
              <a:buNone/>
            </a:pPr>
            <a:r>
              <a:rPr lang="nl-BE" sz="1600" b="0" i="0" u="none" strike="noStrike" cap="none" baseline="0">
                <a:solidFill>
                  <a:srgbClr val="000000"/>
                </a:solidFill>
                <a:effectLst/>
                <a:uFill>
                  <a:solidFill>
                    <a:prstClr val="black">
                      <a:alpha val="0"/>
                    </a:prstClr>
                  </a:solidFill>
                </a:uFill>
                <a:latin typeface="Calibri"/>
                <a:ea typeface="Calibri"/>
                <a:cs typeface="Calibri"/>
              </a:rPr>
              <a:t>Het goedkeuringsteam heeft 4 opties:</a:t>
            </a:r>
          </a:p>
          <a:p>
            <a:pPr marL="0" indent="0">
              <a:buNone/>
            </a:pPr>
            <a:r>
              <a:rPr lang="nl-BE" sz="1600" b="0" i="0" u="none" strike="noStrike" cap="none" baseline="0">
                <a:solidFill>
                  <a:srgbClr val="000000"/>
                </a:solidFill>
                <a:effectLst/>
                <a:uFill>
                  <a:solidFill>
                    <a:prstClr val="black">
                      <a:alpha val="0"/>
                    </a:prstClr>
                  </a:solidFill>
                </a:uFill>
                <a:latin typeface="Calibri"/>
                <a:ea typeface="Calibri"/>
                <a:cs typeface="Calibri"/>
              </a:rPr>
              <a:t>Goedkeuren van derde partij – die het verlengingsproces voor onboarding voltooit.</a:t>
            </a:r>
          </a:p>
          <a:p>
            <a:pPr marL="0" indent="0">
              <a:buNone/>
            </a:pPr>
            <a:r>
              <a:rPr lang="nl-BE" sz="1600" b="0" i="0" u="none" strike="noStrike" cap="none" baseline="0">
                <a:solidFill>
                  <a:srgbClr val="000000"/>
                </a:solidFill>
                <a:effectLst/>
                <a:uFill>
                  <a:solidFill>
                    <a:prstClr val="black">
                      <a:alpha val="0"/>
                    </a:prstClr>
                  </a:solidFill>
                </a:uFill>
                <a:latin typeface="Calibri"/>
                <a:ea typeface="Calibri"/>
                <a:cs typeface="Calibri"/>
              </a:rPr>
              <a:t>Ga verder met Onboarding – waardoor de workflows van de vragenlijst worden geopend</a:t>
            </a:r>
          </a:p>
          <a:p>
            <a:pPr marL="0" indent="0">
              <a:buNone/>
            </a:pPr>
            <a:r>
              <a:rPr lang="nl-BE" sz="1600" b="0" i="0" u="none" strike="noStrike" cap="none" baseline="0">
                <a:solidFill>
                  <a:srgbClr val="000000"/>
                </a:solidFill>
                <a:effectLst/>
                <a:uFill>
                  <a:solidFill>
                    <a:prstClr val="black">
                      <a:alpha val="0"/>
                    </a:prstClr>
                  </a:solidFill>
                </a:uFill>
                <a:latin typeface="Calibri"/>
                <a:ea typeface="Calibri"/>
                <a:cs typeface="Calibri"/>
              </a:rPr>
              <a:t>Nalevingsbeoordeling van derde partij – stuurt naar het nalevingsteam</a:t>
            </a:r>
          </a:p>
          <a:p>
            <a:pPr marL="0" indent="0">
              <a:buNone/>
            </a:pPr>
            <a:r>
              <a:rPr lang="nl-BE" sz="1600" b="0" i="0" u="none" strike="noStrike" cap="none" baseline="0">
                <a:solidFill>
                  <a:srgbClr val="000000"/>
                </a:solidFill>
                <a:effectLst/>
                <a:uFill>
                  <a:solidFill>
                    <a:prstClr val="black">
                      <a:alpha val="0"/>
                    </a:prstClr>
                  </a:solidFill>
                </a:uFill>
                <a:latin typeface="Calibri"/>
                <a:ea typeface="Calibri"/>
                <a:cs typeface="Calibri"/>
              </a:rPr>
              <a:t>Derde partij weigeren</a:t>
            </a:r>
          </a:p>
          <a:p>
            <a:pPr marL="0" indent="0">
              <a:buNone/>
            </a:pPr>
            <a:endParaRPr lang="en-GB" sz="1600"/>
          </a:p>
          <a:p>
            <a:pPr marL="0" indent="0">
              <a:buNone/>
            </a:pPr>
            <a:endParaRPr lang="en-GB" sz="1600"/>
          </a:p>
          <a:p>
            <a:pPr marL="0" indent="0">
              <a:buNone/>
            </a:pPr>
            <a:endParaRPr lang="en-GB" sz="1600" b="1"/>
          </a:p>
          <a:p>
            <a:pPr marL="0" indent="0">
              <a:buNone/>
            </a:pPr>
            <a:endParaRPr lang="en-GB" sz="1600" b="1"/>
          </a:p>
          <a:p>
            <a:pPr marL="0" indent="0">
              <a:buNone/>
            </a:pPr>
            <a:endParaRPr lang="en-GB" sz="1600"/>
          </a:p>
          <a:p>
            <a:pPr marL="0" indent="0">
              <a:buNone/>
            </a:pPr>
            <a:endParaRPr lang="en-GB" sz="1600"/>
          </a:p>
          <a:p>
            <a:pPr marL="0" indent="0">
              <a:buNone/>
            </a:pPr>
            <a:endParaRPr lang="en-GB" sz="1600"/>
          </a:p>
          <a:p>
            <a:pPr marL="0" indent="0">
              <a:buNone/>
            </a:pPr>
            <a:endParaRPr lang="en-GB" sz="1600" b="1"/>
          </a:p>
          <a:p>
            <a:pPr marL="0" indent="0">
              <a:buNone/>
            </a:pPr>
            <a:endParaRPr lang="en-GB" sz="1600" b="1"/>
          </a:p>
          <a:p>
            <a:pPr marL="0" indent="0">
              <a:buNone/>
            </a:pPr>
            <a:endParaRPr lang="en-GB" sz="1600" b="1"/>
          </a:p>
        </p:txBody>
      </p:sp>
      <p:sp>
        <p:nvSpPr>
          <p:cNvPr id="4" name="Slide Number Placeholder 3">
            <a:extLst>
              <a:ext uri="{FF2B5EF4-FFF2-40B4-BE49-F238E27FC236}">
                <a16:creationId xmlns:a16="http://schemas.microsoft.com/office/drawing/2014/main" id="{69BFBF9B-EC46-2F2F-21DB-D34DA6D81419}"/>
              </a:ext>
            </a:extLst>
          </p:cNvPr>
          <p:cNvSpPr>
            <a:spLocks noGrp="1"/>
          </p:cNvSpPr>
          <p:nvPr>
            <p:ph type="sldNum" sz="quarter" idx="4"/>
          </p:nvPr>
        </p:nvSpPr>
        <p:spPr/>
        <p:txBody>
          <a:bodyPr/>
          <a:lstStyle/>
          <a:p>
            <a:fld id="{BB5FC4A1-A2DE-4EB5-9A46-57D39B4235EC}" type="slidenum">
              <a:rPr lang="en-US" smtClean="0"/>
              <a:t>95</a:t>
            </a:fld>
            <a:endParaRPr lang="en-US"/>
          </a:p>
        </p:txBody>
      </p:sp>
      <p:pic>
        <p:nvPicPr>
          <p:cNvPr id="6" name="Picture 5">
            <a:extLst>
              <a:ext uri="{FF2B5EF4-FFF2-40B4-BE49-F238E27FC236}">
                <a16:creationId xmlns:a16="http://schemas.microsoft.com/office/drawing/2014/main" id="{6F6FC98D-9C49-78D2-C249-5F13CA77C9FF}"/>
              </a:ext>
            </a:extLst>
          </p:cNvPr>
          <p:cNvPicPr>
            <a:picLocks noChangeAspect="1"/>
          </p:cNvPicPr>
          <p:nvPr/>
        </p:nvPicPr>
        <p:blipFill>
          <a:blip r:embed="rId2"/>
          <a:stretch>
            <a:fillRect/>
          </a:stretch>
        </p:blipFill>
        <p:spPr>
          <a:xfrm>
            <a:off x="464995" y="3284724"/>
            <a:ext cx="7998781" cy="2539027"/>
          </a:xfrm>
          <a:prstGeom prst="rect">
            <a:avLst/>
          </a:prstGeom>
        </p:spPr>
      </p:pic>
      <p:sp>
        <p:nvSpPr>
          <p:cNvPr id="9" name="TextBox 8">
            <a:extLst>
              <a:ext uri="{FF2B5EF4-FFF2-40B4-BE49-F238E27FC236}">
                <a16:creationId xmlns:a16="http://schemas.microsoft.com/office/drawing/2014/main" id="{3FE11E1F-EDD3-561C-0F36-8DF79D540C5C}"/>
              </a:ext>
            </a:extLst>
          </p:cNvPr>
          <p:cNvSpPr txBox="1"/>
          <p:nvPr/>
        </p:nvSpPr>
        <p:spPr>
          <a:xfrm>
            <a:off x="464995" y="5885895"/>
            <a:ext cx="8110834" cy="640080"/>
          </a:xfrm>
          <a:prstGeom prst="rect">
            <a:avLst/>
          </a:prstGeom>
          <a:noFill/>
        </p:spPr>
        <p:txBody>
          <a:bodyPr wrap="square" rtlCol="0">
            <a:spAutoFit/>
          </a:bodyPr>
          <a:lstStyle/>
          <a:p>
            <a:r>
              <a:rPr lang="nl-BE" sz="1800" b="0" i="0" u="none" strike="noStrike" cap="none" baseline="0">
                <a:solidFill>
                  <a:srgbClr val="FF0000"/>
                </a:solidFill>
                <a:effectLst/>
                <a:uFill>
                  <a:solidFill>
                    <a:prstClr val="black">
                      <a:alpha val="0"/>
                    </a:prstClr>
                  </a:solidFill>
                </a:uFill>
                <a:latin typeface="Calibri"/>
                <a:ea typeface="Calibri"/>
                <a:cs typeface="Calibri"/>
              </a:rPr>
              <a:t>Deze stappen zijn identiek aan het onboardingproces zoals bedoeld op pagina 40 van deze handleiding.</a:t>
            </a:r>
            <a:r>
              <a:rPr lang="nl-BE" sz="1800" b="0" i="0" u="none" strike="noStrike" cap="none" baseline="0">
                <a:solidFill>
                  <a:srgbClr val="FF0000"/>
                </a:solidFill>
                <a:effectLst/>
                <a:uFill>
                  <a:solidFill>
                    <a:prstClr val="black">
                      <a:alpha val="0"/>
                    </a:prstClr>
                  </a:solidFill>
                </a:uFill>
                <a:latin typeface="Calibri"/>
                <a:ea typeface="Calibri"/>
                <a:cs typeface="Calibri"/>
              </a:rPr>
              <a:t>  </a:t>
            </a:r>
          </a:p>
        </p:txBody>
      </p:sp>
    </p:spTree>
    <p:extLst>
      <p:ext uri="{BB962C8B-B14F-4D97-AF65-F5344CB8AC3E}">
        <p14:creationId val="1177768444"/>
      </p:ext>
    </p:extLst>
  </p:cSld>
  <p:clrMapOvr>
    <a:masterClrMapping/>
  </p:clrMapOvr>
  <p:transition spd="med">
    <p:fade/>
  </p:transition>
  <p:timing/>
</p:sld>
</file>

<file path=ppt/slides/slide9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B9DFA5D3-579B-358F-0EA1-E622A1EF4DE7}"/>
              </a:ext>
            </a:extLst>
          </p:cNvPr>
          <p:cNvSpPr>
            <a:spLocks noGrp="1"/>
          </p:cNvSpPr>
          <p:nvPr>
            <p:ph type="title"/>
          </p:nvPr>
        </p:nvSpPr>
        <p:spPr/>
        <p:txBody>
          <a:bodyPr/>
          <a:lstStyle/>
          <a:p>
            <a:r>
              <a:rPr lang="nl-BE" sz="2000" b="0" i="0" u="none" strike="noStrike" cap="none" baseline="0">
                <a:solidFill>
                  <a:srgbClr val="FFFFFF"/>
                </a:solidFill>
                <a:effectLst/>
                <a:uFill>
                  <a:solidFill>
                    <a:prstClr val="black">
                      <a:alpha val="0"/>
                    </a:prstClr>
                  </a:solidFill>
                </a:uFill>
                <a:latin typeface="Calibri Light"/>
                <a:ea typeface="Calibri Light"/>
                <a:cs typeface="Calibri Light"/>
              </a:rPr>
              <a:t>Verlengingen</a:t>
            </a:r>
          </a:p>
        </p:txBody>
      </p:sp>
      <p:sp>
        <p:nvSpPr>
          <p:cNvPr id="3" name="Content Placeholder 2">
            <a:extLst>
              <a:ext uri="{FF2B5EF4-FFF2-40B4-BE49-F238E27FC236}">
                <a16:creationId xmlns:a16="http://schemas.microsoft.com/office/drawing/2014/main" id="{C190C506-C591-5199-769A-03DF4E5C7362}"/>
              </a:ext>
            </a:extLst>
          </p:cNvPr>
          <p:cNvSpPr>
            <a:spLocks noGrp="1"/>
          </p:cNvSpPr>
          <p:nvPr>
            <p:ph idx="1"/>
          </p:nvPr>
        </p:nvSpPr>
        <p:spPr>
          <a:xfrm>
            <a:off x="464995" y="1364469"/>
            <a:ext cx="8074836" cy="5193884"/>
          </a:xfrm>
        </p:spPr>
        <p:txBody>
          <a:bodyPr>
            <a:normAutofit/>
          </a:bodyPr>
          <a:lstStyle/>
          <a:p>
            <a:pPr marL="0" indent="0">
              <a:buNone/>
            </a:pPr>
            <a:r>
              <a:rPr lang="nl-BE" sz="1600" b="1" i="0" u="none" strike="noStrike" cap="none" baseline="0">
                <a:solidFill>
                  <a:srgbClr val="000000"/>
                </a:solidFill>
                <a:effectLst/>
                <a:uFill>
                  <a:solidFill>
                    <a:prstClr val="black">
                      <a:alpha val="0"/>
                    </a:prstClr>
                  </a:solidFill>
                </a:uFill>
                <a:latin typeface="Calibri"/>
                <a:ea typeface="Calibri"/>
                <a:cs typeface="Calibri"/>
              </a:rPr>
              <a:t>Herziening van verlengingen:</a:t>
            </a:r>
          </a:p>
          <a:p>
            <a:pPr marL="0" indent="0">
              <a:buNone/>
            </a:pPr>
            <a:r>
              <a:rPr lang="nl-BE" sz="1600" b="0" i="0" u="none" strike="noStrike" cap="none" baseline="0">
                <a:solidFill>
                  <a:srgbClr val="000000"/>
                </a:solidFill>
                <a:effectLst/>
                <a:uFill>
                  <a:solidFill>
                    <a:prstClr val="black">
                      <a:alpha val="0"/>
                    </a:prstClr>
                  </a:solidFill>
                </a:uFill>
                <a:latin typeface="Calibri"/>
                <a:ea typeface="Calibri"/>
                <a:cs typeface="Calibri"/>
              </a:rPr>
              <a:t>In de meeste gevallen zal het goedkeuringsteam een derde partij goedkeuren die de laatste stap van de workflow zal openen:</a:t>
            </a:r>
          </a:p>
          <a:p>
            <a:pPr marL="0" indent="0">
              <a:buNone/>
            </a:pPr>
            <a:endParaRPr lang="en-GB" sz="1600"/>
          </a:p>
          <a:p>
            <a:pPr marL="0" indent="0">
              <a:buNone/>
            </a:pPr>
            <a:endParaRPr lang="en-GB" sz="1600"/>
          </a:p>
          <a:p>
            <a:pPr marL="0" indent="0">
              <a:buNone/>
            </a:pPr>
            <a:endParaRPr lang="en-GB" sz="1600"/>
          </a:p>
          <a:p>
            <a:pPr marL="0" indent="0">
              <a:buNone/>
            </a:pPr>
            <a:endParaRPr lang="en-GB" sz="1600"/>
          </a:p>
          <a:p>
            <a:pPr marL="0" indent="0">
              <a:buNone/>
            </a:pPr>
            <a:endParaRPr lang="en-GB" sz="1600"/>
          </a:p>
          <a:p>
            <a:pPr marL="0" indent="0">
              <a:buNone/>
            </a:pPr>
            <a:endParaRPr lang="en-GB" sz="1600"/>
          </a:p>
          <a:p>
            <a:pPr marL="0" indent="0">
              <a:buNone/>
            </a:pPr>
            <a:r>
              <a:rPr lang="nl-BE" sz="1600" b="0" i="0" u="none" strike="noStrike" cap="none" baseline="0">
                <a:solidFill>
                  <a:srgbClr val="000000"/>
                </a:solidFill>
                <a:effectLst/>
                <a:uFill>
                  <a:solidFill>
                    <a:prstClr val="black">
                      <a:alpha val="0"/>
                    </a:prstClr>
                  </a:solidFill>
                </a:uFill>
                <a:latin typeface="Calibri"/>
                <a:ea typeface="Calibri"/>
                <a:cs typeface="Calibri"/>
              </a:rPr>
              <a:t>Ze markeren de status als Gereed om de derde partij goed te keuren voor onboarding en klikken op Opslaan onderaan de pagina:</a:t>
            </a:r>
          </a:p>
          <a:p>
            <a:pPr marL="0" indent="0">
              <a:buNone/>
            </a:pPr>
            <a:endParaRPr lang="en-GB" sz="1600" b="1"/>
          </a:p>
          <a:p>
            <a:pPr marL="0" indent="0">
              <a:buNone/>
            </a:pPr>
            <a:endParaRPr lang="en-GB" sz="1600" b="1"/>
          </a:p>
          <a:p>
            <a:pPr marL="0" indent="0">
              <a:buNone/>
            </a:pPr>
            <a:endParaRPr lang="en-GB" sz="1600"/>
          </a:p>
          <a:p>
            <a:pPr marL="0" indent="0">
              <a:buNone/>
            </a:pPr>
            <a:endParaRPr lang="en-GB" sz="1600"/>
          </a:p>
          <a:p>
            <a:pPr marL="0" indent="0">
              <a:buNone/>
            </a:pPr>
            <a:endParaRPr lang="en-GB" sz="1600"/>
          </a:p>
          <a:p>
            <a:pPr marL="0" indent="0">
              <a:buNone/>
            </a:pPr>
            <a:endParaRPr lang="en-GB" sz="1600" b="1"/>
          </a:p>
          <a:p>
            <a:pPr marL="0" indent="0">
              <a:buNone/>
            </a:pPr>
            <a:endParaRPr lang="en-GB" sz="1600" b="1"/>
          </a:p>
          <a:p>
            <a:pPr marL="0" indent="0">
              <a:buNone/>
            </a:pPr>
            <a:endParaRPr lang="en-GB" sz="1600" b="1"/>
          </a:p>
        </p:txBody>
      </p:sp>
      <p:sp>
        <p:nvSpPr>
          <p:cNvPr id="4" name="Slide Number Placeholder 3">
            <a:extLst>
              <a:ext uri="{FF2B5EF4-FFF2-40B4-BE49-F238E27FC236}">
                <a16:creationId xmlns:a16="http://schemas.microsoft.com/office/drawing/2014/main" id="{69BFBF9B-EC46-2F2F-21DB-D34DA6D81419}"/>
              </a:ext>
            </a:extLst>
          </p:cNvPr>
          <p:cNvSpPr>
            <a:spLocks noGrp="1"/>
          </p:cNvSpPr>
          <p:nvPr>
            <p:ph type="sldNum" sz="quarter" idx="4"/>
          </p:nvPr>
        </p:nvSpPr>
        <p:spPr/>
        <p:txBody>
          <a:bodyPr/>
          <a:lstStyle/>
          <a:p>
            <a:fld id="{BB5FC4A1-A2DE-4EB5-9A46-57D39B4235EC}" type="slidenum">
              <a:rPr lang="en-US" smtClean="0"/>
              <a:t>96</a:t>
            </a:fld>
            <a:endParaRPr lang="en-US"/>
          </a:p>
        </p:txBody>
      </p:sp>
      <p:pic>
        <p:nvPicPr>
          <p:cNvPr id="7" name="Picture 6">
            <a:extLst>
              <a:ext uri="{FF2B5EF4-FFF2-40B4-BE49-F238E27FC236}">
                <a16:creationId xmlns:a16="http://schemas.microsoft.com/office/drawing/2014/main" id="{CE560F89-CF95-7C80-C37C-251B85663A28}"/>
              </a:ext>
            </a:extLst>
          </p:cNvPr>
          <p:cNvPicPr>
            <a:picLocks noChangeAspect="1"/>
          </p:cNvPicPr>
          <p:nvPr/>
        </p:nvPicPr>
        <p:blipFill>
          <a:blip r:embed="rId2"/>
          <a:stretch>
            <a:fillRect/>
          </a:stretch>
        </p:blipFill>
        <p:spPr>
          <a:xfrm>
            <a:off x="464995" y="2293098"/>
            <a:ext cx="7767962" cy="1595074"/>
          </a:xfrm>
          <a:prstGeom prst="rect">
            <a:avLst/>
          </a:prstGeom>
        </p:spPr>
      </p:pic>
      <p:pic>
        <p:nvPicPr>
          <p:cNvPr id="10" name="Picture 9">
            <a:extLst>
              <a:ext uri="{FF2B5EF4-FFF2-40B4-BE49-F238E27FC236}">
                <a16:creationId xmlns:a16="http://schemas.microsoft.com/office/drawing/2014/main" id="{5AF357EF-A3BE-4DFE-1725-43DC8C98B95A}"/>
              </a:ext>
            </a:extLst>
          </p:cNvPr>
          <p:cNvPicPr>
            <a:picLocks noChangeAspect="1"/>
          </p:cNvPicPr>
          <p:nvPr/>
        </p:nvPicPr>
        <p:blipFill>
          <a:blip r:embed="rId3"/>
          <a:stretch>
            <a:fillRect/>
          </a:stretch>
        </p:blipFill>
        <p:spPr>
          <a:xfrm>
            <a:off x="464995" y="4816801"/>
            <a:ext cx="8232957" cy="1091864"/>
          </a:xfrm>
          <a:prstGeom prst="rect">
            <a:avLst/>
          </a:prstGeom>
        </p:spPr>
      </p:pic>
      <p:contentPart p14:bwMode="auto" r:id="rId4">
        <p14:nvContentPartPr>
          <p14:cNvPr id="11" name="Ink 10">
            <a:extLst>
              <a:ext uri="{FF2B5EF4-FFF2-40B4-BE49-F238E27FC236}">
                <a16:creationId xmlns:a16="http://schemas.microsoft.com/office/drawing/2014/main" id="{566F56D4-D0A7-FE4A-0249-DC85A75A0B5F}"/>
              </a:ext>
            </a:extLst>
          </p14:cNvPr>
          <p14:cNvContentPartPr/>
          <p14:nvPr/>
        </p14:nvContentPartPr>
        <p14:xfrm>
          <a:off x="6151725" y="3515320"/>
          <a:ext cx="1847160" cy="124920"/>
        </p14:xfrm>
      </p:contentPart>
      <p:contentPart p14:bwMode="auto" r:id="rId5">
        <p14:nvContentPartPr>
          <p14:cNvPr id="12" name="Ink 11">
            <a:extLst>
              <a:ext uri="{FF2B5EF4-FFF2-40B4-BE49-F238E27FC236}">
                <a16:creationId xmlns:a16="http://schemas.microsoft.com/office/drawing/2014/main" id="{51F52232-DABF-3463-1463-210242DF70DE}"/>
              </a:ext>
            </a:extLst>
          </p14:cNvPr>
          <p14:cNvContentPartPr/>
          <p14:nvPr/>
        </p14:nvContentPartPr>
        <p14:xfrm>
          <a:off x="4580325" y="5326120"/>
          <a:ext cx="719280" cy="9720"/>
        </p14:xfrm>
      </p:contentPart>
    </p:spTree>
    <p:extLst>
      <p:ext uri="{BB962C8B-B14F-4D97-AF65-F5344CB8AC3E}">
        <p14:creationId val="3379982976"/>
      </p:ext>
    </p:extLst>
  </p:cSld>
  <p:clrMapOvr>
    <a:masterClrMapping/>
  </p:clrMapOvr>
  <p:transition spd="med">
    <p:fade/>
  </p:transition>
  <p:timing/>
</p:sld>
</file>

<file path=ppt/slides/slide9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B9DFA5D3-579B-358F-0EA1-E622A1EF4DE7}"/>
              </a:ext>
            </a:extLst>
          </p:cNvPr>
          <p:cNvSpPr>
            <a:spLocks noGrp="1"/>
          </p:cNvSpPr>
          <p:nvPr>
            <p:ph type="title"/>
          </p:nvPr>
        </p:nvSpPr>
        <p:spPr/>
        <p:txBody>
          <a:bodyPr/>
          <a:lstStyle/>
          <a:p>
            <a:r>
              <a:rPr lang="nl-BE" sz="2000" b="0" i="0" u="none" strike="noStrike" cap="none" baseline="0">
                <a:solidFill>
                  <a:srgbClr val="FFFFFF"/>
                </a:solidFill>
                <a:effectLst/>
                <a:uFill>
                  <a:solidFill>
                    <a:prstClr val="black">
                      <a:alpha val="0"/>
                    </a:prstClr>
                  </a:solidFill>
                </a:uFill>
                <a:latin typeface="Calibri Light"/>
                <a:ea typeface="Calibri Light"/>
                <a:cs typeface="Calibri Light"/>
              </a:rPr>
              <a:t>Verlengingen</a:t>
            </a:r>
          </a:p>
        </p:txBody>
      </p:sp>
      <p:sp>
        <p:nvSpPr>
          <p:cNvPr id="3" name="Content Placeholder 2">
            <a:extLst>
              <a:ext uri="{FF2B5EF4-FFF2-40B4-BE49-F238E27FC236}">
                <a16:creationId xmlns:a16="http://schemas.microsoft.com/office/drawing/2014/main" id="{C190C506-C591-5199-769A-03DF4E5C7362}"/>
              </a:ext>
            </a:extLst>
          </p:cNvPr>
          <p:cNvSpPr>
            <a:spLocks noGrp="1"/>
          </p:cNvSpPr>
          <p:nvPr>
            <p:ph idx="1"/>
          </p:nvPr>
        </p:nvSpPr>
        <p:spPr>
          <a:xfrm>
            <a:off x="623116" y="1547031"/>
            <a:ext cx="8074836" cy="5193884"/>
          </a:xfrm>
        </p:spPr>
        <p:txBody>
          <a:bodyPr>
            <a:normAutofit/>
          </a:bodyPr>
          <a:lstStyle/>
          <a:p>
            <a:pPr marL="0" indent="0">
              <a:buNone/>
            </a:pPr>
            <a:r>
              <a:rPr lang="nl-BE" sz="1600" b="1" i="0" u="none" strike="noStrike" cap="none" baseline="0">
                <a:solidFill>
                  <a:srgbClr val="000000"/>
                </a:solidFill>
                <a:effectLst/>
                <a:uFill>
                  <a:solidFill>
                    <a:prstClr val="black">
                      <a:alpha val="0"/>
                    </a:prstClr>
                  </a:solidFill>
                </a:uFill>
                <a:latin typeface="Calibri"/>
                <a:ea typeface="Calibri"/>
                <a:cs typeface="Calibri"/>
              </a:rPr>
              <a:t>Herziening van verlengingen:</a:t>
            </a:r>
          </a:p>
          <a:p>
            <a:pPr marL="0" indent="0">
              <a:buNone/>
            </a:pPr>
            <a:r>
              <a:rPr lang="nl-BE" sz="1600" b="0" i="0" u="none" strike="noStrike" cap="none" baseline="0">
                <a:solidFill>
                  <a:srgbClr val="000000"/>
                </a:solidFill>
                <a:effectLst/>
                <a:uFill>
                  <a:solidFill>
                    <a:prstClr val="black">
                      <a:alpha val="0"/>
                    </a:prstClr>
                  </a:solidFill>
                </a:uFill>
                <a:latin typeface="Calibri"/>
                <a:ea typeface="Calibri"/>
                <a:cs typeface="Calibri"/>
              </a:rPr>
              <a:t>Op dit moment is de derde partij met succes vernieuwd en is de status terug naar Onboarded met de bijgewerkte verlengingsdatum.</a:t>
            </a:r>
          </a:p>
          <a:p>
            <a:pPr marL="0" indent="0">
              <a:buNone/>
            </a:pPr>
            <a:endParaRPr lang="en-GB" sz="1600"/>
          </a:p>
          <a:p>
            <a:pPr marL="0" indent="0">
              <a:buNone/>
            </a:pPr>
            <a:endParaRPr lang="en-GB" sz="1600"/>
          </a:p>
          <a:p>
            <a:pPr marL="0" indent="0">
              <a:buNone/>
            </a:pPr>
            <a:endParaRPr lang="en-GB" sz="1600"/>
          </a:p>
          <a:p>
            <a:pPr marL="0" indent="0">
              <a:buNone/>
            </a:pPr>
            <a:endParaRPr lang="en-GB" sz="1600"/>
          </a:p>
          <a:p>
            <a:pPr marL="0" indent="0">
              <a:buNone/>
            </a:pPr>
            <a:endParaRPr lang="en-GB" sz="1600"/>
          </a:p>
          <a:p>
            <a:pPr marL="0" indent="0">
              <a:buNone/>
            </a:pPr>
            <a:endParaRPr lang="en-GB" sz="1600"/>
          </a:p>
          <a:p>
            <a:pPr marL="0" indent="0">
              <a:buNone/>
            </a:pPr>
            <a:endParaRPr lang="en-GB" sz="1600" b="1"/>
          </a:p>
        </p:txBody>
      </p:sp>
      <p:sp>
        <p:nvSpPr>
          <p:cNvPr id="4" name="Slide Number Placeholder 3">
            <a:extLst>
              <a:ext uri="{FF2B5EF4-FFF2-40B4-BE49-F238E27FC236}">
                <a16:creationId xmlns:a16="http://schemas.microsoft.com/office/drawing/2014/main" id="{69BFBF9B-EC46-2F2F-21DB-D34DA6D81419}"/>
              </a:ext>
            </a:extLst>
          </p:cNvPr>
          <p:cNvSpPr>
            <a:spLocks noGrp="1"/>
          </p:cNvSpPr>
          <p:nvPr>
            <p:ph type="sldNum" sz="quarter" idx="4"/>
          </p:nvPr>
        </p:nvSpPr>
        <p:spPr/>
        <p:txBody>
          <a:bodyPr/>
          <a:lstStyle/>
          <a:p>
            <a:fld id="{BB5FC4A1-A2DE-4EB5-9A46-57D39B4235EC}" type="slidenum">
              <a:rPr lang="en-US" smtClean="0"/>
              <a:t>97</a:t>
            </a:fld>
            <a:endParaRPr lang="en-US"/>
          </a:p>
        </p:txBody>
      </p:sp>
      <p:pic>
        <p:nvPicPr>
          <p:cNvPr id="6" name="Picture 5">
            <a:extLst>
              <a:ext uri="{FF2B5EF4-FFF2-40B4-BE49-F238E27FC236}">
                <a16:creationId xmlns:a16="http://schemas.microsoft.com/office/drawing/2014/main" id="{89D68941-05CD-C995-0906-DB3DB37A28A9}"/>
              </a:ext>
            </a:extLst>
          </p:cNvPr>
          <p:cNvPicPr>
            <a:picLocks noChangeAspect="1"/>
          </p:cNvPicPr>
          <p:nvPr/>
        </p:nvPicPr>
        <p:blipFill>
          <a:blip r:embed="rId2"/>
          <a:stretch>
            <a:fillRect/>
          </a:stretch>
        </p:blipFill>
        <p:spPr>
          <a:xfrm>
            <a:off x="623116" y="2681056"/>
            <a:ext cx="8074837" cy="2629913"/>
          </a:xfrm>
          <a:prstGeom prst="rect">
            <a:avLst/>
          </a:prstGeom>
        </p:spPr>
      </p:pic>
      <p:contentPart p14:bwMode="auto" r:id="rId3">
        <p14:nvContentPartPr>
          <p14:cNvPr id="8" name="Ink 7">
            <a:extLst>
              <a:ext uri="{FF2B5EF4-FFF2-40B4-BE49-F238E27FC236}">
                <a16:creationId xmlns:a16="http://schemas.microsoft.com/office/drawing/2014/main" id="{45BF56F1-AFFC-7296-0553-9CEB2342C5AC}"/>
              </a:ext>
            </a:extLst>
          </p14:cNvPr>
          <p14:cNvContentPartPr/>
          <p14:nvPr/>
        </p14:nvContentPartPr>
        <p14:xfrm>
          <a:off x="1269045" y="2920240"/>
          <a:ext cx="358200" cy="9360"/>
        </p14:xfrm>
      </p:contentPart>
      <p:contentPart p14:bwMode="auto" r:id="rId4">
        <p14:nvContentPartPr>
          <p14:cNvPr id="9" name="Ink 8">
            <a:extLst>
              <a:ext uri="{FF2B5EF4-FFF2-40B4-BE49-F238E27FC236}">
                <a16:creationId xmlns:a16="http://schemas.microsoft.com/office/drawing/2014/main" id="{D1503BA6-4F2E-37E4-1212-C81618BF6346}"/>
              </a:ext>
            </a:extLst>
          </p14:cNvPr>
          <p14:cNvContentPartPr/>
          <p14:nvPr/>
        </p14:nvContentPartPr>
        <p14:xfrm>
          <a:off x="4757805" y="4793680"/>
          <a:ext cx="3660840" cy="97920"/>
        </p14:xfrm>
      </p:contentPart>
    </p:spTree>
    <p:extLst>
      <p:ext uri="{BB962C8B-B14F-4D97-AF65-F5344CB8AC3E}">
        <p14:creationId val="2123959723"/>
      </p:ext>
    </p:extLst>
  </p:cSld>
  <p:clrMapOvr>
    <a:masterClrMapping/>
  </p:clrMapOvr>
  <p:transition spd="med">
    <p:fade/>
  </p:transition>
  <p:timing/>
</p:sld>
</file>

<file path=ppt/slides/slide9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6" name="Title 5">
            <a:extLst>
              <a:ext uri="{FF2B5EF4-FFF2-40B4-BE49-F238E27FC236}">
                <a16:creationId xmlns:a16="http://schemas.microsoft.com/office/drawing/2014/main" id="{CCDC8861-A403-0AD4-496D-E9F70BC046EE}"/>
              </a:ext>
            </a:extLst>
          </p:cNvPr>
          <p:cNvSpPr>
            <a:spLocks noGrp="1"/>
          </p:cNvSpPr>
          <p:nvPr>
            <p:ph type="title"/>
          </p:nvPr>
        </p:nvSpPr>
        <p:spPr/>
        <p:txBody>
          <a:bodyPr/>
          <a:lstStyle/>
          <a:p>
            <a:r>
              <a:rPr lang="nl-BE" sz="2100" b="0" i="0" u="none" strike="noStrike" cap="none" baseline="0">
                <a:solidFill>
                  <a:srgbClr val="FFFFFF"/>
                </a:solidFill>
                <a:effectLst/>
                <a:uFill>
                  <a:solidFill>
                    <a:prstClr val="black">
                      <a:alpha val="0"/>
                    </a:prstClr>
                  </a:solidFill>
                </a:uFill>
                <a:latin typeface="Calibri Light"/>
                <a:ea typeface="Calibri Light"/>
                <a:cs typeface="Calibri Light"/>
              </a:rPr>
              <a:t>Einde van de training</a:t>
            </a:r>
          </a:p>
        </p:txBody>
      </p:sp>
      <p:sp>
        <p:nvSpPr>
          <p:cNvPr id="5" name="Slide Number Placeholder 4">
            <a:extLst>
              <a:ext uri="{FF2B5EF4-FFF2-40B4-BE49-F238E27FC236}">
                <a16:creationId xmlns:a16="http://schemas.microsoft.com/office/drawing/2014/main" id="{4721C454-5813-A54F-430C-FF7503CFE150}"/>
              </a:ext>
            </a:extLst>
          </p:cNvPr>
          <p:cNvSpPr>
            <a:spLocks noGrp="1"/>
          </p:cNvSpPr>
          <p:nvPr>
            <p:ph type="sldNum" sz="quarter" idx="4"/>
          </p:nvPr>
        </p:nvSpPr>
        <p:spPr/>
        <p:txBody>
          <a:bodyPr/>
          <a:lstStyle/>
          <a:p>
            <a:fld id="{BB5FC4A1-A2DE-4EB5-9A46-57D39B4235EC}" type="slidenum">
              <a:rPr lang="en-US" smtClean="0"/>
              <a:t>98</a:t>
            </a:fld>
            <a:endParaRPr lang="en-US"/>
          </a:p>
        </p:txBody>
      </p:sp>
    </p:spTree>
    <p:extLst>
      <p:ext uri="{BB962C8B-B14F-4D97-AF65-F5344CB8AC3E}">
        <p14:creationId val="3789168476"/>
      </p:ext>
    </p:extLst>
  </p:cSld>
  <p:clrMapOvr>
    <a:masterClrMapping/>
  </p:clrMapOvr>
  <p:transition spd="med">
    <p:fade/>
  </p:transition>
  <p:timing/>
</p:sld>
</file>

<file path=ppt/tags/tag1.xml><?xml version="1.0" encoding="utf-8"?>
<p:tagLst xmlns:p="http://schemas.openxmlformats.org/presentationml/2006/main">
  <p:tag name="THINKCELLSHAPEDONOTDELETE" val="thinkcellActiveDocDoNotDelete"/>
</p:tagLst>
</file>

<file path=ppt/tags/tag2.xml><?xml version="1.0" encoding="utf-8"?>
<p:tagLst xmlns:p="http://schemas.openxmlformats.org/presentationml/2006/main">
  <p:tag name="THINKCELLSHAPEDONOTDELETE" val="t_mcjQMEtRZ.C8u5DBhCDUA"/>
</p:tagLst>
</file>

<file path=ppt/tags/tag3.xml><?xml version="1.0" encoding="utf-8"?>
<p:tagLst xmlns:p="http://schemas.openxmlformats.org/presentationml/2006/main">
  <p:tag name="THINKCELLSHAPEDONOTDELETE" val="thinkcellActiveDocDoNotDelete"/>
</p:tagLst>
</file>

<file path=ppt/tags/tag4.xml><?xml version="1.0" encoding="utf-8"?>
<p:tagLst xmlns:p="http://schemas.openxmlformats.org/presentationml/2006/main">
  <p:tag name="THINKCELLSHAPEDONOTDELETE" val="thinkcellActiveDocDoNotDelete"/>
</p:tagLst>
</file>

<file path=ppt/tags/tag5.xml><?xml version="1.0" encoding="utf-8"?>
<p:tagLst xmlns:p="http://schemas.openxmlformats.org/presentationml/2006/main">
  <p:tag name="THINKCELLSHAPEDONOTDELETE" val="t6LIik6J0SZG7_0mBG8XgJQ"/>
</p:tagLst>
</file>

<file path=ppt/tags/tag6.xml><?xml version="1.0" encoding="utf-8"?>
<p:tagLst xmlns:p="http://schemas.openxmlformats.org/presentationml/2006/main">
  <p:tag name="AS_OS" val="Unix 5.14.0.503"/>
  <p:tag name="AS_RELEASE_DATE" val="2024.03.31"/>
  <p:tag name="AS_TITLE" val="Aspose.Slides for Java"/>
  <p:tag name="AS_VERSION" val="24.3"/>
  <p:tag name="THINKCELLPRESENTATIONDONOTDELETE" val="&lt;?xml version=&quot;1.0&quot; encoding=&quot;UTF-16&quot; standalone=&quot;yes&quot;?&gt;&lt;root reqver=&quot;24162&quot;&gt;&lt;version val=&quot;27028&quot;/&gt;&lt;CPresentation id=&quot;1&quot;&gt;&lt;m_precDefaultNumber&gt;&lt;m_yearfmt&gt;&lt;begin val=&quot;0&quot;/&gt;&lt;end val=&quot;4&quot;/&gt;&lt;/m_yearfmt&gt;&lt;/m_precDefaultNumber&gt;&lt;m_precDefaultPercent&gt;&lt;m_yearfmt&gt;&lt;begin val=&quot;0&quot;/&gt;&lt;end val=&quot;4&quot;/&gt;&lt;/m_yearfmt&gt;&lt;/m_precDefaultPercent&gt;&lt;m_precDefaultDate&gt;&lt;m_yearfmt&gt;&lt;begin val=&quot;0&quot;/&gt;&lt;end val=&quot;4&quot;/&gt;&lt;/m_yearfmt&gt;&lt;/m_precDefaultDate&gt;&lt;m_precDefaultYear&gt;&lt;m_bNumberIsYear val=&quot;0&quot;/&gt;&lt;m_strFormatTime&gt;%Y&lt;/m_strFormatTime&gt;&lt;m_yearfmt&gt;&lt;begin val=&quot;0&quot;/&gt;&lt;end val=&quot;0&quot;/&gt;&lt;/m_yearfmt&gt;&lt;/m_precDefaultYear&gt;&lt;m_precDefaultQuarter&gt;&lt;m_yearfmt&gt;&lt;begin val=&quot;0&quot;/&gt;&lt;end val=&quot;4&quot;/&gt;&lt;/m_yearfmt&gt;&lt;/m_precDefaultQuarter&gt;&lt;m_precDefaultMonth&gt;&lt;m_yearfmt&gt;&lt;begin val=&quot;0&quot;/&gt;&lt;end val=&quot;4&quot;/&gt;&lt;/m_yearfmt&gt;&lt;/m_precDefaultMonth&gt;&lt;m_precDefaultWeek&gt;&lt;m_bNumberIsYear val=&quot;0&quot;/&gt;&lt;m_strFormatTime&gt;%d.&lt;/m_strFormatTime&gt;&lt;m_yearfmt&gt;&lt;begin val=&quot;0&quot;/&gt;&lt;end val=&quot;4&quot;/&gt;&lt;/m_yearfmt&gt;&lt;/m_precDefaultWeek&gt;&lt;m_precDefaultDay&gt;&lt;m_bNumberIsYear val=&quot;0&quot;/&gt;&lt;m_strFormatTime&gt;%#d&lt;/m_strFormatTime&gt;&lt;m_yearfmt&gt;&lt;begin val=&quot;0&quot;/&gt;&lt;end val=&quot;4&quot;/&gt;&lt;/m_yearfmt&gt;&lt;/m_precDefaultDay&gt;&lt;m_mruColor&gt;&lt;m_vecMRU length=&quot;3&quot;&gt;&lt;elem m_fUsage=&quot;5.94189690230814804295E+00&quot;&gt;&lt;m_msothmcolidx val=&quot;0&quot;/&gt;&lt;m_rgb r=&quot;20&quot; g=&quot;38&quot; b=&quot;64&quot;/&gt;&lt;m_nBrightness tagver0=&quot;26206&quot; tagname0=&quot;m_nBrightnessUNRECOGNIZED&quot; val=&quot;0&quot;/&gt;&lt;/elem&gt;&lt;elem m_fUsage=&quot;1.90876410999999990281E+00&quot;&gt;&lt;m_msothmcolidx val=&quot;0&quot;/&gt;&lt;m_rgb r=&quot;F6&quot; g=&quot;F3&quot; b=&quot;EB&quot;/&gt;&lt;m_nBrightness tagver0=&quot;26206&quot; tagname0=&quot;m_nBrightnessUNRECOGNIZED&quot; val=&quot;0&quot;/&gt;&lt;/elem&gt;&lt;elem m_fUsage=&quot;1.56784161766145224703E+00&quot;&gt;&lt;m_msothmcolidx val=&quot;0&quot;/&gt;&lt;m_rgb r=&quot;EB&quot; g=&quot;EE&quot; b=&quot;E6&quot;/&gt;&lt;m_nBrightness tagver0=&quot;26206&quot; tagname0=&quot;m_nBrightnessUNRECOGNIZED&quot; val=&quot;0&quot;/&gt;&lt;/elem&gt;&lt;/m_vecMRU&gt;&lt;/m_mruColor&gt;&lt;/CPresentation&gt;&lt;/root&gt;"/>
  <p:tag name="THINKCELLUNDODONOTDELETE" val="0"/>
</p:tagLst>
</file>

<file path=ppt/theme/theme1.xml><?xml version="1.0" encoding="utf-8"?>
<a:theme xmlns:r="http://schemas.openxmlformats.org/officeDocument/2006/relationships"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Calibri Light" panose="020f0302020204030204"/>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Calibri" panose="020f0502020204030204"/>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Lst>
    <a:ext uri="{05A4C25C-085E-4340-85A3-A5531E510DB2}">
      <thm15:themeFamily xmlns:thm15="http://schemas.microsoft.com/office/thememl/2012/main" name="RPM IR PPT Standard - DRAFT - 12.14.18" id="{9CE6E63C-E94D-FB46-91E7-6AA3D17BB118}" vid="{90DFF340-5132-1E4A-9E8E-B23BC845A75D}"/>
    </a:ext>
  </a:extLst>
</a:theme>
</file>

<file path=ppt/theme/theme2.xml><?xml version="1.0" encoding="utf-8"?>
<a:theme xmlns:r="http://schemas.openxmlformats.org/officeDocument/2006/relationships"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Calibri Light" panose="020f0302020204030204"/>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Calibri" panose="020f0502020204030204"/>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Lst>
    <a:ext uri="{05A4C25C-085E-4340-85A3-A5531E510DB2}">
      <thm15:themeFamily xmlns:thm15="http://schemas.microsoft.com/office/thememl/2012/main" name="Office Theme" id="{62F939B6-93AF-4DB8-9C6B-D6C7DFDC589F}" vid="{4A3C46E8-61CC-4603-A589-7422A47A8E4A}"/>
    </a:ext>
  </a:extLst>
</a:theme>
</file>

<file path=customXml/_rels/item1.xml.rels>&#65279;<?xml version="1.0" encoding="utf-8" standalone="yes"?><Relationships xmlns="http://schemas.openxmlformats.org/package/2006/relationships"><Relationship Id="rId1" Type="http://schemas.openxmlformats.org/officeDocument/2006/relationships/customXmlProps" Target="itemProps1.xml" /></Relationships>
</file>

<file path=customXml/_rels/item2.xml.rels>&#65279;<?xml version="1.0" encoding="utf-8" standalone="yes"?><Relationships xmlns="http://schemas.openxmlformats.org/package/2006/relationships"><Relationship Id="rId1" Type="http://schemas.openxmlformats.org/officeDocument/2006/relationships/customXmlProps" Target="itemProps2.xml" /></Relationships>
</file>

<file path=customXml/_rels/item3.xml.rels>&#65279;<?xml version="1.0" encoding="utf-8" standalone="yes"?><Relationships xmlns="http://schemas.openxmlformats.org/package/2006/relationships"><Relationship Id="rId1" Type="http://schemas.openxmlformats.org/officeDocument/2006/relationships/customXmlProps" Target="itemProps3.xml" /></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590C2D6ED61D4479406C8DA89CF0878" ma:contentTypeVersion="19" ma:contentTypeDescription="Create a new document." ma:contentTypeScope="" ma:versionID="3356f854cefd6e5c022291f3556cb126">
  <xsd:schema xmlns:xsd="http://www.w3.org/2001/XMLSchema" xmlns:xs="http://www.w3.org/2001/XMLSchema" xmlns:p="http://schemas.microsoft.com/office/2006/metadata/properties" xmlns:ns2="d7a05af7-d3ec-4963-864c-209504fa34de" xmlns:ns3="2ed82cd1-6b84-4a0b-9746-0d197a81b83d" targetNamespace="http://schemas.microsoft.com/office/2006/metadata/properties" ma:root="true" ma:fieldsID="c38e55e5a774d03a351d6963d02ce9b3" ns2:_="" ns3:_="">
    <xsd:import namespace="d7a05af7-d3ec-4963-864c-209504fa34de"/>
    <xsd:import namespace="2ed82cd1-6b84-4a0b-9746-0d197a81b83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LengthInSeconds"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7a05af7-d3ec-4963-864c-209504fa34d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ec43bc27-0046-4300-b48a-2db9dc891198"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ed82cd1-6b84-4a0b-9746-0d197a81b83d"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d7600404-635a-4f52-8c6e-abf865231489}" ma:internalName="TaxCatchAll" ma:showField="CatchAllData" ma:web="2ed82cd1-6b84-4a0b-9746-0d197a81b83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d7a05af7-d3ec-4963-864c-209504fa34de">
      <Terms xmlns="http://schemas.microsoft.com/office/infopath/2007/PartnerControls"/>
    </lcf76f155ced4ddcb4097134ff3c332f>
    <TaxCatchAll xmlns="2ed82cd1-6b84-4a0b-9746-0d197a81b83d"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4D45A66-9481-4B6F-B094-835AEA0547A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7a05af7-d3ec-4963-864c-209504fa34de"/>
    <ds:schemaRef ds:uri="2ed82cd1-6b84-4a0b-9746-0d197a81b83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56CADE9-4D3D-4C64-A002-EFFA1FA05E14}">
  <ds:schemaRefs>
    <ds:schemaRef ds:uri="http://schemas.microsoft.com/office/2006/metadata/properties"/>
    <ds:schemaRef ds:uri="f8d36d2f-c42f-4f1f-9b2f-abc69cc7a5ad"/>
    <ds:schemaRef ds:uri="2f06a283-6e2a-4468-871b-e6c63acdb121"/>
    <ds:schemaRef ds:uri="http://purl.org/dc/terms/"/>
    <ds:schemaRef ds:uri="http://purl.org/dc/elements/1.1/"/>
    <ds:schemaRef ds:uri="http://schemas.microsoft.com/office/2006/documentManagement/types"/>
    <ds:schemaRef ds:uri="http://purl.org/dc/dcmitype/"/>
    <ds:schemaRef ds:uri="http://schemas.microsoft.com/office/infopath/2007/PartnerControls"/>
    <ds:schemaRef ds:uri="http://schemas.openxmlformats.org/package/2006/metadata/core-properties"/>
    <ds:schemaRef ds:uri="http://www.w3.org/XML/1998/namespace"/>
    <ds:schemaRef ds:uri="d7a05af7-d3ec-4963-864c-209504fa34de"/>
    <ds:schemaRef ds:uri="2ed82cd1-6b84-4a0b-9746-0d197a81b83d"/>
  </ds:schemaRefs>
</ds:datastoreItem>
</file>

<file path=customXml/itemProps3.xml><?xml version="1.0" encoding="utf-8"?>
<ds:datastoreItem xmlns:ds="http://schemas.openxmlformats.org/officeDocument/2006/customXml" ds:itemID="{FC480F10-BE65-4D28-A54D-405435C8ED72}">
  <ds:schemaRefs>
    <ds:schemaRef ds:uri="http://schemas.microsoft.com/sharepoint/v3/contenttype/forms"/>
  </ds:schemaRefs>
</ds:datastoreItem>
</file>

<file path=docProps/app.xml><?xml version="1.0" encoding="utf-8"?>
<Properties xmlns:vt="http://schemas.openxmlformats.org/officeDocument/2006/docPropsVTypes" xmlns="http://schemas.openxmlformats.org/officeDocument/2006/extended-properties">
  <Template>RPM IR PPT Standard - DRAFT - 12.14.18</Template>
  <Company/>
  <PresentationFormat>On-screen Show (4:3)</PresentationFormat>
  <Paragraphs>577</Paragraphs>
  <Slides>98</Slides>
  <Notes>5</Notes>
  <TotalTime>8141</TotalTime>
  <HiddenSlides>0</HiddenSlides>
  <MMClips>0</MMClips>
  <ScaleCrop>0</ScaleCrop>
  <HeadingPairs>
    <vt:vector baseType="variant" size="6">
      <vt:variant>
        <vt:lpstr>Fonts used</vt:lpstr>
      </vt:variant>
      <vt:variant>
        <vt:i4>4</vt:i4>
      </vt:variant>
      <vt:variant>
        <vt:lpstr>Theme</vt:lpstr>
      </vt:variant>
      <vt:variant>
        <vt:i4>1</vt:i4>
      </vt:variant>
      <vt:variant>
        <vt:lpstr>Slide Titles</vt:lpstr>
      </vt:variant>
      <vt:variant>
        <vt:i4>98</vt:i4>
      </vt:variant>
    </vt:vector>
  </HeadingPairs>
  <TitlesOfParts>
    <vt:vector baseType="lpstr" size="103">
      <vt:lpstr>Arial</vt:lpstr>
      <vt:lpstr>Calibri Light</vt:lpstr>
      <vt:lpstr>Calibri</vt:lpstr>
      <vt:lpstr>Segoe UI</vt:lpstr>
      <vt:lpstr>Office Theme</vt:lpstr>
      <vt:lpstr>PowerPoint Presentation</vt:lpstr>
      <vt:lpstr>Inhoud</vt:lpstr>
      <vt:lpstr>Belangrijkste contactpersonen</vt:lpstr>
      <vt:lpstr>Wat is het LSEG Due Diligence Centre?</vt:lpstr>
      <vt:lpstr>LSEG-werkstroom</vt:lpstr>
      <vt:lpstr>LSEG en duurzame inkoop:Een door het centrum geleid initiatief</vt:lpstr>
      <vt:lpstr>Het LSEG-platform: Een introductie</vt:lpstr>
      <vt:lpstr>Een nieuwe derde partij toevoegen aan LSEG</vt:lpstr>
      <vt:lpstr>Een nieuwe derde partij toevoegen aan LSEG</vt:lpstr>
      <vt:lpstr>Een nieuwe derde partij toevoegen aan LSEG</vt:lpstr>
      <vt:lpstr>PowerPoint Presentation</vt:lpstr>
      <vt:lpstr>De risico-analyser</vt:lpstr>
      <vt:lpstr>De risico-analyser</vt:lpstr>
      <vt:lpstr>World-Check screening</vt:lpstr>
      <vt:lpstr>World Check-screening vervolg...</vt:lpstr>
      <vt:lpstr>World-Check screening</vt:lpstr>
      <vt:lpstr>World-Check screening</vt:lpstr>
      <vt:lpstr>World-Check screening</vt:lpstr>
      <vt:lpstr>World-Check screening</vt:lpstr>
      <vt:lpstr>World-Check screening</vt:lpstr>
      <vt:lpstr>World-Check screening</vt:lpstr>
      <vt:lpstr>World-Check screening</vt:lpstr>
      <vt:lpstr>World-Check screening</vt:lpstr>
      <vt:lpstr>World-Check screening</vt:lpstr>
      <vt:lpstr>World-Check screening</vt:lpstr>
      <vt:lpstr>World-Check screening</vt:lpstr>
      <vt:lpstr>Controle op negatieve media </vt:lpstr>
      <vt:lpstr>Controle op negatieve media </vt:lpstr>
      <vt:lpstr>Controle op negatieve media </vt:lpstr>
      <vt:lpstr>Controle op negatieve media </vt:lpstr>
      <vt:lpstr>Onboarding van een derde partij</vt:lpstr>
      <vt:lpstr>Onboarding van een derde partij</vt:lpstr>
      <vt:lpstr>Onboarding van een derde partij</vt:lpstr>
      <vt:lpstr>Onboarding van een derde partij </vt:lpstr>
      <vt:lpstr>Onboarding van een derde partij </vt:lpstr>
      <vt:lpstr>Onboarding van een derde partij</vt:lpstr>
      <vt:lpstr>Onboarding van een derde partij</vt:lpstr>
      <vt:lpstr>Onboarding van een derde partij</vt:lpstr>
      <vt:lpstr>Onboarding van een derde partij</vt:lpstr>
      <vt:lpstr>Onboarding van een derde partij </vt:lpstr>
      <vt:lpstr>Onboarding van een derde partij</vt:lpstr>
      <vt:lpstr>Onboarding van een derde partij</vt:lpstr>
      <vt:lpstr>Onboarding van een derde partij</vt:lpstr>
      <vt:lpstr>Onboarding van een derde partij</vt:lpstr>
      <vt:lpstr>Onboarding van een derde partij</vt:lpstr>
      <vt:lpstr>Onboarding van een derde partij </vt:lpstr>
      <vt:lpstr>Vragenlijsten toewijzen</vt:lpstr>
      <vt:lpstr>Vragenlijsten toewijzen</vt:lpstr>
      <vt:lpstr>Vragenlijsten toewijzen </vt:lpstr>
      <vt:lpstr>Vragenlijsten toewijzen</vt:lpstr>
      <vt:lpstr>Vragenlijsten toewijzen</vt:lpstr>
      <vt:lpstr>Vragenlijsten toewijzen</vt:lpstr>
      <vt:lpstr>Vragenlijsten toewijzen</vt:lpstr>
      <vt:lpstr>Vragenlijsten toewijzen</vt:lpstr>
      <vt:lpstr>De vragenlijsten toewijzen</vt:lpstr>
      <vt:lpstr>De vragenlijsten toewijzen</vt:lpstr>
      <vt:lpstr>Vragenlijsten toewijzen</vt:lpstr>
      <vt:lpstr>Vragenlijsten toewijzen</vt:lpstr>
      <vt:lpstr>Vragenlijsten toewijzen</vt:lpstr>
      <vt:lpstr>Vragenlijsten toewijzen</vt:lpstr>
      <vt:lpstr>Vragenlijsten toewijzen</vt:lpstr>
      <vt:lpstr>Vragenlijsten toewijzen</vt:lpstr>
      <vt:lpstr>Vragenlijsten toewijzen</vt:lpstr>
      <vt:lpstr>Vragenlijsten toewijzen</vt:lpstr>
      <vt:lpstr>Vragenlijsten toewijzen</vt:lpstr>
      <vt:lpstr>Vragenlijsten toewijzen</vt:lpstr>
      <vt:lpstr>Vragenlijsten toewijzen</vt:lpstr>
      <vt:lpstr>Vragenlijsten toewijzen</vt:lpstr>
      <vt:lpstr>Vragenlijsten toewijzen</vt:lpstr>
      <vt:lpstr>Vragenlijsten toewijzen</vt:lpstr>
      <vt:lpstr>Vragenlijsten toewijzen</vt:lpstr>
      <vt:lpstr>Vragenlijsten toewijzen</vt:lpstr>
      <vt:lpstr>Vragenlijsten toewijzen</vt:lpstr>
      <vt:lpstr>Vragenlijsten toewijzen</vt:lpstr>
      <vt:lpstr>Vragenlijsten toewijzen</vt:lpstr>
      <vt:lpstr>Vragenlijsten toewijzen</vt:lpstr>
      <vt:lpstr>Beoordelingsproces voor World Check-updates</vt:lpstr>
      <vt:lpstr>Beoordelingsproces voor World Check-updates</vt:lpstr>
      <vt:lpstr>Beoordelingsproces voor World Check-updates</vt:lpstr>
      <vt:lpstr>Beoordelingsproces voor World Check-updates</vt:lpstr>
      <vt:lpstr>Beoordelingsproces voor World Check-updates</vt:lpstr>
      <vt:lpstr>Beoordelingsproces voor World Check-updates</vt:lpstr>
      <vt:lpstr>Beoordelingsproces voor World Check-updates</vt:lpstr>
      <vt:lpstr>Verlengingen</vt:lpstr>
      <vt:lpstr>Verlengingen</vt:lpstr>
      <vt:lpstr>Verlengingen</vt:lpstr>
      <vt:lpstr>Verlengingen</vt:lpstr>
      <vt:lpstr>Verlengingen</vt:lpstr>
      <vt:lpstr>Verlengingen</vt:lpstr>
      <vt:lpstr>Verlengingen</vt:lpstr>
      <vt:lpstr>Verlengingen</vt:lpstr>
      <vt:lpstr>Verlengingen</vt:lpstr>
      <vt:lpstr>Verlengingen</vt:lpstr>
      <vt:lpstr>Verlengingen</vt:lpstr>
      <vt:lpstr>Verlengingen</vt:lpstr>
      <vt:lpstr>Verlengingen</vt:lpstr>
      <vt:lpstr>Verlengingen</vt:lpstr>
      <vt:lpstr>Einde van de training</vt:lpstr>
    </vt:vector>
  </TitlesOfParts>
  <LinksUpToDate>0</LinksUpToDate>
  <SharedDoc>0</SharedDoc>
  <HyperlinksChanged>0</HyperlinksChanged>
  <Application>Aspose.Slides for Java</Application>
  <AppVersion>24.0300</AppVersion>
</Properties>
</file>

<file path=docProps/core.xml><?xml version="1.0" encoding="utf-8"?>
<cp:coreProperties xmlns:dc="http://purl.org/dc/elements/1.1/" xmlns:dcterms="http://purl.org/dc/terms/" xmlns:dcmitype="http://purl.org/dc/dcmitype/" xmlns:xsi="http://www.w3.org/2001/XMLSchema-instance" xmlns:cp="http://schemas.openxmlformats.org/package/2006/metadata/core-properties">
  <dc:title>PowerPoint Presentation</dc:title>
  <dc:creator>Lynn DeChant</dc:creator>
  <cp:lastModifiedBy>Shelley Earl</cp:lastModifiedBy>
  <cp:revision>41</cp:revision>
  <cp:lastPrinted>2022-09-13T14:14:49.000</cp:lastPrinted>
  <dcterms:created xsi:type="dcterms:W3CDTF">2018-12-18T18:53:57Z</dcterms:created>
  <dcterms:modified xsi:type="dcterms:W3CDTF">2026-03-10T14:39:59Z</dcterms:modified>
</cp:coreProperties>
</file>

<file path=docProps/custom.xml><?xml version="1.0" encoding="utf-8"?>
<Properties xmlns:vt="http://schemas.openxmlformats.org/officeDocument/2006/docPropsVTypes" xmlns="http://schemas.openxmlformats.org/officeDocument/2006/custom-properties">
  <property fmtid="{D5CDD505-2E9C-101B-9397-08002B2CF9AE}" pid="2" name="ContentTypeId">
    <vt:lpwstr>0x010100D590C2D6ED61D4479406C8DA89CF0878</vt:lpwstr>
  </property>
  <property fmtid="{D5CDD505-2E9C-101B-9397-08002B2CF9AE}" pid="3" name="MediaServiceImageTags">
    <vt:lpwstr/>
  </property>
  <property fmtid="{D5CDD505-2E9C-101B-9397-08002B2CF9AE}" pid="4" name="MSIP_Label_5b909f2a-7c0a-4bfd-92f7-60aba1331dab_ActionId">
    <vt:lpwstr>f2d739e7-11df-48e5-8c66-9e4087b291ff</vt:lpwstr>
  </property>
  <property fmtid="{D5CDD505-2E9C-101B-9397-08002B2CF9AE}" pid="5" name="MSIP_Label_5b909f2a-7c0a-4bfd-92f7-60aba1331dab_ContentBits">
    <vt:lpwstr>0</vt:lpwstr>
  </property>
  <property fmtid="{D5CDD505-2E9C-101B-9397-08002B2CF9AE}" pid="6" name="MSIP_Label_5b909f2a-7c0a-4bfd-92f7-60aba1331dab_Enabled">
    <vt:lpwstr>true</vt:lpwstr>
  </property>
  <property fmtid="{D5CDD505-2E9C-101B-9397-08002B2CF9AE}" pid="7" name="MSIP_Label_5b909f2a-7c0a-4bfd-92f7-60aba1331dab_Method">
    <vt:lpwstr>Privileged</vt:lpwstr>
  </property>
  <property fmtid="{D5CDD505-2E9C-101B-9397-08002B2CF9AE}" pid="8" name="MSIP_Label_5b909f2a-7c0a-4bfd-92f7-60aba1331dab_Name">
    <vt:lpwstr>Confidential - Business</vt:lpwstr>
  </property>
  <property fmtid="{D5CDD505-2E9C-101B-9397-08002B2CF9AE}" pid="9" name="MSIP_Label_5b909f2a-7c0a-4bfd-92f7-60aba1331dab_SetDate">
    <vt:lpwstr>2022-09-09T13:28:31Z</vt:lpwstr>
  </property>
  <property fmtid="{D5CDD505-2E9C-101B-9397-08002B2CF9AE}" pid="10" name="MSIP_Label_5b909f2a-7c0a-4bfd-92f7-60aba1331dab_SiteId">
    <vt:lpwstr>d35f1660-aa64-4c3d-9852-eb0873f81a5d</vt:lpwstr>
  </property>
</Properties>
</file>