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3"/>
  </p:notesMasterIdLst>
  <p:sldIdLst>
    <p:sldId id="256" r:id="rId5"/>
    <p:sldId id="263" r:id="rId6"/>
    <p:sldId id="3153" r:id="rId7"/>
    <p:sldId id="3151" r:id="rId8"/>
    <p:sldId id="3150" r:id="rId9"/>
    <p:sldId id="3152" r:id="rId10"/>
    <p:sldId id="3154" r:id="rId11"/>
    <p:sldId id="264" r:id="rId12"/>
    <p:sldId id="265" r:id="rId13"/>
    <p:sldId id="266" r:id="rId14"/>
    <p:sldId id="269" r:id="rId15"/>
    <p:sldId id="267" r:id="rId16"/>
    <p:sldId id="268" r:id="rId17"/>
    <p:sldId id="270" r:id="rId18"/>
    <p:sldId id="3156" r:id="rId19"/>
    <p:sldId id="271" r:id="rId20"/>
    <p:sldId id="272" r:id="rId21"/>
    <p:sldId id="273" r:id="rId22"/>
    <p:sldId id="274" r:id="rId23"/>
    <p:sldId id="275" r:id="rId24"/>
    <p:sldId id="276" r:id="rId25"/>
    <p:sldId id="277" r:id="rId26"/>
    <p:sldId id="278" r:id="rId27"/>
    <p:sldId id="279" r:id="rId28"/>
    <p:sldId id="280" r:id="rId29"/>
    <p:sldId id="281" r:id="rId30"/>
    <p:sldId id="3157" r:id="rId31"/>
    <p:sldId id="3158" r:id="rId32"/>
    <p:sldId id="3159" r:id="rId33"/>
    <p:sldId id="3160" r:id="rId34"/>
    <p:sldId id="282" r:id="rId35"/>
    <p:sldId id="283" r:id="rId36"/>
    <p:sldId id="284" r:id="rId37"/>
    <p:sldId id="285" r:id="rId38"/>
    <p:sldId id="288" r:id="rId39"/>
    <p:sldId id="286" r:id="rId40"/>
    <p:sldId id="287" r:id="rId41"/>
    <p:sldId id="289" r:id="rId42"/>
    <p:sldId id="290" r:id="rId43"/>
    <p:sldId id="291" r:id="rId44"/>
    <p:sldId id="292" r:id="rId45"/>
    <p:sldId id="296" r:id="rId46"/>
    <p:sldId id="293" r:id="rId47"/>
    <p:sldId id="294" r:id="rId48"/>
    <p:sldId id="298" r:id="rId49"/>
    <p:sldId id="295" r:id="rId50"/>
    <p:sldId id="297"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6" r:id="rId78"/>
    <p:sldId id="325" r:id="rId79"/>
    <p:sldId id="327" r:id="rId80"/>
    <p:sldId id="3175" r:id="rId81"/>
    <p:sldId id="3176" r:id="rId82"/>
    <p:sldId id="3177" r:id="rId83"/>
    <p:sldId id="3178" r:id="rId84"/>
    <p:sldId id="3180" r:id="rId85"/>
    <p:sldId id="3181" r:id="rId86"/>
    <p:sldId id="3182" r:id="rId87"/>
    <p:sldId id="3161" r:id="rId88"/>
    <p:sldId id="3164" r:id="rId89"/>
    <p:sldId id="3162" r:id="rId90"/>
    <p:sldId id="3163" r:id="rId91"/>
    <p:sldId id="3165" r:id="rId92"/>
    <p:sldId id="3166" r:id="rId93"/>
    <p:sldId id="3167" r:id="rId94"/>
    <p:sldId id="3168" r:id="rId95"/>
    <p:sldId id="3169" r:id="rId96"/>
    <p:sldId id="3170" r:id="rId97"/>
    <p:sldId id="3171" r:id="rId98"/>
    <p:sldId id="3172" r:id="rId99"/>
    <p:sldId id="3173" r:id="rId100"/>
    <p:sldId id="3174" r:id="rId101"/>
    <p:sldId id="329" r:id="rId102"/>
  </p:sldIdLst>
  <p:sldSz cx="9144000" cy="6858000" type="screen4x3"/>
  <p:notesSz cx="6950075" cy="9236075"/>
  <p:custDataLst>
    <p:tags r:id="rId1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137602-13C2-D365-72A7-D8E4BD0E4F86}" name="Cain, Caroline" initials="CC" userId="S::Caroline.Cain@flowcrete.com::f5332823-2726-4128-ad93-a66ffa8f61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 Kostka" initials="BK" lastIdx="8" clrIdx="0">
    <p:extLst>
      <p:ext uri="{19B8F6BF-5375-455C-9EA6-DF929625EA0E}">
        <p15:presenceInfo xmlns:p15="http://schemas.microsoft.com/office/powerpoint/2012/main" userId="S::bkostka@roopco.com::5bf04b9e-3f2b-4203-8d7a-b84b746d51c3" providerId="AD"/>
      </p:ext>
    </p:extLst>
  </p:cmAuthor>
  <p:cmAuthor id="2" name="Joe Toula" initials="JT" lastIdx="17" clrIdx="1">
    <p:extLst>
      <p:ext uri="{19B8F6BF-5375-455C-9EA6-DF929625EA0E}">
        <p15:presenceInfo xmlns:p15="http://schemas.microsoft.com/office/powerpoint/2012/main" userId="S::jtoula@rpminc.com::2df48d24-f262-454e-ad9c-9a6f9fc72b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76D5FF"/>
    <a:srgbClr val="3CA48E"/>
    <a:srgbClr val="0098FF"/>
    <a:srgbClr val="56DA98"/>
    <a:srgbClr val="56CEA0"/>
    <a:srgbClr val="008AFF"/>
    <a:srgbClr val="41EFCD"/>
    <a:srgbClr val="67F7FF"/>
    <a:srgbClr val="45B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custSel modSld">
      <pc:chgData name="Shelley Earl" userId="4951d46f-b647-4b3c-b822-5808962dcca8" providerId="ADAL" clId="{C599F5F2-8DAF-453A-AE68-646301051AD8}" dt="2026-03-10T14:43:57.239" v="45" actId="1076"/>
      <pc:docMkLst>
        <pc:docMk/>
      </pc:docMkLst>
      <pc:sldChg chg="modSp mod">
        <pc:chgData name="Shelley Earl" userId="4951d46f-b647-4b3c-b822-5808962dcca8" providerId="ADAL" clId="{C599F5F2-8DAF-453A-AE68-646301051AD8}" dt="2026-03-10T14:43:57.239" v="45" actId="1076"/>
        <pc:sldMkLst>
          <pc:docMk/>
          <pc:sldMk cId="1650885007" sldId="3153"/>
        </pc:sldMkLst>
        <pc:graphicFrameChg chg="mod modGraphic">
          <ac:chgData name="Shelley Earl" userId="4951d46f-b647-4b3c-b822-5808962dcca8" providerId="ADAL" clId="{C599F5F2-8DAF-453A-AE68-646301051AD8}" dt="2026-03-10T14:43:57.239" v="45" actId="1076"/>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897A796-8C04-483B-8CF9-EE3D24EC7177}">
      <dgm:prSet phldrT="[Text]"/>
      <dgm:spPr/>
      <dgm:t>
        <a:bodyPr/>
        <a:lstStyle/>
        <a:p>
          <a:r>
            <a:rPr lang="en-US" dirty="0"/>
            <a:t>New 3</a:t>
          </a:r>
          <a:r>
            <a:rPr lang="en-US" baseline="30000" dirty="0"/>
            <a:t>rd</a:t>
          </a:r>
          <a:r>
            <a:rPr lang="en-US" dirty="0"/>
            <a:t> Party - onboarding</a:t>
          </a:r>
        </a:p>
      </dgm:t>
    </dgm:pt>
    <dgm:pt modelId="{C21EB97F-3443-4A23-B4BC-CFF015FDE8DF}" type="parTrans" cxnId="{2CC01A21-3479-4C7C-A2B5-EE04489DA771}">
      <dgm:prSet/>
      <dgm:spPr/>
      <dgm:t>
        <a:bodyPr/>
        <a:lstStyle/>
        <a:p>
          <a:endParaRPr lang="en-US"/>
        </a:p>
      </dgm:t>
    </dgm:pt>
    <dgm:pt modelId="{439F34C2-E10B-44F8-95F8-49525A292A4E}" type="sibTrans" cxnId="{2CC01A21-3479-4C7C-A2B5-EE04489DA771}">
      <dgm:prSet/>
      <dgm:spPr/>
      <dgm:t>
        <a:bodyPr/>
        <a:lstStyle/>
        <a:p>
          <a:endParaRPr lang="en-US" dirty="0"/>
        </a:p>
      </dgm:t>
    </dgm:pt>
    <dgm:pt modelId="{39F497D7-D86A-4CAD-8EA1-603654ACB951}">
      <dgm:prSet phldrT="[Text]"/>
      <dgm:spPr/>
      <dgm:t>
        <a:bodyPr/>
        <a:lstStyle/>
        <a:p>
          <a:r>
            <a:rPr lang="en-US" dirty="0"/>
            <a:t>Risk Analyzer &amp; World Check Report</a:t>
          </a:r>
        </a:p>
      </dgm:t>
    </dgm:pt>
    <dgm:pt modelId="{81E60E94-C4EB-4357-B5A1-A74A9E69DCA6}" type="parTrans" cxnId="{7C01D836-3948-4215-8525-9A23188851AF}">
      <dgm:prSet/>
      <dgm:spPr/>
      <dgm:t>
        <a:bodyPr/>
        <a:lstStyle/>
        <a:p>
          <a:endParaRPr lang="en-US"/>
        </a:p>
      </dgm:t>
    </dgm:pt>
    <dgm:pt modelId="{55B92F1F-5CF9-41EB-AEBA-A9C27D8C237D}" type="sibTrans" cxnId="{7C01D836-3948-4215-8525-9A23188851AF}">
      <dgm:prSet/>
      <dgm:spPr/>
      <dgm:t>
        <a:bodyPr/>
        <a:lstStyle/>
        <a:p>
          <a:endParaRPr lang="en-US" dirty="0"/>
        </a:p>
      </dgm:t>
    </dgm:pt>
    <dgm:pt modelId="{BAB30F7A-BC5F-4224-9DFA-F29794D5077B}">
      <dgm:prSet phldrT="[Text]"/>
      <dgm:spPr/>
      <dgm:t>
        <a:bodyPr/>
        <a:lstStyle/>
        <a:p>
          <a:r>
            <a:rPr lang="en-US" dirty="0"/>
            <a:t>Review of World Check Hits and Medium/High Risk Parties</a:t>
          </a:r>
        </a:p>
      </dgm:t>
    </dgm:pt>
    <dgm:pt modelId="{96DE2A80-DE87-4BE3-B5C6-7950F36B1BF3}" type="parTrans" cxnId="{D79E00A8-D4D2-448C-8B19-E4C268126B59}">
      <dgm:prSet/>
      <dgm:spPr/>
      <dgm:t>
        <a:bodyPr/>
        <a:lstStyle/>
        <a:p>
          <a:endParaRPr lang="en-US"/>
        </a:p>
      </dgm:t>
    </dgm:pt>
    <dgm:pt modelId="{6B05AE22-B9F0-48F3-A297-2DD75290262B}" type="sibTrans" cxnId="{D79E00A8-D4D2-448C-8B19-E4C268126B59}">
      <dgm:prSet/>
      <dgm:spPr/>
      <dgm:t>
        <a:bodyPr/>
        <a:lstStyle/>
        <a:p>
          <a:endParaRPr lang="en-US" dirty="0"/>
        </a:p>
      </dgm:t>
    </dgm:pt>
    <dgm:pt modelId="{EEBA1749-5892-4D14-B3AB-0D1BAF56EEDF}">
      <dgm:prSet phldrT="[Text]"/>
      <dgm:spPr/>
      <dgm:t>
        <a:bodyPr/>
        <a:lstStyle/>
        <a:p>
          <a:r>
            <a:rPr lang="en-US" dirty="0"/>
            <a:t>Internal Questionnaire – enhanced DD</a:t>
          </a:r>
        </a:p>
      </dgm:t>
    </dgm:pt>
    <dgm:pt modelId="{F7A908A9-BDEE-4B62-A2D6-5E62626971A2}" type="parTrans" cxnId="{FB6C4231-0A12-45E0-97D1-D9A16AD466C4}">
      <dgm:prSet/>
      <dgm:spPr/>
      <dgm:t>
        <a:bodyPr/>
        <a:lstStyle/>
        <a:p>
          <a:endParaRPr lang="en-US"/>
        </a:p>
      </dgm:t>
    </dgm:pt>
    <dgm:pt modelId="{8E99ED09-1027-480F-9449-A8463F13E915}" type="sibTrans" cxnId="{FB6C4231-0A12-45E0-97D1-D9A16AD466C4}">
      <dgm:prSet/>
      <dgm:spPr/>
      <dgm:t>
        <a:bodyPr/>
        <a:lstStyle/>
        <a:p>
          <a:endParaRPr lang="en-US" dirty="0"/>
        </a:p>
      </dgm:t>
    </dgm:pt>
    <dgm:pt modelId="{0171B2EA-CD73-4D91-B5B4-0BE424FD11CC}">
      <dgm:prSet phldrT="[Text]"/>
      <dgm:spPr/>
      <dgm:t>
        <a:bodyPr/>
        <a:lstStyle/>
        <a:p>
          <a:r>
            <a:rPr lang="en-US" dirty="0"/>
            <a:t>External Questionnaire to 3</a:t>
          </a:r>
          <a:r>
            <a:rPr lang="en-US" baseline="30000" dirty="0"/>
            <a:t>rd</a:t>
          </a:r>
          <a:r>
            <a:rPr lang="en-US" dirty="0"/>
            <a:t> Party – enhanced DD</a:t>
          </a:r>
        </a:p>
      </dgm:t>
    </dgm:pt>
    <dgm:pt modelId="{AD3798D0-0AC8-410C-B63C-87227AEEE333}" type="parTrans" cxnId="{174403EF-6729-4C17-8882-97727AA01470}">
      <dgm:prSet/>
      <dgm:spPr/>
      <dgm:t>
        <a:bodyPr/>
        <a:lstStyle/>
        <a:p>
          <a:endParaRPr lang="en-US"/>
        </a:p>
      </dgm:t>
    </dgm:pt>
    <dgm:pt modelId="{E16439FE-02EB-4A80-979E-706BBA0B8819}" type="sibTrans" cxnId="{174403EF-6729-4C17-8882-97727AA01470}">
      <dgm:prSet/>
      <dgm:spPr/>
      <dgm:t>
        <a:bodyPr/>
        <a:lstStyle/>
        <a:p>
          <a:endParaRPr lang="en-US" dirty="0"/>
        </a:p>
      </dgm:t>
    </dgm:pt>
    <dgm:pt modelId="{B3F907A1-3467-46CC-B2DF-F376CB3C0D75}">
      <dgm:prSet/>
      <dgm:spPr/>
      <dgm:t>
        <a:bodyPr/>
        <a:lstStyle/>
        <a:p>
          <a:r>
            <a:rPr lang="en-US" dirty="0"/>
            <a:t>LSEG Reports – enhanced DD (ADDITIONAL COST)</a:t>
          </a:r>
        </a:p>
      </dgm:t>
    </dgm:pt>
    <dgm:pt modelId="{9BE5027B-1545-4D1F-B800-D09ECCC92D75}" type="parTrans" cxnId="{E3E77596-52CD-4AF3-A3D4-CF57CA852142}">
      <dgm:prSet/>
      <dgm:spPr/>
      <dgm:t>
        <a:bodyPr/>
        <a:lstStyle/>
        <a:p>
          <a:endParaRPr lang="en-US"/>
        </a:p>
      </dgm:t>
    </dgm:pt>
    <dgm:pt modelId="{C9395636-225C-41FC-A60B-CA7441567215}" type="sibTrans" cxnId="{E3E77596-52CD-4AF3-A3D4-CF57CA852142}">
      <dgm:prSet/>
      <dgm:spPr>
        <a:solidFill>
          <a:srgbClr val="3CA48E"/>
        </a:solidFill>
      </dgm:spPr>
      <dgm:t>
        <a:bodyPr/>
        <a:lstStyle/>
        <a:p>
          <a:endParaRPr lang="en-US" dirty="0"/>
        </a:p>
      </dgm:t>
    </dgm:pt>
    <dgm:pt modelId="{63905643-975D-498D-9D7D-868AB898E73A}">
      <dgm:prSet/>
      <dgm:spPr/>
      <dgm:t>
        <a:bodyPr/>
        <a:lstStyle/>
        <a:p>
          <a:r>
            <a:rPr lang="en-US" dirty="0"/>
            <a:t>Continuous Monitoring in Worldcheck*</a:t>
          </a:r>
        </a:p>
      </dgm:t>
    </dgm:pt>
    <dgm:pt modelId="{D0FB0BCA-AED8-478D-A980-B02EC3F5A905}" type="parTrans" cxnId="{DDA253C5-2A52-4FAC-9752-2ED787CCF670}">
      <dgm:prSet/>
      <dgm:spPr/>
      <dgm:t>
        <a:bodyPr/>
        <a:lstStyle/>
        <a:p>
          <a:endParaRPr lang="en-US"/>
        </a:p>
      </dgm:t>
    </dgm:pt>
    <dgm:pt modelId="{05A29D87-E60E-41CA-A7D5-330CAE7D6762}" type="sibTrans" cxnId="{DDA253C5-2A52-4FAC-9752-2ED787CCF670}">
      <dgm:prSet/>
      <dgm:spPr/>
      <dgm:t>
        <a:bodyPr/>
        <a:lstStyle/>
        <a:p>
          <a:endParaRPr lang="en-US" dirty="0"/>
        </a:p>
      </dgm:t>
    </dgm:pt>
    <dgm:pt modelId="{B87DF2C3-A296-4E33-A703-A8AE609B6E45}" type="pres">
      <dgm:prSet presAssocID="{957D6808-13DA-4A50-B3B0-EC10C36F08E9}" presName="cycle" presStyleCnt="0">
        <dgm:presLayoutVars>
          <dgm:dir/>
          <dgm:resizeHandles val="exact"/>
        </dgm:presLayoutVars>
      </dgm:prSet>
      <dgm:spPr/>
    </dgm:pt>
    <dgm:pt modelId="{B0454ADC-219C-449C-965A-45F5EC1C7D07}" type="pres">
      <dgm:prSet presAssocID="{3897A796-8C04-483B-8CF9-EE3D24EC7177}" presName="node" presStyleLbl="node1" presStyleIdx="0" presStyleCnt="7">
        <dgm:presLayoutVars>
          <dgm:bulletEnabled val="1"/>
        </dgm:presLayoutVars>
      </dgm:prSet>
      <dgm:spPr/>
    </dgm:pt>
    <dgm:pt modelId="{8027729C-CEED-4AE7-9EC9-5368444E5455}" type="pres">
      <dgm:prSet presAssocID="{439F34C2-E10B-44F8-95F8-49525A292A4E}" presName="sibTrans" presStyleLbl="sibTrans2D1" presStyleIdx="0" presStyleCnt="7"/>
      <dgm:spPr/>
    </dgm:pt>
    <dgm:pt modelId="{7892E668-5FB7-4207-8AA7-32D871C3CB36}" type="pres">
      <dgm:prSet presAssocID="{439F34C2-E10B-44F8-95F8-49525A292A4E}" presName="connectorText" presStyleLbl="sibTrans2D1" presStyleIdx="0" presStyleCnt="7"/>
      <dgm:spPr/>
    </dgm:pt>
    <dgm:pt modelId="{940F9F28-E19C-49B9-8BBE-E3CDB9080EEB}" type="pres">
      <dgm:prSet presAssocID="{39F497D7-D86A-4CAD-8EA1-603654ACB951}" presName="node" presStyleLbl="node1" presStyleIdx="1" presStyleCnt="7">
        <dgm:presLayoutVars>
          <dgm:bulletEnabled val="1"/>
        </dgm:presLayoutVars>
      </dgm:prSet>
      <dgm:spPr/>
    </dgm:pt>
    <dgm:pt modelId="{EA3FF6F1-063A-4849-921D-5CF5BBA160BB}" type="pres">
      <dgm:prSet presAssocID="{55B92F1F-5CF9-41EB-AEBA-A9C27D8C237D}" presName="sibTrans" presStyleLbl="sibTrans2D1" presStyleIdx="1" presStyleCnt="7"/>
      <dgm:spPr/>
    </dgm:pt>
    <dgm:pt modelId="{B1251106-6448-468B-A938-DA86E018BD0F}" type="pres">
      <dgm:prSet presAssocID="{55B92F1F-5CF9-41EB-AEBA-A9C27D8C237D}" presName="connectorText" presStyleLbl="sibTrans2D1" presStyleIdx="1" presStyleCnt="7"/>
      <dgm:spPr/>
    </dgm:pt>
    <dgm:pt modelId="{8B0652E1-2AC4-4078-91FC-52FEC5D10A1F}" type="pres">
      <dgm:prSet presAssocID="{BAB30F7A-BC5F-4224-9DFA-F29794D5077B}" presName="node" presStyleLbl="node1" presStyleIdx="2" presStyleCnt="7">
        <dgm:presLayoutVars>
          <dgm:bulletEnabled val="1"/>
        </dgm:presLayoutVars>
      </dgm:prSet>
      <dgm:spPr/>
    </dgm:pt>
    <dgm:pt modelId="{068879DE-0611-49DB-BBDD-C865627EBD37}" type="pres">
      <dgm:prSet presAssocID="{6B05AE22-B9F0-48F3-A297-2DD75290262B}" presName="sibTrans" presStyleLbl="sibTrans2D1" presStyleIdx="2" presStyleCnt="7"/>
      <dgm:spPr/>
    </dgm:pt>
    <dgm:pt modelId="{D73BFA8F-38A6-462C-B9AF-3B33A393ABDD}" type="pres">
      <dgm:prSet presAssocID="{6B05AE22-B9F0-48F3-A297-2DD75290262B}" presName="connectorText" presStyleLbl="sibTrans2D1" presStyleIdx="2" presStyleCnt="7"/>
      <dgm:spPr/>
    </dgm:pt>
    <dgm:pt modelId="{B59D6CC5-FACA-46B2-AEBE-1388B5447341}" type="pres">
      <dgm:prSet presAssocID="{EEBA1749-5892-4D14-B3AB-0D1BAF56EEDF}" presName="node" presStyleLbl="node1" presStyleIdx="3" presStyleCnt="7">
        <dgm:presLayoutVars>
          <dgm:bulletEnabled val="1"/>
        </dgm:presLayoutVars>
      </dgm:prSet>
      <dgm:spPr/>
    </dgm:pt>
    <dgm:pt modelId="{98536C1D-816B-49D7-BA76-E1294DD6DECF}" type="pres">
      <dgm:prSet presAssocID="{8E99ED09-1027-480F-9449-A8463F13E915}" presName="sibTrans" presStyleLbl="sibTrans2D1" presStyleIdx="3" presStyleCnt="7"/>
      <dgm:spPr/>
    </dgm:pt>
    <dgm:pt modelId="{5EA9363D-3E47-4C25-96E4-A6B2CB930DE5}" type="pres">
      <dgm:prSet presAssocID="{8E99ED09-1027-480F-9449-A8463F13E915}" presName="connectorText" presStyleLbl="sibTrans2D1" presStyleIdx="3" presStyleCnt="7"/>
      <dgm:spPr/>
    </dgm:pt>
    <dgm:pt modelId="{E2655CD6-FD03-401D-81D1-B6B4E00E66FC}" type="pres">
      <dgm:prSet presAssocID="{0171B2EA-CD73-4D91-B5B4-0BE424FD11CC}" presName="node" presStyleLbl="node1" presStyleIdx="4" presStyleCnt="7">
        <dgm:presLayoutVars>
          <dgm:bulletEnabled val="1"/>
        </dgm:presLayoutVars>
      </dgm:prSet>
      <dgm:spPr/>
    </dgm:pt>
    <dgm:pt modelId="{D2F3983D-2198-4EC7-8778-61084FCBE8F2}" type="pres">
      <dgm:prSet presAssocID="{E16439FE-02EB-4A80-979E-706BBA0B8819}" presName="sibTrans" presStyleLbl="sibTrans2D1" presStyleIdx="4" presStyleCnt="7"/>
      <dgm:spPr/>
    </dgm:pt>
    <dgm:pt modelId="{21A1910F-8179-4E3C-AD26-3E17E8586B25}" type="pres">
      <dgm:prSet presAssocID="{E16439FE-02EB-4A80-979E-706BBA0B8819}" presName="connectorText" presStyleLbl="sibTrans2D1" presStyleIdx="4" presStyleCnt="7"/>
      <dgm:spPr/>
    </dgm:pt>
    <dgm:pt modelId="{4D93A9CA-BCEE-4D6F-8767-1F396B73F9EA}" type="pres">
      <dgm:prSet presAssocID="{B3F907A1-3467-46CC-B2DF-F376CB3C0D75}" presName="node" presStyleLbl="node1" presStyleIdx="5" presStyleCnt="7">
        <dgm:presLayoutVars>
          <dgm:bulletEnabled val="1"/>
        </dgm:presLayoutVars>
      </dgm:prSet>
      <dgm:spPr/>
    </dgm:pt>
    <dgm:pt modelId="{2FFEB27B-9F53-4137-AB38-240D1FDC2DB0}" type="pres">
      <dgm:prSet presAssocID="{C9395636-225C-41FC-A60B-CA7441567215}" presName="sibTrans" presStyleLbl="sibTrans2D1" presStyleIdx="5" presStyleCnt="7"/>
      <dgm:spPr/>
    </dgm:pt>
    <dgm:pt modelId="{124A82F8-AFD8-4D5B-A3AC-D657547F917D}" type="pres">
      <dgm:prSet presAssocID="{C9395636-225C-41FC-A60B-CA7441567215}" presName="connectorText" presStyleLbl="sibTrans2D1" presStyleIdx="5" presStyleCnt="7"/>
      <dgm:spPr/>
    </dgm:pt>
    <dgm:pt modelId="{E80D6AAB-5531-4FB6-9176-DE99D8728D58}" type="pres">
      <dgm:prSet presAssocID="{63905643-975D-498D-9D7D-868AB898E73A}" presName="node" presStyleLbl="node1" presStyleIdx="6" presStyleCnt="7">
        <dgm:presLayoutVars>
          <dgm:bulletEnabled val="1"/>
        </dgm:presLayoutVars>
      </dgm:prSet>
      <dgm:spPr/>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pt>
    <dgm:pt modelId="{9A05DB73-5EB1-46E6-9917-C86C82502CC9}" type="pres">
      <dgm:prSet presAssocID="{05A29D87-E60E-41CA-A7D5-330CAE7D6762}" presName="connectorText" presStyleLbl="sibTrans2D1" presStyleIdx="6" presStyleCnt="7"/>
      <dgm:spPr/>
    </dgm:pt>
  </dgm:ptLst>
  <dgm:cxnLst>
    <dgm:cxn modelId="{450EBA00-C6D2-4320-980F-ABF08A2E95C1}" type="presOf" srcId="{957D6808-13DA-4A50-B3B0-EC10C36F08E9}" destId="{B87DF2C3-A296-4E33-A703-A8AE609B6E45}" srcOrd="0" destOrd="0" presId="urn:microsoft.com/office/officeart/2005/8/layout/cycle2"/>
    <dgm:cxn modelId="{193A5A06-B592-4901-9576-4F6294E0E57F}" type="presOf" srcId="{6B05AE22-B9F0-48F3-A297-2DD75290262B}" destId="{D73BFA8F-38A6-462C-B9AF-3B33A393ABDD}" srcOrd="1" destOrd="0" presId="urn:microsoft.com/office/officeart/2005/8/layout/cycle2"/>
    <dgm:cxn modelId="{1E109408-492D-4F9E-9BAA-E11AD6EB146C}" type="presOf" srcId="{8E99ED09-1027-480F-9449-A8463F13E915}" destId="{5EA9363D-3E47-4C25-96E4-A6B2CB930DE5}" srcOrd="1" destOrd="0" presId="urn:microsoft.com/office/officeart/2005/8/layout/cycle2"/>
    <dgm:cxn modelId="{1707860F-82B2-4F8B-AD86-FC37A576447F}" type="presOf" srcId="{05A29D87-E60E-41CA-A7D5-330CAE7D6762}" destId="{9A05DB73-5EB1-46E6-9917-C86C82502CC9}" srcOrd="1" destOrd="0" presId="urn:microsoft.com/office/officeart/2005/8/layout/cycle2"/>
    <dgm:cxn modelId="{28E39F1D-54AB-42D2-B7AF-AA117B40672A}" type="presOf" srcId="{55B92F1F-5CF9-41EB-AEBA-A9C27D8C237D}" destId="{B1251106-6448-468B-A938-DA86E018BD0F}" srcOrd="1" destOrd="0" presId="urn:microsoft.com/office/officeart/2005/8/layout/cycle2"/>
    <dgm:cxn modelId="{2CC01A21-3479-4C7C-A2B5-EE04489DA771}" srcId="{957D6808-13DA-4A50-B3B0-EC10C36F08E9}" destId="{3897A796-8C04-483B-8CF9-EE3D24EC7177}" srcOrd="0" destOrd="0" parTransId="{C21EB97F-3443-4A23-B4BC-CFF015FDE8DF}" sibTransId="{439F34C2-E10B-44F8-95F8-49525A292A4E}"/>
    <dgm:cxn modelId="{2B12ED21-60EA-4A48-A670-FEBA0EB82E7C}" type="presOf" srcId="{439F34C2-E10B-44F8-95F8-49525A292A4E}" destId="{8027729C-CEED-4AE7-9EC9-5368444E5455}" srcOrd="0" destOrd="0" presId="urn:microsoft.com/office/officeart/2005/8/layout/cycle2"/>
    <dgm:cxn modelId="{021EB62F-0C55-426C-BF7D-260ECD29DD0B}" type="presOf" srcId="{B3F907A1-3467-46CC-B2DF-F376CB3C0D75}" destId="{4D93A9CA-BCEE-4D6F-8767-1F396B73F9EA}" srcOrd="0" destOrd="0" presId="urn:microsoft.com/office/officeart/2005/8/layout/cycle2"/>
    <dgm:cxn modelId="{FB6C4231-0A12-45E0-97D1-D9A16AD466C4}" srcId="{957D6808-13DA-4A50-B3B0-EC10C36F08E9}" destId="{EEBA1749-5892-4D14-B3AB-0D1BAF56EEDF}" srcOrd="3" destOrd="0" parTransId="{F7A908A9-BDEE-4B62-A2D6-5E62626971A2}" sibTransId="{8E99ED09-1027-480F-9449-A8463F13E915}"/>
    <dgm:cxn modelId="{7C01D836-3948-4215-8525-9A23188851AF}" srcId="{957D6808-13DA-4A50-B3B0-EC10C36F08E9}" destId="{39F497D7-D86A-4CAD-8EA1-603654ACB951}" srcOrd="1" destOrd="0" parTransId="{81E60E94-C4EB-4357-B5A1-A74A9E69DCA6}" sibTransId="{55B92F1F-5CF9-41EB-AEBA-A9C27D8C237D}"/>
    <dgm:cxn modelId="{E7553339-B578-4B2B-A746-FE3573DC7175}" type="presOf" srcId="{439F34C2-E10B-44F8-95F8-49525A292A4E}" destId="{7892E668-5FB7-4207-8AA7-32D871C3CB36}" srcOrd="1" destOrd="0" presId="urn:microsoft.com/office/officeart/2005/8/layout/cycle2"/>
    <dgm:cxn modelId="{3F76C539-3B38-4918-9351-84F5D8C8F64E}" type="presOf" srcId="{8E99ED09-1027-480F-9449-A8463F13E915}" destId="{98536C1D-816B-49D7-BA76-E1294DD6DECF}" srcOrd="0" destOrd="0" presId="urn:microsoft.com/office/officeart/2005/8/layout/cycle2"/>
    <dgm:cxn modelId="{6462495B-5B5E-4908-8772-DBFC52E69A6C}" type="presOf" srcId="{EEBA1749-5892-4D14-B3AB-0D1BAF56EEDF}" destId="{B59D6CC5-FACA-46B2-AEBE-1388B5447341}" srcOrd="0" destOrd="0" presId="urn:microsoft.com/office/officeart/2005/8/layout/cycle2"/>
    <dgm:cxn modelId="{548C4559-51A7-4E37-8404-2204F32CF64E}" type="presOf" srcId="{0171B2EA-CD73-4D91-B5B4-0BE424FD11CC}" destId="{E2655CD6-FD03-401D-81D1-B6B4E00E66FC}" srcOrd="0" destOrd="0" presId="urn:microsoft.com/office/officeart/2005/8/layout/cycle2"/>
    <dgm:cxn modelId="{ECCB417A-1598-4193-81A1-3FECECA5B396}" type="presOf" srcId="{E16439FE-02EB-4A80-979E-706BBA0B8819}" destId="{21A1910F-8179-4E3C-AD26-3E17E8586B25}" srcOrd="1" destOrd="0" presId="urn:microsoft.com/office/officeart/2005/8/layout/cycle2"/>
    <dgm:cxn modelId="{8118D292-2950-4909-BE42-6347EB4C87AD}" type="presOf" srcId="{63905643-975D-498D-9D7D-868AB898E73A}" destId="{E80D6AAB-5531-4FB6-9176-DE99D8728D58}" srcOrd="0" destOrd="0" presId="urn:microsoft.com/office/officeart/2005/8/layout/cycle2"/>
    <dgm:cxn modelId="{E3E77596-52CD-4AF3-A3D4-CF57CA852142}" srcId="{957D6808-13DA-4A50-B3B0-EC10C36F08E9}" destId="{B3F907A1-3467-46CC-B2DF-F376CB3C0D75}" srcOrd="5" destOrd="0" parTransId="{9BE5027B-1545-4D1F-B800-D09ECCC92D75}" sibTransId="{C9395636-225C-41FC-A60B-CA7441567215}"/>
    <dgm:cxn modelId="{9B2BE19F-5BF3-45C2-A94D-19859F9BD4F3}" type="presOf" srcId="{C9395636-225C-41FC-A60B-CA7441567215}" destId="{124A82F8-AFD8-4D5B-A3AC-D657547F917D}" srcOrd="1" destOrd="0" presId="urn:microsoft.com/office/officeart/2005/8/layout/cycle2"/>
    <dgm:cxn modelId="{98F7B8A0-E072-42EB-AC6C-AF725EA77CF7}" type="presOf" srcId="{39F497D7-D86A-4CAD-8EA1-603654ACB951}" destId="{940F9F28-E19C-49B9-8BBE-E3CDB9080EEB}" srcOrd="0" destOrd="0" presId="urn:microsoft.com/office/officeart/2005/8/layout/cycle2"/>
    <dgm:cxn modelId="{D79E00A8-D4D2-448C-8B19-E4C268126B59}" srcId="{957D6808-13DA-4A50-B3B0-EC10C36F08E9}" destId="{BAB30F7A-BC5F-4224-9DFA-F29794D5077B}" srcOrd="2" destOrd="0" parTransId="{96DE2A80-DE87-4BE3-B5C6-7950F36B1BF3}" sibTransId="{6B05AE22-B9F0-48F3-A297-2DD75290262B}"/>
    <dgm:cxn modelId="{DDA253C5-2A52-4FAC-9752-2ED787CCF670}" srcId="{957D6808-13DA-4A50-B3B0-EC10C36F08E9}" destId="{63905643-975D-498D-9D7D-868AB898E73A}" srcOrd="6" destOrd="0" parTransId="{D0FB0BCA-AED8-478D-A980-B02EC3F5A905}" sibTransId="{05A29D87-E60E-41CA-A7D5-330CAE7D6762}"/>
    <dgm:cxn modelId="{CAB35CC6-40CA-40D7-8634-01A07D1A6D77}" type="presOf" srcId="{C9395636-225C-41FC-A60B-CA7441567215}" destId="{2FFEB27B-9F53-4137-AB38-240D1FDC2DB0}" srcOrd="0" destOrd="0" presId="urn:microsoft.com/office/officeart/2005/8/layout/cycle2"/>
    <dgm:cxn modelId="{39DA29CD-09DA-4A21-8A06-85FD024DF78D}" type="presOf" srcId="{05A29D87-E60E-41CA-A7D5-330CAE7D6762}" destId="{EB8F85B5-6795-4C34-8FE4-918CC51A7395}" srcOrd="0" destOrd="0" presId="urn:microsoft.com/office/officeart/2005/8/layout/cycle2"/>
    <dgm:cxn modelId="{E92977CD-65AF-4BB3-A2BD-501979428357}" type="presOf" srcId="{3897A796-8C04-483B-8CF9-EE3D24EC7177}" destId="{B0454ADC-219C-449C-965A-45F5EC1C7D07}" srcOrd="0" destOrd="0" presId="urn:microsoft.com/office/officeart/2005/8/layout/cycle2"/>
    <dgm:cxn modelId="{1AD4FED6-2CD4-4E21-BE78-5FECACE2B622}" type="presOf" srcId="{6B05AE22-B9F0-48F3-A297-2DD75290262B}" destId="{068879DE-0611-49DB-BBDD-C865627EBD37}" srcOrd="0" destOrd="0" presId="urn:microsoft.com/office/officeart/2005/8/layout/cycle2"/>
    <dgm:cxn modelId="{C45172D7-F4AC-417D-B6A8-7A85FCCEE2DF}" type="presOf" srcId="{E16439FE-02EB-4A80-979E-706BBA0B8819}" destId="{D2F3983D-2198-4EC7-8778-61084FCBE8F2}" srcOrd="0" destOrd="0" presId="urn:microsoft.com/office/officeart/2005/8/layout/cycle2"/>
    <dgm:cxn modelId="{B9AA42DB-7135-4E62-A7C4-6A772D92CBE9}" type="presOf" srcId="{BAB30F7A-BC5F-4224-9DFA-F29794D5077B}" destId="{8B0652E1-2AC4-4078-91FC-52FEC5D10A1F}" srcOrd="0" destOrd="0" presId="urn:microsoft.com/office/officeart/2005/8/layout/cycle2"/>
    <dgm:cxn modelId="{38F44DE6-4A4C-4B75-8EDF-0C4CF39B4057}" type="presOf" srcId="{55B92F1F-5CF9-41EB-AEBA-A9C27D8C237D}" destId="{EA3FF6F1-063A-4849-921D-5CF5BBA160BB}" srcOrd="0" destOrd="0" presId="urn:microsoft.com/office/officeart/2005/8/layout/cycle2"/>
    <dgm:cxn modelId="{174403EF-6729-4C17-8882-97727AA01470}" srcId="{957D6808-13DA-4A50-B3B0-EC10C36F08E9}" destId="{0171B2EA-CD73-4D91-B5B4-0BE424FD11CC}" srcOrd="4" destOrd="0" parTransId="{AD3798D0-0AC8-410C-B63C-87227AEEE333}" sibTransId="{E16439FE-02EB-4A80-979E-706BBA0B8819}"/>
    <dgm:cxn modelId="{566A8B38-EA14-4A87-AA3C-6707B6FF6BF8}" type="presParOf" srcId="{B87DF2C3-A296-4E33-A703-A8AE609B6E45}" destId="{B0454ADC-219C-449C-965A-45F5EC1C7D07}" srcOrd="0" destOrd="0" presId="urn:microsoft.com/office/officeart/2005/8/layout/cycle2"/>
    <dgm:cxn modelId="{BA83C1B6-07DB-4566-9D08-1F3AE0D7EE20}" type="presParOf" srcId="{B87DF2C3-A296-4E33-A703-A8AE609B6E45}" destId="{8027729C-CEED-4AE7-9EC9-5368444E5455}" srcOrd="1" destOrd="0" presId="urn:microsoft.com/office/officeart/2005/8/layout/cycle2"/>
    <dgm:cxn modelId="{71111EF5-538A-43FC-80B4-2C89A0B5E765}" type="presParOf" srcId="{8027729C-CEED-4AE7-9EC9-5368444E5455}" destId="{7892E668-5FB7-4207-8AA7-32D871C3CB36}" srcOrd="0" destOrd="0" presId="urn:microsoft.com/office/officeart/2005/8/layout/cycle2"/>
    <dgm:cxn modelId="{C6A7086F-E5A3-4A32-A3D9-A71218C18C31}" type="presParOf" srcId="{B87DF2C3-A296-4E33-A703-A8AE609B6E45}" destId="{940F9F28-E19C-49B9-8BBE-E3CDB9080EEB}" srcOrd="2" destOrd="0" presId="urn:microsoft.com/office/officeart/2005/8/layout/cycle2"/>
    <dgm:cxn modelId="{41B768D3-65A6-4A51-9F1A-ECCD925A8675}" type="presParOf" srcId="{B87DF2C3-A296-4E33-A703-A8AE609B6E45}" destId="{EA3FF6F1-063A-4849-921D-5CF5BBA160BB}" srcOrd="3" destOrd="0" presId="urn:microsoft.com/office/officeart/2005/8/layout/cycle2"/>
    <dgm:cxn modelId="{B9F4B5AE-47D8-4E9C-87CF-8C49FDDAA867}" type="presParOf" srcId="{EA3FF6F1-063A-4849-921D-5CF5BBA160BB}" destId="{B1251106-6448-468B-A938-DA86E018BD0F}" srcOrd="0" destOrd="0" presId="urn:microsoft.com/office/officeart/2005/8/layout/cycle2"/>
    <dgm:cxn modelId="{5C1D8B5A-FCB8-4C0A-AEEB-9F5645DE69D3}" type="presParOf" srcId="{B87DF2C3-A296-4E33-A703-A8AE609B6E45}" destId="{8B0652E1-2AC4-4078-91FC-52FEC5D10A1F}" srcOrd="4" destOrd="0" presId="urn:microsoft.com/office/officeart/2005/8/layout/cycle2"/>
    <dgm:cxn modelId="{2B14B941-9973-4A93-8947-D2B6D81B84AB}" type="presParOf" srcId="{B87DF2C3-A296-4E33-A703-A8AE609B6E45}" destId="{068879DE-0611-49DB-BBDD-C865627EBD37}" srcOrd="5" destOrd="0" presId="urn:microsoft.com/office/officeart/2005/8/layout/cycle2"/>
    <dgm:cxn modelId="{A7F40CFA-4999-4159-883D-B3BC7913DE3F}" type="presParOf" srcId="{068879DE-0611-49DB-BBDD-C865627EBD37}" destId="{D73BFA8F-38A6-462C-B9AF-3B33A393ABDD}" srcOrd="0" destOrd="0" presId="urn:microsoft.com/office/officeart/2005/8/layout/cycle2"/>
    <dgm:cxn modelId="{0829BD5E-AD0B-4DB1-BA70-1583F28EA388}" type="presParOf" srcId="{B87DF2C3-A296-4E33-A703-A8AE609B6E45}" destId="{B59D6CC5-FACA-46B2-AEBE-1388B5447341}" srcOrd="6" destOrd="0" presId="urn:microsoft.com/office/officeart/2005/8/layout/cycle2"/>
    <dgm:cxn modelId="{FBEFEB34-FABB-4C96-A2AA-DF3BB6C02FCD}" type="presParOf" srcId="{B87DF2C3-A296-4E33-A703-A8AE609B6E45}" destId="{98536C1D-816B-49D7-BA76-E1294DD6DECF}" srcOrd="7" destOrd="0" presId="urn:microsoft.com/office/officeart/2005/8/layout/cycle2"/>
    <dgm:cxn modelId="{D49917DB-607D-4028-9966-6DD16EDBBF73}" type="presParOf" srcId="{98536C1D-816B-49D7-BA76-E1294DD6DECF}" destId="{5EA9363D-3E47-4C25-96E4-A6B2CB930DE5}" srcOrd="0" destOrd="0" presId="urn:microsoft.com/office/officeart/2005/8/layout/cycle2"/>
    <dgm:cxn modelId="{01A8F6F8-3C49-4F04-8E5A-E99133343AC4}" type="presParOf" srcId="{B87DF2C3-A296-4E33-A703-A8AE609B6E45}" destId="{E2655CD6-FD03-401D-81D1-B6B4E00E66FC}" srcOrd="8" destOrd="0" presId="urn:microsoft.com/office/officeart/2005/8/layout/cycle2"/>
    <dgm:cxn modelId="{A9EF8045-8478-4C1F-B5D8-C6114E163016}" type="presParOf" srcId="{B87DF2C3-A296-4E33-A703-A8AE609B6E45}" destId="{D2F3983D-2198-4EC7-8778-61084FCBE8F2}" srcOrd="9" destOrd="0" presId="urn:microsoft.com/office/officeart/2005/8/layout/cycle2"/>
    <dgm:cxn modelId="{E8256B81-F9AE-4EE6-8CE2-F22C557D1022}" type="presParOf" srcId="{D2F3983D-2198-4EC7-8778-61084FCBE8F2}" destId="{21A1910F-8179-4E3C-AD26-3E17E8586B25}" srcOrd="0" destOrd="0" presId="urn:microsoft.com/office/officeart/2005/8/layout/cycle2"/>
    <dgm:cxn modelId="{BC52B60A-9C8C-47FE-8D6D-228A03A30447}" type="presParOf" srcId="{B87DF2C3-A296-4E33-A703-A8AE609B6E45}" destId="{4D93A9CA-BCEE-4D6F-8767-1F396B73F9EA}" srcOrd="10" destOrd="0" presId="urn:microsoft.com/office/officeart/2005/8/layout/cycle2"/>
    <dgm:cxn modelId="{464478F4-CCEB-40DF-B60A-B8204F779584}" type="presParOf" srcId="{B87DF2C3-A296-4E33-A703-A8AE609B6E45}" destId="{2FFEB27B-9F53-4137-AB38-240D1FDC2DB0}" srcOrd="11" destOrd="0" presId="urn:microsoft.com/office/officeart/2005/8/layout/cycle2"/>
    <dgm:cxn modelId="{59060689-EA26-4EC1-ABDD-1A3FEF688603}" type="presParOf" srcId="{2FFEB27B-9F53-4137-AB38-240D1FDC2DB0}" destId="{124A82F8-AFD8-4D5B-A3AC-D657547F917D}" srcOrd="0" destOrd="0" presId="urn:microsoft.com/office/officeart/2005/8/layout/cycle2"/>
    <dgm:cxn modelId="{9029378A-FBFF-4350-B006-63E737DE10D4}" type="presParOf" srcId="{B87DF2C3-A296-4E33-A703-A8AE609B6E45}" destId="{E80D6AAB-5531-4FB6-9176-DE99D8728D58}" srcOrd="12" destOrd="0" presId="urn:microsoft.com/office/officeart/2005/8/layout/cycle2"/>
    <dgm:cxn modelId="{9867AF32-C0FC-4DA6-A9FB-D4DCD7B06739}" type="presParOf" srcId="{B87DF2C3-A296-4E33-A703-A8AE609B6E45}" destId="{EB8F85B5-6795-4C34-8FE4-918CC51A7395}" srcOrd="13" destOrd="0" presId="urn:microsoft.com/office/officeart/2005/8/layout/cycle2"/>
    <dgm:cxn modelId="{A3B693A5-3504-4FF7-9680-A87B2FBEB8CA}" type="presParOf" srcId="{EB8F85B5-6795-4C34-8FE4-918CC51A7395}" destId="{9A05DB73-5EB1-46E6-9917-C86C82502CC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94A8BB6-7ECA-4186-A404-313F4C2CC129}">
      <dgm:prSet phldrT="[Text]"/>
      <dgm:spPr/>
      <dgm:t>
        <a:bodyPr/>
        <a:lstStyle/>
        <a:p>
          <a:r>
            <a:rPr lang="en-GB" dirty="0"/>
            <a:t>Third Party Due Diligence </a:t>
          </a:r>
        </a:p>
        <a:p>
          <a:r>
            <a:rPr lang="en-GB" dirty="0"/>
            <a:t>(LSEG)</a:t>
          </a:r>
        </a:p>
      </dgm:t>
    </dgm:pt>
    <dgm:pt modelId="{151C907D-5C6C-4376-A23B-08A0DE5457B9}" type="parTrans" cxnId="{78915324-397D-4473-B924-E045AA4E6086}">
      <dgm:prSet/>
      <dgm:spPr/>
      <dgm:t>
        <a:bodyPr/>
        <a:lstStyle/>
        <a:p>
          <a:endParaRPr lang="en-GB"/>
        </a:p>
      </dgm:t>
    </dgm:pt>
    <dgm:pt modelId="{3027AC08-4FC0-41EA-8A69-80C9643574D5}" type="sibTrans" cxnId="{78915324-397D-4473-B924-E045AA4E6086}">
      <dgm:prSet/>
      <dgm:spPr/>
      <dgm:t>
        <a:bodyPr/>
        <a:lstStyle/>
        <a:p>
          <a:endParaRPr lang="en-GB"/>
        </a:p>
      </dgm:t>
    </dgm:pt>
    <dgm:pt modelId="{1B17BD1C-074D-4DBB-AD57-61CC0E1091D1}">
      <dgm:prSet phldrT="[Text]"/>
      <dgm:spPr/>
      <dgm:t>
        <a:bodyPr/>
        <a:lstStyle/>
        <a:p>
          <a:r>
            <a:rPr lang="en-GB" dirty="0"/>
            <a:t>Sustainability Assessments</a:t>
          </a:r>
        </a:p>
      </dgm:t>
    </dgm:pt>
    <dgm:pt modelId="{6214600B-2F99-4DCC-BA79-8213A29478EE}" type="parTrans" cxnId="{874B6D56-DD6E-471D-90AE-462B85BF4DFE}">
      <dgm:prSet/>
      <dgm:spPr/>
      <dgm:t>
        <a:bodyPr/>
        <a:lstStyle/>
        <a:p>
          <a:endParaRPr lang="en-GB"/>
        </a:p>
      </dgm:t>
    </dgm:pt>
    <dgm:pt modelId="{D76A4B37-42EB-4F8E-B4EB-C005BA14886D}" type="sibTrans" cxnId="{874B6D56-DD6E-471D-90AE-462B85BF4DFE}">
      <dgm:prSet/>
      <dgm:spPr/>
      <dgm:t>
        <a:bodyPr/>
        <a:lstStyle/>
        <a:p>
          <a:endParaRPr lang="en-GB"/>
        </a:p>
      </dgm:t>
    </dgm:pt>
    <dgm:pt modelId="{02FCB981-97C8-46E6-923D-98C21AFF76FF}">
      <dgm:prSet phldrT="[Text]"/>
      <dgm:spPr/>
      <dgm:t>
        <a:bodyPr/>
        <a:lstStyle/>
        <a:p>
          <a:r>
            <a:rPr lang="en-GB" dirty="0"/>
            <a:t>Responsible Procurement</a:t>
          </a:r>
        </a:p>
        <a:p>
          <a:r>
            <a:rPr lang="en-GB" dirty="0"/>
            <a:t>(Centre-led Procurement Team)</a:t>
          </a:r>
        </a:p>
      </dgm:t>
    </dgm:pt>
    <dgm:pt modelId="{9969F80F-8785-4633-B84E-3CA4E8EE8200}" type="parTrans" cxnId="{7F424043-AC49-4C8B-913E-C715221066C5}">
      <dgm:prSet/>
      <dgm:spPr/>
      <dgm:t>
        <a:bodyPr/>
        <a:lstStyle/>
        <a:p>
          <a:endParaRPr lang="en-GB"/>
        </a:p>
      </dgm:t>
    </dgm:pt>
    <dgm:pt modelId="{D787BA4F-539F-4987-BAF9-1F98068A4D26}" type="sibTrans" cxnId="{7F424043-AC49-4C8B-913E-C715221066C5}">
      <dgm:prSet/>
      <dgm:spPr/>
      <dgm:t>
        <a:bodyPr/>
        <a:lstStyle/>
        <a:p>
          <a:endParaRPr lang="en-GB"/>
        </a:p>
      </dgm:t>
    </dgm:pt>
    <dgm:pt modelId="{DC95862B-8FAF-4BDE-81A1-2F4ABF599E90}" type="pres">
      <dgm:prSet presAssocID="{75CDA613-0E18-4E83-ACB4-3B00E6BDCD30}" presName="CompostProcess" presStyleCnt="0">
        <dgm:presLayoutVars>
          <dgm:dir/>
          <dgm:resizeHandles val="exact"/>
        </dgm:presLayoutVars>
      </dgm:prSet>
      <dgm:spPr/>
    </dgm:pt>
    <dgm:pt modelId="{12AFE8A0-018A-40B6-A106-FCA3322EAA42}" type="pres">
      <dgm:prSet presAssocID="{75CDA613-0E18-4E83-ACB4-3B00E6BDCD30}" presName="arrow" presStyleLbl="bgShp" presStyleIdx="0" presStyleCnt="1" custLinFactNeighborX="28"/>
      <dgm:spPr/>
    </dgm:pt>
    <dgm:pt modelId="{A94D0A2B-2AD8-4B59-8BD0-99867942232C}" type="pres">
      <dgm:prSet presAssocID="{75CDA613-0E18-4E83-ACB4-3B00E6BDCD30}" presName="linearProcess" presStyleCnt="0"/>
      <dgm:spPr/>
    </dgm:pt>
    <dgm:pt modelId="{5FA0E2E7-866D-4EB3-A4E1-CB9ACB4F0F3E}" type="pres">
      <dgm:prSet presAssocID="{294A8BB6-7ECA-4186-A404-313F4C2CC129}" presName="textNode" presStyleLbl="node1" presStyleIdx="0" presStyleCnt="3">
        <dgm:presLayoutVars>
          <dgm:bulletEnabled val="1"/>
        </dgm:presLayoutVars>
      </dgm:prSet>
      <dgm:spPr/>
    </dgm:pt>
    <dgm:pt modelId="{D9A7380E-7C2A-4E31-A4E2-91B8E5E79426}" type="pres">
      <dgm:prSet presAssocID="{3027AC08-4FC0-41EA-8A69-80C9643574D5}" presName="sibTrans" presStyleCnt="0"/>
      <dgm:spPr/>
    </dgm:pt>
    <dgm:pt modelId="{07F04447-BD8B-4CD8-B124-1E4DFDB60FEC}" type="pres">
      <dgm:prSet presAssocID="{1B17BD1C-074D-4DBB-AD57-61CC0E1091D1}" presName="textNode" presStyleLbl="node1" presStyleIdx="1" presStyleCnt="3">
        <dgm:presLayoutVars>
          <dgm:bulletEnabled val="1"/>
        </dgm:presLayoutVars>
      </dgm:prSet>
      <dgm:spPr/>
    </dgm:pt>
    <dgm:pt modelId="{41114D6C-EE1C-46CC-8239-0045C5AF0A73}" type="pres">
      <dgm:prSet presAssocID="{D76A4B37-42EB-4F8E-B4EB-C005BA14886D}" presName="sibTrans" presStyleCnt="0"/>
      <dgm:spPr/>
    </dgm:pt>
    <dgm:pt modelId="{A25E0D73-3076-4311-9BB9-F9A99B635800}" type="pres">
      <dgm:prSet presAssocID="{02FCB981-97C8-46E6-923D-98C21AFF76FF}" presName="textNode" presStyleLbl="node1" presStyleIdx="2" presStyleCnt="3" custLinFactNeighborX="31379" custLinFactNeighborY="0">
        <dgm:presLayoutVars>
          <dgm:bulletEnabled val="1"/>
        </dgm:presLayoutVars>
      </dgm:prSet>
      <dgm:spPr/>
    </dgm:pt>
  </dgm:ptLst>
  <dgm:cxnLst>
    <dgm:cxn modelId="{6B572B16-FD4B-4866-984D-CA3DB08A9AB8}" type="presOf" srcId="{1B17BD1C-074D-4DBB-AD57-61CC0E1091D1}" destId="{07F04447-BD8B-4CD8-B124-1E4DFDB60FEC}" srcOrd="0" destOrd="0" presId="urn:microsoft.com/office/officeart/2005/8/layout/hProcess9"/>
    <dgm:cxn modelId="{78915324-397D-4473-B924-E045AA4E6086}" srcId="{75CDA613-0E18-4E83-ACB4-3B00E6BDCD30}" destId="{294A8BB6-7ECA-4186-A404-313F4C2CC129}" srcOrd="0" destOrd="0" parTransId="{151C907D-5C6C-4376-A23B-08A0DE5457B9}" sibTransId="{3027AC08-4FC0-41EA-8A69-80C9643574D5}"/>
    <dgm:cxn modelId="{7F424043-AC49-4C8B-913E-C715221066C5}" srcId="{75CDA613-0E18-4E83-ACB4-3B00E6BDCD30}" destId="{02FCB981-97C8-46E6-923D-98C21AFF76FF}" srcOrd="2" destOrd="0" parTransId="{9969F80F-8785-4633-B84E-3CA4E8EE8200}" sibTransId="{D787BA4F-539F-4987-BAF9-1F98068A4D26}"/>
    <dgm:cxn modelId="{874B6D56-DD6E-471D-90AE-462B85BF4DFE}" srcId="{75CDA613-0E18-4E83-ACB4-3B00E6BDCD30}" destId="{1B17BD1C-074D-4DBB-AD57-61CC0E1091D1}" srcOrd="1" destOrd="0" parTransId="{6214600B-2F99-4DCC-BA79-8213A29478EE}" sibTransId="{D76A4B37-42EB-4F8E-B4EB-C005BA14886D}"/>
    <dgm:cxn modelId="{D7578688-FEE4-4103-9888-ACDB1290648E}" type="presOf" srcId="{75CDA613-0E18-4E83-ACB4-3B00E6BDCD30}" destId="{DC95862B-8FAF-4BDE-81A1-2F4ABF599E90}" srcOrd="0" destOrd="0" presId="urn:microsoft.com/office/officeart/2005/8/layout/hProcess9"/>
    <dgm:cxn modelId="{77CBBD9D-9D40-4269-B27B-92347792E2C6}" type="presOf" srcId="{02FCB981-97C8-46E6-923D-98C21AFF76FF}" destId="{A25E0D73-3076-4311-9BB9-F9A99B635800}" srcOrd="0" destOrd="0" presId="urn:microsoft.com/office/officeart/2005/8/layout/hProcess9"/>
    <dgm:cxn modelId="{BC904DDD-62B7-4139-93BB-1F7A76F9230A}" type="presOf" srcId="{294A8BB6-7ECA-4186-A404-313F4C2CC129}" destId="{5FA0E2E7-866D-4EB3-A4E1-CB9ACB4F0F3E}" srcOrd="0" destOrd="0" presId="urn:microsoft.com/office/officeart/2005/8/layout/hProcess9"/>
    <dgm:cxn modelId="{C3EB5383-F319-4E78-BAFB-CC413308A0AA}" type="presParOf" srcId="{DC95862B-8FAF-4BDE-81A1-2F4ABF599E90}" destId="{12AFE8A0-018A-40B6-A106-FCA3322EAA42}" srcOrd="0" destOrd="0" presId="urn:microsoft.com/office/officeart/2005/8/layout/hProcess9"/>
    <dgm:cxn modelId="{047CEE26-2C9E-46F4-956A-452A4546E746}" type="presParOf" srcId="{DC95862B-8FAF-4BDE-81A1-2F4ABF599E90}" destId="{A94D0A2B-2AD8-4B59-8BD0-99867942232C}" srcOrd="1" destOrd="0" presId="urn:microsoft.com/office/officeart/2005/8/layout/hProcess9"/>
    <dgm:cxn modelId="{BD1EE7AC-0C6F-4D5B-B3C7-6C30D9A07127}" type="presParOf" srcId="{A94D0A2B-2AD8-4B59-8BD0-99867942232C}" destId="{5FA0E2E7-866D-4EB3-A4E1-CB9ACB4F0F3E}" srcOrd="0" destOrd="0" presId="urn:microsoft.com/office/officeart/2005/8/layout/hProcess9"/>
    <dgm:cxn modelId="{34B99931-69B5-4CBB-B14C-C17F39EE5B07}" type="presParOf" srcId="{A94D0A2B-2AD8-4B59-8BD0-99867942232C}" destId="{D9A7380E-7C2A-4E31-A4E2-91B8E5E79426}" srcOrd="1" destOrd="0" presId="urn:microsoft.com/office/officeart/2005/8/layout/hProcess9"/>
    <dgm:cxn modelId="{31A33E30-CFAB-4E6C-B6DB-EEEC2FF7F13A}" type="presParOf" srcId="{A94D0A2B-2AD8-4B59-8BD0-99867942232C}" destId="{07F04447-BD8B-4CD8-B124-1E4DFDB60FEC}" srcOrd="2" destOrd="0" presId="urn:microsoft.com/office/officeart/2005/8/layout/hProcess9"/>
    <dgm:cxn modelId="{A94BDCAF-30FF-4E35-A0F6-F992535CB967}" type="presParOf" srcId="{A94D0A2B-2AD8-4B59-8BD0-99867942232C}" destId="{41114D6C-EE1C-46CC-8239-0045C5AF0A73}" srcOrd="3" destOrd="0" presId="urn:microsoft.com/office/officeart/2005/8/layout/hProcess9"/>
    <dgm:cxn modelId="{AB7044BB-7A65-435D-B60C-2DC0AE78916C}" type="presParOf" srcId="{A94D0A2B-2AD8-4B59-8BD0-99867942232C}" destId="{A25E0D73-3076-4311-9BB9-F9A99B63580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3C22AC7F-0737-48BC-B577-EFFC838C1292}">
      <dgm:prSet phldrT="[Text]"/>
      <dgm:spPr/>
      <dgm:t>
        <a:bodyPr/>
        <a:lstStyle/>
        <a:p>
          <a:r>
            <a:rPr lang="en-GB" dirty="0"/>
            <a:t>General Information</a:t>
          </a:r>
        </a:p>
      </dgm:t>
    </dgm:pt>
    <dgm:pt modelId="{7A61601D-D3EF-4FCF-A55C-164CC87BCCE6}" type="parTrans" cxnId="{DAE0FD9B-A5C9-45DA-BDE1-964E1015DA8B}">
      <dgm:prSet/>
      <dgm:spPr/>
      <dgm:t>
        <a:bodyPr/>
        <a:lstStyle/>
        <a:p>
          <a:endParaRPr lang="en-GB"/>
        </a:p>
      </dgm:t>
    </dgm:pt>
    <dgm:pt modelId="{24151234-38CA-4ABB-A80D-2101EBA1095D}" type="sibTrans" cxnId="{DAE0FD9B-A5C9-45DA-BDE1-964E1015DA8B}">
      <dgm:prSet/>
      <dgm:spPr/>
      <dgm:t>
        <a:bodyPr/>
        <a:lstStyle/>
        <a:p>
          <a:endParaRPr lang="en-GB"/>
        </a:p>
      </dgm:t>
    </dgm:pt>
    <dgm:pt modelId="{D426C57B-8707-4715-9561-45A815A5DFF0}">
      <dgm:prSet phldrT="[Text]" custT="1"/>
      <dgm:spPr/>
      <dgm:t>
        <a:bodyPr/>
        <a:lstStyle/>
        <a:p>
          <a:r>
            <a:rPr lang="en-GB" sz="1200" dirty="0"/>
            <a:t>Name: Enter the official full name of the Third-Party </a:t>
          </a:r>
        </a:p>
      </dgm:t>
    </dgm:pt>
    <dgm:pt modelId="{16F9338C-6C38-4649-8234-F6DB703815AE}" type="parTrans" cxnId="{5E0A59BA-995F-4E5F-8175-65F9CF7D95CC}">
      <dgm:prSet/>
      <dgm:spPr/>
      <dgm:t>
        <a:bodyPr/>
        <a:lstStyle/>
        <a:p>
          <a:endParaRPr lang="en-GB"/>
        </a:p>
      </dgm:t>
    </dgm:pt>
    <dgm:pt modelId="{88CF9FF9-7532-4D9B-97E7-1A15338D5EFB}" type="sibTrans" cxnId="{5E0A59BA-995F-4E5F-8175-65F9CF7D95CC}">
      <dgm:prSet/>
      <dgm:spPr/>
      <dgm:t>
        <a:bodyPr/>
        <a:lstStyle/>
        <a:p>
          <a:endParaRPr lang="en-GB"/>
        </a:p>
      </dgm:t>
    </dgm:pt>
    <dgm:pt modelId="{825B433B-1005-4819-B70B-8447E735AF95}">
      <dgm:prSet phldrT="[Text]"/>
      <dgm:spPr/>
      <dgm:t>
        <a:bodyPr/>
        <a:lstStyle/>
        <a:p>
          <a:r>
            <a:rPr lang="en-GB" dirty="0"/>
            <a:t>Third-Party Segmentation</a:t>
          </a:r>
        </a:p>
      </dgm:t>
    </dgm:pt>
    <dgm:pt modelId="{7A58DB1A-A827-4500-A339-B746F150E6E2}" type="parTrans" cxnId="{76AFAC17-8119-44BB-92FC-4726C73EC7FC}">
      <dgm:prSet/>
      <dgm:spPr/>
      <dgm:t>
        <a:bodyPr/>
        <a:lstStyle/>
        <a:p>
          <a:endParaRPr lang="en-GB"/>
        </a:p>
      </dgm:t>
    </dgm:pt>
    <dgm:pt modelId="{62D5B6A0-9439-4E31-8A4C-9E3A46D1CB1D}" type="sibTrans" cxnId="{76AFAC17-8119-44BB-92FC-4726C73EC7FC}">
      <dgm:prSet/>
      <dgm:spPr/>
      <dgm:t>
        <a:bodyPr/>
        <a:lstStyle/>
        <a:p>
          <a:endParaRPr lang="en-GB"/>
        </a:p>
      </dgm:t>
    </dgm:pt>
    <dgm:pt modelId="{C347E6BE-7E67-4480-BA16-C2F3D47773CE}">
      <dgm:prSet phldrT="[Text]" custT="1"/>
      <dgm:spPr/>
      <dgm:t>
        <a:bodyPr/>
        <a:lstStyle/>
        <a:p>
          <a:r>
            <a:rPr lang="en-GB" sz="1200" dirty="0"/>
            <a:t>Commodity Type: Use drop down function to choose nature of business relationship with Third-Party </a:t>
          </a:r>
          <a:r>
            <a:rPr lang="en-GB" sz="1200" b="1" dirty="0">
              <a:solidFill>
                <a:srgbClr val="FF0000"/>
              </a:solidFill>
            </a:rPr>
            <a:t>(see next page for commodity type definitions)</a:t>
          </a:r>
        </a:p>
      </dgm:t>
    </dgm:pt>
    <dgm:pt modelId="{0E2FF385-478C-4EE9-8401-BAFBD56326B9}" type="parTrans" cxnId="{0AF48D11-03EB-4341-BD53-13AF2EA5B5AF}">
      <dgm:prSet/>
      <dgm:spPr/>
      <dgm:t>
        <a:bodyPr/>
        <a:lstStyle/>
        <a:p>
          <a:endParaRPr lang="en-GB"/>
        </a:p>
      </dgm:t>
    </dgm:pt>
    <dgm:pt modelId="{8512E96B-8623-4ADE-A829-0FFADE97A1CA}" type="sibTrans" cxnId="{0AF48D11-03EB-4341-BD53-13AF2EA5B5AF}">
      <dgm:prSet/>
      <dgm:spPr/>
      <dgm:t>
        <a:bodyPr/>
        <a:lstStyle/>
        <a:p>
          <a:endParaRPr lang="en-GB"/>
        </a:p>
      </dgm:t>
    </dgm:pt>
    <dgm:pt modelId="{A9BF9BDA-7958-4152-8A98-984313AD2BC0}">
      <dgm:prSet phldrT="[Text]"/>
      <dgm:spPr/>
      <dgm:t>
        <a:bodyPr/>
        <a:lstStyle/>
        <a:p>
          <a:r>
            <a:rPr lang="en-GB" dirty="0"/>
            <a:t>Address</a:t>
          </a:r>
        </a:p>
      </dgm:t>
    </dgm:pt>
    <dgm:pt modelId="{843BF5D6-535F-4792-B587-201A123C2120}" type="parTrans" cxnId="{BD4E860F-40B1-4B4D-8A39-19353063FCCE}">
      <dgm:prSet/>
      <dgm:spPr/>
      <dgm:t>
        <a:bodyPr/>
        <a:lstStyle/>
        <a:p>
          <a:endParaRPr lang="en-GB"/>
        </a:p>
      </dgm:t>
    </dgm:pt>
    <dgm:pt modelId="{961BEC78-92B5-4DD0-A9B7-2E980121F493}" type="sibTrans" cxnId="{BD4E860F-40B1-4B4D-8A39-19353063FCCE}">
      <dgm:prSet/>
      <dgm:spPr/>
      <dgm:t>
        <a:bodyPr/>
        <a:lstStyle/>
        <a:p>
          <a:endParaRPr lang="en-GB"/>
        </a:p>
      </dgm:t>
    </dgm:pt>
    <dgm:pt modelId="{28D406FC-7FDF-404C-BA5D-5B487DDB790B}">
      <dgm:prSet phldrT="[Text]" custT="1"/>
      <dgm:spPr/>
      <dgm:t>
        <a:bodyPr/>
        <a:lstStyle/>
        <a:p>
          <a:r>
            <a:rPr lang="en-GB" sz="1200" dirty="0"/>
            <a:t>Country: Full address of Third-Party is not required, albeit recommended. However, the country in which they are registered is</a:t>
          </a:r>
        </a:p>
      </dgm:t>
    </dgm:pt>
    <dgm:pt modelId="{EA8A525A-B606-41AD-8265-7AB0D12A7FFF}" type="parTrans" cxnId="{330B88BA-045A-4FAC-8D2E-B2959B825EF2}">
      <dgm:prSet/>
      <dgm:spPr/>
      <dgm:t>
        <a:bodyPr/>
        <a:lstStyle/>
        <a:p>
          <a:endParaRPr lang="en-GB"/>
        </a:p>
      </dgm:t>
    </dgm:pt>
    <dgm:pt modelId="{5254C2D5-787A-4BEE-816A-8FDBC65792DA}" type="sibTrans" cxnId="{330B88BA-045A-4FAC-8D2E-B2959B825EF2}">
      <dgm:prSet/>
      <dgm:spPr/>
      <dgm:t>
        <a:bodyPr/>
        <a:lstStyle/>
        <a:p>
          <a:endParaRPr lang="en-GB"/>
        </a:p>
      </dgm:t>
    </dgm:pt>
    <dgm:pt modelId="{75E07DDA-AB73-4754-86FB-604301FAD131}">
      <dgm:prSet phldrT="[Text]" custT="1"/>
      <dgm:spPr/>
      <dgm:t>
        <a:bodyPr/>
        <a:lstStyle/>
        <a:p>
          <a:r>
            <a:rPr lang="en-GB" sz="1200" dirty="0"/>
            <a:t>Reference Number: Unique identifier, recommend to follow local ERP reference denotation. If the reference number already exists, you will be notified by the system. </a:t>
          </a:r>
        </a:p>
      </dgm:t>
    </dgm:pt>
    <dgm:pt modelId="{5763F835-C798-428D-B85C-7ABA2B5092D7}" type="parTrans" cxnId="{D6F741B9-E002-45CA-B6B0-5D8AB233963E}">
      <dgm:prSet/>
      <dgm:spPr/>
      <dgm:t>
        <a:bodyPr/>
        <a:lstStyle/>
        <a:p>
          <a:endParaRPr lang="en-GB"/>
        </a:p>
      </dgm:t>
    </dgm:pt>
    <dgm:pt modelId="{48F126B2-4014-47BB-93B9-14C20E6151FD}" type="sibTrans" cxnId="{D6F741B9-E002-45CA-B6B0-5D8AB233963E}">
      <dgm:prSet/>
      <dgm:spPr/>
      <dgm:t>
        <a:bodyPr/>
        <a:lstStyle/>
        <a:p>
          <a:endParaRPr lang="en-GB"/>
        </a:p>
      </dgm:t>
    </dgm:pt>
    <dgm:pt modelId="{CDFF6EB2-1E6D-4538-9A7B-B5CB548E924E}">
      <dgm:prSet phldrT="[Text]" custT="1"/>
      <dgm:spPr/>
      <dgm:t>
        <a:bodyPr/>
        <a:lstStyle/>
        <a:p>
          <a:r>
            <a:rPr lang="en-GB" sz="1200" dirty="0"/>
            <a:t>Industry Type: Use drop down function to select Third-Party Industry Type</a:t>
          </a:r>
        </a:p>
      </dgm:t>
    </dgm:pt>
    <dgm:pt modelId="{32C8B817-14CC-4611-B29E-B51C35446FA8}" type="parTrans" cxnId="{9D413BDC-0CAC-4029-9053-AF181CC6F5AA}">
      <dgm:prSet/>
      <dgm:spPr/>
      <dgm:t>
        <a:bodyPr/>
        <a:lstStyle/>
        <a:p>
          <a:endParaRPr lang="en-GB"/>
        </a:p>
      </dgm:t>
    </dgm:pt>
    <dgm:pt modelId="{C1080AC6-E338-4528-AD37-4349F391874C}" type="sibTrans" cxnId="{9D413BDC-0CAC-4029-9053-AF181CC6F5AA}">
      <dgm:prSet/>
      <dgm:spPr/>
      <dgm:t>
        <a:bodyPr/>
        <a:lstStyle/>
        <a:p>
          <a:endParaRPr lang="en-GB"/>
        </a:p>
      </dgm:t>
    </dgm:pt>
    <dgm:pt modelId="{76B80A82-1E16-4472-9B8F-610D11567E25}">
      <dgm:prSet phldrT="[Text]" custT="1"/>
      <dgm:spPr/>
      <dgm:t>
        <a:bodyPr/>
        <a:lstStyle/>
        <a:p>
          <a:r>
            <a:rPr lang="en-GB" sz="1200" dirty="0"/>
            <a:t>Revenue: For customers, enter the anticipated sales value with the third-party, for suppliers, enter the anticipated spend value (</a:t>
          </a:r>
          <a:r>
            <a:rPr lang="en-GB" sz="1200" b="1" dirty="0"/>
            <a:t>in USD</a:t>
          </a:r>
          <a:r>
            <a:rPr lang="en-GB" sz="1200" dirty="0"/>
            <a:t>). </a:t>
          </a:r>
        </a:p>
      </dgm:t>
    </dgm:pt>
    <dgm:pt modelId="{1025E351-DC1C-47DC-852D-849FB98AF7F9}" type="parTrans" cxnId="{BBC2A8E1-AC8A-4847-B406-44F126E124DC}">
      <dgm:prSet/>
      <dgm:spPr/>
      <dgm:t>
        <a:bodyPr/>
        <a:lstStyle/>
        <a:p>
          <a:endParaRPr lang="en-GB"/>
        </a:p>
      </dgm:t>
    </dgm:pt>
    <dgm:pt modelId="{6514E5CF-4691-45A1-9EFB-84883F09B3E3}" type="sibTrans" cxnId="{BBC2A8E1-AC8A-4847-B406-44F126E124DC}">
      <dgm:prSet/>
      <dgm:spPr/>
      <dgm:t>
        <a:bodyPr/>
        <a:lstStyle/>
        <a:p>
          <a:endParaRPr lang="en-GB"/>
        </a:p>
      </dgm:t>
    </dgm:pt>
    <dgm:pt modelId="{4C98F7B0-7FBE-4D5F-8E7D-DFE874A1F653}" type="pres">
      <dgm:prSet presAssocID="{202CFC0B-B826-4EE8-8A22-0574EEF779F5}" presName="Name0" presStyleCnt="0">
        <dgm:presLayoutVars>
          <dgm:dir/>
          <dgm:animLvl val="lvl"/>
          <dgm:resizeHandles val="exact"/>
        </dgm:presLayoutVars>
      </dgm:prSet>
      <dgm:spPr/>
    </dgm:pt>
    <dgm:pt modelId="{4B18DDFC-A626-4A27-BD66-03EBEAF1B7E4}" type="pres">
      <dgm:prSet presAssocID="{3C22AC7F-0737-48BC-B577-EFFC838C1292}" presName="linNode" presStyleCnt="0"/>
      <dgm:spPr/>
    </dgm:pt>
    <dgm:pt modelId="{BDFA7FFA-8BE5-4641-B197-E9B6C616688D}" type="pres">
      <dgm:prSet presAssocID="{3C22AC7F-0737-48BC-B577-EFFC838C1292}" presName="parentText" presStyleLbl="node1" presStyleIdx="0" presStyleCnt="3" custScaleX="50489" custScaleY="75780" custLinFactNeighborX="191" custLinFactNeighborY="1150">
        <dgm:presLayoutVars>
          <dgm:chMax val="1"/>
          <dgm:bulletEnabled val="1"/>
        </dgm:presLayoutVars>
      </dgm:prSet>
      <dgm:spPr/>
    </dgm:pt>
    <dgm:pt modelId="{DD9FFB74-1706-4D35-97AB-B89618739394}" type="pres">
      <dgm:prSet presAssocID="{3C22AC7F-0737-48BC-B577-EFFC838C1292}" presName="descendantText" presStyleLbl="alignAccFollowNode1" presStyleIdx="0" presStyleCnt="3" custScaleX="126435" custScaleY="98540" custLinFactNeighborX="0" custLinFactNeighborY="0">
        <dgm:presLayoutVars>
          <dgm:bulletEnabled val="1"/>
        </dgm:presLayoutVars>
      </dgm:prSet>
      <dgm:spPr/>
    </dgm:pt>
    <dgm:pt modelId="{89C03403-6526-4364-A728-F8C07F3A0654}" type="pres">
      <dgm:prSet presAssocID="{24151234-38CA-4ABB-A80D-2101EBA1095D}" presName="sp" presStyleCnt="0"/>
      <dgm:spPr/>
    </dgm:pt>
    <dgm:pt modelId="{0CDEE715-51CF-4762-84E3-41B8E57B3871}" type="pres">
      <dgm:prSet presAssocID="{825B433B-1005-4819-B70B-8447E735AF95}" presName="linNode" presStyleCnt="0"/>
      <dgm:spPr/>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pt>
    <dgm:pt modelId="{4384BC29-923B-4A93-99A1-00A55918D0A4}" type="pres">
      <dgm:prSet presAssocID="{62D5B6A0-9439-4E31-8A4C-9E3A46D1CB1D}" presName="sp" presStyleCnt="0"/>
      <dgm:spPr/>
    </dgm:pt>
    <dgm:pt modelId="{6E01EACA-44FC-44B2-BF21-F02F501EE4CA}" type="pres">
      <dgm:prSet presAssocID="{A9BF9BDA-7958-4152-8A98-984313AD2BC0}" presName="linNode" presStyleCnt="0"/>
      <dgm:spPr/>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pt>
  </dgm:ptLst>
  <dgm:cxnLst>
    <dgm:cxn modelId="{F13AE305-1BA4-4EA4-A041-D57BBBA2FDC4}" type="presOf" srcId="{3C22AC7F-0737-48BC-B577-EFFC838C1292}" destId="{BDFA7FFA-8BE5-4641-B197-E9B6C616688D}" srcOrd="0" destOrd="0" presId="urn:microsoft.com/office/officeart/2005/8/layout/vList5"/>
    <dgm:cxn modelId="{BD4E860F-40B1-4B4D-8A39-19353063FCCE}" srcId="{202CFC0B-B826-4EE8-8A22-0574EEF779F5}" destId="{A9BF9BDA-7958-4152-8A98-984313AD2BC0}" srcOrd="2" destOrd="0" parTransId="{843BF5D6-535F-4792-B587-201A123C2120}" sibTransId="{961BEC78-92B5-4DD0-A9B7-2E980121F493}"/>
    <dgm:cxn modelId="{0AF48D11-03EB-4341-BD53-13AF2EA5B5AF}" srcId="{825B433B-1005-4819-B70B-8447E735AF95}" destId="{C347E6BE-7E67-4480-BA16-C2F3D47773CE}" srcOrd="0" destOrd="0" parTransId="{0E2FF385-478C-4EE9-8401-BAFBD56326B9}" sibTransId="{8512E96B-8623-4ADE-A829-0FFADE97A1CA}"/>
    <dgm:cxn modelId="{76AFAC17-8119-44BB-92FC-4726C73EC7FC}" srcId="{202CFC0B-B826-4EE8-8A22-0574EEF779F5}" destId="{825B433B-1005-4819-B70B-8447E735AF95}" srcOrd="1" destOrd="0" parTransId="{7A58DB1A-A827-4500-A339-B746F150E6E2}" sibTransId="{62D5B6A0-9439-4E31-8A4C-9E3A46D1CB1D}"/>
    <dgm:cxn modelId="{7EB9CE2F-37AD-40C8-91C8-1B87C8B36E16}" type="presOf" srcId="{D426C57B-8707-4715-9561-45A815A5DFF0}" destId="{DD9FFB74-1706-4D35-97AB-B89618739394}" srcOrd="0" destOrd="0" presId="urn:microsoft.com/office/officeart/2005/8/layout/vList5"/>
    <dgm:cxn modelId="{3A7DB338-11B5-4028-816E-6110C7C44308}" type="presOf" srcId="{A9BF9BDA-7958-4152-8A98-984313AD2BC0}" destId="{64D96581-D139-4725-9E43-0FEBD75FB4A1}" srcOrd="0" destOrd="0" presId="urn:microsoft.com/office/officeart/2005/8/layout/vList5"/>
    <dgm:cxn modelId="{342B3F62-A821-46A6-AC9C-DA58B65FBD25}" type="presOf" srcId="{825B433B-1005-4819-B70B-8447E735AF95}" destId="{D465B4BB-5197-4F24-9877-B9E860A588E8}" srcOrd="0" destOrd="0" presId="urn:microsoft.com/office/officeart/2005/8/layout/vList5"/>
    <dgm:cxn modelId="{436CC157-50F1-4A48-9FE0-261F10112B19}" type="presOf" srcId="{CDFF6EB2-1E6D-4538-9A7B-B5CB548E924E}" destId="{DD9FFB74-1706-4D35-97AB-B89618739394}" srcOrd="0" destOrd="2" presId="urn:microsoft.com/office/officeart/2005/8/layout/vList5"/>
    <dgm:cxn modelId="{9118238C-A40D-4DD3-931F-3C43E9B45843}" type="presOf" srcId="{75E07DDA-AB73-4754-86FB-604301FAD131}" destId="{DD9FFB74-1706-4D35-97AB-B89618739394}" srcOrd="0" destOrd="1" presId="urn:microsoft.com/office/officeart/2005/8/layout/vList5"/>
    <dgm:cxn modelId="{DAE0FD9B-A5C9-45DA-BDE1-964E1015DA8B}" srcId="{202CFC0B-B826-4EE8-8A22-0574EEF779F5}" destId="{3C22AC7F-0737-48BC-B577-EFFC838C1292}" srcOrd="0" destOrd="0" parTransId="{7A61601D-D3EF-4FCF-A55C-164CC87BCCE6}" sibTransId="{24151234-38CA-4ABB-A80D-2101EBA1095D}"/>
    <dgm:cxn modelId="{9B2924B3-4C5C-49A9-9FA8-E5CC9D660E83}" type="presOf" srcId="{28D406FC-7FDF-404C-BA5D-5B487DDB790B}" destId="{4BFFE993-3CCB-4F16-8F1A-ED6651C8DE71}" srcOrd="0" destOrd="0" presId="urn:microsoft.com/office/officeart/2005/8/layout/vList5"/>
    <dgm:cxn modelId="{D6F741B9-E002-45CA-B6B0-5D8AB233963E}" srcId="{3C22AC7F-0737-48BC-B577-EFFC838C1292}" destId="{75E07DDA-AB73-4754-86FB-604301FAD131}" srcOrd="1" destOrd="0" parTransId="{5763F835-C798-428D-B85C-7ABA2B5092D7}" sibTransId="{48F126B2-4014-47BB-93B9-14C20E6151FD}"/>
    <dgm:cxn modelId="{5E0A59BA-995F-4E5F-8175-65F9CF7D95CC}" srcId="{3C22AC7F-0737-48BC-B577-EFFC838C1292}" destId="{D426C57B-8707-4715-9561-45A815A5DFF0}" srcOrd="0" destOrd="0" parTransId="{16F9338C-6C38-4649-8234-F6DB703815AE}" sibTransId="{88CF9FF9-7532-4D9B-97E7-1A15338D5EFB}"/>
    <dgm:cxn modelId="{330B88BA-045A-4FAC-8D2E-B2959B825EF2}" srcId="{A9BF9BDA-7958-4152-8A98-984313AD2BC0}" destId="{28D406FC-7FDF-404C-BA5D-5B487DDB790B}" srcOrd="0" destOrd="0" parTransId="{EA8A525A-B606-41AD-8265-7AB0D12A7FFF}" sibTransId="{5254C2D5-787A-4BEE-816A-8FDBC65792DA}"/>
    <dgm:cxn modelId="{968725D2-361D-4D2B-8C01-3BDDA5856330}" type="presOf" srcId="{202CFC0B-B826-4EE8-8A22-0574EEF779F5}" destId="{4C98F7B0-7FBE-4D5F-8E7D-DFE874A1F653}" srcOrd="0" destOrd="0" presId="urn:microsoft.com/office/officeart/2005/8/layout/vList5"/>
    <dgm:cxn modelId="{9D413BDC-0CAC-4029-9053-AF181CC6F5AA}" srcId="{3C22AC7F-0737-48BC-B577-EFFC838C1292}" destId="{CDFF6EB2-1E6D-4538-9A7B-B5CB548E924E}" srcOrd="2" destOrd="0" parTransId="{32C8B817-14CC-4611-B29E-B51C35446FA8}" sibTransId="{C1080AC6-E338-4528-AD37-4349F391874C}"/>
    <dgm:cxn modelId="{BBC2A8E1-AC8A-4847-B406-44F126E124DC}" srcId="{3C22AC7F-0737-48BC-B577-EFFC838C1292}" destId="{76B80A82-1E16-4472-9B8F-610D11567E25}" srcOrd="3" destOrd="0" parTransId="{1025E351-DC1C-47DC-852D-849FB98AF7F9}" sibTransId="{6514E5CF-4691-45A1-9EFB-84883F09B3E3}"/>
    <dgm:cxn modelId="{298B3CEC-06D7-46B8-A490-6BAE9484E357}" type="presOf" srcId="{76B80A82-1E16-4472-9B8F-610D11567E25}" destId="{DD9FFB74-1706-4D35-97AB-B89618739394}" srcOrd="0" destOrd="3" presId="urn:microsoft.com/office/officeart/2005/8/layout/vList5"/>
    <dgm:cxn modelId="{8A71B3F9-456A-474F-97A7-9A6A9E4079BB}" type="presOf" srcId="{C347E6BE-7E67-4480-BA16-C2F3D47773CE}" destId="{90992074-C358-422F-A8BF-5003BD3A98B4}" srcOrd="0" destOrd="0" presId="urn:microsoft.com/office/officeart/2005/8/layout/vList5"/>
    <dgm:cxn modelId="{79B5F58D-1A8F-4D7B-A488-F168B82ADFF9}" type="presParOf" srcId="{4C98F7B0-7FBE-4D5F-8E7D-DFE874A1F653}" destId="{4B18DDFC-A626-4A27-BD66-03EBEAF1B7E4}" srcOrd="0" destOrd="0" presId="urn:microsoft.com/office/officeart/2005/8/layout/vList5"/>
    <dgm:cxn modelId="{E0EE4B74-BE23-4344-96E3-375D9520CA63}" type="presParOf" srcId="{4B18DDFC-A626-4A27-BD66-03EBEAF1B7E4}" destId="{BDFA7FFA-8BE5-4641-B197-E9B6C616688D}" srcOrd="0" destOrd="0" presId="urn:microsoft.com/office/officeart/2005/8/layout/vList5"/>
    <dgm:cxn modelId="{FF250D91-56B9-43A8-900B-C36323A1811E}" type="presParOf" srcId="{4B18DDFC-A626-4A27-BD66-03EBEAF1B7E4}" destId="{DD9FFB74-1706-4D35-97AB-B89618739394}" srcOrd="1" destOrd="0" presId="urn:microsoft.com/office/officeart/2005/8/layout/vList5"/>
    <dgm:cxn modelId="{5545886A-2909-4415-AF07-8D88828FBA18}" type="presParOf" srcId="{4C98F7B0-7FBE-4D5F-8E7D-DFE874A1F653}" destId="{89C03403-6526-4364-A728-F8C07F3A0654}" srcOrd="1" destOrd="0" presId="urn:microsoft.com/office/officeart/2005/8/layout/vList5"/>
    <dgm:cxn modelId="{FB940324-8890-45D5-8DFE-58BDD69E4DA2}" type="presParOf" srcId="{4C98F7B0-7FBE-4D5F-8E7D-DFE874A1F653}" destId="{0CDEE715-51CF-4762-84E3-41B8E57B3871}" srcOrd="2" destOrd="0" presId="urn:microsoft.com/office/officeart/2005/8/layout/vList5"/>
    <dgm:cxn modelId="{4FA0FA04-2DBE-4F91-8D45-54B6DFFDB054}" type="presParOf" srcId="{0CDEE715-51CF-4762-84E3-41B8E57B3871}" destId="{D465B4BB-5197-4F24-9877-B9E860A588E8}" srcOrd="0" destOrd="0" presId="urn:microsoft.com/office/officeart/2005/8/layout/vList5"/>
    <dgm:cxn modelId="{3B0B65EF-0730-4648-BACC-A93422ECE6F6}" type="presParOf" srcId="{0CDEE715-51CF-4762-84E3-41B8E57B3871}" destId="{90992074-C358-422F-A8BF-5003BD3A98B4}" srcOrd="1" destOrd="0" presId="urn:microsoft.com/office/officeart/2005/8/layout/vList5"/>
    <dgm:cxn modelId="{E90532B1-B2B2-42AE-AD7F-CEBBE84E1BEA}" type="presParOf" srcId="{4C98F7B0-7FBE-4D5F-8E7D-DFE874A1F653}" destId="{4384BC29-923B-4A93-99A1-00A55918D0A4}" srcOrd="3" destOrd="0" presId="urn:microsoft.com/office/officeart/2005/8/layout/vList5"/>
    <dgm:cxn modelId="{554E1F80-FA26-4FF2-8F73-1C9B1D9A97DA}" type="presParOf" srcId="{4C98F7B0-7FBE-4D5F-8E7D-DFE874A1F653}" destId="{6E01EACA-44FC-44B2-BF21-F02F501EE4CA}" srcOrd="4" destOrd="0" presId="urn:microsoft.com/office/officeart/2005/8/layout/vList5"/>
    <dgm:cxn modelId="{71A6182F-4857-4940-B7B8-0A9BF80BDFC8}" type="presParOf" srcId="{6E01EACA-44FC-44B2-BF21-F02F501EE4CA}" destId="{64D96581-D139-4725-9E43-0FEBD75FB4A1}" srcOrd="0" destOrd="0" presId="urn:microsoft.com/office/officeart/2005/8/layout/vList5"/>
    <dgm:cxn modelId="{ACEEF8BC-2DDE-417D-9906-6AFC44EAB97E}" type="presParOf" srcId="{6E01EACA-44FC-44B2-BF21-F02F501EE4CA}" destId="{4BFFE993-3CCB-4F16-8F1A-ED6651C8DE7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54ADC-219C-449C-965A-45F5EC1C7D07}">
      <dsp:nvSpPr>
        <dsp:cNvPr id="0"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New 3</a:t>
          </a:r>
          <a:r>
            <a:rPr lang="en-US" sz="1100" kern="1200" baseline="30000" dirty="0"/>
            <a:t>rd</a:t>
          </a:r>
          <a:r>
            <a:rPr lang="en-US" sz="1100" kern="1200" dirty="0"/>
            <a:t> Party - onboarding</a:t>
          </a:r>
        </a:p>
      </dsp:txBody>
      <dsp:txXfrm>
        <a:off x="3827817" y="184153"/>
        <a:ext cx="887888" cy="887888"/>
      </dsp:txXfrm>
    </dsp:sp>
    <dsp:sp modelId="{8027729C-CEED-4AE7-9EC9-5368444E5455}">
      <dsp:nvSpPr>
        <dsp:cNvPr id="0"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951011" y="884493"/>
        <a:ext cx="234329" cy="254272"/>
      </dsp:txXfrm>
    </dsp:sp>
    <dsp:sp modelId="{940F9F28-E19C-49B9-8BBE-E3CDB9080EEB}">
      <dsp:nvSpPr>
        <dsp:cNvPr id="0"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Risk Analyzer &amp; World Check Report</a:t>
          </a:r>
        </a:p>
      </dsp:txBody>
      <dsp:txXfrm>
        <a:off x="5528199" y="1003013"/>
        <a:ext cx="887888" cy="887888"/>
      </dsp:txXfrm>
    </dsp:sp>
    <dsp:sp modelId="{EA3FF6F1-063A-4849-921D-5CF5BBA160BB}">
      <dsp:nvSpPr>
        <dsp:cNvPr id="0"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6051676" y="2181611"/>
        <a:ext cx="234329" cy="254272"/>
      </dsp:txXfrm>
    </dsp:sp>
    <dsp:sp modelId="{8B0652E1-2AC4-4078-91FC-52FEC5D10A1F}">
      <dsp:nvSpPr>
        <dsp:cNvPr id="0"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Review of World Check Hits and Medium/High Risk Parties</a:t>
          </a:r>
        </a:p>
      </dsp:txBody>
      <dsp:txXfrm>
        <a:off x="5948158" y="2842976"/>
        <a:ext cx="887888" cy="887888"/>
      </dsp:txXfrm>
    </dsp:sp>
    <dsp:sp modelId="{068879DE-0611-49DB-BBDD-C865627EBD37}">
      <dsp:nvSpPr>
        <dsp:cNvPr id="0"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5723802" y="3850887"/>
        <a:ext cx="234329" cy="254272"/>
      </dsp:txXfrm>
    </dsp:sp>
    <dsp:sp modelId="{B59D6CC5-FACA-46B2-AEBE-1388B5447341}">
      <dsp:nvSpPr>
        <dsp:cNvPr id="0"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Internal Questionnaire – enhanced DD</a:t>
          </a:r>
        </a:p>
      </dsp:txBody>
      <dsp:txXfrm>
        <a:off x="4771458" y="4318512"/>
        <a:ext cx="887888" cy="887888"/>
      </dsp:txXfrm>
    </dsp:sp>
    <dsp:sp modelId="{98536C1D-816B-49D7-BA76-E1294DD6DECF}">
      <dsp:nvSpPr>
        <dsp:cNvPr id="0"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4214284" y="4635320"/>
        <a:ext cx="234329" cy="254272"/>
      </dsp:txXfrm>
    </dsp:sp>
    <dsp:sp modelId="{E2655CD6-FD03-401D-81D1-B6B4E00E66FC}">
      <dsp:nvSpPr>
        <dsp:cNvPr id="0"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External Questionnaire to 3</a:t>
          </a:r>
          <a:r>
            <a:rPr lang="en-US" sz="1100" kern="1200" baseline="30000" dirty="0"/>
            <a:t>rd</a:t>
          </a:r>
          <a:r>
            <a:rPr lang="en-US" sz="1100" kern="1200" dirty="0"/>
            <a:t> Party – enhanced DD</a:t>
          </a:r>
        </a:p>
      </dsp:txBody>
      <dsp:txXfrm>
        <a:off x="2884177" y="4318512"/>
        <a:ext cx="887888" cy="887888"/>
      </dsp:txXfrm>
    </dsp:sp>
    <dsp:sp modelId="{D2F3983D-2198-4EC7-8778-61084FCBE8F2}">
      <dsp:nvSpPr>
        <dsp:cNvPr id="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659821" y="3944217"/>
        <a:ext cx="234329" cy="254272"/>
      </dsp:txXfrm>
    </dsp:sp>
    <dsp:sp modelId="{4D93A9CA-BCEE-4D6F-8767-1F396B73F9EA}">
      <dsp:nvSpPr>
        <dsp:cNvPr id="0"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LSEG Reports – enhanced DD (ADDITIONAL COST)</a:t>
          </a:r>
        </a:p>
      </dsp:txBody>
      <dsp:txXfrm>
        <a:off x="1707476" y="2842976"/>
        <a:ext cx="887888" cy="887888"/>
      </dsp:txXfrm>
    </dsp:sp>
    <dsp:sp modelId="{2FFEB27B-9F53-4137-AB38-240D1FDC2DB0}">
      <dsp:nvSpPr>
        <dsp:cNvPr id="0" name=""/>
        <dsp:cNvSpPr/>
      </dsp:nvSpPr>
      <dsp:spPr>
        <a:xfrm rot="16971429">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230954" y="2297994"/>
        <a:ext cx="234329" cy="254272"/>
      </dsp:txXfrm>
    </dsp:sp>
    <dsp:sp modelId="{E80D6AAB-5531-4FB6-9176-DE99D8728D58}">
      <dsp:nvSpPr>
        <dsp:cNvPr id="0"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Continuous Monitoring in Worldcheck*</a:t>
          </a:r>
        </a:p>
      </dsp:txBody>
      <dsp:txXfrm>
        <a:off x="2127436" y="1003013"/>
        <a:ext cx="887888" cy="887888"/>
      </dsp:txXfrm>
    </dsp:sp>
    <dsp:sp modelId="{EB8F85B5-6795-4C34-8FE4-918CC51A7395}">
      <dsp:nvSpPr>
        <dsp:cNvPr id="0"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21600000">
        <a:off x="3293982" y="1395624"/>
        <a:ext cx="1806441" cy="298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E8A0-018A-40B6-A106-FCA3322EAA42}">
      <dsp:nvSpPr>
        <dsp:cNvPr id="0"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0E2E7-866D-4EB3-A4E1-CB9ACB4F0F3E}">
      <dsp:nvSpPr>
        <dsp:cNvPr id="0"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Third Party Due Diligence </a:t>
          </a:r>
        </a:p>
        <a:p>
          <a:pPr marL="0" lvl="0" indent="0" algn="ctr" defTabSz="622300">
            <a:lnSpc>
              <a:spcPct val="90000"/>
            </a:lnSpc>
            <a:spcBef>
              <a:spcPct val="0"/>
            </a:spcBef>
            <a:spcAft>
              <a:spcPct val="35000"/>
            </a:spcAft>
            <a:buNone/>
          </a:pPr>
          <a:r>
            <a:rPr lang="en-GB" sz="1400" kern="1200" dirty="0"/>
            <a:t>(LSEG)</a:t>
          </a:r>
        </a:p>
      </dsp:txBody>
      <dsp:txXfrm>
        <a:off x="48221" y="649277"/>
        <a:ext cx="2480677" cy="733444"/>
      </dsp:txXfrm>
    </dsp:sp>
    <dsp:sp modelId="{07F04447-BD8B-4CD8-B124-1E4DFDB60FEC}">
      <dsp:nvSpPr>
        <dsp:cNvPr id="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Sustainability Assessments</a:t>
          </a:r>
        </a:p>
      </dsp:txBody>
      <dsp:txXfrm>
        <a:off x="2736412" y="649277"/>
        <a:ext cx="2480677" cy="733444"/>
      </dsp:txXfrm>
    </dsp:sp>
    <dsp:sp modelId="{A25E0D73-3076-4311-9BB9-F9A99B635800}">
      <dsp:nvSpPr>
        <dsp:cNvPr id="0"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Responsible Procurement</a:t>
          </a:r>
        </a:p>
        <a:p>
          <a:pPr marL="0" lvl="0" indent="0" algn="ctr" defTabSz="622300">
            <a:lnSpc>
              <a:spcPct val="90000"/>
            </a:lnSpc>
            <a:spcBef>
              <a:spcPct val="0"/>
            </a:spcBef>
            <a:spcAft>
              <a:spcPct val="35000"/>
            </a:spcAft>
            <a:buNone/>
          </a:pPr>
          <a:r>
            <a:rPr lang="en-GB" sz="1400" kern="1200" dirty="0"/>
            <a:t>(Centre-led Procurement Team)</a:t>
          </a:r>
        </a:p>
      </dsp:txBody>
      <dsp:txXfrm>
        <a:off x="5433146" y="649277"/>
        <a:ext cx="2480677" cy="733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FFB74-1706-4D35-97AB-B89618739394}">
      <dsp:nvSpPr>
        <dsp:cNvPr id="0"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Name: Enter the official full name of the Third-Party </a:t>
          </a:r>
        </a:p>
        <a:p>
          <a:pPr marL="114300" lvl="1" indent="-114300" algn="l" defTabSz="533400">
            <a:lnSpc>
              <a:spcPct val="90000"/>
            </a:lnSpc>
            <a:spcBef>
              <a:spcPct val="0"/>
            </a:spcBef>
            <a:spcAft>
              <a:spcPct val="15000"/>
            </a:spcAft>
            <a:buChar char="•"/>
          </a:pPr>
          <a:r>
            <a:rPr lang="en-GB" sz="1200" kern="1200" dirty="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dirty="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dirty="0"/>
            <a:t>Revenue: For customers, enter the anticipated sales value with the third-party, for suppliers, enter the anticipated spend value (</a:t>
          </a:r>
          <a:r>
            <a:rPr lang="en-GB" sz="1200" b="1" kern="1200" dirty="0"/>
            <a:t>in USD</a:t>
          </a:r>
          <a:r>
            <a:rPr lang="en-GB" sz="1200" kern="1200" dirty="0"/>
            <a:t>). </a:t>
          </a:r>
        </a:p>
      </dsp:txBody>
      <dsp:txXfrm rot="-5400000">
        <a:off x="1575091" y="86827"/>
        <a:ext cx="6925565" cy="1597978"/>
      </dsp:txXfrm>
    </dsp:sp>
    <dsp:sp modelId="{BDFA7FFA-8BE5-4641-B197-E9B6C616688D}">
      <dsp:nvSpPr>
        <dsp:cNvPr id="0"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General Information</a:t>
          </a:r>
        </a:p>
      </dsp:txBody>
      <dsp:txXfrm>
        <a:off x="87520" y="137381"/>
        <a:ext cx="1421275" cy="1548536"/>
      </dsp:txXfrm>
    </dsp:sp>
    <dsp:sp modelId="{90992074-C358-422F-A8BF-5003BD3A98B4}">
      <dsp:nvSpPr>
        <dsp:cNvPr id="0"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Commodity Type: Use drop down function to choose nature of business relationship with Third-Party </a:t>
          </a:r>
          <a:r>
            <a:rPr lang="en-GB" sz="1200" b="1" kern="1200" dirty="0">
              <a:solidFill>
                <a:srgbClr val="FF0000"/>
              </a:solidFill>
            </a:rPr>
            <a:t>(see next page for commodity type definitions)</a:t>
          </a:r>
        </a:p>
      </dsp:txBody>
      <dsp:txXfrm rot="-5400000">
        <a:off x="1556061" y="1837270"/>
        <a:ext cx="7006869" cy="611753"/>
      </dsp:txXfrm>
    </dsp:sp>
    <dsp:sp modelId="{D465B4BB-5197-4F24-9877-B9E860A588E8}">
      <dsp:nvSpPr>
        <dsp:cNvPr id="0"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Third-Party Segmentation</a:t>
          </a:r>
        </a:p>
      </dsp:txBody>
      <dsp:txXfrm>
        <a:off x="28316" y="1892492"/>
        <a:ext cx="1532894" cy="523430"/>
      </dsp:txXfrm>
    </dsp:sp>
    <dsp:sp modelId="{4BFFE993-3CCB-4F16-8F1A-ED6651C8DE71}">
      <dsp:nvSpPr>
        <dsp:cNvPr id="0"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0"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Address</a:t>
          </a:r>
        </a:p>
      </dsp:txBody>
      <dsp:txXfrm>
        <a:off x="29774" y="2717972"/>
        <a:ext cx="1531054" cy="55036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5:50:58.4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0T17:59:19.8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8:02:52.0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55:06.2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8:56:46.839"/>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07:19.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07:27.1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0:48.6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0:49.9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0:51.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0:52.3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5:51:07.8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0:54.4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0:56.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3:02.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4:22.9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6:49.0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26:5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9:01:52.3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9:01:57.8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37:57.6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44:46.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5:56:17.9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44:49.3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46:54.6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8:46:57.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7:42:33.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0T18:05:07.6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7:53:30.4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7:53:32.2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7:53:33.8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17:53:35.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txBody>
          <a:bodyPr vert="horz" lIns="91001" tIns="45502" rIns="91001" bIns="45502" rtlCol="0" anchor="ctr"/>
          <a:lstStyle/>
          <a:p>
            <a:endParaRPr lang="en-US" dirty="0"/>
          </a:p>
        </p:txBody>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dirty="0"/>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pPr/>
              <a:t>‹#›</a:t>
            </a:fld>
            <a:endParaRPr lang="en-US" dirty="0"/>
          </a:p>
        </p:txBody>
      </p:sp>
    </p:spTree>
    <p:extLst>
      <p:ext uri="{BB962C8B-B14F-4D97-AF65-F5344CB8AC3E}">
        <p14:creationId xmlns:p14="http://schemas.microsoft.com/office/powerpoint/2010/main"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A05FC04-006C-4370-AA2A-61F90C8564E7}" type="slidenum">
              <a:rPr lang="en-US" smtClean="0"/>
              <a:pPr/>
              <a:t>1</a:t>
            </a:fld>
            <a:endParaRPr lang="en-US" dirty="0"/>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dirty="0"/>
          </a:p>
        </p:txBody>
      </p:sp>
    </p:spTree>
    <p:extLst>
      <p:ext uri="{BB962C8B-B14F-4D97-AF65-F5344CB8AC3E}">
        <p14:creationId xmlns:p14="http://schemas.microsoft.com/office/powerpoint/2010/main" val="48576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22</a:t>
            </a:fld>
            <a:endParaRPr lang="en-US" dirty="0"/>
          </a:p>
        </p:txBody>
      </p:sp>
    </p:spTree>
    <p:extLst>
      <p:ext uri="{BB962C8B-B14F-4D97-AF65-F5344CB8AC3E}">
        <p14:creationId xmlns:p14="http://schemas.microsoft.com/office/powerpoint/2010/main" val="3698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34</a:t>
            </a:fld>
            <a:endParaRPr lang="en-US" dirty="0"/>
          </a:p>
        </p:txBody>
      </p:sp>
    </p:spTree>
    <p:extLst>
      <p:ext uri="{BB962C8B-B14F-4D97-AF65-F5344CB8AC3E}">
        <p14:creationId xmlns:p14="http://schemas.microsoft.com/office/powerpoint/2010/main" val="71920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41</a:t>
            </a:fld>
            <a:endParaRPr lang="en-US" dirty="0"/>
          </a:p>
        </p:txBody>
      </p:sp>
    </p:spTree>
    <p:extLst>
      <p:ext uri="{BB962C8B-B14F-4D97-AF65-F5344CB8AC3E}">
        <p14:creationId xmlns:p14="http://schemas.microsoft.com/office/powerpoint/2010/main"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05FC04-006C-4370-AA2A-61F90C8564E7}" type="slidenum">
              <a:rPr lang="en-US" smtClean="0"/>
              <a:pPr/>
              <a:t>68</a:t>
            </a:fld>
            <a:endParaRPr lang="en-US" dirty="0"/>
          </a:p>
        </p:txBody>
      </p:sp>
    </p:spTree>
    <p:extLst>
      <p:ext uri="{BB962C8B-B14F-4D97-AF65-F5344CB8AC3E}">
        <p14:creationId xmlns:p14="http://schemas.microsoft.com/office/powerpoint/2010/main" val="1464527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xmlns:p14="http://schemas.microsoft.com/office/powerpoint/2010/main" val="473403509"/>
              </p:ext>
            </p:ext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name="think-cell Slide" r:id="rId4" imgW="424" imgH="424" progId="TCLayout.ActiveDocument.1">
                  <p:embed/>
                </p:oleObj>
              </mc:Choice>
              <mc:Fallback>
                <p:oleObj name="think-cell Slide" r:id="rId4" imgW="424" imgH="424" progId="TCLayout.ActiveDocument.1">
                  <p:embed/>
                  <p:pic>
                    <p:nvPicPr>
                      <p:cNvPr id="9" name="Object 8" hidden="1">
                        <a:extLst>
                          <a:ext uri="{FF2B5EF4-FFF2-40B4-BE49-F238E27FC236}">
                            <a16:creationId xmlns:a16="http://schemas.microsoft.com/office/drawing/2014/main" id="{74AFCF93-F657-4B86-AF22-65B0BC4CCAC8}"/>
                          </a:ext>
                        </a:extLst>
                      </p:cNvPr>
                      <p:cNvPicPr/>
                      <p:nvPr/>
                    </p:nvPicPr>
                    <p:blipFill>
                      <a:blip r:embed="rId5"/>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2"/>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8324640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xmlns:p14="http://schemas.microsoft.com/office/powerpoint/2010/main" val="2080291004"/>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a:extLst>
                          <a:ext uri="{FF2B5EF4-FFF2-40B4-BE49-F238E27FC236}">
                            <a16:creationId xmlns:a16="http://schemas.microsoft.com/office/drawing/2014/main" id="{06D9C2DC-7DD7-4CCC-9988-35B863DFA90C}"/>
                          </a:ext>
                        </a:extLst>
                      </p:cNvPr>
                      <p:cNvPicPr/>
                      <p:nvPr/>
                    </p:nvPicPr>
                    <p:blipFill>
                      <a:blip r:embed="rId4"/>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dirty="0"/>
              <a:t>Click to edit </a:t>
            </a:r>
            <a:br>
              <a:rPr lang="en-US" dirty="0"/>
            </a:br>
            <a:r>
              <a:rPr lang="en-US" dirty="0"/>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dirty="0"/>
          </a:p>
        </p:txBody>
      </p:sp>
    </p:spTree>
    <p:extLst>
      <p:ext uri="{BB962C8B-B14F-4D97-AF65-F5344CB8AC3E}">
        <p14:creationId xmlns:p14="http://schemas.microsoft.com/office/powerpoint/2010/main" val="345100321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rotWithShape="1">
          <a:blip r:embed="rId2"/>
          <a:srcRect l="10663" t="1445" r="10663"/>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3"/>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2E489EC-E4C0-BC4F-B047-C4F8266835C7}"/>
              </a:ext>
            </a:extLst>
          </p:cNvPr>
          <p:cNvCxnSpPr>
            <a:cxnSpLocks/>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a:cxnSpLocks/>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rPr>
              <a:t>THE VALUE OF 168</a:t>
            </a:r>
          </a:p>
        </p:txBody>
      </p:sp>
      <p:cxnSp>
        <p:nvCxnSpPr>
          <p:cNvPr id="11" name="Straight Connector 10">
            <a:extLst>
              <a:ext uri="{FF2B5EF4-FFF2-40B4-BE49-F238E27FC236}">
                <a16:creationId xmlns:a16="http://schemas.microsoft.com/office/drawing/2014/main" id="{A210BB95-7967-7648-835C-D3C45FEF1074}"/>
              </a:ext>
            </a:extLst>
          </p:cNvPr>
          <p:cNvCxnSpPr>
            <a:cxnSpLocks/>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4"/>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cxnSpLocks/>
            <a:stCxn id="7" idx="0"/>
          </p:cNvCxnSpPr>
          <p:nvPr userDrawn="1"/>
        </p:nvCxnSpPr>
        <p:spPr>
          <a:xfrm>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dirty="0"/>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dirty="0"/>
          </a:p>
        </p:txBody>
      </p:sp>
    </p:spTree>
    <p:extLst>
      <p:ext uri="{BB962C8B-B14F-4D97-AF65-F5344CB8AC3E}">
        <p14:creationId xmlns:p14="http://schemas.microsoft.com/office/powerpoint/2010/main" val="10094628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dirty="0"/>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7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dirty="0"/>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pPr/>
              <a:t>‹#›</a:t>
            </a:fld>
            <a:endParaRPr lang="en-US" dirty="0"/>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47440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7"/>
            </p:custDataLst>
            <p:extLst>
              <p:ext uri="{D42A27DB-BD31-4B8C-83A1-F6EECF244321}">
                <p14:modId xmlns:p14="http://schemas.microsoft.com/office/powerpoint/2010/main" val="2327716345"/>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name="think-cell Slide" r:id="rId9" imgW="216" imgH="216" progId="TCLayout.ActiveDocument.1">
                  <p:embed/>
                </p:oleObj>
              </mc:Choice>
              <mc:Fallback>
                <p:oleObj name="think-cell Slide" r:id="rId9" imgW="216" imgH="216" progId="TCLayout.ActiveDocument.1">
                  <p:embed/>
                  <p:pic>
                    <p:nvPicPr>
                      <p:cNvPr id="4" name="Object 3" hidden="1">
                        <a:extLst>
                          <a:ext uri="{FF2B5EF4-FFF2-40B4-BE49-F238E27FC236}">
                            <a16:creationId xmlns:a16="http://schemas.microsoft.com/office/drawing/2014/main" id="{BA747609-9833-467F-ADAA-9AD838BECE59}"/>
                          </a:ext>
                        </a:extLst>
                      </p:cNvPr>
                      <p:cNvPicPr/>
                      <p:nvPr/>
                    </p:nvPicPr>
                    <p:blipFill>
                      <a:blip r:embed="rId10"/>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8"/>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pPr/>
              <a:t>‹#›</a:t>
            </a:fld>
            <a:endParaRPr lang="en-US" dirty="0"/>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1"/>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a:cxnSpLocks/>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2"/>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cxnSpLocks/>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cwatson@rpminc.com" TargetMode="External"/><Relationship Id="rId2" Type="http://schemas.openxmlformats.org/officeDocument/2006/relationships/hyperlink" Target="mailto:searl@rpminc.com"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mailto:hdillon@rpminc.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customXml" Target="../ink/ink2.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customXml" Target="../ink/ink5.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customXml" Target="../ink/ink7.xml"/><Relationship Id="rId10"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customXml" Target="../ink/ink9.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840.png"/></Relationships>
</file>

<file path=ppt/slides/_rels/slide86.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860.png"/></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890.png"/><Relationship Id="rId5" Type="http://schemas.openxmlformats.org/officeDocument/2006/relationships/customXml" Target="../ink/ink15.xml"/><Relationship Id="rId4" Type="http://schemas.openxmlformats.org/officeDocument/2006/relationships/image" Target="../media/image8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960.png"/><Relationship Id="rId3" Type="http://schemas.openxmlformats.org/officeDocument/2006/relationships/image" Target="../media/image104.png"/><Relationship Id="rId7" Type="http://schemas.openxmlformats.org/officeDocument/2006/relationships/image" Target="../media/image930.png"/><Relationship Id="rId12" Type="http://schemas.openxmlformats.org/officeDocument/2006/relationships/customXml" Target="../ink/ink20.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customXml" Target="../ink/ink17.xml"/><Relationship Id="rId11" Type="http://schemas.openxmlformats.org/officeDocument/2006/relationships/image" Target="../media/image950.png"/><Relationship Id="rId5" Type="http://schemas.openxmlformats.org/officeDocument/2006/relationships/image" Target="../media/image920.png"/><Relationship Id="rId15" Type="http://schemas.openxmlformats.org/officeDocument/2006/relationships/image" Target="../media/image970.png"/><Relationship Id="rId10" Type="http://schemas.openxmlformats.org/officeDocument/2006/relationships/customXml" Target="../ink/ink19.xml"/><Relationship Id="rId4" Type="http://schemas.openxmlformats.org/officeDocument/2006/relationships/customXml" Target="../ink/ink16.xml"/><Relationship Id="rId9" Type="http://schemas.openxmlformats.org/officeDocument/2006/relationships/image" Target="../media/image940.png"/><Relationship Id="rId14" Type="http://schemas.openxmlformats.org/officeDocument/2006/relationships/customXml" Target="../ink/ink21.xml"/></Relationships>
</file>

<file path=ppt/slides/_rels/slide91.xml.rels><?xml version="1.0" encoding="UTF-8" standalone="yes"?>
<Relationships xmlns="http://schemas.openxmlformats.org/package/2006/relationships"><Relationship Id="rId3" Type="http://schemas.openxmlformats.org/officeDocument/2006/relationships/customXml" Target="../ink/ink22.xml"/><Relationship Id="rId7" Type="http://schemas.openxmlformats.org/officeDocument/2006/relationships/image" Target="../media/image10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106.png"/><Relationship Id="rId4" Type="http://schemas.openxmlformats.org/officeDocument/2006/relationships/image" Target="../media/image990.png"/></Relationships>
</file>

<file path=ppt/slides/_rels/slide92.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040.png"/><Relationship Id="rId5" Type="http://schemas.openxmlformats.org/officeDocument/2006/relationships/customXml" Target="../ink/ink25.xml"/><Relationship Id="rId4" Type="http://schemas.openxmlformats.org/officeDocument/2006/relationships/image" Target="../media/image1030.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80.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customXml" Target="../ink/ink27.xml"/><Relationship Id="rId5" Type="http://schemas.openxmlformats.org/officeDocument/2006/relationships/image" Target="../media/image1070.png"/><Relationship Id="rId4" Type="http://schemas.openxmlformats.org/officeDocument/2006/relationships/customXml" Target="../ink/ink26.xml"/></Relationships>
</file>

<file path=ppt/slides/_rels/slide94.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00.png"/></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customXml" Target="../ink/ink30.xml"/><Relationship Id="rId5" Type="http://schemas.openxmlformats.org/officeDocument/2006/relationships/image" Target="../media/image114.png"/><Relationship Id="rId4" Type="http://schemas.openxmlformats.org/officeDocument/2006/relationships/customXml" Target="../ink/ink29.xml"/></Relationships>
</file>

<file path=ppt/slides/_rels/slide97.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customXml" Target="../ink/ink32.xml"/><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rotWithShape="1">
          <a:blip r:embed="rId3"/>
          <a:srcRect l="10663" t="1445" r="10663"/>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6F7D5242-B4D2-1646-89B9-3E03D1D54BCE}"/>
              </a:ext>
            </a:extLst>
          </p:cNvPr>
          <p:cNvCxnSpPr>
            <a:cxnSpLocks/>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a:cxnSpLocks/>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ts val="0"/>
              </a:spcBef>
            </a:pPr>
            <a:r>
              <a:rPr lang="en-US" b="1" dirty="0">
                <a:solidFill>
                  <a:schemeClr val="bg1"/>
                </a:solidFill>
              </a:rPr>
              <a:t>LSEG Due Diligence Centre (formerly Refinitiv)</a:t>
            </a:r>
          </a:p>
          <a:p>
            <a:pPr algn="l">
              <a:lnSpc>
                <a:spcPct val="100000"/>
              </a:lnSpc>
              <a:spcBef>
                <a:spcPts val="0"/>
              </a:spcBef>
            </a:pPr>
            <a:r>
              <a:rPr lang="en-US" b="1" dirty="0">
                <a:solidFill>
                  <a:schemeClr val="bg1"/>
                </a:solidFill>
              </a:rPr>
              <a:t>Training Manual</a:t>
            </a:r>
            <a:endParaRPr lang="en-US" dirty="0">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23220"/>
          </a:xfrm>
          <a:prstGeom prst="rect">
            <a:avLst/>
          </a:prstGeom>
          <a:noFill/>
        </p:spPr>
        <p:txBody>
          <a:bodyPr wrap="square" rtlCol="0">
            <a:spAutoFit/>
          </a:bodyPr>
          <a:lstStyle/>
          <a:p>
            <a:r>
              <a:rPr lang="en-US" sz="2800" b="1" dirty="0">
                <a:solidFill>
                  <a:schemeClr val="bg1"/>
                </a:solidFill>
                <a:effectLst>
                  <a:outerShdw blurRad="50800" dist="38100" dir="2700000" algn="tl" rotWithShape="0">
                    <a:prstClr val="black">
                      <a:alpha val="40000"/>
                    </a:prstClr>
                  </a:outerShdw>
                </a:effectLst>
              </a:rPr>
              <a:t>THE VALUE OF 168</a:t>
            </a:r>
          </a:p>
        </p:txBody>
      </p:sp>
      <p:cxnSp>
        <p:nvCxnSpPr>
          <p:cNvPr id="10" name="Straight Connector 9">
            <a:extLst>
              <a:ext uri="{FF2B5EF4-FFF2-40B4-BE49-F238E27FC236}">
                <a16:creationId xmlns:a16="http://schemas.microsoft.com/office/drawing/2014/main" id="{D81D68DD-7A28-DF47-ABBD-D69140B4E63D}"/>
              </a:ext>
            </a:extLst>
          </p:cNvPr>
          <p:cNvCxnSpPr>
            <a:cxnSpLocks/>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cxnSpLocks/>
            <a:stCxn id="15" idx="0"/>
          </p:cNvCxnSpPr>
          <p:nvPr/>
        </p:nvCxnSpPr>
        <p:spPr>
          <a:xfrm>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6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a:bodyPr>
          <a:lstStyle/>
          <a:p>
            <a:r>
              <a:rPr lang="en-GB" sz="1200" dirty="0"/>
              <a:t>The completion of certain information in the ADD THIRD-PARTY section is required to perform the World Check Screening for the Third-Party and also to drive the risk analyser, which is used in conjunction with the World-Check Search to assess the overall risk profile of the Third-Party. The World-Check Search and the Risk Analyser will be covered in subsequent sections of this Training Manual. </a:t>
            </a:r>
          </a:p>
          <a:p>
            <a:r>
              <a:rPr lang="en-GB" sz="1200" dirty="0"/>
              <a:t>The Information that is </a:t>
            </a:r>
            <a:r>
              <a:rPr lang="en-GB" sz="1200" b="1" dirty="0">
                <a:solidFill>
                  <a:srgbClr val="FF0000"/>
                </a:solidFill>
              </a:rPr>
              <a:t>CRITICAL</a:t>
            </a:r>
            <a:r>
              <a:rPr lang="en-GB" sz="1200" dirty="0"/>
              <a:t> to the effective use of the LSEG Tool and </a:t>
            </a:r>
            <a:r>
              <a:rPr lang="en-GB" sz="1200" u="sng" dirty="0"/>
              <a:t>must be entered </a:t>
            </a:r>
            <a:r>
              <a:rPr lang="en-GB" sz="1200" dirty="0"/>
              <a:t>is:</a:t>
            </a:r>
          </a:p>
          <a:p>
            <a:pPr marL="0" indent="0">
              <a:buNone/>
            </a:pPr>
            <a:endParaRPr lang="en-GB" sz="1100" dirty="0"/>
          </a:p>
          <a:p>
            <a:pPr marL="342875" lvl="1" indent="0">
              <a:buNone/>
            </a:pPr>
            <a:endParaRPr lang="en-GB" sz="1100" dirty="0"/>
          </a:p>
          <a:p>
            <a:pPr lvl="1"/>
            <a:endParaRPr lang="en-GB" sz="1100" dirty="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en-GB" dirty="0"/>
              <a:t>Adding a New Third Party onto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xmlns:p14="http://schemas.microsoft.com/office/powerpoint/2010/main" val="623276629"/>
              </p:ext>
            </p:extLst>
          </p:nvPr>
        </p:nvGraphicFramePr>
        <p:xfrm>
          <a:off x="169645" y="2533780"/>
          <a:ext cx="8665535" cy="3358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830997"/>
          </a:xfrm>
          <a:prstGeom prst="rect">
            <a:avLst/>
          </a:prstGeom>
          <a:noFill/>
        </p:spPr>
        <p:txBody>
          <a:bodyPr wrap="square" rtlCol="0">
            <a:spAutoFit/>
          </a:bodyPr>
          <a:lstStyle/>
          <a:p>
            <a:pPr marL="285750" indent="-285750">
              <a:buFont typeface="Arial" panose="020B0604020202020204" pitchFamily="34" charset="0"/>
              <a:buChar char="•"/>
            </a:pPr>
            <a:r>
              <a:rPr lang="en-GB" sz="1200" dirty="0"/>
              <a:t>Once you have completed the required fields, scroll to the bottom of the screen and click </a:t>
            </a:r>
            <a:r>
              <a:rPr lang="en-GB" sz="1200" b="1" dirty="0">
                <a:solidFill>
                  <a:srgbClr val="0070C0"/>
                </a:solidFill>
              </a:rPr>
              <a:t>SAVE.</a:t>
            </a:r>
            <a:r>
              <a:rPr lang="en-GB" sz="1200" dirty="0"/>
              <a:t> </a:t>
            </a:r>
          </a:p>
          <a:p>
            <a:pPr marL="285750" indent="-285750">
              <a:buFont typeface="Arial" panose="020B0604020202020204" pitchFamily="34" charset="0"/>
              <a:buChar char="•"/>
            </a:pPr>
            <a:r>
              <a:rPr lang="en-GB" sz="1200" dirty="0"/>
              <a:t>As soon as you click </a:t>
            </a:r>
            <a:r>
              <a:rPr lang="en-GB" sz="1200" b="1" dirty="0">
                <a:solidFill>
                  <a:srgbClr val="0070C0"/>
                </a:solidFill>
              </a:rPr>
              <a:t>SAVE</a:t>
            </a:r>
            <a:r>
              <a:rPr lang="en-GB" sz="1200" dirty="0"/>
              <a:t>, the LSEG system does 2 things: </a:t>
            </a:r>
          </a:p>
          <a:p>
            <a:pPr marL="742950" lvl="1" indent="-285750">
              <a:buFont typeface="Arial" panose="020B0604020202020204" pitchFamily="34" charset="0"/>
              <a:buChar char="•"/>
            </a:pPr>
            <a:r>
              <a:rPr lang="en-GB" sz="1200" dirty="0"/>
              <a:t>Performs a World-Check/Media Check Search against the Third-Party</a:t>
            </a:r>
          </a:p>
          <a:p>
            <a:pPr marL="742950" lvl="1" indent="-285750">
              <a:buFont typeface="Arial" panose="020B0604020202020204" pitchFamily="34" charset="0"/>
              <a:buChar char="•"/>
            </a:pPr>
            <a:r>
              <a:rPr lang="en-GB" sz="1200" dirty="0"/>
              <a:t>Provides a Risk Score of the Third-Party using the Risk Analyser</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pPr/>
              <a:t>10</a:t>
            </a:fld>
            <a:endParaRPr lang="en-US" dirty="0"/>
          </a:p>
        </p:txBody>
      </p:sp>
    </p:spTree>
    <p:extLst>
      <p:ext uri="{BB962C8B-B14F-4D97-AF65-F5344CB8AC3E}">
        <p14:creationId xmlns:p14="http://schemas.microsoft.com/office/powerpoint/2010/main" val="251568311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8476BA-210A-D52A-1867-3E1F20278F41}"/>
              </a:ext>
            </a:extLst>
          </p:cNvPr>
          <p:cNvSpPr txBox="1">
            <a:spLocks/>
          </p:cNvSpPr>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en-US" kern="1200" dirty="0">
                <a:latin typeface="+mj-lt"/>
                <a:ea typeface="+mj-ea"/>
                <a:cs typeface="+mj-cs"/>
              </a:rPr>
              <a:t>Adding a New Third Party onto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xmlns:p14="http://schemas.microsoft.com/office/powerpoint/2010/main" val="184446514"/>
              </p:ext>
            </p:extLst>
          </p:nvPr>
        </p:nvGraphicFramePr>
        <p:xfrm>
          <a:off x="276447" y="1508759"/>
          <a:ext cx="8654902" cy="4987747"/>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a:lstStyle/>
                    <a:p>
                      <a:pPr algn="ctr" fontAlgn="b"/>
                      <a:r>
                        <a:rPr lang="en-GB" sz="1100" u="none" strike="noStrike" dirty="0">
                          <a:effectLst/>
                        </a:rPr>
                        <a:t>RPM Commodity Type</a:t>
                      </a:r>
                      <a:endParaRPr lang="en-GB" sz="1100" b="0" i="0" u="none" strike="noStrike" dirty="0">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a:lstStyle/>
                    <a:p>
                      <a:pPr algn="l" fontAlgn="ctr"/>
                      <a:r>
                        <a:rPr lang="en-GB" sz="1100" b="1" u="none" strike="noStrike" dirty="0">
                          <a:effectLst/>
                        </a:rPr>
                        <a:t>Government Entity (Direct / Indirect): </a:t>
                      </a:r>
                      <a:r>
                        <a:rPr lang="en-GB" sz="1100" u="none" strike="noStrike" dirty="0">
                          <a:effectLst/>
                        </a:rPr>
                        <a:t>The ultimate end user of the product(s) is a Government owned or partially owned entity. This can  either be through Direct purchase, or indirectly via a Distributor or installer / applicator.</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a:lstStyle/>
                    <a:p>
                      <a:pPr algn="l" fontAlgn="ctr"/>
                      <a:r>
                        <a:rPr lang="en-GB" sz="1100" b="1" u="none" strike="noStrike" dirty="0">
                          <a:effectLst/>
                        </a:rPr>
                        <a:t>Customer End User:</a:t>
                      </a:r>
                      <a:r>
                        <a:rPr lang="en-GB" sz="1100" u="none" strike="noStrike" dirty="0">
                          <a:effectLst/>
                        </a:rPr>
                        <a:t>  The recipient or purchaser of products of the Company that ultimately uses the product and does not resell the product</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a:lstStyle/>
                    <a:p>
                      <a:pPr algn="l" fontAlgn="ctr"/>
                      <a:r>
                        <a:rPr lang="en-GB" sz="1100" b="1" u="none" strike="noStrike" dirty="0">
                          <a:effectLst/>
                        </a:rPr>
                        <a:t>Export Customer Distributors: </a:t>
                      </a:r>
                      <a:r>
                        <a:rPr lang="en-GB" sz="1100" u="none" strike="noStrike" dirty="0">
                          <a:effectLst/>
                        </a:rPr>
                        <a:t>Purchaser of a product that intends to resell to a customer outside of the country in which you are located e.g. US RPM Company sells to Distributor based in Mexico who sells to  End-Users based outside the US.</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a:lstStyle/>
                    <a:p>
                      <a:pPr algn="l" fontAlgn="ctr"/>
                      <a:r>
                        <a:rPr lang="en-GB" sz="1100" b="1" u="none" strike="noStrike" dirty="0">
                          <a:effectLst/>
                        </a:rPr>
                        <a:t>Installers / applicators:  </a:t>
                      </a:r>
                      <a:r>
                        <a:rPr lang="en-GB" sz="1100" u="none" strike="noStrike" dirty="0">
                          <a:effectLst/>
                        </a:rPr>
                        <a:t>Purchaser of a product that intends to install on behalf of the end-user</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a:lstStyle/>
                    <a:p>
                      <a:pPr algn="l" fontAlgn="ctr"/>
                      <a:r>
                        <a:rPr lang="en-GB" sz="1100" b="1" u="none" strike="noStrike" dirty="0">
                          <a:effectLst/>
                        </a:rPr>
                        <a:t>Joint Venture Partner: </a:t>
                      </a:r>
                      <a:r>
                        <a:rPr lang="en-GB" sz="1100" u="none" strike="noStrike" dirty="0">
                          <a:effectLst/>
                        </a:rPr>
                        <a:t>Those with whom the Company has entered into a business agreement to establish a new business entity and/or manage assets</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a:lstStyle/>
                    <a:p>
                      <a:pPr algn="l" fontAlgn="ctr"/>
                      <a:r>
                        <a:rPr lang="en-GB" sz="1100" b="1" u="none" strike="noStrike" dirty="0">
                          <a:effectLst/>
                        </a:rPr>
                        <a:t>Domestic Customer Distributor</a:t>
                      </a:r>
                      <a:r>
                        <a:rPr lang="en-GB" sz="1100" u="none" strike="noStrike" dirty="0">
                          <a:effectLst/>
                        </a:rPr>
                        <a:t> Purchaser of a product that intends to resell to a customer within the country in which you are located e.g. RPM Company, Distributor and End-User are all based in Germany </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a:lstStyle/>
                    <a:p>
                      <a:pPr algn="l" fontAlgn="ctr"/>
                      <a:r>
                        <a:rPr lang="en-GB" sz="1100" b="1" u="none" strike="noStrike" dirty="0">
                          <a:effectLst/>
                        </a:rPr>
                        <a:t>Advisor/Intermediary:</a:t>
                      </a:r>
                      <a:r>
                        <a:rPr lang="en-GB" sz="1100" u="none" strike="noStrike" dirty="0">
                          <a:effectLst/>
                        </a:rPr>
                        <a:t> Advisor who </a:t>
                      </a:r>
                      <a:r>
                        <a:rPr lang="en-GB" sz="1100" u="sng" strike="noStrike" dirty="0">
                          <a:effectLst/>
                        </a:rPr>
                        <a:t>independently </a:t>
                      </a:r>
                      <a:r>
                        <a:rPr lang="en-GB" sz="1100" u="none" strike="noStrike" dirty="0">
                          <a:effectLst/>
                        </a:rPr>
                        <a:t>or directly Files Documents or Represents RPM or its subsidiaries to governmental agencies, courts, or investors</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a:lstStyle/>
                    <a:p>
                      <a:pPr algn="l" fontAlgn="ctr"/>
                      <a:r>
                        <a:rPr lang="en-GB" sz="1100" b="1" u="none" strike="noStrike" dirty="0">
                          <a:effectLst/>
                        </a:rPr>
                        <a:t>Advisor/Intermediary:</a:t>
                      </a:r>
                      <a:r>
                        <a:rPr lang="en-GB" sz="1100" u="none" strike="noStrike" dirty="0">
                          <a:effectLst/>
                        </a:rPr>
                        <a:t> Provide technical or SME advice on behalf of the Company by representing the Company to another person, business, entity or government official</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a:lstStyle/>
                    <a:p>
                      <a:pPr algn="l" fontAlgn="ctr"/>
                      <a:r>
                        <a:rPr lang="en-GB" sz="1100" b="1" u="none" strike="noStrike" dirty="0">
                          <a:effectLst/>
                        </a:rPr>
                        <a:t>Agent:</a:t>
                      </a:r>
                      <a:r>
                        <a:rPr lang="en-GB" sz="1100" u="none" strike="noStrike" dirty="0">
                          <a:effectLst/>
                        </a:rPr>
                        <a:t> Authorized to act for, or on behalf of, the Company in furtherance of the Company’s interests e.g. sales agents, customs brokers, permit agents</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a:lstStyle/>
                    <a:p>
                      <a:pPr algn="l" fontAlgn="ctr"/>
                      <a:r>
                        <a:rPr lang="en-GB" sz="1100" b="1" u="none" strike="noStrike" dirty="0">
                          <a:effectLst/>
                        </a:rPr>
                        <a:t>Contractor/Subcontractor:</a:t>
                      </a:r>
                      <a:r>
                        <a:rPr lang="en-GB" sz="1100" u="none" strike="noStrike" dirty="0">
                          <a:effectLst/>
                        </a:rPr>
                        <a:t> Provide goods or services to the Company under contractual terms but otherwise are not under the control of the Company e.g. installers/repairers</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a:lstStyle/>
                    <a:p>
                      <a:pPr algn="l" fontAlgn="ctr"/>
                      <a:r>
                        <a:rPr lang="en-GB" sz="1100" b="1" u="none" strike="noStrike" dirty="0">
                          <a:effectLst/>
                        </a:rPr>
                        <a:t>Direct Supplier/Vendor:</a:t>
                      </a:r>
                      <a:r>
                        <a:rPr lang="en-GB" sz="1100" u="none" strike="noStrike" dirty="0">
                          <a:effectLst/>
                        </a:rPr>
                        <a:t> Supply Raw Materials and Packaging used by the Company</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a:lstStyle/>
                    <a:p>
                      <a:pPr algn="l" fontAlgn="ctr"/>
                      <a:r>
                        <a:rPr lang="en-GB" sz="1100" b="1" u="none" strike="noStrike" dirty="0">
                          <a:effectLst/>
                        </a:rPr>
                        <a:t>Logistics/Freight forwarding</a:t>
                      </a:r>
                      <a:endParaRPr lang="en-GB" sz="1100" b="1" i="0" u="none" strike="noStrike" dirty="0">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a:lstStyle/>
                    <a:p>
                      <a:pPr algn="l" fontAlgn="ctr"/>
                      <a:r>
                        <a:rPr lang="en-GB" sz="1100" b="1" u="none" strike="noStrike" dirty="0">
                          <a:effectLst/>
                        </a:rPr>
                        <a:t>None Direct Supplier / Vendor:</a:t>
                      </a:r>
                      <a:r>
                        <a:rPr lang="en-GB" sz="1100" u="none" strike="noStrike" dirty="0">
                          <a:effectLst/>
                        </a:rPr>
                        <a:t> Supply parts, components and overhead &amp; miscellaneous items used by the Company</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a:lstStyle/>
                    <a:p>
                      <a:pPr algn="l" fontAlgn="ctr"/>
                      <a:r>
                        <a:rPr lang="en-GB" sz="1100" b="1" u="none" strike="noStrike" dirty="0">
                          <a:effectLst/>
                        </a:rPr>
                        <a:t>Service Provider:</a:t>
                      </a:r>
                      <a:r>
                        <a:rPr lang="en-GB" sz="1100" u="none" strike="noStrike" dirty="0">
                          <a:effectLst/>
                        </a:rPr>
                        <a:t> Provide functional services or support to the Company (e.g. communications, storage, processing service, IT services, marketing services, financial services</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a:lstStyle/>
                    <a:p>
                      <a:pPr algn="l" fontAlgn="ctr"/>
                      <a:r>
                        <a:rPr lang="en-GB" sz="1100" b="1" u="none" strike="noStrike" dirty="0">
                          <a:effectLst/>
                        </a:rPr>
                        <a:t>Supplier Distributor:</a:t>
                      </a:r>
                      <a:r>
                        <a:rPr lang="en-GB" sz="1100" u="none" strike="noStrike" dirty="0">
                          <a:effectLst/>
                        </a:rPr>
                        <a:t> Seller of a product that resells on behalf of manufacturer(s)</a:t>
                      </a:r>
                      <a:endParaRPr lang="en-GB" sz="1100" b="0"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a:lstStyle/>
                    <a:p>
                      <a:pPr algn="l" fontAlgn="ctr"/>
                      <a:r>
                        <a:rPr lang="en-GB" sz="1100" b="1" u="none" strike="noStrike" dirty="0">
                          <a:effectLst/>
                        </a:rPr>
                        <a:t>Other</a:t>
                      </a:r>
                      <a:endParaRPr lang="en-GB" sz="1100" b="1" i="0" u="none" strike="noStrike" dirty="0">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pPr/>
              <a:t>11</a:t>
            </a:fld>
            <a:endParaRPr lang="en-US" dirty="0"/>
          </a:p>
        </p:txBody>
      </p:sp>
    </p:spTree>
    <p:extLst>
      <p:ext uri="{BB962C8B-B14F-4D97-AF65-F5344CB8AC3E}">
        <p14:creationId xmlns:p14="http://schemas.microsoft.com/office/powerpoint/2010/main" val="347045745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en-GB" dirty="0"/>
              <a:t>The Risk Analyser</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3108543"/>
          </a:xfrm>
          <a:prstGeom prst="rect">
            <a:avLst/>
          </a:prstGeom>
          <a:noFill/>
        </p:spPr>
        <p:txBody>
          <a:bodyPr wrap="square" rtlCol="0">
            <a:spAutoFit/>
          </a:bodyPr>
          <a:lstStyle/>
          <a:p>
            <a:pPr marL="285750" indent="-285750">
              <a:buFont typeface="Arial" panose="020B0604020202020204" pitchFamily="34" charset="0"/>
              <a:buChar char="•"/>
            </a:pPr>
            <a:r>
              <a:rPr lang="en-GB" sz="1400" dirty="0"/>
              <a:t>The Risk Analyser is a tool built into the LSEG platform to help provide a high level overview of the risk profile of the Third-Party. </a:t>
            </a:r>
          </a:p>
          <a:p>
            <a:pPr marL="285750" indent="-285750">
              <a:buFont typeface="Arial" panose="020B0604020202020204" pitchFamily="34" charset="0"/>
              <a:buChar char="•"/>
            </a:pPr>
            <a:r>
              <a:rPr lang="en-GB" sz="1400" dirty="0"/>
              <a:t>The Risk Analyser is run independently of the World Check/Media Check Screening function and the score is driven by the information completed in the ADD THIRD-PARTY section. </a:t>
            </a:r>
          </a:p>
          <a:p>
            <a:pPr marL="285750" indent="-285750">
              <a:buFont typeface="Arial" panose="020B0604020202020204" pitchFamily="34" charset="0"/>
              <a:buChar char="•"/>
            </a:pPr>
            <a:r>
              <a:rPr lang="en-GB" sz="1400" dirty="0"/>
              <a:t>This is why it is critical to complete certain fields, as per instructions on page 10 to ensure the risk analyser can calculate an appropriate risk score.  </a:t>
            </a:r>
          </a:p>
          <a:p>
            <a:pPr marL="285750" indent="-285750">
              <a:buFont typeface="Arial" panose="020B0604020202020204" pitchFamily="34" charset="0"/>
              <a:buChar char="•"/>
            </a:pPr>
            <a:r>
              <a:rPr lang="en-GB" sz="1400" dirty="0"/>
              <a:t>Depending on </a:t>
            </a:r>
            <a:r>
              <a:rPr lang="en-GB" sz="1400" dirty="0">
                <a:solidFill>
                  <a:srgbClr val="2F5597"/>
                </a:solidFill>
              </a:rPr>
              <a:t>WHERE</a:t>
            </a:r>
            <a:r>
              <a:rPr lang="en-GB" sz="1400" dirty="0"/>
              <a:t> the company is located, the </a:t>
            </a:r>
            <a:r>
              <a:rPr lang="en-GB" sz="1400" dirty="0">
                <a:solidFill>
                  <a:srgbClr val="2F5597"/>
                </a:solidFill>
              </a:rPr>
              <a:t>TYPE</a:t>
            </a:r>
            <a:r>
              <a:rPr lang="en-GB" sz="1400" dirty="0"/>
              <a:t> of business relationship (commodity type), the </a:t>
            </a:r>
            <a:r>
              <a:rPr lang="en-GB" sz="1400" dirty="0">
                <a:solidFill>
                  <a:srgbClr val="2F5597"/>
                </a:solidFill>
              </a:rPr>
              <a:t>INDUSTRY</a:t>
            </a:r>
            <a:r>
              <a:rPr lang="en-GB" sz="1400" dirty="0"/>
              <a:t> of the Third-Party and anticipated </a:t>
            </a:r>
            <a:r>
              <a:rPr lang="en-GB" sz="1400" dirty="0">
                <a:solidFill>
                  <a:srgbClr val="0070C0"/>
                </a:solidFill>
              </a:rPr>
              <a:t>VALUE</a:t>
            </a:r>
            <a:r>
              <a:rPr lang="en-GB" sz="1400" dirty="0"/>
              <a:t> to the organisation, the tool will determine what the inherent risk of the third-party is. </a:t>
            </a:r>
          </a:p>
          <a:p>
            <a:pPr marL="285750" indent="-285750">
              <a:buFont typeface="Arial" panose="020B0604020202020204" pitchFamily="34" charset="0"/>
              <a:buChar char="•"/>
            </a:pPr>
            <a:r>
              <a:rPr lang="en-GB" sz="1400" dirty="0"/>
              <a:t>Third-Parties are scored as either </a:t>
            </a:r>
            <a:r>
              <a:rPr lang="en-GB" sz="1400" dirty="0">
                <a:solidFill>
                  <a:srgbClr val="92D050"/>
                </a:solidFill>
              </a:rPr>
              <a:t>LOW</a:t>
            </a:r>
            <a:r>
              <a:rPr lang="en-GB" sz="1400" dirty="0"/>
              <a:t>, </a:t>
            </a:r>
            <a:r>
              <a:rPr lang="en-GB" sz="1400" dirty="0">
                <a:solidFill>
                  <a:srgbClr val="FFC000"/>
                </a:solidFill>
              </a:rPr>
              <a:t>MEDIUM</a:t>
            </a:r>
            <a:r>
              <a:rPr lang="en-GB" sz="1400" dirty="0"/>
              <a:t> or </a:t>
            </a:r>
            <a:r>
              <a:rPr lang="en-GB" sz="1400" dirty="0">
                <a:solidFill>
                  <a:srgbClr val="FF0000"/>
                </a:solidFill>
              </a:rPr>
              <a:t>HIGH</a:t>
            </a:r>
            <a:r>
              <a:rPr lang="en-GB" sz="1400" dirty="0"/>
              <a:t> risk in the Risk Analyser dependent on the overall risk score.</a:t>
            </a:r>
          </a:p>
          <a:p>
            <a:pPr marL="285750" indent="-285750">
              <a:buFont typeface="Arial" panose="020B0604020202020204" pitchFamily="34" charset="0"/>
              <a:buChar char="•"/>
            </a:pPr>
            <a:r>
              <a:rPr lang="en-GB" sz="1400" dirty="0"/>
              <a:t>The example above shows that RPM International scores </a:t>
            </a:r>
            <a:r>
              <a:rPr lang="en-GB" sz="1400" b="1" dirty="0">
                <a:solidFill>
                  <a:srgbClr val="92D050"/>
                </a:solidFill>
              </a:rPr>
              <a:t>LOW RISK </a:t>
            </a:r>
            <a:r>
              <a:rPr lang="en-GB" sz="1400" dirty="0"/>
              <a:t>with a score of 2.7</a:t>
            </a:r>
          </a:p>
          <a:p>
            <a:pPr marL="285750" indent="-285750">
              <a:buFont typeface="Arial" panose="020B0604020202020204" pitchFamily="34" charset="0"/>
              <a:buChar char="•"/>
            </a:pPr>
            <a:r>
              <a:rPr lang="en-GB" sz="1400" dirty="0"/>
              <a:t>The Risk Analyser score will have an impact on how Third-Parties are assessed as part of RPM’s Third-Party Due Diligence Procedures. This will be covered in a later section.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pPr/>
              <a:t>12</a:t>
            </a:fld>
            <a:endParaRPr lang="en-US" dirty="0"/>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xmlns:p14="http://schemas.microsoft.com/office/powerpoint/2010/main" val="16518426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en-GB" dirty="0"/>
              <a:t>The Risk Analyser</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062103"/>
          </a:xfrm>
          <a:prstGeom prst="rect">
            <a:avLst/>
          </a:prstGeom>
          <a:noFill/>
        </p:spPr>
        <p:txBody>
          <a:bodyPr wrap="square" rtlCol="0">
            <a:spAutoFit/>
          </a:bodyPr>
          <a:lstStyle/>
          <a:p>
            <a:r>
              <a:rPr lang="en-GB" sz="1600" dirty="0"/>
              <a:t>The Overall Risk Score for the Third-Party is calculated across 23 different risk areas. Below the initial Risk Score Speedometer, you can see how the Third-Party scored on each of the 23 risk areas. If you hover your mouse over each column of the graphs, it will show you that particular risk area. The 23 risk areas are grouped into 4 main categories, as shown in the screen shot above. </a:t>
            </a:r>
          </a:p>
          <a:p>
            <a:endParaRPr lang="en-GB" sz="1600" dirty="0"/>
          </a:p>
          <a:p>
            <a:r>
              <a:rPr lang="en-GB" sz="1600" dirty="0"/>
              <a:t>Reminder: This is driven by ONLY the data entered in the initial ADD THIRD PARTY screen. The World Check/Media Check Screening results do not form part of the Overall Risk Score.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pPr/>
              <a:t>13</a:t>
            </a:fld>
            <a:endParaRPr lang="en-US" dirty="0"/>
          </a:p>
        </p:txBody>
      </p:sp>
    </p:spTree>
    <p:extLst>
      <p:ext uri="{BB962C8B-B14F-4D97-AF65-F5344CB8AC3E}">
        <p14:creationId xmlns:p14="http://schemas.microsoft.com/office/powerpoint/2010/main" val="345213038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en-GB" dirty="0"/>
              <a:t>World-Check Screening</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438855"/>
          </a:xfrm>
          <a:prstGeom prst="rect">
            <a:avLst/>
          </a:prstGeom>
          <a:noFill/>
        </p:spPr>
        <p:txBody>
          <a:bodyPr wrap="square" rtlCol="0">
            <a:spAutoFit/>
          </a:bodyPr>
          <a:lstStyle/>
          <a:p>
            <a:r>
              <a:rPr lang="en-GB" sz="1250" dirty="0"/>
              <a:t>Based on the Third-Party name and Country information as updated in the ADD THIRD-PARTY section of the tool, the system will automatically run a World-Check search.  </a:t>
            </a:r>
          </a:p>
          <a:p>
            <a:endParaRPr lang="en-GB" sz="1250" dirty="0"/>
          </a:p>
          <a:p>
            <a:r>
              <a:rPr lang="en-GB" sz="1250" dirty="0"/>
              <a:t>The results of the screening can be found on the SCREENING tab at the top of the page, under the risk analyser. </a:t>
            </a:r>
          </a:p>
          <a:p>
            <a:endParaRPr lang="en-GB" sz="1250" dirty="0"/>
          </a:p>
          <a:p>
            <a:r>
              <a:rPr lang="en-GB" sz="1250" dirty="0"/>
              <a:t>If there are no results, the screening section will state </a:t>
            </a:r>
            <a:r>
              <a:rPr lang="en-GB" sz="1250" b="1" dirty="0"/>
              <a:t>NO AVAILABLE DATA </a:t>
            </a:r>
            <a:r>
              <a:rPr lang="en-GB" sz="1250" dirty="0"/>
              <a:t>as per the example below:</a:t>
            </a:r>
          </a:p>
          <a:p>
            <a:endParaRPr lang="en-GB" sz="1250" dirty="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pPr/>
              <a:t>14</a:t>
            </a:fld>
            <a:endParaRPr lang="en-US" dirty="0"/>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xmlns:p14="http://schemas.microsoft.com/office/powerpoint/2010/main" val="26429585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en-GB" dirty="0"/>
              <a:t>World Check Screening Continued…</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pPr/>
              <a:t>15</a:t>
            </a:fld>
            <a:endParaRPr lang="en-US" dirty="0"/>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23220"/>
          </a:xfrm>
          <a:prstGeom prst="rect">
            <a:avLst/>
          </a:prstGeom>
          <a:noFill/>
        </p:spPr>
        <p:txBody>
          <a:bodyPr wrap="square" rtlCol="0">
            <a:spAutoFit/>
          </a:bodyPr>
          <a:lstStyle/>
          <a:p>
            <a:r>
              <a:rPr lang="en-GB" sz="1400" dirty="0"/>
              <a:t>If there are potential World Check Screening results, these will be listed on the SCREENING tab as per the example below:</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xmlns:p14="http://schemas.microsoft.com/office/powerpoint/2010/main" val="64619306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en-GB" dirty="0"/>
              <a:t>World-Check Screening</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293757"/>
          </a:xfrm>
          <a:prstGeom prst="rect">
            <a:avLst/>
          </a:prstGeom>
          <a:noFill/>
        </p:spPr>
        <p:txBody>
          <a:bodyPr wrap="square" rtlCol="0">
            <a:spAutoFit/>
          </a:bodyPr>
          <a:lstStyle/>
          <a:p>
            <a:r>
              <a:rPr lang="en-GB" sz="1600" dirty="0"/>
              <a:t>The system will provide you the following information about the potential Third-Party screening matches:</a:t>
            </a:r>
          </a:p>
          <a:p>
            <a:endParaRPr lang="en-GB" sz="1600" dirty="0"/>
          </a:p>
          <a:p>
            <a:pPr marL="285750" indent="-285750">
              <a:buFont typeface="Arial" panose="020B0604020202020204" pitchFamily="34" charset="0"/>
              <a:buChar char="•"/>
            </a:pPr>
            <a:r>
              <a:rPr lang="en-GB" sz="1600" dirty="0"/>
              <a:t>Name</a:t>
            </a:r>
          </a:p>
          <a:p>
            <a:pPr marL="285750" indent="-285750">
              <a:buFont typeface="Arial" panose="020B0604020202020204" pitchFamily="34" charset="0"/>
              <a:buChar char="•"/>
            </a:pPr>
            <a:r>
              <a:rPr lang="en-GB" sz="1600" dirty="0"/>
              <a:t>Country of Registration (make sure the country matches the country of registration of the third party you are screening and is not the HQ country location of the third-party). </a:t>
            </a:r>
          </a:p>
          <a:p>
            <a:pPr marL="285750" indent="-285750">
              <a:buFont typeface="Arial" panose="020B0604020202020204" pitchFamily="34" charset="0"/>
              <a:buChar char="•"/>
            </a:pPr>
            <a:r>
              <a:rPr lang="en-GB" sz="1600" dirty="0"/>
              <a:t>Type of issue that has caused the Third-Party to “flag” on World-check (if you hover your mouse over the Blue </a:t>
            </a:r>
            <a:r>
              <a:rPr lang="en-GB" sz="1600" b="1" dirty="0"/>
              <a:t>ovals</a:t>
            </a:r>
            <a:r>
              <a:rPr lang="en-GB" sz="1600" dirty="0"/>
              <a:t>, it will tell you more information)</a:t>
            </a:r>
          </a:p>
          <a:p>
            <a:pPr marL="285750" indent="-285750">
              <a:buFont typeface="Arial" panose="020B0604020202020204" pitchFamily="34" charset="0"/>
              <a:buChar char="•"/>
            </a:pPr>
            <a:r>
              <a:rPr lang="en-GB" sz="1600" dirty="0"/>
              <a:t>Match Strength of the potential Third-Party to your entered search term</a:t>
            </a:r>
          </a:p>
          <a:p>
            <a:pPr marL="285750" indent="-285750">
              <a:buFont typeface="Arial" panose="020B0604020202020204" pitchFamily="34" charset="0"/>
              <a:buChar char="•"/>
            </a:pPr>
            <a:r>
              <a:rPr lang="en-GB" sz="1600" dirty="0"/>
              <a:t>The Source: World-Check one</a:t>
            </a:r>
          </a:p>
          <a:p>
            <a:pPr marL="285750" indent="-285750">
              <a:buFont typeface="Arial" panose="020B0604020202020204" pitchFamily="34" charset="0"/>
              <a:buChar char="•"/>
            </a:pPr>
            <a:r>
              <a:rPr lang="en-GB" sz="1600" dirty="0"/>
              <a:t>The reference ID of the potential match in World Check</a:t>
            </a:r>
          </a:p>
          <a:p>
            <a:pPr marL="285750" indent="-285750">
              <a:buFont typeface="Arial" panose="020B0604020202020204" pitchFamily="34" charset="0"/>
              <a:buChar char="•"/>
            </a:pPr>
            <a:r>
              <a:rPr lang="en-GB" sz="1600" dirty="0"/>
              <a:t>Resolution Options</a:t>
            </a:r>
          </a:p>
          <a:p>
            <a:endParaRPr lang="en-GB" sz="1600" dirty="0"/>
          </a:p>
          <a:p>
            <a:endParaRPr lang="en-GB" sz="1600" dirty="0"/>
          </a:p>
          <a:p>
            <a:r>
              <a:rPr lang="en-GB" sz="1600" dirty="0"/>
              <a:t>The Resolution Options are:</a:t>
            </a:r>
          </a:p>
          <a:p>
            <a:r>
              <a:rPr lang="en-GB" sz="1600" b="1" dirty="0"/>
              <a:t>POSITIVE</a:t>
            </a:r>
          </a:p>
          <a:p>
            <a:r>
              <a:rPr lang="en-GB" sz="1600" b="1" dirty="0"/>
              <a:t>FALSE</a:t>
            </a:r>
          </a:p>
          <a:p>
            <a:r>
              <a:rPr lang="en-GB" sz="1600" b="1" dirty="0"/>
              <a:t>POSSIBLE</a:t>
            </a:r>
          </a:p>
          <a:p>
            <a:endParaRPr lang="en-GB" sz="1600" b="1" dirty="0"/>
          </a:p>
          <a:p>
            <a:r>
              <a:rPr lang="en-GB" sz="1600" dirty="0"/>
              <a:t>These are covered in more detail on the next page…</a:t>
            </a:r>
          </a:p>
          <a:p>
            <a:endParaRPr lang="en-GB" dirty="0"/>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pPr/>
              <a:t>16</a:t>
            </a:fld>
            <a:endParaRPr lang="en-US" dirty="0"/>
          </a:p>
        </p:txBody>
      </p:sp>
    </p:spTree>
    <p:extLst>
      <p:ext uri="{BB962C8B-B14F-4D97-AF65-F5344CB8AC3E}">
        <p14:creationId xmlns:p14="http://schemas.microsoft.com/office/powerpoint/2010/main" val="364448152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en-GB" dirty="0"/>
              <a:t>World-Check Screening</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1600438"/>
          </a:xfrm>
          <a:prstGeom prst="rect">
            <a:avLst/>
          </a:prstGeom>
          <a:noFill/>
        </p:spPr>
        <p:txBody>
          <a:bodyPr wrap="square" rtlCol="0">
            <a:spAutoFit/>
          </a:bodyPr>
          <a:lstStyle/>
          <a:p>
            <a:r>
              <a:rPr lang="en-GB" sz="1400" dirty="0"/>
              <a:t>World Check Screening is completed by the </a:t>
            </a:r>
            <a:r>
              <a:rPr lang="en-GB" sz="1400" b="1" dirty="0">
                <a:solidFill>
                  <a:srgbClr val="FF0000"/>
                </a:solidFill>
              </a:rPr>
              <a:t>ONBOARDING TEAM</a:t>
            </a:r>
          </a:p>
          <a:p>
            <a:endParaRPr lang="en-GB" sz="1400" b="1" dirty="0">
              <a:solidFill>
                <a:srgbClr val="FF0000"/>
              </a:solidFill>
            </a:endParaRPr>
          </a:p>
          <a:p>
            <a:r>
              <a:rPr lang="en-GB" sz="1400" dirty="0"/>
              <a:t>To perform the World-Check Screening, the below steps need to be followed:</a:t>
            </a:r>
          </a:p>
          <a:p>
            <a:endParaRPr lang="en-GB" sz="1400" dirty="0"/>
          </a:p>
          <a:p>
            <a:r>
              <a:rPr lang="en-GB" sz="1400" dirty="0"/>
              <a:t>1. Click on each of the Third-Parties to be taken to the full World-Check Results. There are a number of tabs (as highlighted yellow below) within the screening results you can click through to be able to review whether the Third-Party is a match or not.</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pPr/>
              <a:t>17</a:t>
            </a:fld>
            <a:endParaRPr lang="en-US" dirty="0"/>
          </a:p>
        </p:txBody>
      </p:sp>
    </p:spTree>
    <p:extLst>
      <p:ext uri="{BB962C8B-B14F-4D97-AF65-F5344CB8AC3E}">
        <p14:creationId xmlns:p14="http://schemas.microsoft.com/office/powerpoint/2010/main" val="700499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en-GB" dirty="0"/>
              <a:t>World-Check Screening</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2893100"/>
          </a:xfrm>
          <a:prstGeom prst="rect">
            <a:avLst/>
          </a:prstGeom>
          <a:noFill/>
        </p:spPr>
        <p:txBody>
          <a:bodyPr wrap="square" rtlCol="0">
            <a:spAutoFit/>
          </a:bodyPr>
          <a:lstStyle/>
          <a:p>
            <a:r>
              <a:rPr lang="en-GB" sz="1400" dirty="0"/>
              <a:t>Once you have reviewed the information, you need to resolve the Third-Party and designate the results as either:</a:t>
            </a:r>
          </a:p>
          <a:p>
            <a:r>
              <a:rPr lang="en-GB" sz="1400" b="1" dirty="0"/>
              <a:t>POSITIVE: </a:t>
            </a:r>
            <a:r>
              <a:rPr lang="en-GB" sz="1400" dirty="0"/>
              <a:t>The Third-Party is a </a:t>
            </a:r>
            <a:r>
              <a:rPr lang="en-GB" sz="1400" b="1" dirty="0">
                <a:solidFill>
                  <a:srgbClr val="92D050"/>
                </a:solidFill>
              </a:rPr>
              <a:t>MATCH</a:t>
            </a:r>
          </a:p>
          <a:p>
            <a:r>
              <a:rPr lang="en-GB" sz="1400" b="1" dirty="0"/>
              <a:t>FALSE: </a:t>
            </a:r>
            <a:r>
              <a:rPr lang="en-GB" sz="1400" dirty="0"/>
              <a:t>The Third-Party is </a:t>
            </a:r>
            <a:r>
              <a:rPr lang="en-GB" sz="1400" dirty="0">
                <a:solidFill>
                  <a:srgbClr val="FF0000"/>
                </a:solidFill>
              </a:rPr>
              <a:t>NOT</a:t>
            </a:r>
            <a:r>
              <a:rPr lang="en-GB" sz="1400" dirty="0"/>
              <a:t> a </a:t>
            </a:r>
            <a:r>
              <a:rPr lang="en-GB" sz="1400" dirty="0">
                <a:solidFill>
                  <a:srgbClr val="FF0000"/>
                </a:solidFill>
              </a:rPr>
              <a:t>MATCH</a:t>
            </a:r>
            <a:r>
              <a:rPr lang="en-GB" sz="1400" dirty="0"/>
              <a:t> </a:t>
            </a:r>
          </a:p>
          <a:p>
            <a:r>
              <a:rPr lang="en-GB" sz="1400" b="1" dirty="0"/>
              <a:t>POSSIBLE: </a:t>
            </a:r>
            <a:r>
              <a:rPr lang="en-GB" sz="1400" dirty="0"/>
              <a:t>The Third-Party </a:t>
            </a:r>
            <a:r>
              <a:rPr lang="en-GB" sz="1400" b="1" dirty="0">
                <a:solidFill>
                  <a:srgbClr val="FFC000"/>
                </a:solidFill>
              </a:rPr>
              <a:t>COULD</a:t>
            </a:r>
            <a:r>
              <a:rPr lang="en-GB" sz="1400" dirty="0"/>
              <a:t> be a </a:t>
            </a:r>
            <a:r>
              <a:rPr lang="en-GB" sz="1400" b="1" dirty="0">
                <a:solidFill>
                  <a:srgbClr val="FFC000"/>
                </a:solidFill>
              </a:rPr>
              <a:t>MATCH</a:t>
            </a:r>
          </a:p>
          <a:p>
            <a:endParaRPr lang="en-GB" sz="1400" b="1" dirty="0">
              <a:solidFill>
                <a:srgbClr val="FFC000"/>
              </a:solidFill>
            </a:endParaRPr>
          </a:p>
          <a:p>
            <a:r>
              <a:rPr lang="en-GB" sz="1400" dirty="0"/>
              <a:t>Results can be marked up as such in 2 ways, either within the Third-Party individual screening results page by clicking the positive negative or possible icon as highlighted below, or on the initial screening page where all potential world-check screening matches are listed (see page 10 for example)</a:t>
            </a:r>
          </a:p>
          <a:p>
            <a:endParaRPr lang="en-GB" sz="1400" dirty="0"/>
          </a:p>
          <a:p>
            <a:r>
              <a:rPr lang="en-GB" sz="1400" dirty="0"/>
              <a:t>If you are unsure whether a search result is a positive match and you want another team member to review / double check the possible match, you can do so by clicking the ADD REVIEWER BOX below. (Note: This is not mandatory).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pPr/>
              <a:t>18</a:t>
            </a:fld>
            <a:endParaRPr lang="en-US" dirty="0"/>
          </a:p>
        </p:txBody>
      </p:sp>
    </p:spTree>
    <p:extLst>
      <p:ext uri="{BB962C8B-B14F-4D97-AF65-F5344CB8AC3E}">
        <p14:creationId xmlns:p14="http://schemas.microsoft.com/office/powerpoint/2010/main" val="321752342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en-GB" dirty="0"/>
              <a:t>World-Check Screening</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830997"/>
          </a:xfrm>
          <a:prstGeom prst="rect">
            <a:avLst/>
          </a:prstGeom>
          <a:solidFill>
            <a:schemeClr val="bg1"/>
          </a:solidFill>
        </p:spPr>
        <p:txBody>
          <a:bodyPr wrap="square" rtlCol="0">
            <a:spAutoFit/>
          </a:bodyPr>
          <a:lstStyle/>
          <a:p>
            <a:r>
              <a:rPr lang="en-GB" sz="1600" dirty="0"/>
              <a:t>In the screening results page, you can either individually mark the results one by one, or if you tick the </a:t>
            </a:r>
            <a:r>
              <a:rPr lang="en-GB" sz="1600" b="1" dirty="0"/>
              <a:t>Select All</a:t>
            </a:r>
            <a:r>
              <a:rPr lang="en-GB" sz="1600" dirty="0"/>
              <a:t> box, or multiple boxes on the left hand side, you can resolve more than one at a time (see next page for screenshot)</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pPr/>
              <a:t>19</a:t>
            </a:fld>
            <a:endParaRPr lang="en-US" dirty="0"/>
          </a:p>
        </p:txBody>
      </p:sp>
    </p:spTree>
    <p:extLst>
      <p:ext uri="{BB962C8B-B14F-4D97-AF65-F5344CB8AC3E}">
        <p14:creationId xmlns:p14="http://schemas.microsoft.com/office/powerpoint/2010/main" val="104465049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en-GB" dirty="0"/>
              <a:t>Contents</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lnSpcReduction="10000"/>
          </a:bodyPr>
          <a:lstStyle/>
          <a:p>
            <a:r>
              <a:rPr lang="en-GB" dirty="0"/>
              <a:t>Key Contacts………………………………3</a:t>
            </a:r>
          </a:p>
          <a:p>
            <a:r>
              <a:rPr lang="en-GB" dirty="0"/>
              <a:t>What is LSEG?...............................4</a:t>
            </a:r>
          </a:p>
          <a:p>
            <a:r>
              <a:rPr lang="en-GB" dirty="0"/>
              <a:t>The LSEG Workflow……………………5</a:t>
            </a:r>
          </a:p>
          <a:p>
            <a:r>
              <a:rPr lang="en-GB" dirty="0"/>
              <a:t>LSEG &amp; Centre-led initiatives……..6</a:t>
            </a:r>
          </a:p>
          <a:p>
            <a:r>
              <a:rPr lang="en-GB" dirty="0"/>
              <a:t>Introduction to LSEG………………….7</a:t>
            </a:r>
          </a:p>
          <a:p>
            <a:r>
              <a:rPr lang="en-GB" dirty="0"/>
              <a:t>Adding a Third-Party onto LSEG…8</a:t>
            </a:r>
          </a:p>
          <a:p>
            <a:r>
              <a:rPr lang="en-GB" dirty="0"/>
              <a:t>The Risk Analyser…………………….12</a:t>
            </a:r>
          </a:p>
          <a:p>
            <a:r>
              <a:rPr lang="en-GB" dirty="0"/>
              <a:t>World Check Screening……………14</a:t>
            </a:r>
          </a:p>
          <a:p>
            <a:r>
              <a:rPr lang="en-GB" dirty="0"/>
              <a:t>Adverse Media Check……………..27</a:t>
            </a:r>
          </a:p>
          <a:p>
            <a:r>
              <a:rPr lang="en-GB" dirty="0"/>
              <a:t>Onboarding a Third-Party………..31</a:t>
            </a:r>
          </a:p>
          <a:p>
            <a:r>
              <a:rPr lang="en-GB" dirty="0"/>
              <a:t>Assigning Questionnaires………..47</a:t>
            </a:r>
          </a:p>
          <a:p>
            <a:r>
              <a:rPr lang="en-GB" dirty="0"/>
              <a:t>Enhanced Due Diligence………….76</a:t>
            </a:r>
          </a:p>
          <a:p>
            <a:r>
              <a:rPr lang="en-GB" dirty="0"/>
              <a:t>World Check Updates Process…77</a:t>
            </a:r>
          </a:p>
          <a:p>
            <a:r>
              <a:rPr lang="en-GB" dirty="0"/>
              <a:t>Renewal Process……………………..84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dirty="0"/>
          </a:p>
        </p:txBody>
      </p:sp>
    </p:spTree>
    <p:extLst>
      <p:ext uri="{BB962C8B-B14F-4D97-AF65-F5344CB8AC3E}">
        <p14:creationId xmlns:p14="http://schemas.microsoft.com/office/powerpoint/2010/main" val="378799384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en-GB" dirty="0"/>
              <a:t>World-Check Screening</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584775"/>
          </a:xfrm>
          <a:prstGeom prst="rect">
            <a:avLst/>
          </a:prstGeom>
          <a:noFill/>
        </p:spPr>
        <p:txBody>
          <a:bodyPr wrap="square" rtlCol="0">
            <a:spAutoFit/>
          </a:bodyPr>
          <a:lstStyle/>
          <a:p>
            <a:r>
              <a:rPr lang="en-GB" sz="1600" dirty="0"/>
              <a:t>When you Select All or multi-tick boxes, a RESOLVE AS option appears in the bottom right, allowing you to multi-resolve.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pPr/>
              <a:t>20</a:t>
            </a:fld>
            <a:endParaRPr lang="en-US" dirty="0"/>
          </a:p>
        </p:txBody>
      </p:sp>
    </p:spTree>
    <p:extLst>
      <p:ext uri="{BB962C8B-B14F-4D97-AF65-F5344CB8AC3E}">
        <p14:creationId xmlns:p14="http://schemas.microsoft.com/office/powerpoint/2010/main" val="396429667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en-GB" dirty="0"/>
              <a:t>World-Check Screening</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1815882"/>
          </a:xfrm>
          <a:prstGeom prst="rect">
            <a:avLst/>
          </a:prstGeom>
          <a:noFill/>
        </p:spPr>
        <p:txBody>
          <a:bodyPr wrap="square" rtlCol="0">
            <a:spAutoFit/>
          </a:bodyPr>
          <a:lstStyle/>
          <a:p>
            <a:r>
              <a:rPr lang="en-GB" sz="1600" dirty="0"/>
              <a:t>Once you select a resolution, a pop-up box will appear asking you to assign a Risk Level and a Reason. If you have selected FALSE, the risk level and reason will only have one option: Unknown. For Positive or Possible Matches, choose the risk level as per the risk analyser score (i.e. </a:t>
            </a:r>
            <a:r>
              <a:rPr lang="en-GB" sz="1600" dirty="0">
                <a:solidFill>
                  <a:srgbClr val="FF0000"/>
                </a:solidFill>
              </a:rPr>
              <a:t>HIGH</a:t>
            </a:r>
            <a:r>
              <a:rPr lang="en-GB" sz="1600" dirty="0"/>
              <a:t>, </a:t>
            </a:r>
            <a:r>
              <a:rPr lang="en-GB" sz="1600" dirty="0">
                <a:solidFill>
                  <a:srgbClr val="FFC000"/>
                </a:solidFill>
              </a:rPr>
              <a:t>MEDIUM</a:t>
            </a:r>
            <a:r>
              <a:rPr lang="en-GB" sz="1600" dirty="0"/>
              <a:t> or </a:t>
            </a:r>
            <a:r>
              <a:rPr lang="en-GB" sz="1600" dirty="0">
                <a:solidFill>
                  <a:srgbClr val="92D050"/>
                </a:solidFill>
              </a:rPr>
              <a:t>LOW</a:t>
            </a:r>
            <a:r>
              <a:rPr lang="en-GB" sz="1600" dirty="0"/>
              <a:t>). For Positive results, choose FULL MATCH as the reason and for Possible results, choose PARTIAL MATCH as the reason.</a:t>
            </a:r>
          </a:p>
          <a:p>
            <a:endParaRPr lang="en-GB" sz="1600" dirty="0"/>
          </a:p>
          <a:p>
            <a:r>
              <a:rPr lang="en-GB" sz="1600" dirty="0"/>
              <a:t>Then click SAVE.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200329"/>
            </a:xfrm>
            <a:prstGeom prst="rect">
              <a:avLst/>
            </a:prstGeom>
            <a:noFill/>
          </p:spPr>
          <p:txBody>
            <a:bodyPr wrap="square" rtlCol="0">
              <a:spAutoFit/>
            </a:bodyPr>
            <a:lstStyle/>
            <a:p>
              <a:pPr algn="ctr"/>
              <a:r>
                <a:rPr lang="en-GB" sz="1200" dirty="0"/>
                <a:t>There is an option to Tag a third party as a red flag. This is not mandatory, it is just an internal marker you can decide to use if you wish. It has no impact on the process.</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pPr/>
              <a:t>21</a:t>
            </a:fld>
            <a:endParaRPr lang="en-US" dirty="0"/>
          </a:p>
        </p:txBody>
      </p:sp>
    </p:spTree>
    <p:extLst>
      <p:ext uri="{BB962C8B-B14F-4D97-AF65-F5344CB8AC3E}">
        <p14:creationId xmlns:p14="http://schemas.microsoft.com/office/powerpoint/2010/main" val="190584622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lang="en-GB" dirty="0"/>
            </a:br>
            <a:r>
              <a:rPr lang="en-GB" dirty="0"/>
              <a:t>World-Check Screening</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2092881"/>
          </a:xfrm>
          <a:prstGeom prst="rect">
            <a:avLst/>
          </a:prstGeom>
          <a:noFill/>
        </p:spPr>
        <p:txBody>
          <a:bodyPr wrap="square" rtlCol="0">
            <a:spAutoFit/>
          </a:bodyPr>
          <a:lstStyle/>
          <a:p>
            <a:r>
              <a:rPr lang="en-GB" sz="1300" dirty="0"/>
              <a:t>If you </a:t>
            </a:r>
            <a:r>
              <a:rPr lang="en-GB" sz="1300" u="sng" dirty="0"/>
              <a:t>want</a:t>
            </a:r>
            <a:r>
              <a:rPr lang="en-GB" sz="1300" dirty="0"/>
              <a:t> to add a Reviewer to a World-Check Screening (usually if you are not certain whether a possible match is a false-positive or not), you can click ADD REVIEWER within the detailed Third-Party Screening results (see earlier page). Once you click ADD REVIEWER, the below section will appear. </a:t>
            </a:r>
          </a:p>
          <a:p>
            <a:endParaRPr lang="en-GB" sz="1300" dirty="0"/>
          </a:p>
          <a:p>
            <a:r>
              <a:rPr lang="en-GB" sz="1300" dirty="0"/>
              <a:t>You can either add a specific User, or a User Group, which in most cases, would be the Approval Team. You can however ask other members of the Onboarding Team to also review.</a:t>
            </a:r>
          </a:p>
          <a:p>
            <a:endParaRPr lang="en-GB" sz="1300" dirty="0"/>
          </a:p>
          <a:p>
            <a:r>
              <a:rPr lang="en-GB" sz="1300" dirty="0"/>
              <a:t>You are able to request a specific date you want the review to be completed by. </a:t>
            </a:r>
          </a:p>
          <a:p>
            <a:endParaRPr lang="en-GB" sz="1300" dirty="0"/>
          </a:p>
          <a:p>
            <a:r>
              <a:rPr lang="en-GB" sz="1300" dirty="0"/>
              <a:t>Once you have selected your User or User Group, click Save.</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954107"/>
          </a:xfrm>
          <a:prstGeom prst="rect">
            <a:avLst/>
          </a:prstGeom>
          <a:noFill/>
        </p:spPr>
        <p:txBody>
          <a:bodyPr wrap="square" rtlCol="0">
            <a:spAutoFit/>
          </a:bodyPr>
          <a:lstStyle/>
          <a:p>
            <a:r>
              <a:rPr lang="en-GB" sz="1400" dirty="0"/>
              <a:t>If you have selected a User, that person will receive an email. If you have selected a Group, all the Users in that Group will receive an email.  </a:t>
            </a:r>
          </a:p>
          <a:p>
            <a:endParaRPr lang="en-GB" sz="1400" dirty="0"/>
          </a:p>
          <a:p>
            <a:r>
              <a:rPr lang="en-GB" sz="1400" dirty="0"/>
              <a:t>An example of the email received by the reviewer is included on the next page…</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pPr/>
              <a:t>22</a:t>
            </a:fld>
            <a:endParaRPr lang="en-US" dirty="0"/>
          </a:p>
        </p:txBody>
      </p:sp>
    </p:spTree>
    <p:extLst>
      <p:ext uri="{BB962C8B-B14F-4D97-AF65-F5344CB8AC3E}">
        <p14:creationId xmlns:p14="http://schemas.microsoft.com/office/powerpoint/2010/main" val="62130086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en-GB" dirty="0"/>
              <a:t>World-Check Screening</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pPr/>
              <a:t>23</a:t>
            </a:fld>
            <a:endParaRPr lang="en-US" dirty="0"/>
          </a:p>
        </p:txBody>
      </p:sp>
    </p:spTree>
    <p:extLst>
      <p:ext uri="{BB962C8B-B14F-4D97-AF65-F5344CB8AC3E}">
        <p14:creationId xmlns:p14="http://schemas.microsoft.com/office/powerpoint/2010/main" val="248296204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en-GB" dirty="0"/>
              <a:t>World-Check Screening</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954107"/>
          </a:xfrm>
          <a:prstGeom prst="rect">
            <a:avLst/>
          </a:prstGeom>
          <a:noFill/>
        </p:spPr>
        <p:txBody>
          <a:bodyPr wrap="square" rtlCol="0">
            <a:spAutoFit/>
          </a:bodyPr>
          <a:lstStyle/>
          <a:p>
            <a:r>
              <a:rPr lang="en-GB" sz="1400" dirty="0"/>
              <a:t>The Reviewer can click on the link in the email, where they will be taken to the Screening Result that needs additional review. The Reviewer can add comments and amend the Resolution of the Third Party. Once they have made their comments and performed their review, Click on the REVIEW button. Once this is completed, the Onboarding Team will receive an email, an example of which is include on the next page…</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7"/>
              <a:ext cx="2398704" cy="1294859"/>
            </a:xfrm>
            <a:prstGeom prst="rect">
              <a:avLst/>
            </a:prstGeom>
            <a:noFill/>
          </p:spPr>
          <p:txBody>
            <a:bodyPr wrap="square" rtlCol="0">
              <a:spAutoFit/>
            </a:bodyPr>
            <a:lstStyle/>
            <a:p>
              <a:pPr algn="ctr"/>
              <a:r>
                <a:rPr lang="en-GB" sz="1000" dirty="0"/>
                <a:t>There is an option to Tag a third party as a red flag. This is not mandatory, it is just an internal marker you can decide to use if you wish. It has no impact on the process.</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pPr/>
              <a:t>24</a:t>
            </a:fld>
            <a:endParaRPr lang="en-US" dirty="0"/>
          </a:p>
        </p:txBody>
      </p:sp>
    </p:spTree>
    <p:extLst>
      <p:ext uri="{BB962C8B-B14F-4D97-AF65-F5344CB8AC3E}">
        <p14:creationId xmlns:p14="http://schemas.microsoft.com/office/powerpoint/2010/main" val="220218841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en-GB" dirty="0"/>
              <a:t>World-Check Screening</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pPr/>
              <a:t>25</a:t>
            </a:fld>
            <a:endParaRPr lang="en-US" dirty="0"/>
          </a:p>
        </p:txBody>
      </p:sp>
    </p:spTree>
    <p:extLst>
      <p:ext uri="{BB962C8B-B14F-4D97-AF65-F5344CB8AC3E}">
        <p14:creationId xmlns:p14="http://schemas.microsoft.com/office/powerpoint/2010/main" val="30004056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en-GB" dirty="0"/>
              <a:t>World-Check Screening</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2308324"/>
          </a:xfrm>
          <a:prstGeom prst="rect">
            <a:avLst/>
          </a:prstGeom>
          <a:noFill/>
        </p:spPr>
        <p:txBody>
          <a:bodyPr wrap="square" rtlCol="0">
            <a:spAutoFit/>
          </a:bodyPr>
          <a:lstStyle/>
          <a:p>
            <a:r>
              <a:rPr lang="en-GB" sz="1600" dirty="0"/>
              <a:t>Tips for Identifying whether a Third-Party Screening result is </a:t>
            </a:r>
            <a:r>
              <a:rPr lang="en-GB" sz="1600" b="1" dirty="0">
                <a:solidFill>
                  <a:srgbClr val="92D050"/>
                </a:solidFill>
              </a:rPr>
              <a:t>POSITIVE</a:t>
            </a:r>
            <a:r>
              <a:rPr lang="en-GB" sz="1600" dirty="0"/>
              <a:t> or </a:t>
            </a:r>
            <a:r>
              <a:rPr lang="en-GB" sz="1600" dirty="0">
                <a:solidFill>
                  <a:srgbClr val="FF0000"/>
                </a:solidFill>
              </a:rPr>
              <a:t>FALSE:</a:t>
            </a:r>
          </a:p>
          <a:p>
            <a:pPr marL="285750" indent="-285750">
              <a:buFont typeface="Arial" panose="020B0604020202020204" pitchFamily="34" charset="0"/>
              <a:buChar char="•"/>
            </a:pPr>
            <a:endParaRPr lang="en-GB" sz="1600" dirty="0">
              <a:solidFill>
                <a:srgbClr val="FF0000"/>
              </a:solidFill>
            </a:endParaRPr>
          </a:p>
          <a:p>
            <a:pPr marL="342900" indent="-342900">
              <a:buFont typeface="Arial" panose="020B0604020202020204" pitchFamily="34" charset="0"/>
              <a:buChar char="•"/>
            </a:pPr>
            <a:r>
              <a:rPr lang="en-GB" sz="1600" dirty="0"/>
              <a:t>Check whether the match strength is Exact, Strong, Medium or Weak (the weaker, the less likely it is to be a match, to speed your search you can review exact and strong matches first). </a:t>
            </a:r>
          </a:p>
          <a:p>
            <a:pPr marL="342900" indent="-342900">
              <a:buFont typeface="Arial" panose="020B0604020202020204" pitchFamily="34" charset="0"/>
              <a:buChar char="•"/>
            </a:pPr>
            <a:r>
              <a:rPr lang="en-GB" sz="1600" dirty="0"/>
              <a:t>Check the Country of the possible world check-screening result, but also be aware of companies within the same corporate structure (i.e. parent companies, subsidiaries, sister companies etc) that may be a match and that might have an impact on your Third Party Due Diligence. </a:t>
            </a:r>
          </a:p>
          <a:p>
            <a:pPr marL="342900" indent="-342900">
              <a:buFont typeface="Arial" panose="020B0604020202020204" pitchFamily="34" charset="0"/>
              <a:buChar char="•"/>
            </a:pPr>
            <a:r>
              <a:rPr lang="en-GB" sz="1600" dirty="0"/>
              <a:t>Within the Detailed Screening result, utilise the Tabs to review the information about the possible match:</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1600438"/>
          </a:xfrm>
          <a:prstGeom prst="rect">
            <a:avLst/>
          </a:prstGeom>
          <a:noFill/>
        </p:spPr>
        <p:txBody>
          <a:bodyPr wrap="square" rtlCol="0">
            <a:spAutoFit/>
          </a:bodyPr>
          <a:lstStyle/>
          <a:p>
            <a:pPr marL="342900" indent="-342900">
              <a:buFont typeface="Arial" panose="020B0604020202020204" pitchFamily="34" charset="0"/>
              <a:buChar char="•"/>
            </a:pPr>
            <a:r>
              <a:rPr lang="en-GB" sz="1600" dirty="0"/>
              <a:t>Utilise the Sources Tab to review any external information connected to the screening result to verify whether the screening result is a match or not. </a:t>
            </a:r>
          </a:p>
          <a:p>
            <a:pPr marL="342900" indent="-342900">
              <a:buFont typeface="Arial" panose="020B0604020202020204" pitchFamily="34" charset="0"/>
              <a:buChar char="•"/>
            </a:pPr>
            <a:r>
              <a:rPr lang="en-GB" sz="1600" dirty="0"/>
              <a:t>If you are unsure, mark as POSSIBLE and add a REVIEWER as outlined in the earlier pages for someone else to double check the results.  </a:t>
            </a:r>
          </a:p>
          <a:p>
            <a:pPr marL="342900" indent="-342900">
              <a:buFont typeface="Arial" panose="020B0604020202020204" pitchFamily="34" charset="0"/>
              <a:buChar char="•"/>
            </a:pPr>
            <a:r>
              <a:rPr lang="en-GB" sz="1600" dirty="0"/>
              <a:t>Speak to RPM Compliance Team if additional assistance required.</a:t>
            </a:r>
          </a:p>
          <a:p>
            <a:endParaRPr lang="en-GB" dirty="0"/>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pPr/>
              <a:t>26</a:t>
            </a:fld>
            <a:endParaRPr lang="en-US" dirty="0"/>
          </a:p>
        </p:txBody>
      </p:sp>
    </p:spTree>
    <p:extLst>
      <p:ext uri="{BB962C8B-B14F-4D97-AF65-F5344CB8AC3E}">
        <p14:creationId xmlns:p14="http://schemas.microsoft.com/office/powerpoint/2010/main" val="376239069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en-GB" dirty="0"/>
              <a:t>Adverse Media Check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pPr/>
              <a:t>27</a:t>
            </a:fld>
            <a:endParaRPr lang="en-US" dirty="0"/>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1754326"/>
          </a:xfrm>
          <a:prstGeom prst="rect">
            <a:avLst/>
          </a:prstGeom>
          <a:noFill/>
        </p:spPr>
        <p:txBody>
          <a:bodyPr wrap="square" rtlCol="0">
            <a:spAutoFit/>
          </a:bodyPr>
          <a:lstStyle/>
          <a:p>
            <a:r>
              <a:rPr lang="en-GB" sz="1200" dirty="0"/>
              <a:t>In addition to the World Check screening, LSEG also provides Adverse Media Check screening, which is a new requirement to RPM’s Third Party Due Diligence Procedures. </a:t>
            </a:r>
          </a:p>
          <a:p>
            <a:endParaRPr lang="en-GB" sz="1200" dirty="0"/>
          </a:p>
          <a:p>
            <a:r>
              <a:rPr lang="en-GB" sz="1200" dirty="0"/>
              <a:t>The Adverse Media Check tool works by flagging any articles published online which may be of relevance to our Due Diligence process.</a:t>
            </a:r>
          </a:p>
          <a:p>
            <a:endParaRPr lang="en-GB" sz="1200" dirty="0"/>
          </a:p>
          <a:p>
            <a:r>
              <a:rPr lang="en-GB" sz="1200" dirty="0"/>
              <a:t>The reason why this is required is that World Check will only flag any issues that have been pre-determined, whereas the Adverse Media Check will potentially flag </a:t>
            </a:r>
            <a:r>
              <a:rPr lang="en-GB" sz="1200" u="sng" dirty="0"/>
              <a:t>new and ongoing issues </a:t>
            </a:r>
            <a:r>
              <a:rPr lang="en-GB" sz="1200" dirty="0"/>
              <a:t>we need to be aware of but are not yet showing on World Check. </a:t>
            </a:r>
          </a:p>
          <a:p>
            <a:endParaRPr lang="en-GB" sz="1200" dirty="0"/>
          </a:p>
          <a:p>
            <a:r>
              <a:rPr lang="en-GB" sz="1200" dirty="0"/>
              <a:t>The Adverse Media tool is located within the SCREENING tab as per the screenshot below…</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xmlns:p14="http://schemas.microsoft.com/office/powerpoint/2010/main" val="272034880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en-GB" dirty="0"/>
              <a:t>Adverse Media Check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pPr/>
              <a:t>28</a:t>
            </a:fld>
            <a:endParaRPr lang="en-US" dirty="0"/>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4524315"/>
          </a:xfrm>
          <a:prstGeom prst="rect">
            <a:avLst/>
          </a:prstGeom>
          <a:noFill/>
        </p:spPr>
        <p:txBody>
          <a:bodyPr wrap="square" rtlCol="0">
            <a:spAutoFit/>
          </a:bodyPr>
          <a:lstStyle/>
          <a:p>
            <a:r>
              <a:rPr lang="en-GB" dirty="0"/>
              <a:t>For any articles that have been highlighted in the Adverse Media Check Tool, you are required to review them, mark any articles of relevance as either HIGH, MEDIUM, LOW, NO RISK or UNKNOWN. </a:t>
            </a:r>
          </a:p>
          <a:p>
            <a:endParaRPr lang="en-GB" dirty="0"/>
          </a:p>
          <a:p>
            <a:r>
              <a:rPr lang="en-GB" dirty="0"/>
              <a:t>Articles that would be relevant for the purposes of third-party due diligence would be in relation to any of the following:</a:t>
            </a:r>
          </a:p>
          <a:p>
            <a:pPr marL="285750" indent="-285750">
              <a:buFont typeface="Arial" panose="020B0604020202020204" pitchFamily="34" charset="0"/>
              <a:buChar char="•"/>
            </a:pPr>
            <a:r>
              <a:rPr lang="en-GB" dirty="0"/>
              <a:t>Bribery / corruption</a:t>
            </a:r>
          </a:p>
          <a:p>
            <a:pPr marL="285750" indent="-285750">
              <a:buFont typeface="Arial" panose="020B0604020202020204" pitchFamily="34" charset="0"/>
              <a:buChar char="•"/>
            </a:pPr>
            <a:r>
              <a:rPr lang="en-GB" dirty="0"/>
              <a:t>Breach of local / international law</a:t>
            </a:r>
          </a:p>
          <a:p>
            <a:pPr marL="285750" indent="-285750">
              <a:buFont typeface="Arial" panose="020B0604020202020204" pitchFamily="34" charset="0"/>
              <a:buChar char="•"/>
            </a:pPr>
            <a:r>
              <a:rPr lang="en-GB" dirty="0"/>
              <a:t>Trading issues: sanctions / import &amp; export issues</a:t>
            </a:r>
          </a:p>
          <a:p>
            <a:pPr marL="285750" indent="-285750">
              <a:buFont typeface="Arial" panose="020B0604020202020204" pitchFamily="34" charset="0"/>
              <a:buChar char="•"/>
            </a:pPr>
            <a:r>
              <a:rPr lang="en-GB" dirty="0"/>
              <a:t>Human Rights Abuses</a:t>
            </a:r>
          </a:p>
          <a:p>
            <a:pPr marL="285750" indent="-285750">
              <a:buFont typeface="Arial" panose="020B0604020202020204" pitchFamily="34" charset="0"/>
              <a:buChar char="•"/>
            </a:pPr>
            <a:r>
              <a:rPr lang="en-GB" dirty="0"/>
              <a:t>Breach of environmental law</a:t>
            </a:r>
          </a:p>
          <a:p>
            <a:pPr marL="285750" indent="-285750">
              <a:buFont typeface="Arial" panose="020B0604020202020204" pitchFamily="34" charset="0"/>
              <a:buChar char="•"/>
            </a:pPr>
            <a:r>
              <a:rPr lang="en-GB" dirty="0"/>
              <a:t>Significant red flags relating to integrity of third-party</a:t>
            </a:r>
          </a:p>
          <a:p>
            <a:endParaRPr lang="en-GB" dirty="0"/>
          </a:p>
          <a:p>
            <a:r>
              <a:rPr lang="en-GB" dirty="0">
                <a:solidFill>
                  <a:srgbClr val="FF0000"/>
                </a:solidFill>
              </a:rPr>
              <a:t>Please reach out to the RPM Compliance Team for any assistance required in understanding whether an article is relevant to RPM’s Third Party Due Diligence Procedures. </a:t>
            </a:r>
          </a:p>
        </p:txBody>
      </p:sp>
    </p:spTree>
    <p:extLst>
      <p:ext uri="{BB962C8B-B14F-4D97-AF65-F5344CB8AC3E}">
        <p14:creationId xmlns:p14="http://schemas.microsoft.com/office/powerpoint/2010/main" val="1007909070"/>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en-GB" dirty="0"/>
              <a:t>Adverse Media Check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en-GB" sz="1500" dirty="0"/>
              <a:t>To assign a RISK LEVEL to an article, check the box adjacent to the article, select the risk level and click ATTACH, adding additional comments in the comments box if you would like to highlight anything specific to the review team:</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pPr/>
              <a:t>29</a:t>
            </a:fld>
            <a:endParaRPr lang="en-US" dirty="0"/>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xmlns:p14="http://schemas.microsoft.com/office/powerpoint/2010/main" val="387957735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en-GB" dirty="0"/>
              <a:t>Key Contacts</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369332"/>
          </a:xfrm>
          <a:prstGeom prst="rect">
            <a:avLst/>
          </a:prstGeom>
          <a:noFill/>
        </p:spPr>
        <p:txBody>
          <a:bodyPr wrap="square" rtlCol="0">
            <a:spAutoFit/>
          </a:bodyPr>
          <a:lstStyle/>
          <a:p>
            <a:r>
              <a:rPr lang="en-GB" dirty="0"/>
              <a:t>RPM Compliance Team:</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xmlns:p14="http://schemas.microsoft.com/office/powerpoint/2010/main" val="2460440645"/>
              </p:ext>
            </p:extLst>
          </p:nvPr>
        </p:nvGraphicFramePr>
        <p:xfrm>
          <a:off x="1282100" y="2194560"/>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a:lstStyle/>
                    <a:p>
                      <a:r>
                        <a:rPr lang="en-GB" sz="1600" b="0" dirty="0"/>
                        <a:t>Shelley Earl </a:t>
                      </a:r>
                    </a:p>
                    <a:p>
                      <a:r>
                        <a:rPr lang="en-GB" sz="1600" b="0"/>
                        <a:t>Senior Director </a:t>
                      </a:r>
                      <a:r>
                        <a:rPr lang="en-GB" sz="1600" b="0" dirty="0"/>
                        <a:t>of Global Compliance</a:t>
                      </a:r>
                    </a:p>
                  </a:txBody>
                  <a:tcPr anchor="ctr"/>
                </a:tc>
                <a:tc>
                  <a:txBody>
                    <a:bodyPr/>
                    <a:lstStyle/>
                    <a:p>
                      <a:endParaRPr lang="en-GB" sz="1600" b="0" dirty="0">
                        <a:hlinkClick r:id="rId2"/>
                      </a:endParaRPr>
                    </a:p>
                    <a:p>
                      <a:r>
                        <a:rPr lang="en-GB" sz="1600" b="0" dirty="0">
                          <a:hlinkClick r:id="rId2"/>
                        </a:rPr>
                        <a:t>searl@rpminc.com</a:t>
                      </a:r>
                      <a:endParaRPr lang="en-GB" sz="1600" b="0" dirty="0"/>
                    </a:p>
                    <a:p>
                      <a:endParaRPr lang="en-GB" sz="1600" b="0" dirty="0"/>
                    </a:p>
                  </a:txBody>
                  <a:tcPr anchor="ctr"/>
                </a:tc>
                <a:extLst>
                  <a:ext uri="{0D108BD9-81ED-4DB2-BD59-A6C34878D82A}">
                    <a16:rowId xmlns:a16="http://schemas.microsoft.com/office/drawing/2014/main" val="3053738705"/>
                  </a:ext>
                </a:extLst>
              </a:tr>
              <a:tr h="799161">
                <a:tc>
                  <a:txBody>
                    <a:bodyPr/>
                    <a:lstStyle/>
                    <a:p>
                      <a:r>
                        <a:rPr lang="en-GB" sz="1600" dirty="0"/>
                        <a:t>Caroline Watson </a:t>
                      </a:r>
                    </a:p>
                    <a:p>
                      <a:r>
                        <a:rPr lang="en-GB" sz="1600" dirty="0"/>
                        <a:t>Director, Compliance &amp; Ethics - Europe</a:t>
                      </a:r>
                    </a:p>
                  </a:txBody>
                  <a:tcPr anchor="ctr"/>
                </a:tc>
                <a:tc>
                  <a:txBody>
                    <a:bodyPr/>
                    <a:lstStyle/>
                    <a:p>
                      <a:endParaRPr lang="en-GB" sz="1600" dirty="0">
                        <a:hlinkClick r:id="rId3"/>
                      </a:endParaRPr>
                    </a:p>
                    <a:p>
                      <a:r>
                        <a:rPr lang="en-GB" sz="1600" dirty="0">
                          <a:hlinkClick r:id="rId3"/>
                        </a:rPr>
                        <a:t>cwatson@rpminc.com</a:t>
                      </a:r>
                      <a:endParaRPr lang="en-GB" sz="1600" dirty="0"/>
                    </a:p>
                    <a:p>
                      <a:endParaRPr lang="en-GB" sz="1600" dirty="0"/>
                    </a:p>
                  </a:txBody>
                  <a:tcPr anchor="ctr"/>
                </a:tc>
                <a:extLst>
                  <a:ext uri="{0D108BD9-81ED-4DB2-BD59-A6C34878D82A}">
                    <a16:rowId xmlns:a16="http://schemas.microsoft.com/office/drawing/2014/main" val="2676558343"/>
                  </a:ext>
                </a:extLst>
              </a:tr>
              <a:tr h="799161">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GB" sz="1600" dirty="0"/>
                        <a:t>Helen Dillon</a:t>
                      </a:r>
                    </a:p>
                    <a:p>
                      <a:pPr marL="0" marR="0" lvl="0" indent="0" algn="l" defTabSz="685749" rtl="0" eaLnBrk="1" fontAlgn="auto" latinLnBrk="0" hangingPunct="1">
                        <a:lnSpc>
                          <a:spcPct val="100000"/>
                        </a:lnSpc>
                        <a:spcBef>
                          <a:spcPts val="0"/>
                        </a:spcBef>
                        <a:spcAft>
                          <a:spcPts val="0"/>
                        </a:spcAft>
                        <a:buClrTx/>
                        <a:buSzTx/>
                        <a:buFontTx/>
                        <a:buNone/>
                        <a:tabLst/>
                        <a:defRPr/>
                      </a:pPr>
                      <a:r>
                        <a:rPr lang="en-GB" sz="1600" dirty="0"/>
                        <a:t>Manager – Compliance and Ethics</a:t>
                      </a:r>
                    </a:p>
                  </a:txBody>
                  <a:tcPr anchor="ctr"/>
                </a:tc>
                <a:tc>
                  <a:txBody>
                    <a:bodyPr/>
                    <a:lstStyle/>
                    <a:p>
                      <a:endParaRPr lang="en-GB" sz="1600" dirty="0">
                        <a:hlinkClick r:id="rId4"/>
                      </a:endParaRPr>
                    </a:p>
                    <a:p>
                      <a:r>
                        <a:rPr lang="en-GB" sz="1600" dirty="0">
                          <a:hlinkClick r:id="rId4"/>
                        </a:rPr>
                        <a:t>hdillon@rpminc.com</a:t>
                      </a:r>
                      <a:endParaRPr lang="en-GB" sz="1600" dirty="0"/>
                    </a:p>
                    <a:p>
                      <a:endParaRPr lang="en-GB" sz="1600" dirty="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xmlns:p14="http://schemas.microsoft.com/office/powerpoint/2010/main" val="165088500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en-GB" dirty="0"/>
              <a:t>Adverse Media Check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pPr/>
              <a:t>30</a:t>
            </a:fld>
            <a:endParaRPr lang="en-US" dirty="0"/>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169551"/>
          </a:xfrm>
          <a:prstGeom prst="rect">
            <a:avLst/>
          </a:prstGeom>
          <a:noFill/>
        </p:spPr>
        <p:txBody>
          <a:bodyPr wrap="square" rtlCol="0">
            <a:spAutoFit/>
          </a:bodyPr>
          <a:lstStyle/>
          <a:p>
            <a:r>
              <a:rPr lang="en-GB" sz="1400" dirty="0"/>
              <a:t>This will then update the article to reflect the risk level assigned by the onboarding team completing the adverse media check. </a:t>
            </a:r>
          </a:p>
          <a:p>
            <a:endParaRPr lang="en-GB" sz="1400" dirty="0"/>
          </a:p>
          <a:p>
            <a:r>
              <a:rPr lang="en-GB" sz="1400" dirty="0"/>
              <a:t>If there are no articles to highlight / assign a risk, you can simply click the MARK ALL AS REVIEWED option at the top right as per the screenshot below, otherwise any irrelevant columns can be marked as NO RISK</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en-GB" sz="1400" b="1" dirty="0">
                <a:solidFill>
                  <a:srgbClr val="FF0000"/>
                </a:solidFill>
              </a:rPr>
              <a:t>NOTE: You must assign a risk level  to all articles or MARK ALL AS REVIEWED or else the task will be shown as incomplete in the system. </a:t>
            </a:r>
          </a:p>
        </p:txBody>
      </p:sp>
    </p:spTree>
    <p:extLst>
      <p:ext uri="{BB962C8B-B14F-4D97-AF65-F5344CB8AC3E}">
        <p14:creationId xmlns:p14="http://schemas.microsoft.com/office/powerpoint/2010/main" val="226580610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en-GB" dirty="0"/>
              <a:t>Onboarding a Third-Party</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en-GB" sz="1600" dirty="0"/>
              <a:t>Completed by the </a:t>
            </a:r>
            <a:r>
              <a:rPr lang="en-GB" sz="1600" b="1" dirty="0">
                <a:solidFill>
                  <a:srgbClr val="FF0000"/>
                </a:solidFill>
              </a:rPr>
              <a:t>ONBOARDING</a:t>
            </a:r>
            <a:r>
              <a:rPr lang="en-GB" sz="1600" dirty="0"/>
              <a:t> team and the </a:t>
            </a:r>
            <a:r>
              <a:rPr lang="en-GB" sz="1600" b="1" dirty="0">
                <a:solidFill>
                  <a:srgbClr val="FF0000"/>
                </a:solidFill>
              </a:rPr>
              <a:t>APPROVAL</a:t>
            </a:r>
            <a:r>
              <a:rPr lang="en-GB" sz="1600" dirty="0"/>
              <a:t> team,</a:t>
            </a:r>
          </a:p>
          <a:p>
            <a:r>
              <a:rPr lang="en-GB" sz="1600" dirty="0"/>
              <a:t>Once you have completed the review of possible World-Check Screening matches and the Adverse Media Check, it is time to start onboarding your Third-Party. </a:t>
            </a:r>
          </a:p>
          <a:p>
            <a:r>
              <a:rPr lang="en-GB" sz="1600" dirty="0"/>
              <a:t>Scroll to the top of the THIRD-PARTY INFORMATION tab (i.e. where the Risk analyser and world-check screening results are) and click, START ONBOARDING.</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pPr/>
              <a:t>31</a:t>
            </a:fld>
            <a:endParaRPr lang="en-US" dirty="0"/>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a:cxnSpLocks/>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39435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en-GB" dirty="0"/>
              <a:t>Onboarding a Third-Party</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584775"/>
          </a:xfrm>
          <a:prstGeom prst="rect">
            <a:avLst/>
          </a:prstGeom>
          <a:noFill/>
        </p:spPr>
        <p:txBody>
          <a:bodyPr wrap="square" rtlCol="0">
            <a:spAutoFit/>
          </a:bodyPr>
          <a:lstStyle/>
          <a:p>
            <a:r>
              <a:rPr lang="en-GB" sz="1600" dirty="0"/>
              <a:t>Once you have clicked, START ONBOARDING, you are taken to the “Workflow”, which is a set of activities, governed by whether the Third-Party scored </a:t>
            </a:r>
            <a:r>
              <a:rPr lang="en-GB" sz="1600" dirty="0">
                <a:solidFill>
                  <a:srgbClr val="92D050"/>
                </a:solidFill>
              </a:rPr>
              <a:t>LOW</a:t>
            </a:r>
            <a:r>
              <a:rPr lang="en-GB" sz="1600" dirty="0"/>
              <a:t>, </a:t>
            </a:r>
            <a:r>
              <a:rPr lang="en-GB" sz="1600" dirty="0">
                <a:solidFill>
                  <a:srgbClr val="FFC000"/>
                </a:solidFill>
              </a:rPr>
              <a:t>MEDIUM</a:t>
            </a:r>
            <a:r>
              <a:rPr lang="en-GB" sz="1600" dirty="0"/>
              <a:t> or </a:t>
            </a:r>
            <a:r>
              <a:rPr lang="en-GB" sz="1600" dirty="0">
                <a:solidFill>
                  <a:srgbClr val="FF0000"/>
                </a:solidFill>
              </a:rPr>
              <a:t>HIGH</a:t>
            </a:r>
            <a:r>
              <a:rPr lang="en-GB" sz="1600" dirty="0"/>
              <a:t> on the Risk Analyser:</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pPr/>
              <a:t>32</a:t>
            </a:fld>
            <a:endParaRPr lang="en-US" dirty="0"/>
          </a:p>
        </p:txBody>
      </p:sp>
    </p:spTree>
    <p:extLst>
      <p:ext uri="{BB962C8B-B14F-4D97-AF65-F5344CB8AC3E}">
        <p14:creationId xmlns:p14="http://schemas.microsoft.com/office/powerpoint/2010/main" val="2770865812"/>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en-GB" dirty="0"/>
              <a:t>Onboarding a Third-Party</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4031873"/>
          </a:xfrm>
          <a:prstGeom prst="rect">
            <a:avLst/>
          </a:prstGeom>
          <a:noFill/>
        </p:spPr>
        <p:txBody>
          <a:bodyPr wrap="square" rtlCol="0">
            <a:spAutoFit/>
          </a:bodyPr>
          <a:lstStyle/>
          <a:p>
            <a:r>
              <a:rPr lang="en-GB" sz="1600" dirty="0"/>
              <a:t>As can be seen in the screenshot on the prior page, there are a total of 4 different stages of activity within the Workflows that can be completed as part of the Third-Party Due Diligence Process:</a:t>
            </a:r>
          </a:p>
          <a:p>
            <a:pPr marL="342900" indent="-342900">
              <a:buFont typeface="+mj-lt"/>
              <a:buAutoNum type="arabicPeriod"/>
            </a:pPr>
            <a:endParaRPr lang="en-GB" sz="1600" dirty="0"/>
          </a:p>
          <a:p>
            <a:pPr marL="342900" indent="-342900">
              <a:buFont typeface="+mj-lt"/>
              <a:buAutoNum type="arabicPeriod"/>
            </a:pPr>
            <a:r>
              <a:rPr lang="en-GB" sz="1600" dirty="0"/>
              <a:t>World-Check Screening (this is effectively recording the results of the world check screening review)</a:t>
            </a:r>
          </a:p>
          <a:p>
            <a:pPr marL="342900" indent="-342900">
              <a:buFont typeface="+mj-lt"/>
              <a:buAutoNum type="arabicPeriod"/>
            </a:pPr>
            <a:r>
              <a:rPr lang="en-GB" sz="1600" dirty="0"/>
              <a:t>Internal Data Gathering</a:t>
            </a:r>
          </a:p>
          <a:p>
            <a:pPr marL="342900" indent="-342900">
              <a:buFont typeface="+mj-lt"/>
              <a:buAutoNum type="arabicPeriod"/>
            </a:pPr>
            <a:r>
              <a:rPr lang="en-GB" sz="1600" dirty="0"/>
              <a:t>External Data Gathering</a:t>
            </a:r>
          </a:p>
          <a:p>
            <a:pPr marL="342900" indent="-342900">
              <a:buFont typeface="+mj-lt"/>
              <a:buAutoNum type="arabicPeriod"/>
            </a:pPr>
            <a:r>
              <a:rPr lang="en-GB" sz="1600" dirty="0"/>
              <a:t>Medium / High Due Diligence Review</a:t>
            </a:r>
          </a:p>
          <a:p>
            <a:endParaRPr lang="en-GB" sz="1600" dirty="0"/>
          </a:p>
          <a:p>
            <a:r>
              <a:rPr lang="en-GB" sz="1600" dirty="0"/>
              <a:t>Each stage is completed as the risk of the third-party is assessed. Higher risk third-parties may complete all four stages, while lower risk third-parties may only complete the first stage. </a:t>
            </a:r>
          </a:p>
          <a:p>
            <a:endParaRPr lang="en-GB" sz="1600" dirty="0"/>
          </a:p>
          <a:p>
            <a:r>
              <a:rPr lang="en-GB" sz="1600" dirty="0"/>
              <a:t>A Third-Party that scored Low risk on the risk analyser may complete all 4 stages of the workflow as additional data is gathered that drives risk, while a third-party that scores High risk on the initial risk analyser might only complete the first stage. </a:t>
            </a:r>
          </a:p>
          <a:p>
            <a:endParaRPr lang="en-GB" sz="1600" dirty="0"/>
          </a:p>
          <a:p>
            <a:r>
              <a:rPr lang="en-GB" sz="1600" dirty="0"/>
              <a:t>This is explained in further detail on the subsequent slides…</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pPr/>
              <a:t>33</a:t>
            </a:fld>
            <a:endParaRPr lang="en-US" dirty="0"/>
          </a:p>
        </p:txBody>
      </p:sp>
    </p:spTree>
    <p:extLst>
      <p:ext uri="{BB962C8B-B14F-4D97-AF65-F5344CB8AC3E}">
        <p14:creationId xmlns:p14="http://schemas.microsoft.com/office/powerpoint/2010/main" val="356045150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en-GB" dirty="0"/>
              <a:t>Onboarding a Third-Party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062103"/>
          </a:xfrm>
          <a:prstGeom prst="rect">
            <a:avLst/>
          </a:prstGeom>
          <a:noFill/>
        </p:spPr>
        <p:txBody>
          <a:bodyPr wrap="square" rtlCol="0">
            <a:spAutoFit/>
          </a:bodyPr>
          <a:lstStyle/>
          <a:p>
            <a:r>
              <a:rPr lang="en-GB" sz="1600" b="1" dirty="0">
                <a:solidFill>
                  <a:srgbClr val="0070C0"/>
                </a:solidFill>
              </a:rPr>
              <a:t>Stage 1: Update Results of World Check Screening</a:t>
            </a:r>
          </a:p>
          <a:p>
            <a:endParaRPr lang="en-GB" sz="1600" dirty="0"/>
          </a:p>
          <a:p>
            <a:r>
              <a:rPr lang="en-GB" sz="1600" dirty="0"/>
              <a:t>Each stage of the workflow has a set of “activities” that have to be completed. </a:t>
            </a:r>
          </a:p>
          <a:p>
            <a:endParaRPr lang="en-GB" sz="1600" dirty="0"/>
          </a:p>
          <a:p>
            <a:r>
              <a:rPr lang="en-GB" sz="1600" dirty="0"/>
              <a:t>The first activity that has to be completed is to mark complete the results of the world-check screening (see section 3 above) and record the Risk Analyser score.</a:t>
            </a:r>
          </a:p>
          <a:p>
            <a:endParaRPr lang="en-GB" sz="1600" dirty="0"/>
          </a:p>
          <a:p>
            <a:r>
              <a:rPr lang="en-GB" sz="1600" dirty="0"/>
              <a:t> To complete the Activity, click on the Pencil (edit) icon as highlighted below:</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323439"/>
          </a:xfrm>
          <a:prstGeom prst="rect">
            <a:avLst/>
          </a:prstGeom>
          <a:noFill/>
        </p:spPr>
        <p:txBody>
          <a:bodyPr wrap="square" rtlCol="0">
            <a:spAutoFit/>
          </a:bodyPr>
          <a:lstStyle/>
          <a:p>
            <a:r>
              <a:rPr lang="en-GB" sz="1600" dirty="0"/>
              <a:t>Clicking on the edit icon takes you to the Activity Information page, where all the required elements of the activity are detailed in a Description Box and a host of drop down boxes to be completed by the Onboarding Team. </a:t>
            </a:r>
          </a:p>
          <a:p>
            <a:endParaRPr lang="en-GB" sz="1600" dirty="0"/>
          </a:p>
          <a:p>
            <a:r>
              <a:rPr lang="en-GB" sz="1600" dirty="0"/>
              <a:t>These are covered on the next pages…</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pPr/>
              <a:t>34</a:t>
            </a:fld>
            <a:endParaRPr lang="en-US" dirty="0"/>
          </a:p>
        </p:txBody>
      </p:sp>
    </p:spTree>
    <p:extLst>
      <p:ext uri="{BB962C8B-B14F-4D97-AF65-F5344CB8AC3E}">
        <p14:creationId xmlns:p14="http://schemas.microsoft.com/office/powerpoint/2010/main" val="154651366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en-GB" dirty="0"/>
              <a:t>Onboarding a Third-Party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en-GB" sz="1600" dirty="0"/>
              <a:t>As soon as the Onboarding Team member selects the Activity, they will be sent an email, an example of which has been included below:</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pPr/>
              <a:t>35</a:t>
            </a:fld>
            <a:endParaRPr lang="en-US" dirty="0"/>
          </a:p>
        </p:txBody>
      </p:sp>
    </p:spTree>
    <p:extLst>
      <p:ext uri="{BB962C8B-B14F-4D97-AF65-F5344CB8AC3E}">
        <p14:creationId xmlns:p14="http://schemas.microsoft.com/office/powerpoint/2010/main" val="200030376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en-GB" dirty="0"/>
              <a:t>Onboarding a Third-Party</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3323987"/>
          </a:xfrm>
          <a:prstGeom prst="rect">
            <a:avLst/>
          </a:prstGeom>
          <a:noFill/>
        </p:spPr>
        <p:txBody>
          <a:bodyPr wrap="square" rtlCol="0">
            <a:spAutoFit/>
          </a:bodyPr>
          <a:lstStyle/>
          <a:p>
            <a:r>
              <a:rPr lang="en-GB" sz="1400" dirty="0"/>
              <a:t>To complete the activity:</a:t>
            </a:r>
          </a:p>
          <a:p>
            <a:endParaRPr lang="en-GB" sz="1400" dirty="0"/>
          </a:p>
          <a:p>
            <a:pPr marL="285750" indent="-285750">
              <a:buFont typeface="Arial" panose="020B0604020202020204" pitchFamily="34" charset="0"/>
              <a:buChar char="•"/>
            </a:pPr>
            <a:r>
              <a:rPr lang="en-GB" sz="1400" dirty="0"/>
              <a:t>Assignee: Start to type your name or select your name from the drop down list</a:t>
            </a:r>
          </a:p>
          <a:p>
            <a:pPr marL="285750" indent="-285750">
              <a:buFont typeface="Arial" panose="020B0604020202020204" pitchFamily="34" charset="0"/>
              <a:buChar char="•"/>
            </a:pPr>
            <a:r>
              <a:rPr lang="en-GB" sz="1400" dirty="0"/>
              <a:t>Change Status to Done</a:t>
            </a:r>
          </a:p>
          <a:p>
            <a:pPr marL="285750" indent="-285750">
              <a:buFont typeface="Arial" panose="020B0604020202020204" pitchFamily="34" charset="0"/>
              <a:buChar char="•"/>
            </a:pPr>
            <a:r>
              <a:rPr lang="en-GB" sz="1400" dirty="0"/>
              <a:t>Under Assessment select the results of the World-Check Screening. </a:t>
            </a:r>
          </a:p>
          <a:p>
            <a:pPr marL="285750" indent="-285750">
              <a:buFont typeface="Arial" panose="020B0604020202020204" pitchFamily="34" charset="0"/>
              <a:buChar char="•"/>
            </a:pPr>
            <a:r>
              <a:rPr lang="en-GB" sz="1400" dirty="0"/>
              <a:t>Possible Assessments include:</a:t>
            </a:r>
          </a:p>
          <a:p>
            <a:pPr marL="742950" lvl="1" indent="-285750">
              <a:buFont typeface="Arial" panose="020B0604020202020204" pitchFamily="34" charset="0"/>
              <a:buChar char="•"/>
            </a:pPr>
            <a:r>
              <a:rPr lang="en-GB" sz="1400" b="1" dirty="0"/>
              <a:t>Low Risk w/o Hits:</a:t>
            </a:r>
            <a:r>
              <a:rPr lang="en-GB" sz="1400" dirty="0"/>
              <a:t> The Risk Analyser scored </a:t>
            </a:r>
            <a:r>
              <a:rPr lang="en-GB" sz="1400" b="1" dirty="0">
                <a:solidFill>
                  <a:srgbClr val="92D050"/>
                </a:solidFill>
              </a:rPr>
              <a:t>LOW</a:t>
            </a:r>
            <a:r>
              <a:rPr lang="en-GB" sz="1400" dirty="0"/>
              <a:t> and there were </a:t>
            </a:r>
            <a:r>
              <a:rPr lang="en-GB" sz="1400" b="1" dirty="0">
                <a:solidFill>
                  <a:srgbClr val="FF0000"/>
                </a:solidFill>
              </a:rPr>
              <a:t>NO</a:t>
            </a:r>
            <a:r>
              <a:rPr lang="en-GB" sz="1400" dirty="0"/>
              <a:t> world-check positive matches</a:t>
            </a:r>
            <a:endParaRPr lang="en-GB" sz="1400" b="1" dirty="0"/>
          </a:p>
          <a:p>
            <a:pPr marL="742950" lvl="1" indent="-285750">
              <a:buFont typeface="Arial" panose="020B0604020202020204" pitchFamily="34" charset="0"/>
              <a:buChar char="•"/>
            </a:pPr>
            <a:r>
              <a:rPr lang="en-GB" sz="1400" b="1" dirty="0"/>
              <a:t>Medium Risk w/o Hits:</a:t>
            </a:r>
            <a:r>
              <a:rPr lang="en-GB" sz="1400" dirty="0"/>
              <a:t> The Risk Analyser scored </a:t>
            </a:r>
            <a:r>
              <a:rPr lang="en-GB" sz="1400" b="1" dirty="0">
                <a:solidFill>
                  <a:srgbClr val="FFC000"/>
                </a:solidFill>
              </a:rPr>
              <a:t>MEDIUM</a:t>
            </a:r>
            <a:r>
              <a:rPr lang="en-GB" sz="1400" dirty="0"/>
              <a:t> and there were </a:t>
            </a:r>
            <a:r>
              <a:rPr lang="en-GB" sz="1400" b="1" dirty="0">
                <a:solidFill>
                  <a:srgbClr val="FF0000"/>
                </a:solidFill>
              </a:rPr>
              <a:t>NO</a:t>
            </a:r>
            <a:r>
              <a:rPr lang="en-GB" sz="1400" dirty="0"/>
              <a:t> world-check positive matches.</a:t>
            </a:r>
          </a:p>
          <a:p>
            <a:pPr marL="742950" lvl="1" indent="-285750">
              <a:buFont typeface="Arial" panose="020B0604020202020204" pitchFamily="34" charset="0"/>
              <a:buChar char="•"/>
            </a:pPr>
            <a:r>
              <a:rPr lang="en-GB" sz="1400" b="1" dirty="0"/>
              <a:t>High Risk w/o Hits:</a:t>
            </a:r>
            <a:r>
              <a:rPr lang="en-GB" sz="1400" dirty="0"/>
              <a:t> The Risk Analyser scored </a:t>
            </a:r>
            <a:r>
              <a:rPr lang="en-GB" sz="1400" b="1" dirty="0">
                <a:solidFill>
                  <a:srgbClr val="FF0000"/>
                </a:solidFill>
              </a:rPr>
              <a:t>HIGH</a:t>
            </a:r>
            <a:r>
              <a:rPr lang="en-GB" sz="1400" dirty="0"/>
              <a:t> and there were </a:t>
            </a:r>
            <a:r>
              <a:rPr lang="en-GB" sz="1400" b="1" dirty="0">
                <a:solidFill>
                  <a:srgbClr val="FF0000"/>
                </a:solidFill>
              </a:rPr>
              <a:t>NO</a:t>
            </a:r>
            <a:r>
              <a:rPr lang="en-GB" sz="1400" dirty="0"/>
              <a:t> world-check positive matches. </a:t>
            </a:r>
          </a:p>
          <a:p>
            <a:pPr marL="742950" lvl="1" indent="-285750">
              <a:buFont typeface="Arial" panose="020B0604020202020204" pitchFamily="34" charset="0"/>
              <a:buChar char="•"/>
            </a:pPr>
            <a:r>
              <a:rPr lang="en-GB" sz="1400" b="1" dirty="0"/>
              <a:t>Possible World Check Hits Found:</a:t>
            </a:r>
            <a:r>
              <a:rPr lang="en-GB" sz="1400" dirty="0"/>
              <a:t> Regardless of the Risk Analyser score (I.e. can be low, medium or high), there was a positive or possible match in the world-check screening</a:t>
            </a:r>
          </a:p>
          <a:p>
            <a:pPr marL="742950" lvl="1" indent="-285750">
              <a:buFont typeface="Arial" panose="020B0604020202020204" pitchFamily="34" charset="0"/>
              <a:buChar char="•"/>
            </a:pPr>
            <a:r>
              <a:rPr lang="en-GB" sz="1400" b="1" dirty="0"/>
              <a:t>Decline Third Party:</a:t>
            </a:r>
            <a:r>
              <a:rPr lang="en-GB" sz="1400" dirty="0"/>
              <a:t> The World Check Screening results were positive and flagged something which means the Third-Party should be immediately declined, such as being linked to a restricted party or registered in an embargoed country.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pPr/>
              <a:t>36</a:t>
            </a:fld>
            <a:endParaRPr lang="en-US" dirty="0"/>
          </a:p>
        </p:txBody>
      </p:sp>
    </p:spTree>
    <p:extLst>
      <p:ext uri="{BB962C8B-B14F-4D97-AF65-F5344CB8AC3E}">
        <p14:creationId xmlns:p14="http://schemas.microsoft.com/office/powerpoint/2010/main" val="391111296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1877437"/>
          </a:xfrm>
          <a:prstGeom prst="rect">
            <a:avLst/>
          </a:prstGeom>
          <a:noFill/>
        </p:spPr>
        <p:txBody>
          <a:bodyPr wrap="square" rtlCol="0">
            <a:spAutoFit/>
          </a:bodyPr>
          <a:lstStyle/>
          <a:p>
            <a:r>
              <a:rPr lang="en-GB" sz="1400" b="1" dirty="0"/>
              <a:t>Low Risk w/o Hits:</a:t>
            </a:r>
          </a:p>
          <a:p>
            <a:endParaRPr lang="en-GB" sz="1400" dirty="0"/>
          </a:p>
          <a:p>
            <a:r>
              <a:rPr lang="en-GB" sz="1400" dirty="0"/>
              <a:t>If a Third-Party scored Low Risk in the Risk Analyser and there were no World-Check matches in the World-Check screening, this is the assessment that will be selected.</a:t>
            </a:r>
          </a:p>
          <a:p>
            <a:endParaRPr lang="en-GB" sz="1400" dirty="0"/>
          </a:p>
          <a:p>
            <a:r>
              <a:rPr lang="en-GB" sz="1400" dirty="0"/>
              <a:t>As soon as the first activity is completed, an email is sent to the </a:t>
            </a:r>
            <a:r>
              <a:rPr lang="en-GB" sz="1400" dirty="0">
                <a:solidFill>
                  <a:srgbClr val="FF0000"/>
                </a:solidFill>
              </a:rPr>
              <a:t>ONBOARDING TEAM,</a:t>
            </a:r>
            <a:r>
              <a:rPr lang="en-GB" sz="1400" dirty="0"/>
              <a:t> an example is included below and the next activity in the workflow will become editable:</a:t>
            </a:r>
          </a:p>
          <a:p>
            <a:endParaRPr lang="en-GB" dirty="0"/>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pPr/>
              <a:t>37</a:t>
            </a:fld>
            <a:endParaRPr lang="en-US" dirty="0"/>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en-GB" dirty="0"/>
              <a:t>Onboarding a Third-Party</a:t>
            </a:r>
          </a:p>
        </p:txBody>
      </p:sp>
    </p:spTree>
    <p:extLst>
      <p:ext uri="{BB962C8B-B14F-4D97-AF65-F5344CB8AC3E}">
        <p14:creationId xmlns:p14="http://schemas.microsoft.com/office/powerpoint/2010/main" val="403646393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en-GB" dirty="0"/>
              <a:t>Onboarding a Third-Party</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en-GB" sz="1400" b="1" dirty="0"/>
              <a:t>Low Risk w/o Hits (cont’d):</a:t>
            </a:r>
          </a:p>
          <a:p>
            <a:pPr marL="0" indent="0">
              <a:buNone/>
            </a:pPr>
            <a:r>
              <a:rPr lang="en-GB" sz="1400" dirty="0"/>
              <a:t>Because there were no issues with the Third-Party, the </a:t>
            </a:r>
            <a:r>
              <a:rPr lang="en-GB" sz="1400" dirty="0">
                <a:solidFill>
                  <a:srgbClr val="FF0000"/>
                </a:solidFill>
              </a:rPr>
              <a:t>ONBOARDING</a:t>
            </a:r>
            <a:r>
              <a:rPr lang="en-GB" sz="1400" dirty="0"/>
              <a:t> </a:t>
            </a:r>
            <a:r>
              <a:rPr lang="en-GB" sz="1400" dirty="0">
                <a:solidFill>
                  <a:srgbClr val="FF0000"/>
                </a:solidFill>
              </a:rPr>
              <a:t>TEAM</a:t>
            </a:r>
            <a:r>
              <a:rPr lang="en-GB" sz="1400" dirty="0"/>
              <a:t> is able to approve the Third-Party, which is the next and final activity to be completed in the workflow:</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169551"/>
          </a:xfrm>
          <a:prstGeom prst="rect">
            <a:avLst/>
          </a:prstGeom>
          <a:noFill/>
        </p:spPr>
        <p:txBody>
          <a:bodyPr wrap="square" rtlCol="0">
            <a:spAutoFit/>
          </a:bodyPr>
          <a:lstStyle/>
          <a:p>
            <a:r>
              <a:rPr lang="en-GB" sz="1400" dirty="0"/>
              <a:t>Use the pencil icon to be taken to the activity detail and again select User name in the Assignee list, change status to Done and click Save (at bottom of page). There is no Assessment to be made, as the Third-Party is automatically approved. By completing this activity, the Status of the Third-Party is changed from Onboarding to Onboarded. An email will be sent to confirm the Third-Party has been approved.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pPr/>
              <a:t>38</a:t>
            </a:fld>
            <a:endParaRPr lang="en-US" dirty="0"/>
          </a:p>
        </p:txBody>
      </p:sp>
    </p:spTree>
    <p:extLst>
      <p:ext uri="{BB962C8B-B14F-4D97-AF65-F5344CB8AC3E}">
        <p14:creationId xmlns:p14="http://schemas.microsoft.com/office/powerpoint/2010/main" val="3046422796"/>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en-GB" dirty="0"/>
              <a:t>Onboarding a Third-Party</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584775"/>
          </a:xfrm>
          <a:prstGeom prst="rect">
            <a:avLst/>
          </a:prstGeom>
          <a:noFill/>
        </p:spPr>
        <p:txBody>
          <a:bodyPr wrap="square" rtlCol="0">
            <a:spAutoFit/>
          </a:bodyPr>
          <a:lstStyle/>
          <a:p>
            <a:r>
              <a:rPr lang="en-GB" sz="1400" b="1" dirty="0"/>
              <a:t>Low Risk w/o Hits (cont’d):</a:t>
            </a:r>
          </a:p>
          <a:p>
            <a:endParaRPr lang="en-GB" dirty="0"/>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1323439"/>
          </a:xfrm>
          <a:prstGeom prst="rect">
            <a:avLst/>
          </a:prstGeom>
          <a:noFill/>
        </p:spPr>
        <p:txBody>
          <a:bodyPr wrap="square" rtlCol="0">
            <a:spAutoFit/>
          </a:bodyPr>
          <a:lstStyle/>
          <a:p>
            <a:r>
              <a:rPr lang="en-GB" sz="1600" dirty="0"/>
              <a:t>The Final step is to assign a Renewal cycle for when the Third-Party should be re-evaluated. For Low Risk Third-Parties, this is recommended to be every 3 years, Medium Risk Third-Parties every 2 years and High Risk Third-Parties every 1 year. </a:t>
            </a:r>
          </a:p>
          <a:p>
            <a:endParaRPr lang="en-GB" sz="1600" dirty="0"/>
          </a:p>
          <a:p>
            <a:r>
              <a:rPr lang="en-GB" sz="1600" dirty="0"/>
              <a:t>Note: This is entered in DAYS, not years (1 year = 365 days, 2 years = 730 days, 3 years = 1095 days)</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pPr/>
              <a:t>39</a:t>
            </a:fld>
            <a:endParaRPr lang="en-US" dirty="0"/>
          </a:p>
        </p:txBody>
      </p:sp>
    </p:spTree>
    <p:extLst>
      <p:ext uri="{BB962C8B-B14F-4D97-AF65-F5344CB8AC3E}">
        <p14:creationId xmlns:p14="http://schemas.microsoft.com/office/powerpoint/2010/main" val="246848085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en-GB" dirty="0"/>
              <a:t>What is LSEG Due Diligence Centre?</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2308324"/>
          </a:xfrm>
          <a:prstGeom prst="rect">
            <a:avLst/>
          </a:prstGeom>
          <a:noFill/>
        </p:spPr>
        <p:txBody>
          <a:bodyPr wrap="square" rtlCol="0">
            <a:spAutoFit/>
          </a:bodyPr>
          <a:lstStyle/>
          <a:p>
            <a:r>
              <a:rPr lang="en-GB" dirty="0"/>
              <a:t>LSEG Due Diligence </a:t>
            </a:r>
            <a:r>
              <a:rPr lang="en-GB" dirty="0" err="1"/>
              <a:t>Center</a:t>
            </a:r>
            <a:r>
              <a:rPr lang="en-GB" dirty="0"/>
              <a:t> (LSEG), is a Third-Party Due Diligence Management Platform that will replace Truth Technologies, historically used to complete World-Check searches against third-parties intending to transact with RPM and it’s subsidiaries. </a:t>
            </a:r>
          </a:p>
          <a:p>
            <a:endParaRPr lang="en-GB" dirty="0"/>
          </a:p>
          <a:p>
            <a:r>
              <a:rPr lang="en-GB" dirty="0"/>
              <a:t>LSEG will enhance and standardise Third-Party Management across the organisation, provide a fully integrated approval system through the use of pre-defined Workflows and increase visibility of third-parties across the globe.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200329"/>
          </a:xfrm>
          <a:prstGeom prst="rect">
            <a:avLst/>
          </a:prstGeom>
          <a:noFill/>
        </p:spPr>
        <p:txBody>
          <a:bodyPr wrap="square" rtlCol="0">
            <a:spAutoFit/>
          </a:bodyPr>
          <a:lstStyle/>
          <a:p>
            <a:r>
              <a:rPr lang="en-GB" dirty="0"/>
              <a:t>LSEG is a huge step forward for RPM and will significantly mitigate against corruption &amp; bribery risk and facilitate trade compliance across all operating companies.  </a:t>
            </a:r>
          </a:p>
          <a:p>
            <a:endParaRPr lang="en-GB" dirty="0"/>
          </a:p>
        </p:txBody>
      </p:sp>
    </p:spTree>
    <p:extLst>
      <p:ext uri="{BB962C8B-B14F-4D97-AF65-F5344CB8AC3E}">
        <p14:creationId xmlns:p14="http://schemas.microsoft.com/office/powerpoint/2010/main" val="382155663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en-GB" dirty="0"/>
              <a:t>Onboarding a Third-Party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1815882"/>
          </a:xfrm>
          <a:prstGeom prst="rect">
            <a:avLst/>
          </a:prstGeom>
          <a:noFill/>
        </p:spPr>
        <p:txBody>
          <a:bodyPr wrap="square" rtlCol="0">
            <a:spAutoFit/>
          </a:bodyPr>
          <a:lstStyle/>
          <a:p>
            <a:r>
              <a:rPr lang="en-GB" sz="1400" b="1" dirty="0"/>
              <a:t>Medium / High Risk w/o Hits &amp; Possible Hits Found:</a:t>
            </a:r>
          </a:p>
          <a:p>
            <a:endParaRPr lang="en-GB" sz="1400" b="1" dirty="0"/>
          </a:p>
          <a:p>
            <a:r>
              <a:rPr lang="en-GB" sz="1400" dirty="0"/>
              <a:t>If a Third-Party scores Medium or High Risk on the risk analyser and has no confirmed world-check matches in the screening results, OR, if a Third-Party has possible or positive world-check matches (regardless of risk level), then approval is required by the local Finance Approval Team.</a:t>
            </a:r>
          </a:p>
          <a:p>
            <a:endParaRPr lang="en-GB" sz="1400" dirty="0"/>
          </a:p>
          <a:p>
            <a:r>
              <a:rPr lang="en-GB" sz="1400" dirty="0"/>
              <a:t>The Steps are the same for the Onboarding Team as per the previous pages, the assessment selected will be different, which will then drive different activities in the workflow, as can be seen in the screenshot below:</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pPr/>
              <a:t>40</a:t>
            </a:fld>
            <a:endParaRPr lang="en-US" dirty="0"/>
          </a:p>
        </p:txBody>
      </p:sp>
    </p:spTree>
    <p:extLst>
      <p:ext uri="{BB962C8B-B14F-4D97-AF65-F5344CB8AC3E}">
        <p14:creationId xmlns:p14="http://schemas.microsoft.com/office/powerpoint/2010/main" val="174004346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en-GB" dirty="0"/>
              <a:t>Onboarding a Third-Party</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4708981"/>
          </a:xfrm>
          <a:prstGeom prst="rect">
            <a:avLst/>
          </a:prstGeom>
          <a:noFill/>
        </p:spPr>
        <p:txBody>
          <a:bodyPr wrap="square" rtlCol="0">
            <a:spAutoFit/>
          </a:bodyPr>
          <a:lstStyle/>
          <a:p>
            <a:r>
              <a:rPr lang="en-GB" sz="1500" b="1" dirty="0"/>
              <a:t>Medium / High Risk w/o Hits &amp; Possible Hits Found (cont’d):</a:t>
            </a:r>
            <a:endParaRPr lang="en-GB" sz="1500" dirty="0"/>
          </a:p>
          <a:p>
            <a:endParaRPr lang="en-GB" sz="1500" dirty="0"/>
          </a:p>
          <a:p>
            <a:r>
              <a:rPr lang="en-GB" sz="1500" dirty="0"/>
              <a:t>Once the Onboarding Team have assessed the World-Check screening and assigned the result, then it is the responsibility of the local approval team to determine the next steps of the Workflow. </a:t>
            </a:r>
          </a:p>
          <a:p>
            <a:endParaRPr lang="en-GB" sz="1500" dirty="0"/>
          </a:p>
          <a:p>
            <a:r>
              <a:rPr lang="en-GB" sz="1500" dirty="0"/>
              <a:t>The Finance Approval Team have a host of assessment options when reviewing Third-Parties. These include:</a:t>
            </a:r>
          </a:p>
          <a:p>
            <a:endParaRPr lang="en-GB" sz="1500" dirty="0"/>
          </a:p>
          <a:p>
            <a:pPr marL="285750" indent="-285750">
              <a:buFont typeface="Arial" panose="020B0604020202020204" pitchFamily="34" charset="0"/>
              <a:buChar char="•"/>
            </a:pPr>
            <a:r>
              <a:rPr lang="en-GB" sz="1500" b="1" dirty="0"/>
              <a:t>Approve Third Party:</a:t>
            </a:r>
            <a:r>
              <a:rPr lang="en-GB" sz="1500" dirty="0"/>
              <a:t> If the local approval team are comfortable with the results of the world-check screening, or the risk score of the third party, they can approve the third party. </a:t>
            </a:r>
          </a:p>
          <a:p>
            <a:endParaRPr lang="en-GB" sz="1500" dirty="0"/>
          </a:p>
          <a:p>
            <a:pPr marL="285750" indent="-285750">
              <a:buFont typeface="Arial" panose="020B0604020202020204" pitchFamily="34" charset="0"/>
              <a:buChar char="•"/>
            </a:pPr>
            <a:r>
              <a:rPr lang="en-GB" sz="1500" b="1" dirty="0"/>
              <a:t>Decline Third Party: </a:t>
            </a:r>
            <a:r>
              <a:rPr lang="en-GB" sz="1500" dirty="0"/>
              <a:t>If there is a something in the world-check screening results, or additional information gathered about the third-party that the approval team are not comfortable with, they can decline the third party. </a:t>
            </a:r>
          </a:p>
          <a:p>
            <a:endParaRPr lang="en-GB" sz="1500" dirty="0"/>
          </a:p>
          <a:p>
            <a:pPr marL="285750" indent="-285750">
              <a:buFont typeface="Arial" panose="020B0604020202020204" pitchFamily="34" charset="0"/>
              <a:buChar char="•"/>
            </a:pPr>
            <a:r>
              <a:rPr lang="en-GB" sz="1500" b="1" dirty="0"/>
              <a:t>Request additional review from RPM Compliance Team</a:t>
            </a:r>
            <a:r>
              <a:rPr lang="en-GB" sz="1500" dirty="0"/>
              <a:t>: If the local team do not feel comfortable approving the third party, they can request the RPM compliance team to perform an additional review. </a:t>
            </a:r>
          </a:p>
          <a:p>
            <a:endParaRPr lang="en-GB" sz="1500" dirty="0"/>
          </a:p>
          <a:p>
            <a:pPr marL="285750" indent="-285750">
              <a:buFont typeface="Arial" panose="020B0604020202020204" pitchFamily="34" charset="0"/>
              <a:buChar char="•"/>
            </a:pPr>
            <a:r>
              <a:rPr lang="en-GB" sz="1500" b="1" dirty="0"/>
              <a:t>Proceed with Onboarding</a:t>
            </a:r>
            <a:r>
              <a:rPr lang="en-GB" sz="1500" dirty="0"/>
              <a:t> (which would then trigger the next stage of the Workflow through Internal Data Gathering): If the approval team feel additional information needs to be gathered about the third-party, then they can move onto the next stage of the workflow and move onto the internal data gathering stage.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pPr/>
              <a:t>41</a:t>
            </a:fld>
            <a:endParaRPr lang="en-US" dirty="0"/>
          </a:p>
        </p:txBody>
      </p:sp>
    </p:spTree>
    <p:extLst>
      <p:ext uri="{BB962C8B-B14F-4D97-AF65-F5344CB8AC3E}">
        <p14:creationId xmlns:p14="http://schemas.microsoft.com/office/powerpoint/2010/main" val="346651928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en-GB" dirty="0"/>
              <a:t>Onboarding a Third-Party</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1600438"/>
          </a:xfrm>
          <a:prstGeom prst="rect">
            <a:avLst/>
          </a:prstGeom>
          <a:noFill/>
        </p:spPr>
        <p:txBody>
          <a:bodyPr wrap="square">
            <a:spAutoFit/>
          </a:bodyPr>
          <a:lstStyle/>
          <a:p>
            <a:r>
              <a:rPr lang="en-GB" sz="1400" b="1" dirty="0"/>
              <a:t>Medium / High Risk w/o Hits &amp; Possible Hits Found (cont’d):</a:t>
            </a:r>
          </a:p>
          <a:p>
            <a:endParaRPr lang="en-GB" sz="1400" b="1" dirty="0"/>
          </a:p>
          <a:p>
            <a:r>
              <a:rPr lang="en-GB" sz="1400" dirty="0">
                <a:solidFill>
                  <a:srgbClr val="FF0000"/>
                </a:solidFill>
              </a:rPr>
              <a:t>Why would the Approval Team choose to Decline a Third-Party, send to Compliance for additional review or proceed to an Internal Questionnaire?</a:t>
            </a:r>
          </a:p>
          <a:p>
            <a:endParaRPr lang="en-GB" sz="1400" dirty="0">
              <a:solidFill>
                <a:srgbClr val="FF0000"/>
              </a:solidFill>
            </a:endParaRPr>
          </a:p>
          <a:p>
            <a:r>
              <a:rPr lang="en-GB" sz="1400" dirty="0"/>
              <a:t>Here are a few examples as guidance as to how you would select the assessment for Medium / High Risk Third-Parties and those that have positive world check matches:</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3539430"/>
          </a:xfrm>
          <a:prstGeom prst="rect">
            <a:avLst/>
          </a:prstGeom>
          <a:noFill/>
        </p:spPr>
        <p:txBody>
          <a:bodyPr wrap="square" rtlCol="0">
            <a:spAutoFit/>
          </a:bodyPr>
          <a:lstStyle/>
          <a:p>
            <a:r>
              <a:rPr lang="en-GB" sz="1400" b="1" dirty="0"/>
              <a:t>Red Flags in WC results:</a:t>
            </a:r>
          </a:p>
          <a:p>
            <a:endParaRPr lang="en-GB" sz="1400" dirty="0"/>
          </a:p>
          <a:p>
            <a:pPr marL="285750" indent="-285750">
              <a:buFont typeface="Arial" panose="020B0604020202020204" pitchFamily="34" charset="0"/>
              <a:buChar char="•"/>
            </a:pPr>
            <a:r>
              <a:rPr lang="en-GB" sz="1400" dirty="0"/>
              <a:t>Convictions for corruption or bribery, fraud, money laundering etc Convictions for Price fixing / bid-rigging, contravention of competition law etc. </a:t>
            </a:r>
          </a:p>
          <a:p>
            <a:pPr marL="285750" indent="-285750">
              <a:buFont typeface="Arial" panose="020B0604020202020204" pitchFamily="34" charset="0"/>
              <a:buChar char="•"/>
            </a:pPr>
            <a:r>
              <a:rPr lang="en-GB" sz="1400" dirty="0"/>
              <a:t>Breaches of Labour Law / Human Rights abuses</a:t>
            </a:r>
          </a:p>
          <a:p>
            <a:pPr marL="285750" indent="-285750">
              <a:buFont typeface="Arial" panose="020B0604020202020204" pitchFamily="34" charset="0"/>
              <a:buChar char="•"/>
            </a:pPr>
            <a:r>
              <a:rPr lang="en-GB" sz="1400" dirty="0"/>
              <a:t>Imposed fines for unethical or illegal conduct</a:t>
            </a:r>
          </a:p>
          <a:p>
            <a:pPr marL="285750" indent="-285750">
              <a:buFont typeface="Arial" panose="020B0604020202020204" pitchFamily="34" charset="0"/>
              <a:buChar char="•"/>
            </a:pPr>
            <a:r>
              <a:rPr lang="en-GB" sz="1400" dirty="0"/>
              <a:t>Any association with a Government / State owned entity</a:t>
            </a:r>
          </a:p>
          <a:p>
            <a:pPr marL="285750" indent="-285750">
              <a:buFont typeface="Arial" panose="020B0604020202020204" pitchFamily="34" charset="0"/>
              <a:buChar char="•"/>
            </a:pPr>
            <a:r>
              <a:rPr lang="en-GB" sz="1400" dirty="0"/>
              <a:t>Fines issued for breach of Safety or Environmental Laws</a:t>
            </a:r>
          </a:p>
          <a:p>
            <a:pPr marL="285750" indent="-285750">
              <a:buFont typeface="Arial" panose="020B0604020202020204" pitchFamily="34" charset="0"/>
              <a:buChar char="•"/>
            </a:pPr>
            <a:endParaRPr lang="en-GB" sz="1400" dirty="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3416320"/>
          </a:xfrm>
          <a:prstGeom prst="rect">
            <a:avLst/>
          </a:prstGeom>
          <a:noFill/>
        </p:spPr>
        <p:txBody>
          <a:bodyPr wrap="square" rtlCol="0">
            <a:spAutoFit/>
          </a:bodyPr>
          <a:lstStyle/>
          <a:p>
            <a:pPr algn="ctr"/>
            <a:r>
              <a:rPr lang="en-GB" sz="1200" dirty="0"/>
              <a:t>Results such as this may make the approval team choose to proceed with onboarding to the next stage of the workflow (i.e. Internal Questionnaire or send to Compliance Team for a second opinion who can approve, decline or request an Internal Questionnaire also.</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2462213"/>
          </a:xfrm>
          <a:prstGeom prst="rect">
            <a:avLst/>
          </a:prstGeom>
          <a:noFill/>
        </p:spPr>
        <p:txBody>
          <a:bodyPr wrap="square" rtlCol="0">
            <a:spAutoFit/>
          </a:bodyPr>
          <a:lstStyle/>
          <a:p>
            <a:r>
              <a:rPr lang="en-GB" sz="1400" b="1" dirty="0"/>
              <a:t>Declining a Third-Party:</a:t>
            </a:r>
          </a:p>
          <a:p>
            <a:endParaRPr lang="en-GB" sz="1400" dirty="0"/>
          </a:p>
          <a:p>
            <a:pPr marL="285750" indent="-285750">
              <a:buFont typeface="Arial" panose="020B0604020202020204" pitchFamily="34" charset="0"/>
              <a:buChar char="•"/>
            </a:pPr>
            <a:r>
              <a:rPr lang="en-GB" sz="1400" dirty="0"/>
              <a:t>The Third-Party is owned by a company that is in an embargoed country or has strong associations with a sanctioned country</a:t>
            </a:r>
          </a:p>
          <a:p>
            <a:pPr marL="285750" indent="-285750">
              <a:buFont typeface="Arial" panose="020B0604020202020204" pitchFamily="34" charset="0"/>
              <a:buChar char="•"/>
            </a:pPr>
            <a:r>
              <a:rPr lang="en-GB" sz="1400" dirty="0"/>
              <a:t>The Directors / major shareholders are restricted parties / denied party lists</a:t>
            </a:r>
          </a:p>
          <a:p>
            <a:pPr marL="285750" indent="-285750">
              <a:buFont typeface="Arial" panose="020B0604020202020204" pitchFamily="34" charset="0"/>
              <a:buChar char="•"/>
            </a:pPr>
            <a:r>
              <a:rPr lang="en-GB" sz="1400" dirty="0"/>
              <a:t>There is a Red-Flag that is in direct contravention of RPM’s V&amp;E 168.</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923330"/>
          </a:xfrm>
          <a:prstGeom prst="rect">
            <a:avLst/>
          </a:prstGeom>
          <a:noFill/>
        </p:spPr>
        <p:txBody>
          <a:bodyPr wrap="square" rtlCol="0">
            <a:spAutoFit/>
          </a:bodyPr>
          <a:lstStyle/>
          <a:p>
            <a:pPr algn="ctr"/>
            <a:r>
              <a:rPr lang="en-GB" dirty="0">
                <a:highlight>
                  <a:srgbClr val="FFFF00"/>
                </a:highlight>
              </a:rPr>
              <a:t>Contact the RPM Compliance Team if you are ever unsure of a World-Check Result</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pPr/>
              <a:t>42</a:t>
            </a:fld>
            <a:endParaRPr lang="en-US" dirty="0"/>
          </a:p>
        </p:txBody>
      </p:sp>
    </p:spTree>
    <p:extLst>
      <p:ext uri="{BB962C8B-B14F-4D97-AF65-F5344CB8AC3E}">
        <p14:creationId xmlns:p14="http://schemas.microsoft.com/office/powerpoint/2010/main" val="165659649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en-GB" dirty="0"/>
              <a:t>Onboarding a Third-Party</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015663"/>
          </a:xfrm>
          <a:prstGeom prst="rect">
            <a:avLst/>
          </a:prstGeom>
          <a:noFill/>
        </p:spPr>
        <p:txBody>
          <a:bodyPr wrap="square" rtlCol="0">
            <a:spAutoFit/>
          </a:bodyPr>
          <a:lstStyle/>
          <a:p>
            <a:r>
              <a:rPr lang="en-GB" sz="1500" b="1" dirty="0"/>
              <a:t>Medium / High Risk w/o Hits &amp; Possible Hits Found (cont’d):</a:t>
            </a:r>
            <a:endParaRPr lang="en-GB" sz="1500" dirty="0"/>
          </a:p>
          <a:p>
            <a:endParaRPr lang="en-GB" sz="1500" dirty="0"/>
          </a:p>
          <a:p>
            <a:r>
              <a:rPr lang="en-GB" sz="1500" dirty="0"/>
              <a:t>The Approval Team will receive an email notification once the Onboarding Team has selected the relevant assessment. An example of that is included below:</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584775"/>
          </a:xfrm>
          <a:prstGeom prst="rect">
            <a:avLst/>
          </a:prstGeom>
          <a:noFill/>
        </p:spPr>
        <p:txBody>
          <a:bodyPr wrap="square" rtlCol="0">
            <a:spAutoFit/>
          </a:bodyPr>
          <a:lstStyle/>
          <a:p>
            <a:r>
              <a:rPr lang="en-GB" sz="1600" dirty="0"/>
              <a:t>Clicking on the link will take the Approval Team directly to the activity. From there they can review the possible world check matches and select the relevant assessment.</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pPr/>
              <a:t>43</a:t>
            </a:fld>
            <a:endParaRPr lang="en-US" dirty="0"/>
          </a:p>
        </p:txBody>
      </p:sp>
    </p:spTree>
    <p:extLst>
      <p:ext uri="{BB962C8B-B14F-4D97-AF65-F5344CB8AC3E}">
        <p14:creationId xmlns:p14="http://schemas.microsoft.com/office/powerpoint/2010/main" val="1814546953"/>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en-GB" dirty="0"/>
              <a:t>Onboarding a Third-Party</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954107"/>
          </a:xfrm>
          <a:prstGeom prst="rect">
            <a:avLst/>
          </a:prstGeom>
          <a:solidFill>
            <a:schemeClr val="bg1"/>
          </a:solidFill>
        </p:spPr>
        <p:txBody>
          <a:bodyPr wrap="square" rtlCol="0">
            <a:spAutoFit/>
          </a:bodyPr>
          <a:lstStyle/>
          <a:p>
            <a:r>
              <a:rPr lang="en-GB" sz="1400" dirty="0"/>
              <a:t>Below is the screen you are taken to once you have clicked on the email link. To get back to the World-Check Screening result, click on Third-party information and scroll down to the World-Check results. You should be able to see the resolved results and review the Third-Party selected as POSITIVE or POSSIBLE by the Onboarding Team.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523220"/>
          </a:xfrm>
          <a:prstGeom prst="rect">
            <a:avLst/>
          </a:prstGeom>
          <a:noFill/>
        </p:spPr>
        <p:txBody>
          <a:bodyPr wrap="square" rtlCol="0">
            <a:spAutoFit/>
          </a:bodyPr>
          <a:lstStyle/>
          <a:p>
            <a:r>
              <a:rPr lang="en-GB" sz="1400" dirty="0"/>
              <a:t>Once the approval team have completed their review, they return to the activity and select the relevant assessment (see page 36 for assessment options).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pPr/>
              <a:t>44</a:t>
            </a:fld>
            <a:endParaRPr lang="en-US" dirty="0"/>
          </a:p>
        </p:txBody>
      </p:sp>
    </p:spTree>
    <p:extLst>
      <p:ext uri="{BB962C8B-B14F-4D97-AF65-F5344CB8AC3E}">
        <p14:creationId xmlns:p14="http://schemas.microsoft.com/office/powerpoint/2010/main" val="1824194563"/>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en-GB" dirty="0"/>
              <a:t>Onboarding a Third-Party</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830997"/>
          </a:xfrm>
          <a:prstGeom prst="rect">
            <a:avLst/>
          </a:prstGeom>
          <a:noFill/>
        </p:spPr>
        <p:txBody>
          <a:bodyPr wrap="square" rtlCol="0">
            <a:spAutoFit/>
          </a:bodyPr>
          <a:lstStyle/>
          <a:p>
            <a:r>
              <a:rPr lang="en-GB" sz="1600" dirty="0"/>
              <a:t>When the Approval Team have made their assessment, an email is sent to the Onboarding Team to let them know that the activity has been completed. By clicking on the link, they can review the status of the Third-Party Approval.</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pPr/>
              <a:t>45</a:t>
            </a:fld>
            <a:endParaRPr lang="en-US" dirty="0"/>
          </a:p>
        </p:txBody>
      </p:sp>
    </p:spTree>
    <p:extLst>
      <p:ext uri="{BB962C8B-B14F-4D97-AF65-F5344CB8AC3E}">
        <p14:creationId xmlns:p14="http://schemas.microsoft.com/office/powerpoint/2010/main" val="1401210848"/>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en-GB" dirty="0"/>
              <a:t>Onboarding a Third-Party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a:bodyPr>
          <a:lstStyle/>
          <a:p>
            <a:pPr marL="0" indent="0">
              <a:buNone/>
            </a:pPr>
            <a:r>
              <a:rPr lang="en-GB" sz="1600" b="1" dirty="0"/>
              <a:t>Other things to note within an activity:</a:t>
            </a:r>
          </a:p>
          <a:p>
            <a:pPr marL="0" indent="0">
              <a:buNone/>
            </a:pPr>
            <a:endParaRPr lang="en-GB" sz="1600" b="1" dirty="0"/>
          </a:p>
          <a:p>
            <a:r>
              <a:rPr lang="en-GB" sz="1600" dirty="0"/>
              <a:t>Within an activity, there is the possibility to upload any additional documents (credit check searches etc), anything that you think relevant as part of your local due diligence procedures. Documents are uploaded the same as any other type of upload function. Uploads can be completed by any type of user. </a:t>
            </a:r>
          </a:p>
          <a:p>
            <a:pPr marL="0" indent="0">
              <a:buNone/>
            </a:pPr>
            <a:endParaRPr lang="en-GB" sz="1600" dirty="0"/>
          </a:p>
          <a:p>
            <a:r>
              <a:rPr lang="en-GB" sz="1600" dirty="0"/>
              <a:t>Comments can be made in the comments section of the activity at any point in time, again by any type of User</a:t>
            </a:r>
          </a:p>
          <a:p>
            <a:pPr marL="0" indent="0">
              <a:buNone/>
            </a:pPr>
            <a:endParaRPr lang="en-GB" sz="1600" dirty="0"/>
          </a:p>
          <a:p>
            <a:r>
              <a:rPr lang="en-GB" sz="1600" dirty="0"/>
              <a:t>The Approval Team can ask for an additional review of a World-Check screening result, the same way as highlighted in section 3 of this manual. </a:t>
            </a:r>
          </a:p>
          <a:p>
            <a:pPr marL="0" indent="0">
              <a:buNone/>
            </a:pPr>
            <a:endParaRPr lang="en-GB" sz="1600" dirty="0"/>
          </a:p>
          <a:p>
            <a:r>
              <a:rPr lang="en-GB" sz="1600" dirty="0"/>
              <a:t>The Approval Team need to set the Renewal Cycle of the Third Party once approved as per the instructions for the Onboarding Team in Low Risk scenarios. </a:t>
            </a:r>
          </a:p>
          <a:p>
            <a:pPr marL="0" indent="0">
              <a:buNone/>
            </a:pPr>
            <a:endParaRPr lang="en-GB" sz="1600" dirty="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pPr/>
              <a:t>46</a:t>
            </a:fld>
            <a:endParaRPr lang="en-US" dirty="0"/>
          </a:p>
        </p:txBody>
      </p:sp>
    </p:spTree>
    <p:extLst>
      <p:ext uri="{BB962C8B-B14F-4D97-AF65-F5344CB8AC3E}">
        <p14:creationId xmlns:p14="http://schemas.microsoft.com/office/powerpoint/2010/main" val="3173758669"/>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lang="en-GB" dirty="0"/>
            </a:br>
            <a:r>
              <a:rPr lang="en-GB" dirty="0"/>
              <a:t>Assigning Questionnaires</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en-GB" sz="1600" dirty="0"/>
              <a:t>Stages 2 and 3 of the Workflow are the Internal and External Data Gathering stages. These would be used when we have concerns about the integrity or the eligibility of the Third-Party and as such we want to gather additional information about them prior to conducting business with them. </a:t>
            </a:r>
          </a:p>
          <a:p>
            <a:r>
              <a:rPr lang="en-GB" sz="1600" dirty="0"/>
              <a:t>It is not mandatory that all Third-Parties have to complete stages 2 and 3 of the workflow, these are only completed with Higher Risk Third-Parties and where we have concerns over their World-Check Screening results. This is detailed in Section 4 of this Training Guide.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3539430"/>
          </a:xfrm>
          <a:prstGeom prst="rect">
            <a:avLst/>
          </a:prstGeom>
          <a:noFill/>
        </p:spPr>
        <p:txBody>
          <a:bodyPr wrap="square" rtlCol="0">
            <a:spAutoFit/>
          </a:bodyPr>
          <a:lstStyle/>
          <a:p>
            <a:r>
              <a:rPr lang="en-GB" sz="1600" b="1" dirty="0">
                <a:solidFill>
                  <a:srgbClr val="0070C0"/>
                </a:solidFill>
              </a:rPr>
              <a:t>Stage 2: Internal Data Gathering</a:t>
            </a:r>
          </a:p>
          <a:p>
            <a:endParaRPr lang="en-GB" sz="1600" dirty="0"/>
          </a:p>
          <a:p>
            <a:r>
              <a:rPr lang="en-GB" sz="1600" dirty="0"/>
              <a:t>Stage 2 of the Workflow only becomes activated when the Approval Team select “Proceed with Onboarding” as their assessment in the review of a Third-Party in the World-Check Screening (Stage 1) of the Workflow. </a:t>
            </a:r>
          </a:p>
          <a:p>
            <a:endParaRPr lang="en-GB" sz="1600" dirty="0"/>
          </a:p>
          <a:p>
            <a:r>
              <a:rPr lang="en-GB" sz="1600" dirty="0"/>
              <a:t>Usually Internal Questionnaires are assigned by the </a:t>
            </a:r>
            <a:r>
              <a:rPr lang="en-GB" sz="1600" b="1" dirty="0">
                <a:solidFill>
                  <a:srgbClr val="FF0000"/>
                </a:solidFill>
              </a:rPr>
              <a:t>APPROVAL</a:t>
            </a:r>
            <a:r>
              <a:rPr lang="en-GB" sz="1600" dirty="0"/>
              <a:t> </a:t>
            </a:r>
            <a:r>
              <a:rPr lang="en-GB" sz="1600" b="1" dirty="0">
                <a:solidFill>
                  <a:srgbClr val="FF0000"/>
                </a:solidFill>
              </a:rPr>
              <a:t>team</a:t>
            </a:r>
            <a:r>
              <a:rPr lang="en-GB" sz="1600" dirty="0"/>
              <a:t> and completed by the </a:t>
            </a:r>
            <a:r>
              <a:rPr lang="en-GB" sz="1600" b="1" dirty="0">
                <a:solidFill>
                  <a:srgbClr val="FF0000"/>
                </a:solidFill>
              </a:rPr>
              <a:t>ONBOARDING team</a:t>
            </a:r>
            <a:r>
              <a:rPr lang="en-GB" sz="1600" dirty="0"/>
              <a:t>, however, the approval team user has the ability to assign to anyone in their organisation that is set up as a User within the system.</a:t>
            </a:r>
          </a:p>
          <a:p>
            <a:endParaRPr lang="en-GB" sz="1600" dirty="0"/>
          </a:p>
          <a:p>
            <a:r>
              <a:rPr lang="en-GB" sz="1600" dirty="0"/>
              <a:t>It is possible to assign Internal Questionnaires at any time of the onboarding process, however it is most likely they will only be issued as part of the workflow process. </a:t>
            </a:r>
          </a:p>
          <a:p>
            <a:endParaRPr lang="en-GB" sz="1600" dirty="0"/>
          </a:p>
          <a:p>
            <a:r>
              <a:rPr lang="en-GB" sz="1600" dirty="0"/>
              <a:t>Both will be covered on the next few pages…</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pPr/>
              <a:t>47</a:t>
            </a:fld>
            <a:endParaRPr lang="en-US" dirty="0"/>
          </a:p>
        </p:txBody>
      </p:sp>
    </p:spTree>
    <p:extLst>
      <p:ext uri="{BB962C8B-B14F-4D97-AF65-F5344CB8AC3E}">
        <p14:creationId xmlns:p14="http://schemas.microsoft.com/office/powerpoint/2010/main" val="192305763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en-GB" dirty="0"/>
              <a:t>Assigning Questionnaires</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077218"/>
          </a:xfrm>
          <a:prstGeom prst="rect">
            <a:avLst/>
          </a:prstGeom>
          <a:noFill/>
        </p:spPr>
        <p:txBody>
          <a:bodyPr wrap="square" rtlCol="0">
            <a:spAutoFit/>
          </a:bodyPr>
          <a:lstStyle/>
          <a:p>
            <a:r>
              <a:rPr lang="en-GB" sz="1600" dirty="0"/>
              <a:t>As can be seen in the Screenshot below, when all the activities in Stage 1 have been completed, the tab turns green and the next tab becomes accessible. The First activity to be completed in Stage 2 of the Workflow is for the Approval Team to assign a questionnaire to another User within the organisation, usually a member of the Onboarding Team.</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pPr/>
              <a:t>48</a:t>
            </a:fld>
            <a:endParaRPr lang="en-US" dirty="0"/>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6753138"/>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en-US" dirty="0"/>
              <a:t>Assigning Questionnaires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077218"/>
          </a:xfrm>
          <a:prstGeom prst="rect">
            <a:avLst/>
          </a:prstGeom>
          <a:noFill/>
        </p:spPr>
        <p:txBody>
          <a:bodyPr wrap="square" rtlCol="0">
            <a:spAutoFit/>
          </a:bodyPr>
          <a:lstStyle/>
          <a:p>
            <a:r>
              <a:rPr lang="en-GB" sz="1600" dirty="0"/>
              <a:t>First, click within the activity “Assign Questionnaire” and select in the Assignee box, the name of the Approval Team member who is completing the activity (i.e. who is assigning the questionnaire), and change the Status to “In Progress”, then scroll to the bottom of the page and click SAVE.</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015663"/>
          </a:xfrm>
          <a:prstGeom prst="rect">
            <a:avLst/>
          </a:prstGeom>
          <a:noFill/>
        </p:spPr>
        <p:txBody>
          <a:bodyPr wrap="square" rtlCol="0">
            <a:spAutoFit/>
          </a:bodyPr>
          <a:lstStyle/>
          <a:p>
            <a:pPr algn="ctr"/>
            <a:r>
              <a:rPr lang="en-GB" sz="1200" dirty="0"/>
              <a:t>This just means you can assign to anyone who is a User in the system and has the capacity to complete the information in the Internal Questionnaire</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pPr/>
              <a:t>49</a:t>
            </a:fld>
            <a:endParaRPr lang="en-US" dirty="0"/>
          </a:p>
        </p:txBody>
      </p:sp>
    </p:spTree>
    <p:extLst>
      <p:ext uri="{BB962C8B-B14F-4D97-AF65-F5344CB8AC3E}">
        <p14:creationId xmlns:p14="http://schemas.microsoft.com/office/powerpoint/2010/main" val="74779646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en-US" dirty="0"/>
              <a:t>LSEG Workflow</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xmlns:p14="http://schemas.microsoft.com/office/powerpoint/2010/main" val="1248186887"/>
              </p:ext>
            </p:extLst>
          </p:nvPr>
        </p:nvGraphicFramePr>
        <p:xfrm>
          <a:off x="285605" y="969912"/>
          <a:ext cx="8543524" cy="5390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pPr/>
              <a:t>5</a:t>
            </a:fld>
            <a:endParaRPr lang="en-US" dirty="0"/>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Low risk – Approved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507831"/>
          </a:xfrm>
          <a:prstGeom prst="rect">
            <a:avLst/>
          </a:prstGeom>
          <a:noFill/>
        </p:spPr>
        <p:txBody>
          <a:bodyPr wrap="square" rtlCol="0">
            <a:spAutoFit/>
          </a:bodyPr>
          <a:lstStyle/>
          <a:p>
            <a:r>
              <a:rPr lang="en-US" sz="900" dirty="0">
                <a:solidFill>
                  <a:srgbClr val="2F5597"/>
                </a:solidFill>
              </a:rPr>
              <a:t>World check hit, Medium or High Risk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9">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Approved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Declined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Approved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507831"/>
          </a:xfrm>
          <a:prstGeom prst="rect">
            <a:avLst/>
          </a:prstGeom>
          <a:noFill/>
        </p:spPr>
        <p:txBody>
          <a:bodyPr wrap="square" rtlCol="0">
            <a:spAutoFit/>
          </a:bodyPr>
          <a:lstStyle/>
          <a:p>
            <a:r>
              <a:rPr lang="en-US" sz="900" dirty="0">
                <a:solidFill>
                  <a:srgbClr val="2F5597"/>
                </a:solidFill>
              </a:rPr>
              <a:t>Continue with onboarding to gather more data</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Declined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9">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Approved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Declined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507831"/>
          </a:xfrm>
          <a:prstGeom prst="rect">
            <a:avLst/>
          </a:prstGeom>
          <a:noFill/>
        </p:spPr>
        <p:txBody>
          <a:bodyPr wrap="square" rtlCol="0">
            <a:spAutoFit/>
          </a:bodyPr>
          <a:lstStyle/>
          <a:p>
            <a:r>
              <a:rPr lang="en-US" sz="900" dirty="0">
                <a:solidFill>
                  <a:srgbClr val="2F5597"/>
                </a:solidFill>
              </a:rPr>
              <a:t>Continue with onboarding to gather more data</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507831"/>
          </a:xfrm>
          <a:prstGeom prst="rect">
            <a:avLst/>
          </a:prstGeom>
          <a:noFill/>
        </p:spPr>
        <p:txBody>
          <a:bodyPr wrap="square" rtlCol="0">
            <a:spAutoFit/>
          </a:bodyPr>
          <a:lstStyle/>
          <a:p>
            <a:r>
              <a:rPr lang="en-US" sz="900" dirty="0">
                <a:solidFill>
                  <a:srgbClr val="2F5597"/>
                </a:solidFill>
              </a:rPr>
              <a:t>Continue with onboarding to gather more data</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Declined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61610"/>
          </a:xfrm>
          <a:prstGeom prst="rect">
            <a:avLst/>
          </a:prstGeom>
          <a:noFill/>
        </p:spPr>
        <p:txBody>
          <a:bodyPr wrap="square" rtlCol="0">
            <a:spAutoFit/>
          </a:bodyPr>
          <a:lstStyle/>
          <a:p>
            <a:r>
              <a:rPr lang="en-US" sz="1100" dirty="0">
                <a:solidFill>
                  <a:srgbClr val="3CA48E"/>
                </a:solidFill>
              </a:rPr>
              <a:t>Approved</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261610"/>
          </a:xfrm>
          <a:prstGeom prst="rect">
            <a:avLst/>
          </a:prstGeom>
          <a:noFill/>
        </p:spPr>
        <p:txBody>
          <a:bodyPr wrap="square" rtlCol="0">
            <a:spAutoFit/>
          </a:bodyPr>
          <a:lstStyle/>
          <a:p>
            <a:r>
              <a:rPr lang="en-US" sz="1100" dirty="0"/>
              <a:t>*Note all approved parties will include continuous monitoring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Sustainability and Responsible Sourcing DD will be conducted for larger and higher risk suppliers alongside the LSEG workflow – this will be center-led at RPM</a:t>
            </a:r>
          </a:p>
        </p:txBody>
      </p:sp>
    </p:spTree>
    <p:extLst>
      <p:ext uri="{BB962C8B-B14F-4D97-AF65-F5344CB8AC3E}">
        <p14:creationId xmlns:p14="http://schemas.microsoft.com/office/powerpoint/2010/main" val="1230720369"/>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en-GB" dirty="0"/>
              <a:t>Assigning Questionnaires</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077218"/>
          </a:xfrm>
          <a:prstGeom prst="rect">
            <a:avLst/>
          </a:prstGeom>
          <a:noFill/>
        </p:spPr>
        <p:txBody>
          <a:bodyPr wrap="square" rtlCol="0">
            <a:spAutoFit/>
          </a:bodyPr>
          <a:lstStyle/>
          <a:p>
            <a:r>
              <a:rPr lang="en-GB" sz="1600" dirty="0"/>
              <a:t>Now you can see that the Activity status has changed to In Progress.</a:t>
            </a:r>
          </a:p>
          <a:p>
            <a:endParaRPr lang="en-GB" sz="1600" dirty="0"/>
          </a:p>
          <a:p>
            <a:r>
              <a:rPr lang="en-GB" sz="1600" dirty="0"/>
              <a:t>Next, you need to go to the Tab entitled QUESTIONNAIRE as highlighted in the Screenshot below…</a:t>
            </a:r>
          </a:p>
        </p:txBody>
      </p:sp>
      <p:cxnSp>
        <p:nvCxnSpPr>
          <p:cNvPr id="10" name="Straight Arrow Connector 9">
            <a:extLst>
              <a:ext uri="{FF2B5EF4-FFF2-40B4-BE49-F238E27FC236}">
                <a16:creationId xmlns:a16="http://schemas.microsoft.com/office/drawing/2014/main" id="{A41AA4B5-56CF-B664-6AA6-8379AB242603}"/>
              </a:ext>
            </a:extLst>
          </p:cNvPr>
          <p:cNvCxnSpPr>
            <a:cxnSpLocks/>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8554"/>
          </a:xfrm>
          <a:prstGeom prst="rect">
            <a:avLst/>
          </a:prstGeom>
          <a:noFill/>
        </p:spPr>
        <p:txBody>
          <a:bodyPr wrap="square" rtlCol="0">
            <a:spAutoFit/>
          </a:bodyPr>
          <a:lstStyle/>
          <a:p>
            <a:r>
              <a:rPr lang="en-GB" sz="1600" dirty="0"/>
              <a:t>Then click on the button that says</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pPr/>
              <a:t>50</a:t>
            </a:fld>
            <a:endParaRPr lang="en-US" dirty="0"/>
          </a:p>
        </p:txBody>
      </p:sp>
    </p:spTree>
    <p:extLst>
      <p:ext uri="{BB962C8B-B14F-4D97-AF65-F5344CB8AC3E}">
        <p14:creationId xmlns:p14="http://schemas.microsoft.com/office/powerpoint/2010/main" val="3196527249"/>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en-GB" dirty="0"/>
              <a:t>Assigning Questionnaires</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584775"/>
          </a:xfrm>
          <a:prstGeom prst="rect">
            <a:avLst/>
          </a:prstGeom>
          <a:noFill/>
        </p:spPr>
        <p:txBody>
          <a:bodyPr wrap="square" rtlCol="0">
            <a:spAutoFit/>
          </a:bodyPr>
          <a:lstStyle/>
          <a:p>
            <a:r>
              <a:rPr lang="en-GB" sz="1600" dirty="0"/>
              <a:t>A pop up Box will appear as per the screenshot below. Follow the steps to assign an Internal Questionnaire to a User.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646331"/>
          </a:xfrm>
          <a:prstGeom prst="rect">
            <a:avLst/>
          </a:prstGeom>
          <a:noFill/>
        </p:spPr>
        <p:txBody>
          <a:bodyPr wrap="square" rtlCol="0">
            <a:spAutoFit/>
          </a:bodyPr>
          <a:lstStyle/>
          <a:p>
            <a:r>
              <a:rPr lang="en-GB" sz="1200" dirty="0"/>
              <a:t>The Assignee can be any User who is best to complete the Information requested in the Internal Questionnaire</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5" y="5095938"/>
            <a:ext cx="3113070" cy="646331"/>
          </a:xfrm>
          <a:prstGeom prst="rect">
            <a:avLst/>
          </a:prstGeom>
          <a:noFill/>
        </p:spPr>
        <p:txBody>
          <a:bodyPr wrap="square" rtlCol="0">
            <a:spAutoFit/>
          </a:bodyPr>
          <a:lstStyle/>
          <a:p>
            <a:r>
              <a:rPr lang="en-GB" sz="1200" dirty="0"/>
              <a:t>Select yourself or leave blank if you want to be able to reviewed by anyone in the Approval Team</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pPr/>
              <a:t>51</a:t>
            </a:fld>
            <a:endParaRPr lang="en-US" dirty="0"/>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2789676043"/>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en-US" dirty="0"/>
              <a:t>Assigning Questionnaires</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584775"/>
          </a:xfrm>
          <a:prstGeom prst="rect">
            <a:avLst/>
          </a:prstGeom>
          <a:noFill/>
        </p:spPr>
        <p:txBody>
          <a:bodyPr wrap="square" rtlCol="0">
            <a:spAutoFit/>
          </a:bodyPr>
          <a:lstStyle/>
          <a:p>
            <a:r>
              <a:rPr lang="en-GB" sz="1600" dirty="0"/>
              <a:t>When the Internal Questionnaire has been assigned, the assignee will receive an email to let them know a questionnaire has been assigned to them to complete.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pPr/>
              <a:t>52</a:t>
            </a:fld>
            <a:endParaRPr lang="en-US" dirty="0"/>
          </a:p>
        </p:txBody>
      </p:sp>
    </p:spTree>
    <p:extLst>
      <p:ext uri="{BB962C8B-B14F-4D97-AF65-F5344CB8AC3E}">
        <p14:creationId xmlns:p14="http://schemas.microsoft.com/office/powerpoint/2010/main" val="370091879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en-GB" sz="1600" b="1" dirty="0"/>
              <a:t>Completing the Internal Questionnaire</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323439"/>
          </a:xfrm>
          <a:prstGeom prst="rect">
            <a:avLst/>
          </a:prstGeom>
          <a:noFill/>
        </p:spPr>
        <p:txBody>
          <a:bodyPr wrap="square" rtlCol="0">
            <a:spAutoFit/>
          </a:bodyPr>
          <a:lstStyle/>
          <a:p>
            <a:r>
              <a:rPr lang="en-GB" sz="1600" dirty="0"/>
              <a:t>The User assigned the questionnaire can click on the link in the email or log on and look at Assigned Activities on the Home Page to be taken to the Questionnaire Activity. </a:t>
            </a:r>
          </a:p>
          <a:p>
            <a:endParaRPr lang="en-GB" sz="1600" dirty="0"/>
          </a:p>
          <a:p>
            <a:r>
              <a:rPr lang="en-GB" sz="1600" dirty="0"/>
              <a:t>As highlighted on the screenshot above, click on “Answer” to begin answering the Internal Questionnaire questions.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pPr/>
              <a:t>53</a:t>
            </a:fld>
            <a:endParaRPr lang="en-US" dirty="0"/>
          </a:p>
        </p:txBody>
      </p:sp>
    </p:spTree>
    <p:extLst>
      <p:ext uri="{BB962C8B-B14F-4D97-AF65-F5344CB8AC3E}">
        <p14:creationId xmlns:p14="http://schemas.microsoft.com/office/powerpoint/2010/main" val="2908625174"/>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lnSpcReduction="10000"/>
          </a:bodyPr>
          <a:lstStyle/>
          <a:p>
            <a:r>
              <a:rPr lang="en-GB" sz="1600" dirty="0"/>
              <a:t>The Internal Questionnaire can be completed on the screen, but can also be exported to a PDF if a paper copy is required (however note that the questionnaire has to be completed within the system). </a:t>
            </a:r>
          </a:p>
          <a:p>
            <a:pPr marL="0" indent="0">
              <a:buNone/>
            </a:pPr>
            <a:endParaRPr lang="en-GB" sz="1600" dirty="0"/>
          </a:p>
          <a:p>
            <a:r>
              <a:rPr lang="en-GB" sz="1600" dirty="0"/>
              <a:t>Certain questions within the Internal Questionnaire are scored to provide a Total Risk score for the Third-Party. </a:t>
            </a:r>
          </a:p>
          <a:p>
            <a:pPr marL="0" indent="0">
              <a:buNone/>
            </a:pPr>
            <a:endParaRPr lang="en-GB" sz="1600" dirty="0"/>
          </a:p>
          <a:p>
            <a:r>
              <a:rPr lang="en-GB" sz="1600" dirty="0"/>
              <a:t>Not all questions are mandatory, the questionnaire will notify you which questions are required to be answered. </a:t>
            </a:r>
          </a:p>
          <a:p>
            <a:pPr marL="0" indent="0">
              <a:buNone/>
            </a:pPr>
            <a:endParaRPr lang="en-GB" sz="1600" dirty="0"/>
          </a:p>
          <a:p>
            <a:r>
              <a:rPr lang="en-GB" sz="1600" dirty="0"/>
              <a:t>The majority of questions can be answered through a Drop Down menu and there is skip logic within the questionnaire based on the responses provided. </a:t>
            </a:r>
          </a:p>
          <a:p>
            <a:pPr marL="0" indent="0">
              <a:buNone/>
            </a:pPr>
            <a:endParaRPr lang="en-GB" sz="1600" dirty="0"/>
          </a:p>
          <a:p>
            <a:r>
              <a:rPr lang="en-GB" sz="1600" dirty="0">
                <a:highlight>
                  <a:srgbClr val="FFFF00"/>
                </a:highlight>
              </a:rPr>
              <a:t>Tips and guidance for completing the Internal Questionnaire are included on the following pages:</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pPr/>
              <a:t>54</a:t>
            </a:fld>
            <a:endParaRPr lang="en-US" dirty="0"/>
          </a:p>
        </p:txBody>
      </p:sp>
    </p:spTree>
    <p:extLst>
      <p:ext uri="{BB962C8B-B14F-4D97-AF65-F5344CB8AC3E}">
        <p14:creationId xmlns:p14="http://schemas.microsoft.com/office/powerpoint/2010/main" val="1981220195"/>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en-GB" dirty="0"/>
              <a:t>Assigning the Questionnaires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lnSpcReduction="10000"/>
          </a:bodyPr>
          <a:lstStyle/>
          <a:p>
            <a:pPr marL="0" indent="0">
              <a:buNone/>
            </a:pPr>
            <a:r>
              <a:rPr lang="en-GB" sz="1600" b="1" dirty="0"/>
              <a:t>Completing the Internal Questionnaire (IQ):</a:t>
            </a:r>
          </a:p>
          <a:p>
            <a:pPr marL="0" indent="0">
              <a:buNone/>
            </a:pPr>
            <a:endParaRPr lang="en-GB" sz="1600" dirty="0"/>
          </a:p>
          <a:p>
            <a:r>
              <a:rPr lang="en-GB" sz="1600" dirty="0"/>
              <a:t>The first couple of questions is General Information about the Third Party, including name and location of Third-Party</a:t>
            </a:r>
          </a:p>
          <a:p>
            <a:pPr marL="0" indent="0">
              <a:buNone/>
            </a:pPr>
            <a:endParaRPr lang="en-GB" sz="1600" dirty="0"/>
          </a:p>
          <a:p>
            <a:r>
              <a:rPr lang="en-GB" sz="1600" dirty="0"/>
              <a:t>The next question asks about the countries in which we are anticipating transacting with the Third-Party. This is a multi-answer questions, so if we expect to receive, send or transit goods through more than one country, we can list this here. </a:t>
            </a:r>
          </a:p>
          <a:p>
            <a:endParaRPr lang="en-GB" sz="1600" dirty="0"/>
          </a:p>
          <a:p>
            <a:r>
              <a:rPr lang="en-GB" sz="1600" dirty="0"/>
              <a:t>The IQ then asks a question about the size of </a:t>
            </a:r>
            <a:r>
              <a:rPr lang="en-GB" sz="1600" dirty="0">
                <a:highlight>
                  <a:srgbClr val="FFFF00"/>
                </a:highlight>
              </a:rPr>
              <a:t>your</a:t>
            </a:r>
            <a:r>
              <a:rPr lang="en-GB" sz="1600" dirty="0"/>
              <a:t> entity third-party revenue (RPM subsidiary), with a drop down menu to select your response. The reason this question is asked is because the risk profile of a large organisation will be different to the risk profile of a smaller organisation. The answer provided will therefore enable the scoring of certain questions to be automatically adjusted in accordance with your entity size. </a:t>
            </a:r>
          </a:p>
          <a:p>
            <a:endParaRPr lang="en-GB" sz="1600" dirty="0"/>
          </a:p>
          <a:p>
            <a:r>
              <a:rPr lang="en-GB" sz="1600" dirty="0"/>
              <a:t>The IQ asks about the total expected annual transactional value with the Third-Party in order to gauge the “size” / materiality of the relationship</a:t>
            </a:r>
          </a:p>
          <a:p>
            <a:endParaRPr lang="en-GB" sz="1600" dirty="0"/>
          </a:p>
          <a:p>
            <a:r>
              <a:rPr lang="en-GB" sz="1600" dirty="0"/>
              <a:t>The next set of questions request information about the person completing the IQ</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pPr/>
              <a:t>55</a:t>
            </a:fld>
            <a:endParaRPr lang="en-US" dirty="0"/>
          </a:p>
        </p:txBody>
      </p:sp>
    </p:spTree>
    <p:extLst>
      <p:ext uri="{BB962C8B-B14F-4D97-AF65-F5344CB8AC3E}">
        <p14:creationId xmlns:p14="http://schemas.microsoft.com/office/powerpoint/2010/main" val="628532021"/>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en-GB" dirty="0"/>
              <a:t>Assigning the Questionnaires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92500" lnSpcReduction="10000"/>
          </a:bodyPr>
          <a:lstStyle/>
          <a:p>
            <a:pPr marL="0" indent="0">
              <a:buNone/>
            </a:pPr>
            <a:r>
              <a:rPr lang="en-GB" sz="1600" b="1" dirty="0"/>
              <a:t>Completing the Internal Questionnaire (IQ):</a:t>
            </a:r>
          </a:p>
          <a:p>
            <a:pPr marL="0" indent="0">
              <a:buNone/>
            </a:pPr>
            <a:endParaRPr lang="en-GB" sz="1600" dirty="0"/>
          </a:p>
          <a:p>
            <a:r>
              <a:rPr lang="en-GB" sz="1600" dirty="0"/>
              <a:t>The IQ asks for the Commodity Type or Third Party Type. The same way that the Risk Analyser uses the Third-Party type to determine the initial risk score, the third party type will also be factored into the overall risk score in the IQ. </a:t>
            </a:r>
          </a:p>
          <a:p>
            <a:endParaRPr lang="en-GB" sz="1600" dirty="0"/>
          </a:p>
          <a:p>
            <a:pPr marL="0" indent="0">
              <a:buNone/>
            </a:pPr>
            <a:r>
              <a:rPr lang="en-GB" sz="1600" dirty="0"/>
              <a:t>For definitions of Third-Party Types, see page 11 of this training manual. </a:t>
            </a:r>
          </a:p>
          <a:p>
            <a:endParaRPr lang="en-GB" sz="1600" dirty="0"/>
          </a:p>
          <a:p>
            <a:r>
              <a:rPr lang="en-GB" sz="1600" dirty="0"/>
              <a:t>The IQ also asks about any information that may have been present in the World-Check search results (if any). More than one answer can be selected, the below screen shot shows all possible answers to the question:</a:t>
            </a:r>
          </a:p>
          <a:p>
            <a:pPr marL="685748" lvl="2" indent="0">
              <a:buNone/>
            </a:pPr>
            <a:endParaRPr lang="en-GB" sz="1600" dirty="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pPr/>
              <a:t>56</a:t>
            </a:fld>
            <a:endParaRPr lang="en-US" dirty="0"/>
          </a:p>
        </p:txBody>
      </p:sp>
    </p:spTree>
    <p:extLst>
      <p:ext uri="{BB962C8B-B14F-4D97-AF65-F5344CB8AC3E}">
        <p14:creationId xmlns:p14="http://schemas.microsoft.com/office/powerpoint/2010/main" val="375531700"/>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en-GB" dirty="0"/>
              <a:t>Assigning Questionnaires</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IQ then asks a series of questions covering key topics such as:</a:t>
            </a:r>
          </a:p>
          <a:p>
            <a:pPr marL="285750" indent="-285750">
              <a:buFont typeface="Arial" panose="020B0604020202020204" pitchFamily="34" charset="0"/>
              <a:buChar char="•"/>
            </a:pPr>
            <a:endParaRPr lang="en-GB" sz="1600" dirty="0"/>
          </a:p>
          <a:p>
            <a:pPr marL="742950" lvl="1" indent="-285750">
              <a:buFont typeface="Arial" panose="020B0604020202020204" pitchFamily="34" charset="0"/>
              <a:buChar char="•"/>
            </a:pPr>
            <a:r>
              <a:rPr lang="en-GB" sz="1600" dirty="0"/>
              <a:t>Conflicts of Interest </a:t>
            </a:r>
          </a:p>
          <a:p>
            <a:pPr marL="742950" lvl="1" indent="-285750">
              <a:buFont typeface="Arial" panose="020B0604020202020204" pitchFamily="34" charset="0"/>
              <a:buChar char="•"/>
            </a:pPr>
            <a:r>
              <a:rPr lang="en-GB" sz="1600" dirty="0"/>
              <a:t>Government association</a:t>
            </a:r>
          </a:p>
          <a:p>
            <a:pPr marL="742950" lvl="1" indent="-285750">
              <a:buFont typeface="Arial" panose="020B0604020202020204" pitchFamily="34" charset="0"/>
              <a:buChar char="•"/>
            </a:pPr>
            <a:r>
              <a:rPr lang="en-GB" sz="1600" dirty="0"/>
              <a:t>Commercial Considerations, including payment methods</a:t>
            </a:r>
          </a:p>
          <a:p>
            <a:pPr marL="742950" lvl="1" indent="-285750">
              <a:buFont typeface="Arial" panose="020B0604020202020204" pitchFamily="34" charset="0"/>
              <a:buChar char="•"/>
            </a:pPr>
            <a:r>
              <a:rPr lang="en-GB" sz="1600" dirty="0"/>
              <a:t>Specific questions relating to any possible Red-Flags, including trade, corruption and commercial red-flags.</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2308324"/>
          </a:xfrm>
          <a:prstGeom prst="rect">
            <a:avLst/>
          </a:prstGeom>
          <a:noFill/>
        </p:spPr>
        <p:txBody>
          <a:bodyPr wrap="square" rtlCol="0">
            <a:spAutoFit/>
          </a:bodyPr>
          <a:lstStyle/>
          <a:p>
            <a:r>
              <a:rPr lang="en-GB" sz="1600" dirty="0"/>
              <a:t>It is not expected for the person completing the questionnaire to be able to answer all questions at once.  This is why it may be easier to export as  PDF so that a copy of all questions is to hand whilst the information is gathered. It is also possible to Save the questionnaire as a draft by scrolling to the bottom of the screen within the IQ. </a:t>
            </a:r>
          </a:p>
          <a:p>
            <a:endParaRPr lang="en-GB" sz="1600" dirty="0"/>
          </a:p>
          <a:p>
            <a:r>
              <a:rPr lang="en-GB" sz="1600" dirty="0"/>
              <a:t>Once the IQ has been completed, click SUBMIT at the bottom of the page.</a:t>
            </a:r>
          </a:p>
          <a:p>
            <a:endParaRPr lang="en-GB" sz="1600" dirty="0"/>
          </a:p>
          <a:p>
            <a:r>
              <a:rPr lang="en-GB" sz="1600" dirty="0"/>
              <a:t>The Approval Team will receive notification via email to let them know a IQ is ready for review. An example of the email is included on the next page…</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pPr/>
              <a:t>57</a:t>
            </a:fld>
            <a:endParaRPr lang="en-US" dirty="0"/>
          </a:p>
        </p:txBody>
      </p:sp>
    </p:spTree>
    <p:extLst>
      <p:ext uri="{BB962C8B-B14F-4D97-AF65-F5344CB8AC3E}">
        <p14:creationId xmlns:p14="http://schemas.microsoft.com/office/powerpoint/2010/main" val="908528237"/>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en-GB" dirty="0"/>
              <a:t>Assigning Questionnaires</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077218"/>
          </a:xfrm>
          <a:prstGeom prst="rect">
            <a:avLst/>
          </a:prstGeom>
          <a:noFill/>
        </p:spPr>
        <p:txBody>
          <a:bodyPr wrap="square" rtlCol="0">
            <a:spAutoFit/>
          </a:bodyPr>
          <a:lstStyle/>
          <a:p>
            <a:r>
              <a:rPr lang="en-GB" sz="1600" dirty="0"/>
              <a:t>The Approval Team User can click on the link in the email or log on to the system and from the Home Page click on Items to Review (make sure in Drop Down menu on screen you change from Activity to Questionnaire or else you won’t be able to see what is required to review) to access the Internal Questionnaire.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pPr/>
              <a:t>58</a:t>
            </a:fld>
            <a:endParaRPr lang="en-US" dirty="0"/>
          </a:p>
        </p:txBody>
      </p:sp>
    </p:spTree>
    <p:extLst>
      <p:ext uri="{BB962C8B-B14F-4D97-AF65-F5344CB8AC3E}">
        <p14:creationId xmlns:p14="http://schemas.microsoft.com/office/powerpoint/2010/main" val="1569033808"/>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en-GB" sz="1600" b="1" dirty="0"/>
              <a:t>Reviewing the Internal Questionnaire</a:t>
            </a:r>
          </a:p>
          <a:p>
            <a:pPr marL="0" indent="0">
              <a:buNone/>
            </a:pPr>
            <a:r>
              <a:rPr lang="en-GB" sz="1600" dirty="0"/>
              <a:t>Completed by the </a:t>
            </a:r>
            <a:r>
              <a:rPr lang="en-GB" sz="1600" b="1" dirty="0">
                <a:solidFill>
                  <a:srgbClr val="FF0000"/>
                </a:solidFill>
              </a:rPr>
              <a:t>APPROVAL team</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830997"/>
          </a:xfrm>
          <a:prstGeom prst="rect">
            <a:avLst/>
          </a:prstGeom>
          <a:noFill/>
        </p:spPr>
        <p:txBody>
          <a:bodyPr wrap="square" rtlCol="0">
            <a:spAutoFit/>
          </a:bodyPr>
          <a:lstStyle/>
          <a:p>
            <a:r>
              <a:rPr lang="en-GB" sz="1600" dirty="0"/>
              <a:t>When the Approval team user accesses the item for review, they will be able to see the total score of the IQ and the Risk Category. From here they will also be able to click on the Review button to be taken to the questionnaire to review in detail.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pPr/>
              <a:t>59</a:t>
            </a:fld>
            <a:endParaRPr lang="en-US" dirty="0"/>
          </a:p>
        </p:txBody>
      </p:sp>
    </p:spTree>
    <p:extLst>
      <p:ext uri="{BB962C8B-B14F-4D97-AF65-F5344CB8AC3E}">
        <p14:creationId xmlns:p14="http://schemas.microsoft.com/office/powerpoint/2010/main" val="392183297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en-GB" dirty="0"/>
              <a:t>LSEG &amp; Sustainable Procurement:</a:t>
            </a:r>
            <a:br>
              <a:rPr lang="en-GB" dirty="0"/>
            </a:br>
            <a:r>
              <a:rPr lang="en-GB" dirty="0"/>
              <a:t>A Centre-led Initiative</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pPr/>
              <a:t>6</a:t>
            </a:fld>
            <a:endParaRPr lang="en-US" dirty="0"/>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xmlns:p14="http://schemas.microsoft.com/office/powerpoint/2010/main" val="2540236292"/>
              </p:ext>
            </p:extLst>
          </p:nvPr>
        </p:nvGraphicFramePr>
        <p:xfrm>
          <a:off x="595248" y="1222339"/>
          <a:ext cx="7953502" cy="20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3046988"/>
          </a:xfrm>
          <a:prstGeom prst="rect">
            <a:avLst/>
          </a:prstGeom>
          <a:noFill/>
        </p:spPr>
        <p:txBody>
          <a:bodyPr wrap="square" rtlCol="0">
            <a:spAutoFit/>
          </a:bodyPr>
          <a:lstStyle/>
          <a:p>
            <a:r>
              <a:rPr lang="en-GB" sz="1600" dirty="0"/>
              <a:t>LSEG will form part of a much wider RPM Centre-led Workflow, focussed on fully vetting all third-party VENDORS from a Compliance, Sustainability and Responsible Procurement perspective in line with RPM’s Building a Better World objectives. </a:t>
            </a:r>
          </a:p>
          <a:p>
            <a:endParaRPr lang="en-GB" sz="1600" dirty="0"/>
          </a:p>
          <a:p>
            <a:r>
              <a:rPr lang="en-GB" sz="1600" dirty="0"/>
              <a:t>As such, the management of customers and vendors will be slightly different in LSEG. </a:t>
            </a:r>
          </a:p>
          <a:p>
            <a:endParaRPr lang="en-GB" sz="1600" dirty="0"/>
          </a:p>
          <a:p>
            <a:r>
              <a:rPr lang="en-GB" sz="1600" dirty="0"/>
              <a:t>Customers will be fully managed at local entity level, whereas approval of third-party vendors will be managed </a:t>
            </a:r>
            <a:r>
              <a:rPr lang="en-GB" sz="1600" u="sng" dirty="0">
                <a:solidFill>
                  <a:srgbClr val="FF0000"/>
                </a:solidFill>
              </a:rPr>
              <a:t>centrally by the RPM Compliance team</a:t>
            </a:r>
            <a:r>
              <a:rPr lang="en-GB" sz="1600" dirty="0"/>
              <a:t>. This will ensure that large &amp; high-risk third-party vendors are submitted for assessment of their sustainability credentials. </a:t>
            </a:r>
          </a:p>
          <a:p>
            <a:endParaRPr lang="en-GB" sz="1600" dirty="0"/>
          </a:p>
          <a:p>
            <a:r>
              <a:rPr lang="en-GB" sz="1600" dirty="0"/>
              <a:t>Any questions about the impact this will have on your local business, please contact the RPM Compliance team. </a:t>
            </a:r>
            <a:endParaRPr lang="en-GB" dirty="0"/>
          </a:p>
        </p:txBody>
      </p:sp>
    </p:spTree>
    <p:extLst>
      <p:ext uri="{BB962C8B-B14F-4D97-AF65-F5344CB8AC3E}">
        <p14:creationId xmlns:p14="http://schemas.microsoft.com/office/powerpoint/2010/main" val="1889759054"/>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en-GB" dirty="0"/>
              <a:t>Assigning Questionnaires</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738664"/>
          </a:xfrm>
          <a:prstGeom prst="rect">
            <a:avLst/>
          </a:prstGeom>
          <a:noFill/>
        </p:spPr>
        <p:txBody>
          <a:bodyPr wrap="square" rtlCol="0">
            <a:spAutoFit/>
          </a:bodyPr>
          <a:lstStyle/>
          <a:p>
            <a:r>
              <a:rPr lang="en-GB" sz="1400" dirty="0"/>
              <a:t>For every question answered in the IQ, the reviewer can see the scoring awarded to each answer and has the option to add comments, request revisions to responses, or make assessments. If you click on Revision, the below pop up box appears where you can enter the revision you require the assignee to make.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pPr/>
              <a:t>60</a:t>
            </a:fld>
            <a:endParaRPr lang="en-US" dirty="0"/>
          </a:p>
        </p:txBody>
      </p:sp>
    </p:spTree>
    <p:extLst>
      <p:ext uri="{BB962C8B-B14F-4D97-AF65-F5344CB8AC3E}">
        <p14:creationId xmlns:p14="http://schemas.microsoft.com/office/powerpoint/2010/main" val="3269188898"/>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en-GB" dirty="0"/>
              <a:t>Assigning Questionnaires</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830997"/>
          </a:xfrm>
          <a:prstGeom prst="rect">
            <a:avLst/>
          </a:prstGeom>
          <a:noFill/>
        </p:spPr>
        <p:txBody>
          <a:bodyPr wrap="square" rtlCol="0">
            <a:spAutoFit/>
          </a:bodyPr>
          <a:lstStyle/>
          <a:p>
            <a:r>
              <a:rPr lang="en-GB" sz="1600" dirty="0"/>
              <a:t>At the base of the IQ, the reviewer can look to change the reviewer if they want the information double checked and they can also send back to the Assignee once all the revision requests, comments etc have been made by the reviewer.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pPr/>
              <a:t>61</a:t>
            </a:fld>
            <a:endParaRPr lang="en-US" dirty="0"/>
          </a:p>
        </p:txBody>
      </p:sp>
    </p:spTree>
    <p:extLst>
      <p:ext uri="{BB962C8B-B14F-4D97-AF65-F5344CB8AC3E}">
        <p14:creationId xmlns:p14="http://schemas.microsoft.com/office/powerpoint/2010/main" val="1493833896"/>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en-US" dirty="0"/>
              <a:t>Assigning Questionnaires</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523220"/>
          </a:xfrm>
          <a:prstGeom prst="rect">
            <a:avLst/>
          </a:prstGeom>
          <a:noFill/>
        </p:spPr>
        <p:txBody>
          <a:bodyPr wrap="square" rtlCol="0">
            <a:spAutoFit/>
          </a:bodyPr>
          <a:lstStyle/>
          <a:p>
            <a:r>
              <a:rPr lang="en-GB" sz="1400" dirty="0"/>
              <a:t>The Assignee that completed the Questionnaire to let them know additional information / revision are required. An example is included below:</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307777"/>
          </a:xfrm>
          <a:prstGeom prst="rect">
            <a:avLst/>
          </a:prstGeom>
          <a:noFill/>
        </p:spPr>
        <p:txBody>
          <a:bodyPr wrap="square" rtlCol="0">
            <a:spAutoFit/>
          </a:bodyPr>
          <a:lstStyle/>
          <a:p>
            <a:r>
              <a:rPr lang="en-GB" sz="1400" dirty="0"/>
              <a:t>Clicking on the link will take the user to the questionnaire where they can revisit answers:</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pPr/>
              <a:t>62</a:t>
            </a:fld>
            <a:endParaRPr lang="en-US" dirty="0"/>
          </a:p>
        </p:txBody>
      </p:sp>
    </p:spTree>
    <p:extLst>
      <p:ext uri="{BB962C8B-B14F-4D97-AF65-F5344CB8AC3E}">
        <p14:creationId xmlns:p14="http://schemas.microsoft.com/office/powerpoint/2010/main" val="3004893639"/>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en-GB" dirty="0"/>
              <a:t>Assigning Questionnaires</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830997"/>
          </a:xfrm>
          <a:prstGeom prst="rect">
            <a:avLst/>
          </a:prstGeom>
          <a:noFill/>
        </p:spPr>
        <p:txBody>
          <a:bodyPr wrap="square" rtlCol="0">
            <a:spAutoFit/>
          </a:bodyPr>
          <a:lstStyle/>
          <a:p>
            <a:r>
              <a:rPr lang="en-GB" sz="1600" dirty="0"/>
              <a:t>The User completing the questionnaire can then scroll through the IQ and then can see where the reviewer has left them an instruction as to how the questionnaire requires amendment. They can make the changes and resubmit for review.</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pPr/>
              <a:t>63</a:t>
            </a:fld>
            <a:endParaRPr lang="en-US" dirty="0"/>
          </a:p>
        </p:txBody>
      </p:sp>
    </p:spTree>
    <p:extLst>
      <p:ext uri="{BB962C8B-B14F-4D97-AF65-F5344CB8AC3E}">
        <p14:creationId xmlns:p14="http://schemas.microsoft.com/office/powerpoint/2010/main" val="1288605509"/>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a:bodyPr>
          <a:lstStyle/>
          <a:p>
            <a:pPr marL="0" indent="0">
              <a:buNone/>
            </a:pPr>
            <a:r>
              <a:rPr lang="en-GB" sz="1600" dirty="0"/>
              <a:t>Once all revisions (if any) have been made to the Internal Questionnaire, it can be approved by the reviewer. The Reviewer will access the submitted questionnaire in the same way as when initially submitted, either through the link on the email or via the Items to Review section on the Homepage. At the Top pf the questionnaire, the reviewer is then able to REJECT (meaning it will have to be completed again) or APPROVE the questionnaire.  (Note: approval is just to approve the questionnaire as complete – it is not approving the third party to be onboarded).</a:t>
            </a:r>
          </a:p>
          <a:p>
            <a:pPr marL="0" indent="0">
              <a:buNone/>
            </a:pPr>
            <a:endParaRPr lang="en-GB" dirty="0"/>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30997"/>
          </a:xfrm>
          <a:prstGeom prst="rect">
            <a:avLst/>
          </a:prstGeom>
          <a:noFill/>
        </p:spPr>
        <p:txBody>
          <a:bodyPr wrap="square" rtlCol="0">
            <a:spAutoFit/>
          </a:bodyPr>
          <a:lstStyle/>
          <a:p>
            <a:r>
              <a:rPr lang="en-GB" sz="1600" dirty="0"/>
              <a:t>Once this has been completed, the Reviewer can return to the activity in the Internal Data Gathering Section of the workflow and update the Assessment in the Activity for the Results of the Internal Questionnaire.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pPr/>
              <a:t>64</a:t>
            </a:fld>
            <a:endParaRPr lang="en-US" dirty="0"/>
          </a:p>
        </p:txBody>
      </p:sp>
    </p:spTree>
    <p:extLst>
      <p:ext uri="{BB962C8B-B14F-4D97-AF65-F5344CB8AC3E}">
        <p14:creationId xmlns:p14="http://schemas.microsoft.com/office/powerpoint/2010/main" val="158987418"/>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en-GB" dirty="0"/>
              <a:t>Assigning Questionnaires</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308324"/>
          </a:xfrm>
          <a:prstGeom prst="rect">
            <a:avLst/>
          </a:prstGeom>
          <a:noFill/>
        </p:spPr>
        <p:txBody>
          <a:bodyPr wrap="square" rtlCol="0">
            <a:spAutoFit/>
          </a:bodyPr>
          <a:lstStyle/>
          <a:p>
            <a:r>
              <a:rPr lang="en-GB" sz="1600" dirty="0"/>
              <a:t>The Assessment Options for the Internal Questionnaires depend on the total score of the Internal Questionnaire, as follows:</a:t>
            </a:r>
          </a:p>
          <a:p>
            <a:endParaRPr lang="en-GB" sz="1600" dirty="0"/>
          </a:p>
          <a:p>
            <a:pPr marL="285750" indent="-285750">
              <a:buFont typeface="Arial" panose="020B0604020202020204" pitchFamily="34" charset="0"/>
              <a:buChar char="•"/>
            </a:pPr>
            <a:r>
              <a:rPr lang="en-GB" sz="1600" dirty="0"/>
              <a:t>The IQ scored Low Risk – Approve Third Party</a:t>
            </a:r>
          </a:p>
          <a:p>
            <a:pPr marL="285750" indent="-285750">
              <a:buFont typeface="Arial" panose="020B0604020202020204" pitchFamily="34" charset="0"/>
              <a:buChar char="•"/>
            </a:pPr>
            <a:r>
              <a:rPr lang="en-GB" sz="1600" dirty="0"/>
              <a:t>The IQ scored Medium Risk – Approve Third Party</a:t>
            </a:r>
          </a:p>
          <a:p>
            <a:pPr marL="285750" indent="-285750">
              <a:buFont typeface="Arial" panose="020B0604020202020204" pitchFamily="34" charset="0"/>
              <a:buChar char="•"/>
            </a:pPr>
            <a:r>
              <a:rPr lang="en-GB" sz="1600" dirty="0"/>
              <a:t>The IQ scored Medium Risk – Request Compliance Review</a:t>
            </a:r>
          </a:p>
          <a:p>
            <a:pPr marL="285750" indent="-285750">
              <a:buFont typeface="Arial" panose="020B0604020202020204" pitchFamily="34" charset="0"/>
              <a:buChar char="•"/>
            </a:pPr>
            <a:r>
              <a:rPr lang="en-GB" sz="1600" dirty="0"/>
              <a:t>The IQ scored High Risk – Requires Compliance Review</a:t>
            </a:r>
          </a:p>
          <a:p>
            <a:pPr marL="285750" indent="-285750">
              <a:buFont typeface="Arial" panose="020B0604020202020204" pitchFamily="34" charset="0"/>
              <a:buChar char="•"/>
            </a:pPr>
            <a:r>
              <a:rPr lang="en-GB" sz="1600" dirty="0"/>
              <a:t>Decline Third Party</a:t>
            </a:r>
          </a:p>
          <a:p>
            <a:pPr marL="285750" indent="-285750">
              <a:buFont typeface="Arial" panose="020B0604020202020204" pitchFamily="34" charset="0"/>
              <a:buChar char="•"/>
            </a:pPr>
            <a:r>
              <a:rPr lang="en-GB" sz="1600" dirty="0"/>
              <a:t>Assign External Questionnaire</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1754326"/>
          </a:xfrm>
          <a:prstGeom prst="rect">
            <a:avLst/>
          </a:prstGeom>
          <a:noFill/>
        </p:spPr>
        <p:txBody>
          <a:bodyPr wrap="square" rtlCol="0">
            <a:spAutoFit/>
          </a:bodyPr>
          <a:lstStyle/>
          <a:p>
            <a:r>
              <a:rPr lang="en-GB" sz="1200" dirty="0"/>
              <a:t>For Medium Risk scores, the local team can choose whether to approve or send to Compliance Team. For High Risk scores, a Compliance Review is mandatory or they can issue an external questionnaire</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2308324"/>
          </a:xfrm>
          <a:prstGeom prst="rect">
            <a:avLst/>
          </a:prstGeom>
          <a:noFill/>
        </p:spPr>
        <p:txBody>
          <a:bodyPr wrap="square" rtlCol="0">
            <a:spAutoFit/>
          </a:bodyPr>
          <a:lstStyle/>
          <a:p>
            <a:r>
              <a:rPr lang="en-GB" sz="1600" dirty="0"/>
              <a:t>The Compliance Team upon review have the option to approve or decline the third-party, or request the completion of an external questionnaire.</a:t>
            </a:r>
          </a:p>
          <a:p>
            <a:endParaRPr lang="en-GB" sz="1600" dirty="0"/>
          </a:p>
          <a:p>
            <a:r>
              <a:rPr lang="en-GB" sz="1600" dirty="0"/>
              <a:t>The local approval team may decide to decline the third-party if it scored a high risk score in the IQ and decide not to transact with them, or they may decide that they want to gather even further information about the third party, in which case, they would select the Assign External Questionnaire Assessment.</a:t>
            </a:r>
          </a:p>
          <a:p>
            <a:endParaRPr lang="en-GB" sz="1600" dirty="0"/>
          </a:p>
          <a:p>
            <a:r>
              <a:rPr lang="en-GB" sz="1600" dirty="0"/>
              <a:t>This will be covered in the next few pages…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pPr/>
              <a:t>65</a:t>
            </a:fld>
            <a:endParaRPr lang="en-US" dirty="0"/>
          </a:p>
        </p:txBody>
      </p:sp>
    </p:spTree>
    <p:extLst>
      <p:ext uri="{BB962C8B-B14F-4D97-AF65-F5344CB8AC3E}">
        <p14:creationId xmlns:p14="http://schemas.microsoft.com/office/powerpoint/2010/main" val="4005030428"/>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en-US" dirty="0"/>
              <a:t>Assigning Questionnaires</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84775"/>
          </a:xfrm>
          <a:prstGeom prst="rect">
            <a:avLst/>
          </a:prstGeom>
          <a:noFill/>
        </p:spPr>
        <p:txBody>
          <a:bodyPr wrap="square" rtlCol="0">
            <a:spAutoFit/>
          </a:bodyPr>
          <a:lstStyle/>
          <a:p>
            <a:r>
              <a:rPr lang="en-GB" sz="1600" dirty="0"/>
              <a:t>Below is a screenshot, showing the assessments available for the results of the Internal Questionnaire…</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pPr/>
              <a:t>66</a:t>
            </a:fld>
            <a:endParaRPr lang="en-US" dirty="0"/>
          </a:p>
        </p:txBody>
      </p:sp>
    </p:spTree>
    <p:extLst>
      <p:ext uri="{BB962C8B-B14F-4D97-AF65-F5344CB8AC3E}">
        <p14:creationId xmlns:p14="http://schemas.microsoft.com/office/powerpoint/2010/main" val="2734572367"/>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en-GB" sz="1600" b="1" dirty="0">
                <a:solidFill>
                  <a:srgbClr val="0070C0"/>
                </a:solidFill>
              </a:rPr>
              <a:t>Stage 5: External Data Gathering</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246495"/>
          </a:xfrm>
          <a:prstGeom prst="rect">
            <a:avLst/>
          </a:prstGeom>
          <a:noFill/>
        </p:spPr>
        <p:txBody>
          <a:bodyPr wrap="square" rtlCol="0">
            <a:spAutoFit/>
          </a:bodyPr>
          <a:lstStyle/>
          <a:p>
            <a:r>
              <a:rPr lang="en-GB" sz="1500" dirty="0"/>
              <a:t>When the approval team select, Assign External Questionnaire in the Assessment (see prior page), the External Data Gathering Tab (Stage 3) of the workflow becomes activated. </a:t>
            </a:r>
          </a:p>
          <a:p>
            <a:endParaRPr lang="en-GB" sz="1500" dirty="0"/>
          </a:p>
          <a:p>
            <a:r>
              <a:rPr lang="en-GB" sz="1500" dirty="0"/>
              <a:t>As you can see, both the World Check Screening and the Internal Data Gathering Tabs are coloured Green to show that all activities have been completed.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53998"/>
          </a:xfrm>
          <a:prstGeom prst="rect">
            <a:avLst/>
          </a:prstGeom>
          <a:noFill/>
        </p:spPr>
        <p:txBody>
          <a:bodyPr wrap="square" rtlCol="0">
            <a:spAutoFit/>
          </a:bodyPr>
          <a:lstStyle/>
          <a:p>
            <a:r>
              <a:rPr lang="en-GB" sz="1500" dirty="0"/>
              <a:t>Similar to the Internal Questionnaire, the first activity to be completed is to Assign the External Questionnaire.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pPr/>
              <a:t>67</a:t>
            </a:fld>
            <a:endParaRPr lang="en-US" dirty="0"/>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47082574"/>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en-US" dirty="0"/>
              <a:t>Assigning Questionnaires</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523220"/>
          </a:xfrm>
          <a:prstGeom prst="rect">
            <a:avLst/>
          </a:prstGeom>
          <a:noFill/>
        </p:spPr>
        <p:txBody>
          <a:bodyPr wrap="square" rtlCol="0">
            <a:spAutoFit/>
          </a:bodyPr>
          <a:lstStyle/>
          <a:p>
            <a:r>
              <a:rPr lang="en-GB" sz="1400" dirty="0"/>
              <a:t>As with the Internal Questionnaire, click into the Assign External Questionnaire activity and change the status to In Progress and click SAVE, remembering to assign yourself as the owner of the Activity.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523220"/>
          </a:xfrm>
          <a:prstGeom prst="rect">
            <a:avLst/>
          </a:prstGeom>
          <a:noFill/>
        </p:spPr>
        <p:txBody>
          <a:bodyPr wrap="square" rtlCol="0">
            <a:spAutoFit/>
          </a:bodyPr>
          <a:lstStyle/>
          <a:p>
            <a:r>
              <a:rPr lang="en-GB" sz="1400" dirty="0"/>
              <a:t>Before you can assign / send an external questionnaire to a Third-Party contact, you need to ensure the correct contact / Associated party  is saved in the system and that they are “Enabled as User” (see next page)</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954107"/>
          </a:xfrm>
          <a:prstGeom prst="rect">
            <a:avLst/>
          </a:prstGeom>
          <a:noFill/>
        </p:spPr>
        <p:txBody>
          <a:bodyPr wrap="square" rtlCol="0">
            <a:spAutoFit/>
          </a:bodyPr>
          <a:lstStyle/>
          <a:p>
            <a:r>
              <a:rPr lang="en-GB" sz="1400" dirty="0"/>
              <a:t>From within the contact tab, select ADD ASSOCIATED PARTY</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pPr/>
              <a:t>68</a:t>
            </a:fld>
            <a:endParaRPr lang="en-US" dirty="0"/>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xmlns:p14="http://schemas.microsoft.com/office/powerpoint/2010/main" val="753324614"/>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en-GB" dirty="0"/>
              <a:t>Assigning Questionnaires</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830997"/>
          </a:xfrm>
          <a:prstGeom prst="rect">
            <a:avLst/>
          </a:prstGeom>
          <a:noFill/>
        </p:spPr>
        <p:txBody>
          <a:bodyPr wrap="square" rtlCol="0">
            <a:spAutoFit/>
          </a:bodyPr>
          <a:lstStyle/>
          <a:p>
            <a:r>
              <a:rPr lang="en-GB" sz="1600" dirty="0"/>
              <a:t>Complete the contact info, ensuring a correct email address is included and that the Box for “Enabled as User” is checked</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84775"/>
          </a:xfrm>
          <a:prstGeom prst="rect">
            <a:avLst/>
          </a:prstGeom>
          <a:noFill/>
        </p:spPr>
        <p:txBody>
          <a:bodyPr wrap="square" rtlCol="0">
            <a:spAutoFit/>
          </a:bodyPr>
          <a:lstStyle/>
          <a:p>
            <a:r>
              <a:rPr lang="en-GB" sz="1600" dirty="0"/>
              <a:t>From within the Assign External Questionnaire, scroll to the bottom and select Assign Questionnaire.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pPr/>
              <a:t>69</a:t>
            </a:fld>
            <a:endParaRPr lang="en-US" dirty="0"/>
          </a:p>
        </p:txBody>
      </p:sp>
    </p:spTree>
    <p:extLst>
      <p:ext uri="{BB962C8B-B14F-4D97-AF65-F5344CB8AC3E}">
        <p14:creationId xmlns:p14="http://schemas.microsoft.com/office/powerpoint/2010/main" val="394832376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en-GB" dirty="0"/>
              <a:t>The LSEG Platform: An introduction</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dirty="0"/>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3"/>
            <a:ext cx="8825501" cy="3323987"/>
          </a:xfrm>
          <a:prstGeom prst="rect">
            <a:avLst/>
          </a:prstGeom>
          <a:noFill/>
        </p:spPr>
        <p:txBody>
          <a:bodyPr wrap="square" rtlCol="0">
            <a:spAutoFit/>
          </a:bodyPr>
          <a:lstStyle/>
          <a:p>
            <a:r>
              <a:rPr lang="en-GB" sz="1400" dirty="0"/>
              <a:t>The initial home screen of the LSEG platform provides the User a dashboard to easily view their current activity / assigned task status.</a:t>
            </a:r>
          </a:p>
          <a:p>
            <a:endParaRPr lang="en-GB" sz="1400" dirty="0"/>
          </a:p>
          <a:p>
            <a:r>
              <a:rPr lang="en-GB" sz="1400" dirty="0"/>
              <a:t>Each User in LSEG is assigned a role, either Onboarding (responsible for entering third party data) or Approval (responsible for approving third parties in the system). </a:t>
            </a:r>
          </a:p>
          <a:p>
            <a:endParaRPr lang="en-GB" sz="1400" dirty="0"/>
          </a:p>
          <a:p>
            <a:r>
              <a:rPr lang="en-GB" sz="1400" dirty="0"/>
              <a:t>Users are also assigned Divisions and will only have visibility of their specific divisions as assigned to them. </a:t>
            </a:r>
          </a:p>
          <a:p>
            <a:endParaRPr lang="en-GB" sz="1400" dirty="0"/>
          </a:p>
          <a:p>
            <a:r>
              <a:rPr lang="en-GB" sz="1400" dirty="0"/>
              <a:t>In general, the two divisions that will be used at operating entity level are:</a:t>
            </a:r>
          </a:p>
          <a:p>
            <a:endParaRPr lang="en-GB" sz="1400" dirty="0"/>
          </a:p>
          <a:p>
            <a:pPr marL="342900" indent="-342900">
              <a:buAutoNum type="arabicPeriod"/>
            </a:pPr>
            <a:r>
              <a:rPr lang="en-GB" sz="1400" dirty="0"/>
              <a:t>The Entity Specific Division (e.g. Carboline Inc, Stoncor South Africa)</a:t>
            </a:r>
          </a:p>
          <a:p>
            <a:pPr marL="342900" indent="-342900">
              <a:buAutoNum type="arabicPeriod"/>
            </a:pPr>
            <a:r>
              <a:rPr lang="en-GB" sz="1400" dirty="0"/>
              <a:t>RPM Suppliers – Carboline Inc., etc.</a:t>
            </a:r>
          </a:p>
          <a:p>
            <a:endParaRPr lang="en-GB" sz="1400" dirty="0"/>
          </a:p>
          <a:p>
            <a:r>
              <a:rPr lang="en-GB" sz="1400" dirty="0"/>
              <a:t>This will protect third party data being visible across businesses and also enables the centralisation of supplier data as part of RPM’s centre-led workflow (refer to slide 6). </a:t>
            </a:r>
          </a:p>
        </p:txBody>
      </p:sp>
    </p:spTree>
    <p:extLst>
      <p:ext uri="{BB962C8B-B14F-4D97-AF65-F5344CB8AC3E}">
        <p14:creationId xmlns:p14="http://schemas.microsoft.com/office/powerpoint/2010/main" val="2115973735"/>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dirty="0"/>
          </a:p>
          <a:p>
            <a:pPr marL="0" indent="0">
              <a:buNone/>
            </a:pPr>
            <a:r>
              <a:rPr lang="en-GB" sz="1600" dirty="0"/>
              <a:t>Complete the steps in the pop-up box, and for step 3 as highlighted below, your added contact should be searchable.</a:t>
            </a:r>
          </a:p>
          <a:p>
            <a:pPr marL="0" indent="0">
              <a:buNone/>
            </a:pPr>
            <a:endParaRPr lang="en-GB" sz="1600" dirty="0"/>
          </a:p>
          <a:p>
            <a:pPr marL="0" indent="0">
              <a:buNone/>
            </a:pPr>
            <a:r>
              <a:rPr lang="en-GB" sz="1600" dirty="0"/>
              <a:t>Once you have completed the steps, the recipient will receive an email asking them to complete the External Questionnaire</a:t>
            </a:r>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pPr/>
              <a:t>70</a:t>
            </a:fld>
            <a:endParaRPr lang="en-US" dirty="0"/>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24287130"/>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en-GB" sz="1600" dirty="0"/>
              <a:t>The External Third-Party will receive a request from RDDC to set up a password and an email inviting them to complete the external questionnaire, a copy of this email is included below:</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pPr/>
              <a:t>71</a:t>
            </a:fld>
            <a:endParaRPr lang="en-US" dirty="0"/>
          </a:p>
        </p:txBody>
      </p:sp>
      <p:sp>
        <p:nvSpPr>
          <p:cNvPr id="5" name="TextBox 4">
            <a:extLst>
              <a:ext uri="{FF2B5EF4-FFF2-40B4-BE49-F238E27FC236}">
                <a16:creationId xmlns:a16="http://schemas.microsoft.com/office/drawing/2014/main" id="{012EC8CD-537A-6CDA-2F30-0E1DA10373B4}"/>
              </a:ext>
            </a:extLst>
          </p:cNvPr>
          <p:cNvSpPr txBox="1"/>
          <p:nvPr/>
        </p:nvSpPr>
        <p:spPr>
          <a:xfrm>
            <a:off x="4559270" y="5197792"/>
            <a:ext cx="4091437" cy="1477328"/>
          </a:xfrm>
          <a:prstGeom prst="rect">
            <a:avLst/>
          </a:prstGeom>
          <a:noFill/>
        </p:spPr>
        <p:txBody>
          <a:bodyPr wrap="square" rtlCol="0">
            <a:spAutoFit/>
          </a:bodyPr>
          <a:lstStyle/>
          <a:p>
            <a:r>
              <a:rPr lang="en-GB" dirty="0">
                <a:solidFill>
                  <a:srgbClr val="FF0000"/>
                </a:solidFill>
              </a:rPr>
              <a:t>As this email is a set template for RPM, we would recommend that you communicate with your third parties to let them know they will be receiving the invite.</a:t>
            </a:r>
          </a:p>
        </p:txBody>
      </p:sp>
    </p:spTree>
    <p:extLst>
      <p:ext uri="{BB962C8B-B14F-4D97-AF65-F5344CB8AC3E}">
        <p14:creationId xmlns:p14="http://schemas.microsoft.com/office/powerpoint/2010/main" val="1802991318"/>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en-GB" sz="1600" dirty="0"/>
              <a:t>When the Third Party logs on, they will have a Home Screen similar to the Internal User’s set up:</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830997"/>
          </a:xfrm>
          <a:prstGeom prst="rect">
            <a:avLst/>
          </a:prstGeom>
          <a:noFill/>
        </p:spPr>
        <p:txBody>
          <a:bodyPr wrap="square" rtlCol="0">
            <a:spAutoFit/>
          </a:bodyPr>
          <a:lstStyle/>
          <a:p>
            <a:r>
              <a:rPr lang="en-GB" sz="1600" dirty="0"/>
              <a:t>Once the Third Party has completed the External Questionnaire, the Approval Team user who assigned the questionnaire will receive an email notification to let them know it has been completed, a copy is included on the next page…</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pPr/>
              <a:t>72</a:t>
            </a:fld>
            <a:endParaRPr lang="en-US" dirty="0"/>
          </a:p>
        </p:txBody>
      </p:sp>
    </p:spTree>
    <p:extLst>
      <p:ext uri="{BB962C8B-B14F-4D97-AF65-F5344CB8AC3E}">
        <p14:creationId xmlns:p14="http://schemas.microsoft.com/office/powerpoint/2010/main" val="306626216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en-GB" dirty="0"/>
              <a:t>Assigning Questionnaires</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830997"/>
          </a:xfrm>
          <a:prstGeom prst="rect">
            <a:avLst/>
          </a:prstGeom>
          <a:noFill/>
        </p:spPr>
        <p:txBody>
          <a:bodyPr wrap="square" rtlCol="0">
            <a:spAutoFit/>
          </a:bodyPr>
          <a:lstStyle/>
          <a:p>
            <a:r>
              <a:rPr lang="en-GB" sz="1600" dirty="0"/>
              <a:t>The Review process for External Questionnaires is exactly the same as for Internal Questionnaires. Refer to prior pages for information as how to complete the review of External Questionnaires.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pPr/>
              <a:t>73</a:t>
            </a:fld>
            <a:endParaRPr lang="en-US" dirty="0"/>
          </a:p>
        </p:txBody>
      </p:sp>
    </p:spTree>
    <p:extLst>
      <p:ext uri="{BB962C8B-B14F-4D97-AF65-F5344CB8AC3E}">
        <p14:creationId xmlns:p14="http://schemas.microsoft.com/office/powerpoint/2010/main" val="2786071620"/>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en-GB" dirty="0"/>
              <a:t>Assign Questionnaires</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830997"/>
          </a:xfrm>
          <a:prstGeom prst="rect">
            <a:avLst/>
          </a:prstGeom>
          <a:noFill/>
        </p:spPr>
        <p:txBody>
          <a:bodyPr wrap="square" rtlCol="0">
            <a:spAutoFit/>
          </a:bodyPr>
          <a:lstStyle/>
          <a:p>
            <a:r>
              <a:rPr lang="en-GB" sz="1200" dirty="0"/>
              <a:t>By clicking on the link in the email or logging onto the system and going to the activity, the reviewer can review the results of the External Questionnaire.</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461665"/>
          </a:xfrm>
          <a:prstGeom prst="rect">
            <a:avLst/>
          </a:prstGeom>
          <a:noFill/>
        </p:spPr>
        <p:txBody>
          <a:bodyPr wrap="square" rtlCol="0">
            <a:spAutoFit/>
          </a:bodyPr>
          <a:lstStyle/>
          <a:p>
            <a:r>
              <a:rPr lang="en-GB" sz="1200" dirty="0"/>
              <a:t>Once the Questionnaire is reviewed and any comments or revisions have been made (see Internal Questionnaire for instructions), the questionnaire can be approved or rejected.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pPr/>
              <a:t>74</a:t>
            </a:fld>
            <a:endParaRPr lang="en-US" dirty="0"/>
          </a:p>
        </p:txBody>
      </p:sp>
    </p:spTree>
    <p:extLst>
      <p:ext uri="{BB962C8B-B14F-4D97-AF65-F5344CB8AC3E}">
        <p14:creationId xmlns:p14="http://schemas.microsoft.com/office/powerpoint/2010/main" val="805248516"/>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en-GB" dirty="0"/>
              <a:t>Assigning Questionnaires</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dirty="0"/>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584775"/>
          </a:xfrm>
          <a:prstGeom prst="rect">
            <a:avLst/>
          </a:prstGeom>
          <a:noFill/>
        </p:spPr>
        <p:txBody>
          <a:bodyPr wrap="square" rtlCol="0">
            <a:spAutoFit/>
          </a:bodyPr>
          <a:lstStyle/>
          <a:p>
            <a:r>
              <a:rPr lang="en-GB" sz="1600" dirty="0"/>
              <a:t>The Reviewer can then return to the Activity and change the status to Done and select the relevant assessment for the External Questionnaire. </a:t>
            </a:r>
          </a:p>
        </p:txBody>
      </p:sp>
    </p:spTree>
    <p:extLst>
      <p:ext uri="{BB962C8B-B14F-4D97-AF65-F5344CB8AC3E}">
        <p14:creationId xmlns:p14="http://schemas.microsoft.com/office/powerpoint/2010/main" val="193106413"/>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Assigning Questionnaires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n-GB" sz="1600" b="1" dirty="0"/>
              <a:t>Reviewing External Questionnaires cont’d:</a:t>
            </a:r>
          </a:p>
          <a:p>
            <a:pPr marL="0" indent="0">
              <a:buNone/>
            </a:pPr>
            <a:endParaRPr lang="en-GB" sz="1600" dirty="0"/>
          </a:p>
          <a:p>
            <a:pPr marL="0" indent="0">
              <a:buNone/>
            </a:pPr>
            <a:r>
              <a:rPr lang="en-GB" sz="1600" dirty="0"/>
              <a:t>As with the Internal Questionnaires, the Assessments in the activity are driven by the Risk Score of the External Questionnaire.  In the example screen shot on the previous page, the risk was high with a score of 80. </a:t>
            </a:r>
          </a:p>
          <a:p>
            <a:pPr marL="0" indent="0">
              <a:buNone/>
            </a:pPr>
            <a:endParaRPr lang="en-GB" sz="1600" dirty="0"/>
          </a:p>
          <a:p>
            <a:pPr marL="0" indent="0">
              <a:buNone/>
            </a:pPr>
            <a:r>
              <a:rPr lang="en-GB" sz="1600" dirty="0"/>
              <a:t>In very extreme cases where the third party is considered high risk, </a:t>
            </a:r>
            <a:r>
              <a:rPr lang="en-GB" sz="1600" b="1" dirty="0">
                <a:solidFill>
                  <a:srgbClr val="FF0000"/>
                </a:solidFill>
              </a:rPr>
              <a:t>enhanced due diligence reports</a:t>
            </a:r>
            <a:r>
              <a:rPr lang="en-GB" sz="1600" dirty="0"/>
              <a:t> can be requested for an additional charge. This must be done through the RPM Compliance Team.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76</a:t>
            </a:fld>
            <a:endParaRPr lang="en-US" dirty="0"/>
          </a:p>
        </p:txBody>
      </p:sp>
    </p:spTree>
    <p:extLst>
      <p:ext uri="{BB962C8B-B14F-4D97-AF65-F5344CB8AC3E}">
        <p14:creationId xmlns:p14="http://schemas.microsoft.com/office/powerpoint/2010/main" val="3027877311"/>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en-US" dirty="0"/>
              <a:t>World Check Updates Review Process</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en-US" dirty="0"/>
              <a:t>When a third party has an update to an existing World Check match or there is a possible new match LSEG notifies the person labeled as the </a:t>
            </a:r>
            <a:r>
              <a:rPr lang="en-US" dirty="0">
                <a:solidFill>
                  <a:srgbClr val="FF0000"/>
                </a:solidFill>
              </a:rPr>
              <a:t>Responsible Party</a:t>
            </a:r>
            <a:r>
              <a:rPr lang="en-US" dirty="0"/>
              <a:t> of those updates.</a:t>
            </a:r>
          </a:p>
          <a:p>
            <a:pPr marL="0" indent="0">
              <a:buNone/>
            </a:pPr>
            <a:r>
              <a:rPr lang="en-US" dirty="0"/>
              <a:t>When those updates occur, you will be able to locate them in the Items to Review tab and then the drop down menu under Screening as shown below.</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pPr/>
              <a:t>77</a:t>
            </a:fld>
            <a:endParaRPr lang="en-US" dirty="0"/>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mc:Choice>
        <mc:Fallback xmlns="">
          <p:pic>
            <p:nvPicPr>
              <p:cNvPr id="7" name="Ink 6">
                <a:extLst>
                  <a:ext uri="{FF2B5EF4-FFF2-40B4-BE49-F238E27FC236}">
                    <a16:creationId xmlns:a16="http://schemas.microsoft.com/office/drawing/2014/main" id="{4E68529A-7BCA-E5CA-B8FF-D12F5A84E924}"/>
                  </a:ext>
                </a:extLst>
              </p:cNvPr>
              <p:cNvPicPr/>
              <p:nvPr/>
            </p:nvPicPr>
            <p:blipFill>
              <a:blip r:embed="rId4"/>
              <a:stretch>
                <a:fillRect/>
              </a:stretch>
            </p:blipFill>
            <p:spPr>
              <a:xfrm>
                <a:off x="416532" y="5220035"/>
                <a:ext cx="1517400"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mc:Choice>
        <mc:Fallback xmlns="">
          <p:pic>
            <p:nvPicPr>
              <p:cNvPr id="8" name="Ink 7">
                <a:extLst>
                  <a:ext uri="{FF2B5EF4-FFF2-40B4-BE49-F238E27FC236}">
                    <a16:creationId xmlns:a16="http://schemas.microsoft.com/office/drawing/2014/main" id="{D56CF7B1-C612-F6A7-9182-F235A36B93BE}"/>
                  </a:ext>
                </a:extLst>
              </p:cNvPr>
              <p:cNvPicPr/>
              <p:nvPr/>
            </p:nvPicPr>
            <p:blipFill>
              <a:blip r:embed="rId6"/>
              <a:stretch>
                <a:fillRect/>
              </a:stretch>
            </p:blipFill>
            <p:spPr>
              <a:xfrm>
                <a:off x="5943612" y="4167395"/>
                <a:ext cx="2724120" cy="700560"/>
              </a:xfrm>
              <a:prstGeom prst="rect">
                <a:avLst/>
              </a:prstGeom>
            </p:spPr>
          </p:pic>
        </mc:Fallback>
      </mc:AlternateContent>
    </p:spTree>
    <p:extLst>
      <p:ext uri="{BB962C8B-B14F-4D97-AF65-F5344CB8AC3E}">
        <p14:creationId xmlns:p14="http://schemas.microsoft.com/office/powerpoint/2010/main" val="3769950404"/>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en-US" dirty="0"/>
              <a:t>World Check Updates Review Process</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en-US" dirty="0"/>
              <a:t>By clicking on the </a:t>
            </a:r>
            <a:r>
              <a:rPr lang="en-US" dirty="0">
                <a:solidFill>
                  <a:srgbClr val="FF0000"/>
                </a:solidFill>
              </a:rPr>
              <a:t>Third Party</a:t>
            </a:r>
            <a:r>
              <a:rPr lang="en-US" dirty="0"/>
              <a:t> it will take you directly to the World Check record to review.</a:t>
            </a:r>
          </a:p>
          <a:p>
            <a:pPr marL="0" indent="0">
              <a:buNone/>
            </a:pPr>
            <a:r>
              <a:rPr lang="en-US" dirty="0"/>
              <a:t>If the update is a possible new match you will need to determine if it is the same company as your Third Party and mark the Resolution type according.</a:t>
            </a:r>
          </a:p>
          <a:p>
            <a:pPr marL="0" indent="0">
              <a:buNone/>
            </a:pPr>
            <a:r>
              <a:rPr lang="en-US" dirty="0"/>
              <a:t>Once that is completed you will mark the blue Review button as shown below</a:t>
            </a:r>
          </a:p>
          <a:p>
            <a:endParaRPr lang="en-US" dirty="0"/>
          </a:p>
          <a:p>
            <a:endParaRPr lang="en-US" dirty="0"/>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pPr/>
              <a:t>78</a:t>
            </a:fld>
            <a:endParaRPr lang="en-US" dirty="0"/>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mc:Choice>
        <mc:Fallback xmlns="">
          <p:pic>
            <p:nvPicPr>
              <p:cNvPr id="7" name="Ink 6">
                <a:extLst>
                  <a:ext uri="{FF2B5EF4-FFF2-40B4-BE49-F238E27FC236}">
                    <a16:creationId xmlns:a16="http://schemas.microsoft.com/office/drawing/2014/main" id="{41207410-614C-DEA5-B38D-AEA7586EB46C}"/>
                  </a:ext>
                </a:extLst>
              </p:cNvPr>
              <p:cNvPicPr/>
              <p:nvPr/>
            </p:nvPicPr>
            <p:blipFill>
              <a:blip r:embed="rId4"/>
              <a:stretch>
                <a:fillRect/>
              </a:stretch>
            </p:blipFill>
            <p:spPr>
              <a:xfrm>
                <a:off x="4311561" y="5712515"/>
                <a:ext cx="834840" cy="226080"/>
              </a:xfrm>
              <a:prstGeom prst="rect">
                <a:avLst/>
              </a:prstGeom>
            </p:spPr>
          </p:pic>
        </mc:Fallback>
      </mc:AlternateConten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20284"/>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en-US" dirty="0"/>
              <a:t>World Check Updates Review Process</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en-US" dirty="0"/>
              <a:t>If the new World Check item is a positive match, it then </a:t>
            </a:r>
            <a:r>
              <a:rPr lang="en-US" b="1" dirty="0"/>
              <a:t>must</a:t>
            </a:r>
            <a:r>
              <a:rPr lang="en-US" dirty="0"/>
              <a:t> be routed to the Approval Team for review to determine if there are any red flag issues that would prevent us from conducting business with that Third Party.</a:t>
            </a:r>
          </a:p>
          <a:p>
            <a:pPr marL="0" indent="0">
              <a:buNone/>
            </a:pPr>
            <a:r>
              <a:rPr lang="en-US" dirty="0"/>
              <a:t>To send this to the Approval Team for review you would click on the blue Add Reviewer button highlighted below.</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pPr/>
              <a:t>79</a:t>
            </a:fld>
            <a:endParaRPr lang="en-US" dirty="0"/>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mc:Choice>
        <mc:Fallback xmlns="">
          <p:pic>
            <p:nvPicPr>
              <p:cNvPr id="7" name="Ink 6">
                <a:extLst>
                  <a:ext uri="{FF2B5EF4-FFF2-40B4-BE49-F238E27FC236}">
                    <a16:creationId xmlns:a16="http://schemas.microsoft.com/office/drawing/2014/main" id="{888EBA61-2757-66C4-3F58-55919EFADF4F}"/>
                  </a:ext>
                </a:extLst>
              </p:cNvPr>
              <p:cNvPicPr/>
              <p:nvPr/>
            </p:nvPicPr>
            <p:blipFill>
              <a:blip r:embed="rId4"/>
              <a:stretch>
                <a:fillRect/>
              </a:stretch>
            </p:blipFill>
            <p:spPr>
              <a:xfrm>
                <a:off x="7379292" y="5858315"/>
                <a:ext cx="83412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mc:Choice>
        <mc:Fallback xmlns="">
          <p:pic>
            <p:nvPicPr>
              <p:cNvPr id="9" name="Ink 8">
                <a:extLst>
                  <a:ext uri="{FF2B5EF4-FFF2-40B4-BE49-F238E27FC236}">
                    <a16:creationId xmlns:a16="http://schemas.microsoft.com/office/drawing/2014/main" id="{B677E595-8F3B-09AD-6A68-B56A158F60A2}"/>
                  </a:ext>
                </a:extLst>
              </p:cNvPr>
              <p:cNvPicPr/>
              <p:nvPr/>
            </p:nvPicPr>
            <p:blipFill>
              <a:blip r:embed="rId6"/>
              <a:stretch>
                <a:fillRect/>
              </a:stretch>
            </p:blipFill>
            <p:spPr>
              <a:xfrm>
                <a:off x="4301292" y="5555195"/>
                <a:ext cx="452520" cy="265320"/>
              </a:xfrm>
              <a:prstGeom prst="rect">
                <a:avLst/>
              </a:prstGeom>
            </p:spPr>
          </p:pic>
        </mc:Fallback>
      </mc:AlternateConten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09101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en-GB" dirty="0"/>
              <a:t>Adding a New Third Party onto LSEG</a:t>
            </a:r>
          </a:p>
        </p:txBody>
      </p:sp>
      <p:cxnSp>
        <p:nvCxnSpPr>
          <p:cNvPr id="4" name="Straight Arrow Connector 3">
            <a:extLst>
              <a:ext uri="{FF2B5EF4-FFF2-40B4-BE49-F238E27FC236}">
                <a16:creationId xmlns:a16="http://schemas.microsoft.com/office/drawing/2014/main" id="{C290A64A-B1F9-2F60-C03B-EEF2DB0C4F3E}"/>
              </a:ext>
            </a:extLst>
          </p:cNvPr>
          <p:cNvCxnSpPr>
            <a:cxnSpLocks/>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rotWithShape="1">
          <a:blip r:embed="rId2"/>
          <a:srcRect b="16812"/>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169825"/>
          </a:xfrm>
          <a:prstGeom prst="rect">
            <a:avLst/>
          </a:prstGeom>
          <a:noFill/>
        </p:spPr>
        <p:txBody>
          <a:bodyPr wrap="square" rtlCol="0">
            <a:spAutoFit/>
          </a:bodyPr>
          <a:lstStyle/>
          <a:p>
            <a:pPr marL="285750" indent="-285750">
              <a:buFont typeface="Arial" panose="020B0604020202020204" pitchFamily="34" charset="0"/>
              <a:buChar char="•"/>
            </a:pPr>
            <a:r>
              <a:rPr lang="en-GB" sz="1500" dirty="0"/>
              <a:t>Completed by the </a:t>
            </a:r>
            <a:r>
              <a:rPr lang="en-GB" sz="1500" b="1" dirty="0">
                <a:solidFill>
                  <a:srgbClr val="FF0000"/>
                </a:solidFill>
              </a:rPr>
              <a:t>Onboarding Team </a:t>
            </a:r>
          </a:p>
          <a:p>
            <a:pPr marL="285750" indent="-285750">
              <a:buFont typeface="Arial" panose="020B0604020202020204" pitchFamily="34" charset="0"/>
              <a:buChar char="•"/>
            </a:pPr>
            <a:r>
              <a:rPr lang="en-GB" sz="1500" dirty="0"/>
              <a:t>From the Home Screen, select </a:t>
            </a:r>
            <a:r>
              <a:rPr lang="en-GB" sz="1500" b="1" dirty="0">
                <a:solidFill>
                  <a:srgbClr val="0070C0"/>
                </a:solidFill>
              </a:rPr>
              <a:t>THIRD-PARTY</a:t>
            </a:r>
            <a:r>
              <a:rPr lang="en-GB" sz="1500" dirty="0"/>
              <a:t> from the Top Menu to take you to the Third-Party Overview for your organisation.</a:t>
            </a:r>
          </a:p>
          <a:p>
            <a:pPr marL="285750" indent="-285750">
              <a:buFont typeface="Arial" panose="020B0604020202020204" pitchFamily="34" charset="0"/>
              <a:buChar char="•"/>
            </a:pPr>
            <a:r>
              <a:rPr lang="en-GB" sz="1500" dirty="0"/>
              <a:t>To avoid duplication, before you add a third party into the system, you must first check that it does not already exist.  Use the </a:t>
            </a:r>
            <a:r>
              <a:rPr lang="en-GB" sz="1500" b="1" dirty="0">
                <a:solidFill>
                  <a:srgbClr val="0070C0"/>
                </a:solidFill>
              </a:rPr>
              <a:t>ADVANCED SEARCH</a:t>
            </a:r>
            <a:r>
              <a:rPr lang="en-GB" sz="1500" dirty="0"/>
              <a:t> (functionality is much better than the general search box) to check for pre-existence of third-parties. </a:t>
            </a:r>
          </a:p>
          <a:p>
            <a:pPr marL="285750" indent="-285750">
              <a:buFont typeface="Arial" panose="020B0604020202020204" pitchFamily="34" charset="0"/>
              <a:buChar char="•"/>
            </a:pPr>
            <a:r>
              <a:rPr lang="en-GB" sz="1500" dirty="0"/>
              <a:t>If the third-party exists and is approved in the system, you can proceed transacting with third party. If the third-party exists and is denied in the system, contact the RPM Compliance Team</a:t>
            </a:r>
          </a:p>
          <a:p>
            <a:pPr marL="285750" indent="-285750">
              <a:buFont typeface="Arial" panose="020B0604020202020204" pitchFamily="34" charset="0"/>
              <a:buChar char="•"/>
            </a:pPr>
            <a:r>
              <a:rPr lang="en-GB" sz="1500" dirty="0"/>
              <a:t>If the third party does not exist, click on </a:t>
            </a:r>
            <a:r>
              <a:rPr lang="en-GB" sz="1500" b="1" dirty="0">
                <a:solidFill>
                  <a:srgbClr val="0070C0"/>
                </a:solidFill>
              </a:rPr>
              <a:t>ADD THIRD PARTY </a:t>
            </a:r>
            <a:r>
              <a:rPr lang="en-GB" sz="1500" dirty="0"/>
              <a:t>to create a new third-party record.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pPr/>
              <a:t>8</a:t>
            </a:fld>
            <a:endParaRPr lang="en-US" dirty="0"/>
          </a:p>
        </p:txBody>
      </p:sp>
      <p:cxnSp>
        <p:nvCxnSpPr>
          <p:cNvPr id="6" name="Straight Arrow Connector 5">
            <a:extLst>
              <a:ext uri="{FF2B5EF4-FFF2-40B4-BE49-F238E27FC236}">
                <a16:creationId xmlns:a16="http://schemas.microsoft.com/office/drawing/2014/main" id="{C1286967-E9F1-3D50-F515-171B6463FFEA}"/>
              </a:ext>
            </a:extLst>
          </p:cNvPr>
          <p:cNvCxnSpPr>
            <a:cxnSpLocks/>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a:cxnSpLocks/>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0913225"/>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en-US" dirty="0"/>
              <a:t>World Check Updates Review Process</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pPr/>
              <a:t>80</a:t>
            </a:fld>
            <a:endParaRPr lang="en-US" dirty="0"/>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en-US" dirty="0"/>
              <a:t>LSEG will then open the below box for routing.  Select User Group, select Approval Team in the Reviewers box, select a due date and click Create </a:t>
            </a:r>
            <a:r>
              <a:rPr lang="en-US" dirty="0" err="1"/>
              <a:t>Adhoc</a:t>
            </a:r>
            <a:r>
              <a:rPr lang="en-US" dirty="0"/>
              <a:t> Activity.  </a:t>
            </a:r>
          </a:p>
          <a:p>
            <a:pPr marL="0" indent="0">
              <a:buNone/>
            </a:pPr>
            <a:r>
              <a:rPr lang="en-US" dirty="0"/>
              <a:t>The Third Party will then be forwarded to the Approval Team members for their review.</a:t>
            </a: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mc:Choice>
        <mc:Fallback xmlns="">
          <p:pic>
            <p:nvPicPr>
              <p:cNvPr id="15" name="Ink 14">
                <a:extLst>
                  <a:ext uri="{FF2B5EF4-FFF2-40B4-BE49-F238E27FC236}">
                    <a16:creationId xmlns:a16="http://schemas.microsoft.com/office/drawing/2014/main" id="{309640FE-85BC-5271-50C8-F80D8BC17130}"/>
                  </a:ext>
                </a:extLst>
              </p:cNvPr>
              <p:cNvPicPr/>
              <p:nvPr/>
            </p:nvPicPr>
            <p:blipFill>
              <a:blip r:embed="rId4"/>
              <a:stretch>
                <a:fillRect/>
              </a:stretch>
            </p:blipFill>
            <p:spPr>
              <a:xfrm>
                <a:off x="408252" y="4267115"/>
                <a:ext cx="7578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mc:Choice>
        <mc:Fallback xmlns="">
          <p:pic>
            <p:nvPicPr>
              <p:cNvPr id="16" name="Ink 15">
                <a:extLst>
                  <a:ext uri="{FF2B5EF4-FFF2-40B4-BE49-F238E27FC236}">
                    <a16:creationId xmlns:a16="http://schemas.microsoft.com/office/drawing/2014/main" id="{648B62B7-D9AC-6C8C-DD56-2ABACECE8A02}"/>
                  </a:ext>
                </a:extLst>
              </p:cNvPr>
              <p:cNvPicPr/>
              <p:nvPr/>
            </p:nvPicPr>
            <p:blipFill>
              <a:blip r:embed="rId6"/>
              <a:stretch>
                <a:fillRect/>
              </a:stretch>
            </p:blipFill>
            <p:spPr>
              <a:xfrm>
                <a:off x="457212" y="4562315"/>
                <a:ext cx="183132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mc:Choice>
        <mc:Fallback xmlns="">
          <p:pic>
            <p:nvPicPr>
              <p:cNvPr id="17" name="Ink 16">
                <a:extLst>
                  <a:ext uri="{FF2B5EF4-FFF2-40B4-BE49-F238E27FC236}">
                    <a16:creationId xmlns:a16="http://schemas.microsoft.com/office/drawing/2014/main" id="{FF40517A-DFF8-13CA-1160-34A254549774}"/>
                  </a:ext>
                </a:extLst>
              </p:cNvPr>
              <p:cNvPicPr/>
              <p:nvPr/>
            </p:nvPicPr>
            <p:blipFill>
              <a:blip r:embed="rId8"/>
              <a:stretch>
                <a:fillRect/>
              </a:stretch>
            </p:blipFill>
            <p:spPr>
              <a:xfrm>
                <a:off x="2512452" y="4601915"/>
                <a:ext cx="14439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mc:Choice>
        <mc:Fallback xmlns="">
          <p:pic>
            <p:nvPicPr>
              <p:cNvPr id="18" name="Ink 17">
                <a:extLst>
                  <a:ext uri="{FF2B5EF4-FFF2-40B4-BE49-F238E27FC236}">
                    <a16:creationId xmlns:a16="http://schemas.microsoft.com/office/drawing/2014/main" id="{156ECD92-59DA-3580-3CF8-27EAD8174101}"/>
                  </a:ext>
                </a:extLst>
              </p:cNvPr>
              <p:cNvPicPr/>
              <p:nvPr/>
            </p:nvPicPr>
            <p:blipFill>
              <a:blip r:embed="rId10"/>
              <a:stretch>
                <a:fillRect/>
              </a:stretch>
            </p:blipFill>
            <p:spPr>
              <a:xfrm>
                <a:off x="7369212" y="5486795"/>
                <a:ext cx="1038600" cy="235440"/>
              </a:xfrm>
              <a:prstGeom prst="rect">
                <a:avLst/>
              </a:prstGeom>
            </p:spPr>
          </p:pic>
        </mc:Fallback>
      </mc:AlternateContent>
    </p:spTree>
    <p:extLst>
      <p:ext uri="{BB962C8B-B14F-4D97-AF65-F5344CB8AC3E}">
        <p14:creationId xmlns:p14="http://schemas.microsoft.com/office/powerpoint/2010/main" val="1612522934"/>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en-US" dirty="0"/>
              <a:t>World Check Updates Review Process</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dirty="0"/>
          </a:p>
          <a:p>
            <a:endParaRPr lang="en-US" dirty="0"/>
          </a:p>
          <a:p>
            <a:endParaRPr lang="en-US" dirty="0"/>
          </a:p>
          <a:p>
            <a:pPr marL="0" indent="0">
              <a:buNone/>
            </a:pPr>
            <a:r>
              <a:rPr lang="en-US"/>
              <a:t>If approved </a:t>
            </a:r>
            <a:r>
              <a:rPr lang="en-US" dirty="0"/>
              <a:t>they would just hit the review button while in the World Check screening and proceed as always.</a:t>
            </a:r>
          </a:p>
          <a:p>
            <a:pPr marL="0" indent="0">
              <a:buNone/>
            </a:pPr>
            <a:r>
              <a:rPr lang="en-US" dirty="0"/>
              <a:t>If any red flag issues are spotted that leads us to cease business activities they should Offboard the Third Party and then Decline the Third Party.</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pPr/>
              <a:t>81</a:t>
            </a:fld>
            <a:endParaRPr lang="en-US" dirty="0"/>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061829"/>
          </a:xfrm>
          <a:prstGeom prst="rect">
            <a:avLst/>
          </a:prstGeom>
          <a:noFill/>
        </p:spPr>
        <p:txBody>
          <a:bodyPr wrap="square" rtlCol="0">
            <a:spAutoFit/>
          </a:bodyPr>
          <a:lstStyle/>
          <a:p>
            <a:r>
              <a:rPr lang="en-US" sz="2100" dirty="0"/>
              <a:t>The Approval Team will then have the Third Party in their Items to Review tab for them to review and ensure that they wish to continue to conduct business with the Third Party.  </a:t>
            </a:r>
          </a:p>
        </p:txBody>
      </p:sp>
    </p:spTree>
    <p:extLst>
      <p:ext uri="{BB962C8B-B14F-4D97-AF65-F5344CB8AC3E}">
        <p14:creationId xmlns:p14="http://schemas.microsoft.com/office/powerpoint/2010/main" val="2976394140"/>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en-US" dirty="0"/>
              <a:t>World Check Updates Review Process</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en-US" dirty="0"/>
              <a:t>If the World Check hit was previously marked a Positive match and there is new data in the World Check Further Information Tab, this should also be routed to the Approval Team for their review as above.</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pPr/>
              <a:t>82</a:t>
            </a:fld>
            <a:endParaRPr lang="en-US" dirty="0"/>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mc:Choice>
        <mc:Fallback xmlns="">
          <p:pic>
            <p:nvPicPr>
              <p:cNvPr id="8" name="Ink 7">
                <a:extLst>
                  <a:ext uri="{FF2B5EF4-FFF2-40B4-BE49-F238E27FC236}">
                    <a16:creationId xmlns:a16="http://schemas.microsoft.com/office/drawing/2014/main" id="{390E1550-AEDA-E2BF-4300-6DA0EA754CE6}"/>
                  </a:ext>
                </a:extLst>
              </p:cNvPr>
              <p:cNvPicPr/>
              <p:nvPr/>
            </p:nvPicPr>
            <p:blipFill>
              <a:blip r:embed="rId4"/>
              <a:stretch>
                <a:fillRect/>
              </a:stretch>
            </p:blipFill>
            <p:spPr>
              <a:xfrm>
                <a:off x="63921" y="6283115"/>
                <a:ext cx="7148160" cy="432000"/>
              </a:xfrm>
              <a:prstGeom prst="rect">
                <a:avLst/>
              </a:prstGeom>
            </p:spPr>
          </p:pic>
        </mc:Fallback>
      </mc:AlternateContent>
    </p:spTree>
    <p:extLst>
      <p:ext uri="{BB962C8B-B14F-4D97-AF65-F5344CB8AC3E}">
        <p14:creationId xmlns:p14="http://schemas.microsoft.com/office/powerpoint/2010/main" val="2712981582"/>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en-US" dirty="0"/>
              <a:t>World Check Updates Review Process</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en-US" dirty="0"/>
              <a:t>If the new World Check hits are not matches or there is no new relevant data in the Further Information tab the Responsible Party may just hit the Review button to complete the task with no further review necessary.</a:t>
            </a:r>
          </a:p>
          <a:p>
            <a:pPr marL="0" indent="0">
              <a:buNone/>
            </a:pPr>
            <a:r>
              <a:rPr lang="en-US" dirty="0"/>
              <a:t>*Please note that at any time the Approval Team members may create another </a:t>
            </a:r>
            <a:r>
              <a:rPr lang="en-US" dirty="0" err="1"/>
              <a:t>Adhoc</a:t>
            </a:r>
            <a:r>
              <a:rPr lang="en-US" dirty="0"/>
              <a:t> Activity and add another level of review and send to Compliance and Legal at RPM for assistance.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pPr/>
              <a:t>83</a:t>
            </a:fld>
            <a:endParaRPr lang="en-US" dirty="0"/>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mc:Choice>
        <mc:Fallback xmlns="">
          <p:pic>
            <p:nvPicPr>
              <p:cNvPr id="7" name="Ink 6">
                <a:extLst>
                  <a:ext uri="{FF2B5EF4-FFF2-40B4-BE49-F238E27FC236}">
                    <a16:creationId xmlns:a16="http://schemas.microsoft.com/office/drawing/2014/main" id="{E115C564-5F87-FECC-3D7F-4A5A31B632C2}"/>
                  </a:ext>
                </a:extLst>
              </p:cNvPr>
              <p:cNvPicPr/>
              <p:nvPr/>
            </p:nvPicPr>
            <p:blipFill>
              <a:blip r:embed="rId4"/>
              <a:stretch>
                <a:fillRect/>
              </a:stretch>
            </p:blipFill>
            <p:spPr>
              <a:xfrm>
                <a:off x="417972" y="5319318"/>
                <a:ext cx="1964880" cy="236880"/>
              </a:xfrm>
              <a:prstGeom prst="rect">
                <a:avLst/>
              </a:prstGeom>
            </p:spPr>
          </p:pic>
        </mc:Fallback>
      </mc:AlternateContent>
    </p:spTree>
    <p:extLst>
      <p:ext uri="{BB962C8B-B14F-4D97-AF65-F5344CB8AC3E}">
        <p14:creationId xmlns:p14="http://schemas.microsoft.com/office/powerpoint/2010/main" val="3888870378"/>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n-GB" sz="1600" b="1" dirty="0"/>
              <a:t>Reviewing Renewals:</a:t>
            </a:r>
          </a:p>
          <a:p>
            <a:pPr marL="0" indent="0">
              <a:buNone/>
            </a:pPr>
            <a:endParaRPr lang="en-GB" sz="1600" dirty="0"/>
          </a:p>
          <a:p>
            <a:pPr marL="0" indent="0">
              <a:buNone/>
            </a:pPr>
            <a:r>
              <a:rPr lang="en-GB" sz="1600" dirty="0"/>
              <a:t>Based on the risk level all third parties when onboarded receive a renewal date.  When that renewal date hits all of the Onboarding Team members for that third party’s division will receive a task to complete on their Home screen </a:t>
            </a:r>
            <a:r>
              <a:rPr lang="en-GB" sz="1600"/>
              <a:t>in LSEG.</a:t>
            </a:r>
            <a:endParaRPr lang="en-GB" sz="1600" dirty="0"/>
          </a:p>
          <a:p>
            <a:pPr marL="0" indent="0">
              <a:buNone/>
            </a:pPr>
            <a:endParaRPr lang="en-GB" sz="1600" dirty="0"/>
          </a:p>
          <a:p>
            <a:pPr marL="0" indent="0">
              <a:buNone/>
            </a:pPr>
            <a:endParaRPr lang="en-GB" sz="1600" dirty="0"/>
          </a:p>
          <a:p>
            <a:pPr marL="0" indent="0">
              <a:buNone/>
            </a:pPr>
            <a:endParaRPr lang="en-GB" sz="1600"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84</a:t>
            </a:fld>
            <a:endParaRPr lang="en-US" dirty="0"/>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xmlns:p14="http://schemas.microsoft.com/office/powerpoint/2010/main" val="2960366691"/>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a:bodyPr>
          <a:lstStyle/>
          <a:p>
            <a:pPr marL="0" indent="0">
              <a:buNone/>
            </a:pPr>
            <a:r>
              <a:rPr lang="en-GB" sz="1600" b="1" dirty="0"/>
              <a:t>Reviewing Renewals:</a:t>
            </a:r>
          </a:p>
          <a:p>
            <a:pPr marL="0" indent="0">
              <a:buNone/>
            </a:pPr>
            <a:r>
              <a:rPr lang="en-GB" sz="1600" dirty="0"/>
              <a:t>To complete the renewal process the Onboarding Team will click on the third party name provided which will open the third-party.</a:t>
            </a:r>
          </a:p>
          <a:p>
            <a:pPr marL="0" indent="0">
              <a:buNone/>
            </a:pPr>
            <a:r>
              <a:rPr lang="en-GB" sz="1600" dirty="0"/>
              <a:t>At this time they should review the content of the third party, including the address and revenue amount to confirm that those are still accurate along with a review of the World Check/Media Check data.</a:t>
            </a:r>
          </a:p>
          <a:p>
            <a:pPr marL="0" indent="0">
              <a:buNone/>
            </a:pPr>
            <a:r>
              <a:rPr lang="en-GB" sz="1600" dirty="0"/>
              <a:t>To review World Check/Media Check they should hit the screening tab at the top.</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dirty="0"/>
              <a:t>If </a:t>
            </a:r>
          </a:p>
          <a:p>
            <a:pPr marL="0" indent="0">
              <a:buNone/>
            </a:pPr>
            <a:r>
              <a:rPr lang="en-GB" sz="1600" dirty="0">
                <a:solidFill>
                  <a:srgbClr val="FF0000"/>
                </a:solidFill>
              </a:rPr>
              <a:t>They are looking for either a completely new match or any new information in a previously marked match.  </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85</a:t>
            </a:fld>
            <a:endParaRPr lang="en-US" dirty="0"/>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mc:Choice>
        <mc:Fallback xmlns="">
          <p:pic>
            <p:nvPicPr>
              <p:cNvPr id="8" name="Ink 7">
                <a:extLst>
                  <a:ext uri="{FF2B5EF4-FFF2-40B4-BE49-F238E27FC236}">
                    <a16:creationId xmlns:a16="http://schemas.microsoft.com/office/drawing/2014/main" id="{CAA2FCE2-7505-940D-6607-012F2A1C4C47}"/>
                  </a:ext>
                </a:extLst>
              </p:cNvPr>
              <p:cNvPicPr/>
              <p:nvPr/>
            </p:nvPicPr>
            <p:blipFill>
              <a:blip r:embed="rId4"/>
              <a:stretch>
                <a:fillRect/>
              </a:stretch>
            </p:blipFill>
            <p:spPr>
              <a:xfrm>
                <a:off x="1925685" y="3966543"/>
                <a:ext cx="470880" cy="244440"/>
              </a:xfrm>
              <a:prstGeom prst="rect">
                <a:avLst/>
              </a:prstGeom>
            </p:spPr>
          </p:pic>
        </mc:Fallback>
      </mc:AlternateContent>
    </p:spTree>
    <p:extLst>
      <p:ext uri="{BB962C8B-B14F-4D97-AF65-F5344CB8AC3E}">
        <p14:creationId xmlns:p14="http://schemas.microsoft.com/office/powerpoint/2010/main" val="2137276695"/>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en-GB" sz="1600" b="1" dirty="0"/>
              <a:t>Reviewing Renewals:</a:t>
            </a:r>
          </a:p>
          <a:p>
            <a:pPr marL="0" indent="0">
              <a:buNone/>
            </a:pPr>
            <a:endParaRPr lang="en-GB" sz="1600" dirty="0"/>
          </a:p>
          <a:p>
            <a:pPr marL="0" indent="0">
              <a:buNone/>
            </a:pPr>
            <a:r>
              <a:rPr lang="en-GB" sz="1600" dirty="0"/>
              <a:t>Once they have completed review of the Details section and World Check/Media Check they can then start the renewal workflow by clicking Renew.</a:t>
            </a:r>
          </a:p>
          <a:p>
            <a:pPr marL="0" indent="0">
              <a:buNone/>
            </a:pPr>
            <a:endParaRPr lang="en-GB" sz="1600"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86</a:t>
            </a:fld>
            <a:endParaRPr lang="en-US" dirty="0"/>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mc:Choice>
        <mc:Fallback xmlns="">
          <p:pic>
            <p:nvPicPr>
              <p:cNvPr id="8" name="Ink 7">
                <a:extLst>
                  <a:ext uri="{FF2B5EF4-FFF2-40B4-BE49-F238E27FC236}">
                    <a16:creationId xmlns:a16="http://schemas.microsoft.com/office/drawing/2014/main" id="{E45047BF-9BDC-97B6-5929-6CC41D130627}"/>
                  </a:ext>
                </a:extLst>
              </p:cNvPr>
              <p:cNvPicPr/>
              <p:nvPr/>
            </p:nvPicPr>
            <p:blipFill>
              <a:blip r:embed="rId4"/>
              <a:stretch>
                <a:fillRect/>
              </a:stretch>
            </p:blipFill>
            <p:spPr>
              <a:xfrm>
                <a:off x="6950565" y="4009743"/>
                <a:ext cx="1101960" cy="1060200"/>
              </a:xfrm>
              <a:prstGeom prst="rect">
                <a:avLst/>
              </a:prstGeom>
            </p:spPr>
          </p:pic>
        </mc:Fallback>
      </mc:AlternateContent>
    </p:spTree>
    <p:extLst>
      <p:ext uri="{BB962C8B-B14F-4D97-AF65-F5344CB8AC3E}">
        <p14:creationId xmlns:p14="http://schemas.microsoft.com/office/powerpoint/2010/main" val="215823353"/>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n-GB" sz="1600" b="1" dirty="0"/>
              <a:t>Reviewing Renewals:</a:t>
            </a:r>
          </a:p>
          <a:p>
            <a:pPr marL="0" indent="0">
              <a:buNone/>
            </a:pPr>
            <a:endParaRPr lang="en-GB" sz="1600" dirty="0"/>
          </a:p>
          <a:p>
            <a:pPr marL="0" indent="0">
              <a:buNone/>
            </a:pPr>
            <a:r>
              <a:rPr lang="en-GB" sz="1600" dirty="0"/>
              <a:t>Once the Renew button is clicked it will open up the Renewal Workflow as shown below.  This is very similar to the onboarding workflow.</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87</a:t>
            </a:fld>
            <a:endParaRPr lang="en-US" dirty="0"/>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xmlns:p14="http://schemas.microsoft.com/office/powerpoint/2010/main" val="338515577"/>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en-GB" sz="1600" b="1" dirty="0"/>
              <a:t>Reviewing Renewals:</a:t>
            </a:r>
          </a:p>
          <a:p>
            <a:pPr marL="0" indent="0">
              <a:buNone/>
            </a:pPr>
            <a:endParaRPr lang="en-GB" sz="1600" dirty="0"/>
          </a:p>
          <a:p>
            <a:pPr marL="0" indent="0">
              <a:buNone/>
            </a:pPr>
            <a:r>
              <a:rPr lang="en-GB" sz="1600" dirty="0"/>
              <a:t>From here they will click on the Pencil icon to complete the first step of the workflow.</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88</a:t>
            </a:fld>
            <a:endParaRPr lang="en-US" dirty="0"/>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mc:Choice>
        <mc:Fallback xmlns="">
          <p:pic>
            <p:nvPicPr>
              <p:cNvPr id="5" name="Ink 4">
                <a:extLst>
                  <a:ext uri="{FF2B5EF4-FFF2-40B4-BE49-F238E27FC236}">
                    <a16:creationId xmlns:a16="http://schemas.microsoft.com/office/drawing/2014/main" id="{4661065C-BBAD-E009-B4CE-0264845BB8F7}"/>
                  </a:ext>
                </a:extLst>
              </p:cNvPr>
              <p:cNvPicPr/>
              <p:nvPr/>
            </p:nvPicPr>
            <p:blipFill>
              <a:blip r:embed="rId4"/>
              <a:stretch>
                <a:fillRect/>
              </a:stretch>
            </p:blipFill>
            <p:spPr>
              <a:xfrm>
                <a:off x="8015445" y="5155840"/>
                <a:ext cx="32904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mc:Choice>
        <mc:Fallback xmlns="">
          <p:pic>
            <p:nvPicPr>
              <p:cNvPr id="7" name="Ink 6">
                <a:extLst>
                  <a:ext uri="{FF2B5EF4-FFF2-40B4-BE49-F238E27FC236}">
                    <a16:creationId xmlns:a16="http://schemas.microsoft.com/office/drawing/2014/main" id="{81F8D136-5215-F739-FE84-A6522B27E997}"/>
                  </a:ext>
                </a:extLst>
              </p:cNvPr>
              <p:cNvPicPr/>
              <p:nvPr/>
            </p:nvPicPr>
            <p:blipFill>
              <a:blip r:embed="rId6"/>
              <a:stretch>
                <a:fillRect/>
              </a:stretch>
            </p:blipFill>
            <p:spPr>
              <a:xfrm>
                <a:off x="4091805" y="5156200"/>
                <a:ext cx="1625400" cy="216000"/>
              </a:xfrm>
              <a:prstGeom prst="rect">
                <a:avLst/>
              </a:prstGeom>
            </p:spPr>
          </p:pic>
        </mc:Fallback>
      </mc:AlternateContent>
    </p:spTree>
    <p:extLst>
      <p:ext uri="{BB962C8B-B14F-4D97-AF65-F5344CB8AC3E}">
        <p14:creationId xmlns:p14="http://schemas.microsoft.com/office/powerpoint/2010/main" val="1728937898"/>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a:bodyPr>
          <a:lstStyle/>
          <a:p>
            <a:pPr marL="0" indent="0">
              <a:buNone/>
            </a:pPr>
            <a:r>
              <a:rPr lang="en-GB" sz="1600" b="1" dirty="0"/>
              <a:t>Reviewing Renewals:</a:t>
            </a:r>
          </a:p>
          <a:p>
            <a:pPr marL="0" indent="0">
              <a:buNone/>
            </a:pPr>
            <a:r>
              <a:rPr lang="en-GB" sz="1600" dirty="0"/>
              <a:t>The first step is to complete the Assessment.  For the renewal process the Assessment options are as follows:</a:t>
            </a:r>
          </a:p>
          <a:p>
            <a:pPr marL="0" indent="0">
              <a:buNone/>
            </a:pPr>
            <a:r>
              <a:rPr lang="en-GB" sz="1600" dirty="0"/>
              <a:t>Low Risk w/o Hits</a:t>
            </a:r>
          </a:p>
          <a:p>
            <a:pPr marL="0" indent="0">
              <a:buNone/>
            </a:pPr>
            <a:r>
              <a:rPr lang="en-GB" sz="1600" dirty="0"/>
              <a:t>Medium Risk w/o Hits</a:t>
            </a:r>
          </a:p>
          <a:p>
            <a:pPr marL="0" indent="0">
              <a:buNone/>
            </a:pPr>
            <a:r>
              <a:rPr lang="en-GB" sz="1600" dirty="0"/>
              <a:t>High Risk w/o Hits</a:t>
            </a:r>
          </a:p>
          <a:p>
            <a:pPr marL="0" indent="0">
              <a:buNone/>
            </a:pPr>
            <a:r>
              <a:rPr lang="en-GB" sz="1600" dirty="0"/>
              <a:t>Possible 3</a:t>
            </a:r>
            <a:r>
              <a:rPr lang="en-GB" sz="1600" baseline="30000" dirty="0"/>
              <a:t>rd</a:t>
            </a:r>
            <a:r>
              <a:rPr lang="en-GB" sz="1600" dirty="0"/>
              <a:t> Party Status Change</a:t>
            </a:r>
          </a:p>
          <a:p>
            <a:pPr marL="0" indent="0">
              <a:buNone/>
            </a:pPr>
            <a:r>
              <a:rPr lang="en-GB" sz="1600" dirty="0"/>
              <a:t>Decline Third Party</a:t>
            </a:r>
          </a:p>
          <a:p>
            <a:pPr marL="0" indent="0">
              <a:buNone/>
            </a:pPr>
            <a:r>
              <a:rPr lang="en-GB" sz="1600" dirty="0"/>
              <a:t>This is slightly different from the onboarding process.  If there is no </a:t>
            </a:r>
            <a:r>
              <a:rPr lang="en-GB" sz="1600" b="1" dirty="0"/>
              <a:t>NEW</a:t>
            </a:r>
            <a:r>
              <a:rPr lang="en-GB" sz="1600" dirty="0"/>
              <a:t> data in World Check/Media Check or a significant status change that would need to go to the approval team; the Onboarding Team will pick one of the first three options to match the risk level of the third party.  </a:t>
            </a:r>
          </a:p>
          <a:p>
            <a:pPr marL="0" indent="0">
              <a:buNone/>
            </a:pPr>
            <a:r>
              <a:rPr lang="en-GB" sz="1600" dirty="0"/>
              <a:t>If there is a new World Check/Media Check or status change, they then would pick Possible 3</a:t>
            </a:r>
            <a:r>
              <a:rPr lang="en-GB" sz="1600" baseline="30000" dirty="0"/>
              <a:t>rd</a:t>
            </a:r>
            <a:r>
              <a:rPr lang="en-GB" sz="1600" dirty="0"/>
              <a:t> Party Status Change – which would then escalate it to Approval Team member to review and complete the renewal process.</a:t>
            </a:r>
          </a:p>
          <a:p>
            <a:pPr marL="0" indent="0">
              <a:buNone/>
            </a:pPr>
            <a:r>
              <a:rPr lang="en-GB" sz="1600" dirty="0"/>
              <a:t>And if we are no longer conducting business with the third party we always have the option to Decline Third Party to make them Offboarded. </a:t>
            </a:r>
          </a:p>
          <a:p>
            <a:pPr marL="0" indent="0">
              <a:buNone/>
            </a:pPr>
            <a:endParaRPr lang="en-GB" sz="1600" dirty="0"/>
          </a:p>
          <a:p>
            <a:pPr marL="0" indent="0">
              <a:buNone/>
            </a:pPr>
            <a:endParaRPr lang="en-GB" sz="1600"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89</a:t>
            </a:fld>
            <a:endParaRPr lang="en-US" dirty="0"/>
          </a:p>
        </p:txBody>
      </p:sp>
    </p:spTree>
    <p:extLst>
      <p:ext uri="{BB962C8B-B14F-4D97-AF65-F5344CB8AC3E}">
        <p14:creationId xmlns:p14="http://schemas.microsoft.com/office/powerpoint/2010/main" val="293778119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fontScale="77500" lnSpcReduction="20000"/>
          </a:bodyPr>
          <a:lstStyle/>
          <a:p>
            <a:pPr>
              <a:lnSpc>
                <a:spcPct val="170000"/>
              </a:lnSpc>
            </a:pPr>
            <a:r>
              <a:rPr lang="en-GB" sz="1800" dirty="0"/>
              <a:t>Once you have clicked on ADD THIRD-PARTY, you are taken to a new screen where you are prompted to complete a range of information about the Third-Party. These are divided into the following categories:</a:t>
            </a:r>
          </a:p>
          <a:p>
            <a:pPr marL="0" indent="0">
              <a:buNone/>
            </a:pPr>
            <a:endParaRPr lang="en-GB" sz="1500" dirty="0"/>
          </a:p>
          <a:p>
            <a:pPr lvl="1">
              <a:lnSpc>
                <a:spcPct val="150000"/>
              </a:lnSpc>
            </a:pPr>
            <a:r>
              <a:rPr lang="en-GB" dirty="0"/>
              <a:t>General Information</a:t>
            </a:r>
          </a:p>
          <a:p>
            <a:pPr lvl="1">
              <a:lnSpc>
                <a:spcPct val="150000"/>
              </a:lnSpc>
            </a:pPr>
            <a:r>
              <a:rPr lang="en-GB" dirty="0"/>
              <a:t>Third-Party Segmentation</a:t>
            </a:r>
          </a:p>
          <a:p>
            <a:pPr lvl="1">
              <a:lnSpc>
                <a:spcPct val="150000"/>
              </a:lnSpc>
            </a:pPr>
            <a:r>
              <a:rPr lang="en-GB" dirty="0"/>
              <a:t>Address</a:t>
            </a:r>
          </a:p>
          <a:p>
            <a:pPr lvl="1">
              <a:lnSpc>
                <a:spcPct val="150000"/>
              </a:lnSpc>
            </a:pPr>
            <a:r>
              <a:rPr lang="en-GB" dirty="0"/>
              <a:t>Contact</a:t>
            </a:r>
          </a:p>
          <a:p>
            <a:pPr lvl="1">
              <a:lnSpc>
                <a:spcPct val="150000"/>
              </a:lnSpc>
            </a:pPr>
            <a:r>
              <a:rPr lang="en-GB" dirty="0"/>
              <a:t>Screening Criteria</a:t>
            </a:r>
          </a:p>
          <a:p>
            <a:pPr lvl="1">
              <a:lnSpc>
                <a:spcPct val="150000"/>
              </a:lnSpc>
            </a:pPr>
            <a:r>
              <a:rPr lang="en-GB" dirty="0"/>
              <a:t>Description</a:t>
            </a:r>
          </a:p>
          <a:p>
            <a:pPr marL="342875" lvl="1" indent="0">
              <a:lnSpc>
                <a:spcPct val="150000"/>
              </a:lnSpc>
              <a:buNone/>
            </a:pPr>
            <a:endParaRPr lang="en-GB" sz="1100" dirty="0"/>
          </a:p>
          <a:p>
            <a:pPr marL="342875" lvl="1" indent="0">
              <a:lnSpc>
                <a:spcPct val="150000"/>
              </a:lnSpc>
              <a:buNone/>
            </a:pPr>
            <a:endParaRPr lang="en-GB" sz="1400" dirty="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en-GB" dirty="0"/>
              <a:t>Adding a New Third Party onto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t>Only certain fields are required to be completed as part of RPM’s Third Party Due Diligence Procedures. </a:t>
            </a:r>
          </a:p>
          <a:p>
            <a:endParaRPr lang="en-GB" sz="1400" dirty="0"/>
          </a:p>
          <a:p>
            <a:pPr marL="285750" indent="-285750">
              <a:buFont typeface="Arial" panose="020B0604020202020204" pitchFamily="34" charset="0"/>
              <a:buChar char="•"/>
            </a:pPr>
            <a:r>
              <a:rPr lang="en-GB" sz="1400" b="1" dirty="0">
                <a:solidFill>
                  <a:srgbClr val="FF0000"/>
                </a:solidFill>
              </a:rPr>
              <a:t>The fields required to be completed are included overleaf:</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pPr/>
              <a:t>9</a:t>
            </a:fld>
            <a:endParaRPr lang="en-US" dirty="0"/>
          </a:p>
        </p:txBody>
      </p:sp>
    </p:spTree>
    <p:extLst>
      <p:ext uri="{BB962C8B-B14F-4D97-AF65-F5344CB8AC3E}">
        <p14:creationId xmlns:p14="http://schemas.microsoft.com/office/powerpoint/2010/main" val="129005575"/>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en-GB" sz="1600" b="1" dirty="0"/>
              <a:t>Reviewing Renewals:</a:t>
            </a:r>
          </a:p>
          <a:p>
            <a:pPr marL="0" indent="0">
              <a:buNone/>
            </a:pPr>
            <a:r>
              <a:rPr lang="en-GB" sz="1600" dirty="0"/>
              <a:t>Once they pick their Assessment below:</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90</a:t>
            </a:fld>
            <a:endParaRPr lang="en-US" dirty="0"/>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200329"/>
          </a:xfrm>
          <a:prstGeom prst="rect">
            <a:avLst/>
          </a:prstGeom>
          <a:noFill/>
        </p:spPr>
        <p:txBody>
          <a:bodyPr wrap="square" rtlCol="0">
            <a:spAutoFit/>
          </a:bodyPr>
          <a:lstStyle/>
          <a:p>
            <a:r>
              <a:rPr lang="en-US" dirty="0"/>
              <a:t>They will mark the status Done and hit save at the bottom of the page</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mc:Choice>
        <mc:Fallback xmlns="">
          <p:pic>
            <p:nvPicPr>
              <p:cNvPr id="8" name="Ink 7">
                <a:extLst>
                  <a:ext uri="{FF2B5EF4-FFF2-40B4-BE49-F238E27FC236}">
                    <a16:creationId xmlns:a16="http://schemas.microsoft.com/office/drawing/2014/main" id="{A5CC3F51-ED73-FA03-E3C4-90B950199FCD}"/>
                  </a:ext>
                </a:extLst>
              </p:cNvPr>
              <p:cNvPicPr/>
              <p:nvPr/>
            </p:nvPicPr>
            <p:blipFill>
              <a:blip r:embed="rId5"/>
              <a:stretch>
                <a:fillRect/>
              </a:stretch>
            </p:blipFill>
            <p:spPr>
              <a:xfrm>
                <a:off x="6124725" y="3824560"/>
                <a:ext cx="75528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mc:Choice>
        <mc:Fallback xmlns="">
          <p:pic>
            <p:nvPicPr>
              <p:cNvPr id="15" name="Ink 14">
                <a:extLst>
                  <a:ext uri="{FF2B5EF4-FFF2-40B4-BE49-F238E27FC236}">
                    <a16:creationId xmlns:a16="http://schemas.microsoft.com/office/drawing/2014/main" id="{470849B7-0938-319C-6BEF-AF7A570E25D3}"/>
                  </a:ext>
                </a:extLst>
              </p:cNvPr>
              <p:cNvPicPr/>
              <p:nvPr/>
            </p:nvPicPr>
            <p:blipFill>
              <a:blip r:embed="rId7"/>
              <a:stretch>
                <a:fillRect/>
              </a:stretch>
            </p:blipFill>
            <p:spPr>
              <a:xfrm>
                <a:off x="6133365" y="3957760"/>
                <a:ext cx="9054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mc:Choice>
        <mc:Fallback xmlns="">
          <p:pic>
            <p:nvPicPr>
              <p:cNvPr id="16" name="Ink 15">
                <a:extLst>
                  <a:ext uri="{FF2B5EF4-FFF2-40B4-BE49-F238E27FC236}">
                    <a16:creationId xmlns:a16="http://schemas.microsoft.com/office/drawing/2014/main" id="{66F50B25-9B41-D9A4-B9F1-92D236080207}"/>
                  </a:ext>
                </a:extLst>
              </p:cNvPr>
              <p:cNvPicPr/>
              <p:nvPr/>
            </p:nvPicPr>
            <p:blipFill>
              <a:blip r:embed="rId9"/>
              <a:stretch>
                <a:fillRect/>
              </a:stretch>
            </p:blipFill>
            <p:spPr>
              <a:xfrm>
                <a:off x="6169005" y="4125880"/>
                <a:ext cx="7498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5" y="4367440"/>
              <a:ext cx="1132200" cy="56880"/>
            </p14:xfrm>
          </p:contentPart>
        </mc:Choice>
        <mc:Fallback xmlns="">
          <p:pic>
            <p:nvPicPr>
              <p:cNvPr id="17" name="Ink 16">
                <a:extLst>
                  <a:ext uri="{FF2B5EF4-FFF2-40B4-BE49-F238E27FC236}">
                    <a16:creationId xmlns:a16="http://schemas.microsoft.com/office/drawing/2014/main" id="{F813A62B-F30E-5855-8848-8068627CFD6B}"/>
                  </a:ext>
                </a:extLst>
              </p:cNvPr>
              <p:cNvPicPr/>
              <p:nvPr/>
            </p:nvPicPr>
            <p:blipFill>
              <a:blip r:embed="rId11"/>
              <a:stretch>
                <a:fillRect/>
              </a:stretch>
            </p:blipFill>
            <p:spPr>
              <a:xfrm>
                <a:off x="6142725" y="4259800"/>
                <a:ext cx="123984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mc:Choice>
        <mc:Fallback xmlns="">
          <p:pic>
            <p:nvPicPr>
              <p:cNvPr id="18" name="Ink 17">
                <a:extLst>
                  <a:ext uri="{FF2B5EF4-FFF2-40B4-BE49-F238E27FC236}">
                    <a16:creationId xmlns:a16="http://schemas.microsoft.com/office/drawing/2014/main" id="{59EDA3C2-8B3C-40D4-20CF-364508CDAACC}"/>
                  </a:ext>
                </a:extLst>
              </p:cNvPr>
              <p:cNvPicPr/>
              <p:nvPr/>
            </p:nvPicPr>
            <p:blipFill>
              <a:blip r:embed="rId13"/>
              <a:stretch>
                <a:fillRect/>
              </a:stretch>
            </p:blipFill>
            <p:spPr>
              <a:xfrm>
                <a:off x="6177645" y="4419280"/>
                <a:ext cx="7020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mc:Choice>
        <mc:Fallback xmlns="">
          <p:pic>
            <p:nvPicPr>
              <p:cNvPr id="19" name="Ink 18">
                <a:extLst>
                  <a:ext uri="{FF2B5EF4-FFF2-40B4-BE49-F238E27FC236}">
                    <a16:creationId xmlns:a16="http://schemas.microsoft.com/office/drawing/2014/main" id="{DA88849D-0E11-592F-1D2D-B52F38D75BA0}"/>
                  </a:ext>
                </a:extLst>
              </p:cNvPr>
              <p:cNvPicPr/>
              <p:nvPr/>
            </p:nvPicPr>
            <p:blipFill>
              <a:blip r:embed="rId15"/>
              <a:stretch>
                <a:fillRect/>
              </a:stretch>
            </p:blipFill>
            <p:spPr>
              <a:xfrm>
                <a:off x="4544325" y="5856760"/>
                <a:ext cx="781920" cy="226080"/>
              </a:xfrm>
              <a:prstGeom prst="rect">
                <a:avLst/>
              </a:prstGeom>
            </p:spPr>
          </p:pic>
        </mc:Fallback>
      </mc:AlternateContent>
    </p:spTree>
    <p:extLst>
      <p:ext uri="{BB962C8B-B14F-4D97-AF65-F5344CB8AC3E}">
        <p14:creationId xmlns:p14="http://schemas.microsoft.com/office/powerpoint/2010/main" val="43637190"/>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en-GB" sz="1600" b="1" dirty="0"/>
              <a:t>Reviewing Renewals:</a:t>
            </a:r>
          </a:p>
          <a:p>
            <a:pPr marL="0" indent="0">
              <a:buNone/>
            </a:pPr>
            <a:r>
              <a:rPr lang="en-GB" sz="1600" dirty="0"/>
              <a:t>This will open up the second step of the workflow where they will need to hit the pencil icon to open.</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91</a:t>
            </a:fld>
            <a:endParaRPr lang="en-US" dirty="0"/>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mc:Choice>
        <mc:Fallback xmlns="">
          <p:pic>
            <p:nvPicPr>
              <p:cNvPr id="11" name="Ink 10">
                <a:extLst>
                  <a:ext uri="{FF2B5EF4-FFF2-40B4-BE49-F238E27FC236}">
                    <a16:creationId xmlns:a16="http://schemas.microsoft.com/office/drawing/2014/main" id="{E480B11B-33E8-CC11-1784-6BED558FDF4D}"/>
                  </a:ext>
                </a:extLst>
              </p:cNvPr>
              <p:cNvPicPr/>
              <p:nvPr/>
            </p:nvPicPr>
            <p:blipFill>
              <a:blip r:embed="rId4"/>
              <a:stretch>
                <a:fillRect/>
              </a:stretch>
            </p:blipFill>
            <p:spPr>
              <a:xfrm>
                <a:off x="6462045" y="3389320"/>
                <a:ext cx="2104560" cy="287640"/>
              </a:xfrm>
              <a:prstGeom prst="rect">
                <a:avLst/>
              </a:prstGeom>
            </p:spPr>
          </p:pic>
        </mc:Fallback>
      </mc:AlternateConten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5"/>
          <a:stretch>
            <a:fillRect/>
          </a:stretch>
        </p:blipFill>
        <p:spPr>
          <a:xfrm>
            <a:off x="514597" y="4856131"/>
            <a:ext cx="7758776" cy="1498518"/>
          </a:xfrm>
          <a:prstGeom prst="rect">
            <a:avLst/>
          </a:prstGeom>
        </p:spPr>
      </p:pic>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mc:Choice>
        <mc:Fallback xmlns="">
          <p:pic>
            <p:nvPicPr>
              <p:cNvPr id="14" name="Ink 13">
                <a:extLst>
                  <a:ext uri="{FF2B5EF4-FFF2-40B4-BE49-F238E27FC236}">
                    <a16:creationId xmlns:a16="http://schemas.microsoft.com/office/drawing/2014/main" id="{49D02D14-C28E-1C28-916A-78E358A2FE56}"/>
                  </a:ext>
                </a:extLst>
              </p:cNvPr>
              <p:cNvPicPr/>
              <p:nvPr/>
            </p:nvPicPr>
            <p:blipFill>
              <a:blip r:embed="rId7"/>
              <a:stretch>
                <a:fillRect/>
              </a:stretch>
            </p:blipFill>
            <p:spPr>
              <a:xfrm>
                <a:off x="4448773" y="6219789"/>
                <a:ext cx="444600" cy="251640"/>
              </a:xfrm>
              <a:prstGeom prst="rect">
                <a:avLst/>
              </a:prstGeom>
            </p:spPr>
          </p:pic>
        </mc:Fallback>
      </mc:AlternateConten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369332"/>
          </a:xfrm>
          <a:prstGeom prst="rect">
            <a:avLst/>
          </a:prstGeom>
          <a:noFill/>
        </p:spPr>
        <p:txBody>
          <a:bodyPr wrap="square" rtlCol="0">
            <a:spAutoFit/>
          </a:bodyPr>
          <a:lstStyle/>
          <a:p>
            <a:r>
              <a:rPr lang="en-US" dirty="0"/>
              <a:t>They will mark the status as Done which will approve the third party for onboarding.</a:t>
            </a:r>
          </a:p>
        </p:txBody>
      </p:sp>
    </p:spTree>
    <p:extLst>
      <p:ext uri="{BB962C8B-B14F-4D97-AF65-F5344CB8AC3E}">
        <p14:creationId xmlns:p14="http://schemas.microsoft.com/office/powerpoint/2010/main" val="121009240"/>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en-GB" sz="1600" b="1" dirty="0"/>
              <a:t>Reviewing Renewals:</a:t>
            </a:r>
          </a:p>
          <a:p>
            <a:pPr marL="0" indent="0">
              <a:buNone/>
            </a:pPr>
            <a:r>
              <a:rPr lang="en-GB" sz="1600" dirty="0"/>
              <a:t>This completes the workflow.  As you can see below the Status is back to Onboarded and the renewal date has reset to the next renewal time. </a:t>
            </a:r>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92</a:t>
            </a:fld>
            <a:endParaRPr lang="en-US" dirty="0"/>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mc:Choice>
        <mc:Fallback xmlns="">
          <p:pic>
            <p:nvPicPr>
              <p:cNvPr id="8" name="Ink 7">
                <a:extLst>
                  <a:ext uri="{FF2B5EF4-FFF2-40B4-BE49-F238E27FC236}">
                    <a16:creationId xmlns:a16="http://schemas.microsoft.com/office/drawing/2014/main" id="{C48C07A9-E255-8AE7-7CB8-5EC9E87B93A2}"/>
                  </a:ext>
                </a:extLst>
              </p:cNvPr>
              <p:cNvPicPr/>
              <p:nvPr/>
            </p:nvPicPr>
            <p:blipFill>
              <a:blip r:embed="rId4"/>
              <a:stretch>
                <a:fillRect/>
              </a:stretch>
            </p:blipFill>
            <p:spPr>
              <a:xfrm>
                <a:off x="1037925" y="2661760"/>
                <a:ext cx="533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5" y="4606840"/>
              <a:ext cx="1632960" cy="19440"/>
            </p14:xfrm>
          </p:contentPart>
        </mc:Choice>
        <mc:Fallback xmlns="">
          <p:pic>
            <p:nvPicPr>
              <p:cNvPr id="9" name="Ink 8">
                <a:extLst>
                  <a:ext uri="{FF2B5EF4-FFF2-40B4-BE49-F238E27FC236}">
                    <a16:creationId xmlns:a16="http://schemas.microsoft.com/office/drawing/2014/main" id="{BB9E6B2D-380A-DC73-AE6B-CD92459B0271}"/>
                  </a:ext>
                </a:extLst>
              </p:cNvPr>
              <p:cNvPicPr/>
              <p:nvPr/>
            </p:nvPicPr>
            <p:blipFill>
              <a:blip r:embed="rId6"/>
              <a:stretch>
                <a:fillRect/>
              </a:stretch>
            </p:blipFill>
            <p:spPr>
              <a:xfrm>
                <a:off x="6844005" y="4498840"/>
                <a:ext cx="1740600" cy="235080"/>
              </a:xfrm>
              <a:prstGeom prst="rect">
                <a:avLst/>
              </a:prstGeom>
            </p:spPr>
          </p:pic>
        </mc:Fallback>
      </mc:AlternateContent>
    </p:spTree>
    <p:extLst>
      <p:ext uri="{BB962C8B-B14F-4D97-AF65-F5344CB8AC3E}">
        <p14:creationId xmlns:p14="http://schemas.microsoft.com/office/powerpoint/2010/main" val="414315898"/>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fontScale="92500"/>
          </a:bodyPr>
          <a:lstStyle/>
          <a:p>
            <a:pPr marL="0" indent="0">
              <a:buNone/>
            </a:pPr>
            <a:r>
              <a:rPr lang="en-GB" sz="1600" b="1" dirty="0"/>
              <a:t>Reviewing Renewals:</a:t>
            </a:r>
          </a:p>
          <a:p>
            <a:pPr marL="0" indent="0">
              <a:buNone/>
            </a:pPr>
            <a:r>
              <a:rPr lang="en-GB" sz="1600" dirty="0"/>
              <a:t>If there was a NEW World Check/Media Check or status change and they completed the Assessment with Possible 3</a:t>
            </a:r>
            <a:r>
              <a:rPr lang="en-GB" sz="1600" baseline="30000" dirty="0"/>
              <a:t>rd</a:t>
            </a:r>
            <a:r>
              <a:rPr lang="en-GB" sz="1600" dirty="0"/>
              <a:t> Party Status Change it then has moved to the Approval Team to review:</a:t>
            </a:r>
          </a:p>
          <a:p>
            <a:pPr marL="0" indent="0">
              <a:buNone/>
            </a:pPr>
            <a:endParaRPr lang="en-GB" sz="1600" dirty="0"/>
          </a:p>
          <a:p>
            <a:pPr marL="0" indent="0">
              <a:buNone/>
            </a:pPr>
            <a:endParaRPr lang="en-GB" sz="1600" dirty="0"/>
          </a:p>
          <a:p>
            <a:pPr marL="0" indent="0">
              <a:buNone/>
            </a:pPr>
            <a:endParaRPr lang="en-GB" sz="1600" b="1" dirty="0"/>
          </a:p>
          <a:p>
            <a:pPr marL="0" indent="0">
              <a:buNone/>
            </a:pPr>
            <a:endParaRPr lang="en-GB" sz="1600" b="1"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dirty="0"/>
              <a:t>This will then be in their Assigned </a:t>
            </a:r>
            <a:r>
              <a:rPr lang="en-GB" sz="1600" dirty="0" err="1"/>
              <a:t>Activites</a:t>
            </a:r>
            <a:r>
              <a:rPr lang="en-GB" sz="1600" dirty="0"/>
              <a:t> on the Approval Team’s home page.</a:t>
            </a:r>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93</a:t>
            </a:fld>
            <a:endParaRPr lang="en-US" dirty="0"/>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mc:Choice>
        <mc:Fallback xmlns="">
          <p:pic>
            <p:nvPicPr>
              <p:cNvPr id="12" name="Ink 11">
                <a:extLst>
                  <a:ext uri="{FF2B5EF4-FFF2-40B4-BE49-F238E27FC236}">
                    <a16:creationId xmlns:a16="http://schemas.microsoft.com/office/drawing/2014/main" id="{667F2C4C-B870-FEA0-BB6C-D4AC3B1246CE}"/>
                  </a:ext>
                </a:extLst>
              </p:cNvPr>
              <p:cNvPicPr/>
              <p:nvPr/>
            </p:nvPicPr>
            <p:blipFill>
              <a:blip r:embed="rId5"/>
              <a:stretch>
                <a:fillRect/>
              </a:stretch>
            </p:blipFill>
            <p:spPr>
              <a:xfrm>
                <a:off x="6479685" y="2590263"/>
                <a:ext cx="154440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mc:Choice>
        <mc:Fallback xmlns="">
          <p:pic>
            <p:nvPicPr>
              <p:cNvPr id="13" name="Ink 12">
                <a:extLst>
                  <a:ext uri="{FF2B5EF4-FFF2-40B4-BE49-F238E27FC236}">
                    <a16:creationId xmlns:a16="http://schemas.microsoft.com/office/drawing/2014/main" id="{D26D15E4-812F-3ED6-76BD-B4F66B25FBFB}"/>
                  </a:ext>
                </a:extLst>
              </p:cNvPr>
              <p:cNvPicPr/>
              <p:nvPr/>
            </p:nvPicPr>
            <p:blipFill>
              <a:blip r:embed="rId7"/>
              <a:stretch>
                <a:fillRect/>
              </a:stretch>
            </p:blipFill>
            <p:spPr>
              <a:xfrm>
                <a:off x="6541965" y="5181903"/>
                <a:ext cx="959400" cy="261720"/>
              </a:xfrm>
              <a:prstGeom prst="rect">
                <a:avLst/>
              </a:prstGeom>
            </p:spPr>
          </p:pic>
        </mc:Fallback>
      </mc:AlternateContent>
    </p:spTree>
    <p:extLst>
      <p:ext uri="{BB962C8B-B14F-4D97-AF65-F5344CB8AC3E}">
        <p14:creationId xmlns:p14="http://schemas.microsoft.com/office/powerpoint/2010/main" val="2683611366"/>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en-GB" sz="1600" b="1" dirty="0"/>
              <a:t>Reviewing Renewals:</a:t>
            </a:r>
          </a:p>
          <a:p>
            <a:pPr marL="0" indent="0">
              <a:buNone/>
            </a:pPr>
            <a:r>
              <a:rPr lang="en-GB" sz="1600" dirty="0"/>
              <a:t>The Approval Team member will review the Screening and Details section to make a determination so they can complete the Assessment.  To complete the Assessment they will click on the pencil icon as highlighted below:</a:t>
            </a:r>
          </a:p>
          <a:p>
            <a:pPr marL="0" indent="0">
              <a:buNone/>
            </a:pPr>
            <a:endParaRPr lang="en-GB" sz="1600" dirty="0"/>
          </a:p>
          <a:p>
            <a:pPr marL="0" indent="0">
              <a:buNone/>
            </a:pPr>
            <a:endParaRPr lang="en-GB" sz="1600" dirty="0"/>
          </a:p>
          <a:p>
            <a:pPr marL="0" indent="0">
              <a:buNone/>
            </a:pPr>
            <a:endParaRPr lang="en-GB" sz="1600" b="1" dirty="0"/>
          </a:p>
          <a:p>
            <a:pPr marL="0" indent="0">
              <a:buNone/>
            </a:pPr>
            <a:endParaRPr lang="en-GB" sz="1600" b="1"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a:p>
            <a:pPr marL="0" indent="0">
              <a:buNone/>
            </a:pPr>
            <a:endParaRPr lang="en-GB" sz="1600" b="1"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94</a:t>
            </a:fld>
            <a:endParaRPr lang="en-US" dirty="0"/>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5" y="5334760"/>
              <a:ext cx="2035080" cy="45360"/>
            </p14:xfrm>
          </p:contentPart>
        </mc:Choice>
        <mc:Fallback xmlns="">
          <p:pic>
            <p:nvPicPr>
              <p:cNvPr id="8" name="Ink 7">
                <a:extLst>
                  <a:ext uri="{FF2B5EF4-FFF2-40B4-BE49-F238E27FC236}">
                    <a16:creationId xmlns:a16="http://schemas.microsoft.com/office/drawing/2014/main" id="{C1FF5BF8-268B-280D-B92D-41EBB6458CD4}"/>
                  </a:ext>
                </a:extLst>
              </p:cNvPr>
              <p:cNvPicPr/>
              <p:nvPr/>
            </p:nvPicPr>
            <p:blipFill>
              <a:blip r:embed="rId4"/>
              <a:stretch>
                <a:fillRect/>
              </a:stretch>
            </p:blipFill>
            <p:spPr>
              <a:xfrm>
                <a:off x="6444405" y="5226760"/>
                <a:ext cx="2142720" cy="261000"/>
              </a:xfrm>
              <a:prstGeom prst="rect">
                <a:avLst/>
              </a:prstGeom>
            </p:spPr>
          </p:pic>
        </mc:Fallback>
      </mc:AlternateContent>
    </p:spTree>
    <p:extLst>
      <p:ext uri="{BB962C8B-B14F-4D97-AF65-F5344CB8AC3E}">
        <p14:creationId xmlns:p14="http://schemas.microsoft.com/office/powerpoint/2010/main" val="53836343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en-GB" sz="1600" b="1" dirty="0"/>
              <a:t>Reviewing Renewals:</a:t>
            </a:r>
          </a:p>
          <a:p>
            <a:pPr marL="0" indent="0">
              <a:buNone/>
            </a:pPr>
            <a:r>
              <a:rPr lang="en-GB" sz="1600" dirty="0"/>
              <a:t>The Approval Team has 4 options:</a:t>
            </a:r>
          </a:p>
          <a:p>
            <a:pPr marL="0" indent="0">
              <a:buNone/>
            </a:pPr>
            <a:r>
              <a:rPr lang="en-GB" sz="1600" dirty="0"/>
              <a:t>Approve Third Party – which completes the onboarding renewal process.</a:t>
            </a:r>
          </a:p>
          <a:p>
            <a:pPr marL="0" indent="0">
              <a:buNone/>
            </a:pPr>
            <a:r>
              <a:rPr lang="en-GB" sz="1600" dirty="0"/>
              <a:t>Proceed with Onboarding – which opens up the Questionnaire workflows</a:t>
            </a:r>
          </a:p>
          <a:p>
            <a:pPr marL="0" indent="0">
              <a:buNone/>
            </a:pPr>
            <a:r>
              <a:rPr lang="en-GB" sz="1600" dirty="0"/>
              <a:t>Compliance Review of Third Party – sends to the Compliance Team</a:t>
            </a:r>
          </a:p>
          <a:p>
            <a:pPr marL="0" indent="0">
              <a:buNone/>
            </a:pPr>
            <a:r>
              <a:rPr lang="en-GB" sz="1600" dirty="0"/>
              <a:t>Decline Third Party</a:t>
            </a:r>
          </a:p>
          <a:p>
            <a:pPr marL="0" indent="0">
              <a:buNone/>
            </a:pPr>
            <a:endParaRPr lang="en-GB" sz="1600" dirty="0"/>
          </a:p>
          <a:p>
            <a:pPr marL="0" indent="0">
              <a:buNone/>
            </a:pPr>
            <a:endParaRPr lang="en-GB" sz="1600" dirty="0"/>
          </a:p>
          <a:p>
            <a:pPr marL="0" indent="0">
              <a:buNone/>
            </a:pPr>
            <a:endParaRPr lang="en-GB" sz="1600" b="1" dirty="0"/>
          </a:p>
          <a:p>
            <a:pPr marL="0" indent="0">
              <a:buNone/>
            </a:pPr>
            <a:endParaRPr lang="en-GB" sz="1600" b="1"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b="1" dirty="0"/>
          </a:p>
          <a:p>
            <a:pPr marL="0" indent="0">
              <a:buNone/>
            </a:pPr>
            <a:endParaRPr lang="en-GB" sz="1600" b="1" dirty="0"/>
          </a:p>
          <a:p>
            <a:pPr marL="0" indent="0">
              <a:buNone/>
            </a:pPr>
            <a:endParaRPr lang="en-GB" sz="1600" b="1"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95</a:t>
            </a:fld>
            <a:endParaRPr lang="en-US" dirty="0"/>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6331"/>
          </a:xfrm>
          <a:prstGeom prst="rect">
            <a:avLst/>
          </a:prstGeom>
          <a:noFill/>
        </p:spPr>
        <p:txBody>
          <a:bodyPr wrap="square" rtlCol="0">
            <a:spAutoFit/>
          </a:bodyPr>
          <a:lstStyle/>
          <a:p>
            <a:r>
              <a:rPr lang="en-US" dirty="0">
                <a:solidFill>
                  <a:srgbClr val="FF0000"/>
                </a:solidFill>
              </a:rPr>
              <a:t>These steps are identical to the onboarding process as referred to on Page 40 of this manual.  </a:t>
            </a:r>
          </a:p>
        </p:txBody>
      </p:sp>
    </p:spTree>
    <p:extLst>
      <p:ext uri="{BB962C8B-B14F-4D97-AF65-F5344CB8AC3E}">
        <p14:creationId xmlns:p14="http://schemas.microsoft.com/office/powerpoint/2010/main" val="1177768444"/>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en-GB" sz="1600" b="1" dirty="0"/>
              <a:t>Reviewing Renewals:</a:t>
            </a:r>
          </a:p>
          <a:p>
            <a:pPr marL="0" indent="0">
              <a:buNone/>
            </a:pPr>
            <a:r>
              <a:rPr lang="en-GB" sz="1600" dirty="0"/>
              <a:t>In most cases the Approval Team will Approve Third Party which will open up the last step of the workflow:</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dirty="0"/>
              <a:t>They will mark the status as Done to approve the third party for onboarding and hit save at the bottom of the page:</a:t>
            </a:r>
          </a:p>
          <a:p>
            <a:pPr marL="0" indent="0">
              <a:buNone/>
            </a:pPr>
            <a:endParaRPr lang="en-GB" sz="1600" b="1" dirty="0"/>
          </a:p>
          <a:p>
            <a:pPr marL="0" indent="0">
              <a:buNone/>
            </a:pPr>
            <a:endParaRPr lang="en-GB" sz="1600" b="1"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b="1" dirty="0"/>
          </a:p>
          <a:p>
            <a:pPr marL="0" indent="0">
              <a:buNone/>
            </a:pPr>
            <a:endParaRPr lang="en-GB" sz="1600" b="1" dirty="0"/>
          </a:p>
          <a:p>
            <a:pPr marL="0" indent="0">
              <a:buNone/>
            </a:pPr>
            <a:endParaRPr lang="en-GB" sz="1600" b="1"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96</a:t>
            </a:fld>
            <a:endParaRPr lang="en-US" dirty="0"/>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mc:Choice>
        <mc:Fallback xmlns="">
          <p:pic>
            <p:nvPicPr>
              <p:cNvPr id="11" name="Ink 10">
                <a:extLst>
                  <a:ext uri="{FF2B5EF4-FFF2-40B4-BE49-F238E27FC236}">
                    <a16:creationId xmlns:a16="http://schemas.microsoft.com/office/drawing/2014/main" id="{566F56D4-D0A7-FE4A-0249-DC85A75A0B5F}"/>
                  </a:ext>
                </a:extLst>
              </p:cNvPr>
              <p:cNvPicPr/>
              <p:nvPr/>
            </p:nvPicPr>
            <p:blipFill>
              <a:blip r:embed="rId5"/>
              <a:stretch>
                <a:fillRect/>
              </a:stretch>
            </p:blipFill>
            <p:spPr>
              <a:xfrm>
                <a:off x="6098085" y="3407680"/>
                <a:ext cx="195480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mc:Choice>
        <mc:Fallback xmlns="">
          <p:pic>
            <p:nvPicPr>
              <p:cNvPr id="12" name="Ink 11">
                <a:extLst>
                  <a:ext uri="{FF2B5EF4-FFF2-40B4-BE49-F238E27FC236}">
                    <a16:creationId xmlns:a16="http://schemas.microsoft.com/office/drawing/2014/main" id="{51F52232-DABF-3463-1463-210242DF70DE}"/>
                  </a:ext>
                </a:extLst>
              </p:cNvPr>
              <p:cNvPicPr/>
              <p:nvPr/>
            </p:nvPicPr>
            <p:blipFill>
              <a:blip r:embed="rId7"/>
              <a:stretch>
                <a:fillRect/>
              </a:stretch>
            </p:blipFill>
            <p:spPr>
              <a:xfrm>
                <a:off x="4526685" y="5218120"/>
                <a:ext cx="826920" cy="225360"/>
              </a:xfrm>
              <a:prstGeom prst="rect">
                <a:avLst/>
              </a:prstGeom>
            </p:spPr>
          </p:pic>
        </mc:Fallback>
      </mc:AlternateContent>
    </p:spTree>
    <p:extLst>
      <p:ext uri="{BB962C8B-B14F-4D97-AF65-F5344CB8AC3E}">
        <p14:creationId xmlns:p14="http://schemas.microsoft.com/office/powerpoint/2010/main" val="3379982976"/>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en-GB" dirty="0"/>
              <a:t>Renewals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en-GB" sz="1600" b="1" dirty="0"/>
              <a:t>Reviewing Renewals:</a:t>
            </a:r>
          </a:p>
          <a:p>
            <a:pPr marL="0" indent="0">
              <a:buNone/>
            </a:pPr>
            <a:r>
              <a:rPr lang="en-GB" sz="1600" dirty="0"/>
              <a:t>At this point the third party has been successfully renewed and the status is back to Onboarded with the updated renewal date.</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b="1" dirty="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pPr/>
              <a:t>97</a:t>
            </a:fld>
            <a:endParaRPr lang="en-US" dirty="0"/>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mc:Choice>
        <mc:Fallback xmlns="">
          <p:pic>
            <p:nvPicPr>
              <p:cNvPr id="8" name="Ink 7">
                <a:extLst>
                  <a:ext uri="{FF2B5EF4-FFF2-40B4-BE49-F238E27FC236}">
                    <a16:creationId xmlns:a16="http://schemas.microsoft.com/office/drawing/2014/main" id="{45BF56F1-AFFC-7296-0553-9CEB2342C5AC}"/>
                  </a:ext>
                </a:extLst>
              </p:cNvPr>
              <p:cNvPicPr/>
              <p:nvPr/>
            </p:nvPicPr>
            <p:blipFill>
              <a:blip r:embed="rId4"/>
              <a:stretch>
                <a:fillRect/>
              </a:stretch>
            </p:blipFill>
            <p:spPr>
              <a:xfrm>
                <a:off x="1215405" y="2812240"/>
                <a:ext cx="4658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mc:Choice>
        <mc:Fallback xmlns="">
          <p:pic>
            <p:nvPicPr>
              <p:cNvPr id="9" name="Ink 8">
                <a:extLst>
                  <a:ext uri="{FF2B5EF4-FFF2-40B4-BE49-F238E27FC236}">
                    <a16:creationId xmlns:a16="http://schemas.microsoft.com/office/drawing/2014/main" id="{D1503BA6-4F2E-37E4-1212-C81618BF6346}"/>
                  </a:ext>
                </a:extLst>
              </p:cNvPr>
              <p:cNvPicPr/>
              <p:nvPr/>
            </p:nvPicPr>
            <p:blipFill>
              <a:blip r:embed="rId6"/>
              <a:stretch>
                <a:fillRect/>
              </a:stretch>
            </p:blipFill>
            <p:spPr>
              <a:xfrm>
                <a:off x="4704165" y="4686040"/>
                <a:ext cx="3768480" cy="313560"/>
              </a:xfrm>
              <a:prstGeom prst="rect">
                <a:avLst/>
              </a:prstGeom>
            </p:spPr>
          </p:pic>
        </mc:Fallback>
      </mc:AlternateContent>
    </p:spTree>
    <p:extLst>
      <p:ext uri="{BB962C8B-B14F-4D97-AF65-F5344CB8AC3E}">
        <p14:creationId xmlns:p14="http://schemas.microsoft.com/office/powerpoint/2010/main" val="2123959723"/>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en-GB" dirty="0"/>
              <a:t>End of Training</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pPr/>
              <a:t>98</a:t>
            </a:fld>
            <a:endParaRPr lang="en-US" dirty="0"/>
          </a:p>
        </p:txBody>
      </p:sp>
    </p:spTree>
    <p:extLst>
      <p:ext uri="{BB962C8B-B14F-4D97-AF65-F5344CB8AC3E}">
        <p14:creationId xmlns:p14="http://schemas.microsoft.com/office/powerpoint/2010/main" val="3789168476"/>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6LIik6J0SZG7_0mBG8Xg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_mcjQMEtRZ.C8u5DBhCDU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RPM IR PPT Standard - DRAFT - 12.14.18</Template>
  <TotalTime>8142</TotalTime>
  <Words>8993</Words>
  <Application>Microsoft Office PowerPoint</Application>
  <PresentationFormat>On-screen Show (4:3)</PresentationFormat>
  <Paragraphs>775</Paragraphs>
  <Slides>98</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4" baseType="lpstr">
      <vt:lpstr>Arial</vt:lpstr>
      <vt:lpstr>Calibri</vt:lpstr>
      <vt:lpstr>Calibri Light</vt:lpstr>
      <vt:lpstr>Segoe UI</vt:lpstr>
      <vt:lpstr>Office Theme</vt:lpstr>
      <vt:lpstr>think-cell Slide</vt:lpstr>
      <vt:lpstr>PowerPoint Presentation</vt:lpstr>
      <vt:lpstr>Contents</vt:lpstr>
      <vt:lpstr>Key Contacts</vt:lpstr>
      <vt:lpstr>What is LSEG Due Diligence Centre?</vt:lpstr>
      <vt:lpstr>LSEG Workflow</vt:lpstr>
      <vt:lpstr>LSEG &amp; Sustainable Procurement: A Centre-led Initiative</vt:lpstr>
      <vt:lpstr>The LSEG Platform: An introduction</vt:lpstr>
      <vt:lpstr>Adding a New Third Party onto LSEG</vt:lpstr>
      <vt:lpstr>Adding a New Third Party onto LSEG</vt:lpstr>
      <vt:lpstr>Adding a New Third Party onto LSEG</vt:lpstr>
      <vt:lpstr>PowerPoint Presentation</vt:lpstr>
      <vt:lpstr>The Risk Analyser</vt:lpstr>
      <vt:lpstr>The Risk Analyser</vt:lpstr>
      <vt:lpstr>World-Check Screening</vt:lpstr>
      <vt:lpstr>World Check Screening Continued…</vt:lpstr>
      <vt:lpstr>World-Check Screening</vt:lpstr>
      <vt:lpstr>World-Check Screening</vt:lpstr>
      <vt:lpstr>World-Check Screening</vt:lpstr>
      <vt:lpstr>World-Check Screening</vt:lpstr>
      <vt:lpstr>World-Check Screening</vt:lpstr>
      <vt:lpstr>World-Check Screening</vt:lpstr>
      <vt:lpstr> World-Check Screening</vt:lpstr>
      <vt:lpstr>World-Check Screening</vt:lpstr>
      <vt:lpstr>World-Check Screening</vt:lpstr>
      <vt:lpstr>World-Check Screening</vt:lpstr>
      <vt:lpstr>World-Check Screening</vt:lpstr>
      <vt:lpstr>Adverse Media Check </vt:lpstr>
      <vt:lpstr>Adverse Media Check </vt:lpstr>
      <vt:lpstr>Adverse Media Check </vt:lpstr>
      <vt:lpstr>Adverse Media Check </vt:lpstr>
      <vt:lpstr>Onboarding a Third-Party</vt:lpstr>
      <vt:lpstr>Onboarding a Third-Party</vt:lpstr>
      <vt:lpstr>Onboarding a Third-Party</vt:lpstr>
      <vt:lpstr>Onboarding a Third-Party </vt:lpstr>
      <vt:lpstr>Onboarding a Third-Party </vt:lpstr>
      <vt:lpstr>Onboarding a Third-Party</vt:lpstr>
      <vt:lpstr>Onboarding a Third-Party</vt:lpstr>
      <vt:lpstr>Onboarding a Third-Party</vt:lpstr>
      <vt:lpstr>Onboarding a Third-Party</vt:lpstr>
      <vt:lpstr>Onboarding a Third-Party </vt:lpstr>
      <vt:lpstr>Onboarding a Third-Party</vt:lpstr>
      <vt:lpstr>Onboarding a Third-Party</vt:lpstr>
      <vt:lpstr>Onboarding a Third-Party</vt:lpstr>
      <vt:lpstr>Onboarding a Third-Party</vt:lpstr>
      <vt:lpstr>Onboarding a Third-Party</vt:lpstr>
      <vt:lpstr>Onboarding a Third-Party </vt:lpstr>
      <vt:lpstr> Assigning Questionnaires</vt:lpstr>
      <vt:lpstr>Assigning Questionnaires</vt:lpstr>
      <vt:lpstr>Assigning Questionnaires </vt:lpstr>
      <vt:lpstr>Assigning Questionnaires</vt:lpstr>
      <vt:lpstr>Assigning Questionnaires</vt:lpstr>
      <vt:lpstr>Assigning Questionnaires</vt:lpstr>
      <vt:lpstr>Assigning Questionnaires</vt:lpstr>
      <vt:lpstr>Assigning Questionnaires</vt:lpstr>
      <vt:lpstr>Assigning the Questionnaires</vt:lpstr>
      <vt:lpstr>Assigning the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Assigning Questionnaires</vt:lpstr>
      <vt:lpstr>Assign Questionnaires</vt:lpstr>
      <vt:lpstr>Assigning Questionnaires</vt:lpstr>
      <vt:lpstr>Assigning Questionnaires</vt:lpstr>
      <vt:lpstr>World Check Updates Review Process</vt:lpstr>
      <vt:lpstr>World Check Updates Review Process</vt:lpstr>
      <vt:lpstr>World Check Updates Review Process</vt:lpstr>
      <vt:lpstr>World Check Updates Review Process</vt:lpstr>
      <vt:lpstr>World Check Updates Review Process</vt:lpstr>
      <vt:lpstr>World Check Updates Review Process</vt:lpstr>
      <vt:lpstr>World Check Updates Review Process</vt:lpstr>
      <vt:lpstr>Renewals</vt:lpstr>
      <vt:lpstr>Renewals</vt:lpstr>
      <vt:lpstr>Renewals</vt:lpstr>
      <vt:lpstr>Renewals</vt:lpstr>
      <vt:lpstr>Renewals</vt:lpstr>
      <vt:lpstr>Renewals</vt:lpstr>
      <vt:lpstr>Renewals</vt:lpstr>
      <vt:lpstr>Renewals</vt:lpstr>
      <vt:lpstr>Renewals</vt:lpstr>
      <vt:lpstr>Renewals</vt:lpstr>
      <vt:lpstr>Renewals</vt:lpstr>
      <vt:lpstr>Renewals</vt:lpstr>
      <vt:lpstr>Renewals</vt:lpstr>
      <vt:lpstr>Renewals</vt:lpstr>
      <vt:lpstr>End of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DeChant</dc:creator>
  <cp:lastModifiedBy>Shelley Earl</cp:lastModifiedBy>
  <cp:revision>41</cp:revision>
  <cp:lastPrinted>2022-09-13T14:14:49Z</cp:lastPrinted>
  <dcterms:created xsi:type="dcterms:W3CDTF">2018-12-18T18:53:57Z</dcterms:created>
  <dcterms:modified xsi:type="dcterms:W3CDTF">2026-03-10T14:44:04Z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0x010100D590C2D6ED61D4479406C8DA89CF0878</vt:lpwstr>
  </property>
  <property fmtid="{D5CDD505-2E9C-101B-9397-08002B2CF9AE}" pid="3" name="MSIP_Label_5b909f2a-7c0a-4bfd-92f7-60aba1331dab_Enabled">
    <vt:lpwstr>true</vt:lpwstr>
  </property>
  <property fmtid="{D5CDD505-2E9C-101B-9397-08002B2CF9AE}" pid="4" name="MSIP_Label_5b909f2a-7c0a-4bfd-92f7-60aba1331dab_SetDate">
    <vt:lpwstr>2022-09-09T13:28:31Z</vt:lpwstr>
  </property>
  <property fmtid="{D5CDD505-2E9C-101B-9397-08002B2CF9AE}" pid="5" name="MSIP_Label_5b909f2a-7c0a-4bfd-92f7-60aba1331dab_Method">
    <vt:lpwstr>Privileged</vt:lpwstr>
  </property>
  <property fmtid="{D5CDD505-2E9C-101B-9397-08002B2CF9AE}" pid="6" name="MSIP_Label_5b909f2a-7c0a-4bfd-92f7-60aba1331dab_Name">
    <vt:lpwstr>Confidential - Business</vt:lpwstr>
  </property>
  <property fmtid="{D5CDD505-2E9C-101B-9397-08002B2CF9AE}" pid="7" name="MSIP_Label_5b909f2a-7c0a-4bfd-92f7-60aba1331dab_SiteId">
    <vt:lpwstr>d35f1660-aa64-4c3d-9852-eb0873f81a5d</vt:lpwstr>
  </property>
  <property fmtid="{D5CDD505-2E9C-101B-9397-08002B2CF9AE}" pid="8" name="MSIP_Label_5b909f2a-7c0a-4bfd-92f7-60aba1331dab_ActionId">
    <vt:lpwstr>f2d739e7-11df-48e5-8c66-9e4087b291ff</vt:lpwstr>
  </property>
  <property fmtid="{D5CDD505-2E9C-101B-9397-08002B2CF9AE}" pid="9" name="MSIP_Label_5b909f2a-7c0a-4bfd-92f7-60aba1331dab_ContentBits">
    <vt:lpwstr>0</vt:lpwstr>
  </property>
  <property fmtid="{D5CDD505-2E9C-101B-9397-08002B2CF9AE}" pid="10" name="MediaServiceImageTags">
    <vt:lpwstr/>
  </property>
</Properties>
</file>