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9"/>
  </p:notesMasterIdLst>
  <p:sldIdLst>
    <p:sldId id="256" r:id="rId5"/>
    <p:sldId id="3079" r:id="rId6"/>
    <p:sldId id="3081" r:id="rId7"/>
    <p:sldId id="3082" r:id="rId8"/>
    <p:sldId id="3083" r:id="rId9"/>
    <p:sldId id="3084" r:id="rId10"/>
    <p:sldId id="3085" r:id="rId11"/>
    <p:sldId id="3219" r:id="rId12"/>
    <p:sldId id="3086" r:id="rId13"/>
    <p:sldId id="3087" r:id="rId14"/>
    <p:sldId id="3088" r:id="rId15"/>
    <p:sldId id="3089" r:id="rId16"/>
    <p:sldId id="3090" r:id="rId17"/>
    <p:sldId id="3091" r:id="rId18"/>
    <p:sldId id="3092" r:id="rId19"/>
    <p:sldId id="3093" r:id="rId20"/>
    <p:sldId id="3094" r:id="rId21"/>
    <p:sldId id="3095" r:id="rId22"/>
    <p:sldId id="3096" r:id="rId23"/>
    <p:sldId id="3097" r:id="rId24"/>
    <p:sldId id="3098" r:id="rId25"/>
    <p:sldId id="3099" r:id="rId26"/>
    <p:sldId id="3100" r:id="rId27"/>
    <p:sldId id="3101" r:id="rId28"/>
    <p:sldId id="3102" r:id="rId29"/>
    <p:sldId id="3103" r:id="rId30"/>
    <p:sldId id="3104" r:id="rId31"/>
    <p:sldId id="3105" r:id="rId32"/>
    <p:sldId id="3106" r:id="rId33"/>
    <p:sldId id="3107" r:id="rId34"/>
    <p:sldId id="3108" r:id="rId35"/>
    <p:sldId id="3109" r:id="rId36"/>
    <p:sldId id="3110" r:id="rId37"/>
    <p:sldId id="3111" r:id="rId38"/>
    <p:sldId id="3112" r:id="rId39"/>
    <p:sldId id="3113" r:id="rId40"/>
    <p:sldId id="3114" r:id="rId41"/>
    <p:sldId id="3115" r:id="rId42"/>
    <p:sldId id="3116" r:id="rId43"/>
    <p:sldId id="3117" r:id="rId44"/>
    <p:sldId id="3118" r:id="rId45"/>
    <p:sldId id="3119" r:id="rId46"/>
    <p:sldId id="3120" r:id="rId47"/>
    <p:sldId id="3121" r:id="rId48"/>
    <p:sldId id="3122" r:id="rId49"/>
    <p:sldId id="3123" r:id="rId50"/>
    <p:sldId id="3124" r:id="rId51"/>
    <p:sldId id="3125" r:id="rId52"/>
    <p:sldId id="3126" r:id="rId53"/>
    <p:sldId id="3127" r:id="rId54"/>
    <p:sldId id="3128" r:id="rId55"/>
    <p:sldId id="3129" r:id="rId56"/>
    <p:sldId id="3130" r:id="rId57"/>
    <p:sldId id="3131" r:id="rId58"/>
    <p:sldId id="3132" r:id="rId59"/>
    <p:sldId id="3133" r:id="rId60"/>
    <p:sldId id="3134" r:id="rId61"/>
    <p:sldId id="3135" r:id="rId62"/>
    <p:sldId id="3136" r:id="rId63"/>
    <p:sldId id="3137" r:id="rId64"/>
    <p:sldId id="3138" r:id="rId65"/>
    <p:sldId id="3139" r:id="rId66"/>
    <p:sldId id="3140" r:id="rId67"/>
    <p:sldId id="3141" r:id="rId68"/>
    <p:sldId id="3142" r:id="rId69"/>
    <p:sldId id="3143" r:id="rId70"/>
    <p:sldId id="3144" r:id="rId71"/>
    <p:sldId id="3145" r:id="rId72"/>
    <p:sldId id="3146" r:id="rId73"/>
    <p:sldId id="3147" r:id="rId74"/>
    <p:sldId id="3148" r:id="rId75"/>
    <p:sldId id="3149" r:id="rId76"/>
    <p:sldId id="3150" r:id="rId77"/>
    <p:sldId id="3151" r:id="rId78"/>
    <p:sldId id="3152" r:id="rId79"/>
    <p:sldId id="3153" r:id="rId80"/>
    <p:sldId id="3154" r:id="rId81"/>
    <p:sldId id="3155" r:id="rId82"/>
    <p:sldId id="3220" r:id="rId83"/>
    <p:sldId id="3156" r:id="rId84"/>
    <p:sldId id="3157" r:id="rId85"/>
    <p:sldId id="3158" r:id="rId86"/>
    <p:sldId id="3160" r:id="rId87"/>
    <p:sldId id="3161" r:id="rId88"/>
    <p:sldId id="3163" r:id="rId89"/>
    <p:sldId id="3223" r:id="rId90"/>
    <p:sldId id="3164" r:id="rId91"/>
    <p:sldId id="3165" r:id="rId92"/>
    <p:sldId id="3166" r:id="rId93"/>
    <p:sldId id="3167" r:id="rId94"/>
    <p:sldId id="3168" r:id="rId95"/>
    <p:sldId id="3169" r:id="rId96"/>
    <p:sldId id="3170" r:id="rId97"/>
    <p:sldId id="3171" r:id="rId98"/>
    <p:sldId id="3172" r:id="rId99"/>
    <p:sldId id="3173" r:id="rId100"/>
    <p:sldId id="3174" r:id="rId101"/>
    <p:sldId id="3175" r:id="rId102"/>
    <p:sldId id="3176" r:id="rId103"/>
    <p:sldId id="3177" r:id="rId104"/>
    <p:sldId id="3178" r:id="rId105"/>
    <p:sldId id="3179" r:id="rId106"/>
    <p:sldId id="3180" r:id="rId107"/>
    <p:sldId id="3181" r:id="rId108"/>
    <p:sldId id="3221" r:id="rId109"/>
    <p:sldId id="3182" r:id="rId110"/>
    <p:sldId id="3183" r:id="rId111"/>
    <p:sldId id="3184" r:id="rId112"/>
    <p:sldId id="3185" r:id="rId113"/>
    <p:sldId id="3186" r:id="rId114"/>
    <p:sldId id="3187" r:id="rId115"/>
    <p:sldId id="3188" r:id="rId116"/>
    <p:sldId id="3189" r:id="rId117"/>
    <p:sldId id="3190" r:id="rId118"/>
    <p:sldId id="3191" r:id="rId119"/>
    <p:sldId id="3192" r:id="rId120"/>
    <p:sldId id="3193" r:id="rId121"/>
    <p:sldId id="3194" r:id="rId122"/>
    <p:sldId id="3195" r:id="rId123"/>
    <p:sldId id="3196" r:id="rId124"/>
    <p:sldId id="3197" r:id="rId125"/>
    <p:sldId id="3198" r:id="rId126"/>
    <p:sldId id="3199" r:id="rId127"/>
    <p:sldId id="3200" r:id="rId128"/>
    <p:sldId id="3222" r:id="rId129"/>
    <p:sldId id="3201" r:id="rId130"/>
    <p:sldId id="3202" r:id="rId131"/>
    <p:sldId id="3203" r:id="rId132"/>
    <p:sldId id="3204" r:id="rId133"/>
    <p:sldId id="3205" r:id="rId134"/>
    <p:sldId id="3206" r:id="rId135"/>
    <p:sldId id="3207" r:id="rId136"/>
    <p:sldId id="3208" r:id="rId137"/>
    <p:sldId id="3209" r:id="rId138"/>
    <p:sldId id="3210" r:id="rId139"/>
    <p:sldId id="3211" r:id="rId140"/>
    <p:sldId id="3212" r:id="rId141"/>
    <p:sldId id="3213" r:id="rId142"/>
    <p:sldId id="3214" r:id="rId143"/>
    <p:sldId id="3215" r:id="rId144"/>
    <p:sldId id="3216" r:id="rId145"/>
    <p:sldId id="3217" r:id="rId146"/>
    <p:sldId id="3224" r:id="rId147"/>
    <p:sldId id="3218" r:id="rId148"/>
  </p:sldIdLst>
  <p:sldSz cx="9144000" cy="6858000" type="screen4x3"/>
  <p:notesSz cx="6950075" cy="9236075"/>
  <p:custDataLst>
    <p:tags r:id="rId1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guide id="3" orient="horz" pos="4320" userDrawn="1">
          <p15:clr>
            <a:srgbClr val="A4A3A4"/>
          </p15:clr>
        </p15:guide>
        <p15:guide id="4" orient="horz"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d Kostka" initials="BK" lastIdx="0" clrIdx="0">
    <p:extLst>
      <p:ext uri="{19B8F6BF-5375-455C-9EA6-DF929625EA0E}">
        <p15:presenceInfo xmlns:p15="http://schemas.microsoft.com/office/powerpoint/2012/main" userId="S::bkostka@roopco.com::5bf04b9e-3f2b-4203-8d7a-b84b746d51c3" providerId="AD"/>
      </p:ext>
    </p:extLst>
  </p:cmAuthor>
  <p:cmAuthor id="2" name="Joe Toula" initials="JT" lastIdx="0" clrIdx="1">
    <p:extLst>
      <p:ext uri="{19B8F6BF-5375-455C-9EA6-DF929625EA0E}">
        <p15:presenceInfo xmlns:p15="http://schemas.microsoft.com/office/powerpoint/2012/main" userId="S::jtoula@rpminc.com::2df48d24-f262-454e-ad9c-9a6f9fc72b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3D0901-17F4-411C-93FE-5F7328F0EF2C}" v="23" dt="2023-08-15T16:54:47.7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6" autoAdjust="0"/>
    <p:restoredTop sz="93792" autoAdjust="0"/>
  </p:normalViewPr>
  <p:slideViewPr>
    <p:cSldViewPr snapToGrid="0">
      <p:cViewPr varScale="1">
        <p:scale>
          <a:sx n="107" d="100"/>
          <a:sy n="107" d="100"/>
        </p:scale>
        <p:origin x="1464" y="120"/>
      </p:cViewPr>
      <p:guideLst>
        <p:guide orient="horz" pos="2184"/>
        <p:guide pos="2880"/>
        <p:guide orient="horz" pos="4320"/>
        <p:guide orient="horz"/>
        <p:guide pos="5760"/>
      </p:guideLst>
    </p:cSldViewPr>
  </p:slideViewPr>
  <p:outlineViewPr>
    <p:cViewPr>
      <p:scale>
        <a:sx n="33" d="100"/>
        <a:sy n="33" d="100"/>
      </p:scale>
      <p:origin x="0" y="-9446"/>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notesMaster" Target="notesMasters/notesMaster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ags" Target="tags/tag1.xml"/><Relationship Id="rId155"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commentAuthors" Target="commentAuthors.xml"/><Relationship Id="rId156" Type="http://schemas.microsoft.com/office/2016/11/relationships/changesInfo" Target="changesInfos/changesInfo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theme" Target="theme/theme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Earl" userId="4951d46f-b647-4b3c-b822-5808962dcca8" providerId="ADAL" clId="{B63D0901-17F4-411C-93FE-5F7328F0EF2C}"/>
    <pc:docChg chg="modSld">
      <pc:chgData name="Shelley Earl" userId="4951d46f-b647-4b3c-b822-5808962dcca8" providerId="ADAL" clId="{B63D0901-17F4-411C-93FE-5F7328F0EF2C}" dt="2023-08-15T16:55:19.838" v="25" actId="255"/>
      <pc:docMkLst>
        <pc:docMk/>
      </pc:docMkLst>
      <pc:sldChg chg="modSp mod">
        <pc:chgData name="Shelley Earl" userId="4951d46f-b647-4b3c-b822-5808962dcca8" providerId="ADAL" clId="{B63D0901-17F4-411C-93FE-5F7328F0EF2C}" dt="2023-08-15T16:54:21.909" v="0" actId="1076"/>
        <pc:sldMkLst>
          <pc:docMk/>
          <pc:sldMk cId="3112748099" sldId="3089"/>
        </pc:sldMkLst>
        <pc:picChg chg="mod">
          <ac:chgData name="Shelley Earl" userId="4951d46f-b647-4b3c-b822-5808962dcca8" providerId="ADAL" clId="{B63D0901-17F4-411C-93FE-5F7328F0EF2C}" dt="2023-08-15T16:54:21.909" v="0" actId="1076"/>
          <ac:picMkLst>
            <pc:docMk/>
            <pc:sldMk cId="3112748099" sldId="3089"/>
            <ac:picMk id="4" creationId="{1027DD51-562F-C1AE-E3FA-AFBF893BC7DE}"/>
          </ac:picMkLst>
        </pc:picChg>
      </pc:sldChg>
      <pc:sldChg chg="modSp mod">
        <pc:chgData name="Shelley Earl" userId="4951d46f-b647-4b3c-b822-5808962dcca8" providerId="ADAL" clId="{B63D0901-17F4-411C-93FE-5F7328F0EF2C}" dt="2023-08-15T16:54:30.147" v="1" actId="255"/>
        <pc:sldMkLst>
          <pc:docMk/>
          <pc:sldMk cId="2311826028" sldId="3090"/>
        </pc:sldMkLst>
        <pc:spChg chg="mod">
          <ac:chgData name="Shelley Earl" userId="4951d46f-b647-4b3c-b822-5808962dcca8" providerId="ADAL" clId="{B63D0901-17F4-411C-93FE-5F7328F0EF2C}" dt="2023-08-15T16:54:30.147" v="1" actId="255"/>
          <ac:spMkLst>
            <pc:docMk/>
            <pc:sldMk cId="2311826028" sldId="3090"/>
            <ac:spMk id="3" creationId="{624011B1-7492-6971-CCE1-AEF3F0B76710}"/>
          </ac:spMkLst>
        </pc:spChg>
      </pc:sldChg>
      <pc:sldChg chg="modSp">
        <pc:chgData name="Shelley Earl" userId="4951d46f-b647-4b3c-b822-5808962dcca8" providerId="ADAL" clId="{B63D0901-17F4-411C-93FE-5F7328F0EF2C}" dt="2023-08-15T16:54:47.719" v="24" actId="255"/>
        <pc:sldMkLst>
          <pc:docMk/>
          <pc:sldMk cId="3556694751" sldId="3094"/>
        </pc:sldMkLst>
        <pc:graphicFrameChg chg="mod">
          <ac:chgData name="Shelley Earl" userId="4951d46f-b647-4b3c-b822-5808962dcca8" providerId="ADAL" clId="{B63D0901-17F4-411C-93FE-5F7328F0EF2C}" dt="2023-08-15T16:54:47.719" v="24" actId="255"/>
          <ac:graphicFrameMkLst>
            <pc:docMk/>
            <pc:sldMk cId="3556694751" sldId="3094"/>
            <ac:graphicFrameMk id="12" creationId="{9C2900C5-D71B-A933-9CF3-996F19299A20}"/>
          </ac:graphicFrameMkLst>
        </pc:graphicFrameChg>
      </pc:sldChg>
      <pc:sldChg chg="modSp mod">
        <pc:chgData name="Shelley Earl" userId="4951d46f-b647-4b3c-b822-5808962dcca8" providerId="ADAL" clId="{B63D0901-17F4-411C-93FE-5F7328F0EF2C}" dt="2023-08-15T16:55:19.838" v="25" actId="255"/>
        <pc:sldMkLst>
          <pc:docMk/>
          <pc:sldMk cId="908112542" sldId="3122"/>
        </pc:sldMkLst>
        <pc:spChg chg="mod">
          <ac:chgData name="Shelley Earl" userId="4951d46f-b647-4b3c-b822-5808962dcca8" providerId="ADAL" clId="{B63D0901-17F4-411C-93FE-5F7328F0EF2C}" dt="2023-08-15T16:55:19.838" v="25" actId="255"/>
          <ac:spMkLst>
            <pc:docMk/>
            <pc:sldMk cId="908112542" sldId="3122"/>
            <ac:spMk id="3" creationId="{9772A89E-A4C9-826A-A66A-49B7F364F79F}"/>
          </ac:spMkLst>
        </pc:spChg>
      </pc:sldChg>
    </pc:docChg>
  </pc:docChgLst>
</pc:chgInfo>
</file>

<file path=ppt/diagrams/_rels/data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899C3D-101F-4FC2-84A5-3B7D8D89AF3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6AA8983-316B-450A-B314-2B01EC36283E}" type="parTrans" cxnId="{B9E4CDCA-7787-4C39-813D-858C5C71FF46}">
      <dgm:prSet/>
      <dgm:spPr/>
      <dgm:t>
        <a:bodyPr/>
        <a:lstStyle/>
        <a:p>
          <a:endParaRPr lang="en-US"/>
        </a:p>
      </dgm:t>
    </dgm:pt>
    <dgm:pt modelId="{55B2D125-BE09-44A9-96C8-7560EE4E4906}">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700" b="0" i="0" strike="noStrike" cap="none" spc="0" baseline="0">
              <a:solidFill>
                <a:srgbClr val="FFFFFF"/>
              </a:solidFill>
              <a:effectLst/>
              <a:latin typeface="Calibri"/>
              <a:ea typeface="Calibri"/>
              <a:cs typeface="Calibri"/>
            </a:rPr>
            <a:t>Forma de discriminación con leyes específicas </a:t>
          </a:r>
        </a:p>
      </dgm:t>
    </dgm:pt>
    <dgm:pt modelId="{F1D2BE31-D390-43B6-94BD-E29F153B1AAC}" type="sibTrans" cxnId="{B9E4CDCA-7787-4C39-813D-858C5C71FF46}">
      <dgm:prSet/>
      <dgm:spPr/>
      <dgm:t>
        <a:bodyPr/>
        <a:lstStyle/>
        <a:p>
          <a:endParaRPr lang="en-US"/>
        </a:p>
      </dgm:t>
    </dgm:pt>
    <dgm:pt modelId="{A3FF137C-931D-4FCB-9668-FB1C558C84E4}" type="parTrans" cxnId="{C10E7E58-E049-4786-81D9-CF5570AD713E}">
      <dgm:prSet/>
      <dgm:spPr/>
      <dgm:t>
        <a:bodyPr/>
        <a:lstStyle/>
        <a:p>
          <a:endParaRPr lang="en-US"/>
        </a:p>
      </dgm:t>
    </dgm:pt>
    <dgm:pt modelId="{E1809F50-EE8F-4D1A-9170-F5C7A2F63439}">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700" b="0" i="0" strike="noStrike" cap="none" spc="0" baseline="0">
              <a:solidFill>
                <a:srgbClr val="FFFFFF"/>
              </a:solidFill>
              <a:effectLst/>
              <a:latin typeface="Calibri"/>
              <a:ea typeface="Calibri"/>
              <a:cs typeface="Calibri"/>
            </a:rPr>
            <a:t>Principal forma de acoso </a:t>
          </a:r>
        </a:p>
      </dgm:t>
    </dgm:pt>
    <dgm:pt modelId="{1A8A7370-7F81-4DF5-B300-BDA5F404C659}" type="sibTrans" cxnId="{C10E7E58-E049-4786-81D9-CF5570AD713E}">
      <dgm:prSet/>
      <dgm:spPr/>
      <dgm:t>
        <a:bodyPr/>
        <a:lstStyle/>
        <a:p>
          <a:endParaRPr lang="en-US"/>
        </a:p>
      </dgm:t>
    </dgm:pt>
    <dgm:pt modelId="{79DFD214-1014-46E5-B503-5A310D05CDE9}" type="parTrans" cxnId="{A0BAAC84-F7CC-4431-ADC2-1F484382DF4D}">
      <dgm:prSet/>
      <dgm:spPr/>
      <dgm:t>
        <a:bodyPr/>
        <a:lstStyle/>
        <a:p>
          <a:endParaRPr lang="en-US"/>
        </a:p>
      </dgm:t>
    </dgm:pt>
    <dgm:pt modelId="{B7C04735-7DF0-41FE-A7B1-52FBAEEFE3DC}">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700" b="0" i="0" strike="noStrike" cap="none" spc="0" baseline="0">
              <a:solidFill>
                <a:srgbClr val="FFFFFF"/>
              </a:solidFill>
              <a:effectLst/>
              <a:latin typeface="Calibri"/>
              <a:ea typeface="Calibri"/>
              <a:cs typeface="Calibri"/>
            </a:rPr>
            <a:t>Proporción significativa de quejas por discriminación en la sociedad </a:t>
          </a:r>
        </a:p>
      </dgm:t>
    </dgm:pt>
    <dgm:pt modelId="{50BA474B-C7E4-4460-9167-5BCD41E59895}" type="sibTrans" cxnId="{A0BAAC84-F7CC-4431-ADC2-1F484382DF4D}">
      <dgm:prSet/>
      <dgm:spPr/>
      <dgm:t>
        <a:bodyPr/>
        <a:lstStyle/>
        <a:p>
          <a:endParaRPr lang="en-US"/>
        </a:p>
      </dgm:t>
    </dgm:pt>
    <dgm:pt modelId="{4824623B-67EE-487D-9E75-A4DF68F41014}" type="parTrans" cxnId="{7348CCF6-001E-4DC7-B7F9-6C5F9101F578}">
      <dgm:prSet/>
      <dgm:spPr/>
      <dgm:t>
        <a:bodyPr/>
        <a:lstStyle/>
        <a:p>
          <a:endParaRPr lang="en-US"/>
        </a:p>
      </dgm:t>
    </dgm:pt>
    <dgm:pt modelId="{47ABDF79-E238-4510-8CB2-C3738C0F6C88}">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700" b="0" i="0" strike="noStrike" cap="none" spc="0" baseline="0">
              <a:solidFill>
                <a:srgbClr val="FFFFFF"/>
              </a:solidFill>
              <a:effectLst/>
              <a:latin typeface="Calibri"/>
              <a:ea typeface="Calibri"/>
              <a:cs typeface="Calibri"/>
            </a:rPr>
            <a:t>Requisitos específicos del estado para la capacitación </a:t>
          </a:r>
        </a:p>
      </dgm:t>
    </dgm:pt>
    <dgm:pt modelId="{A68675EA-5C82-4B2E-87F9-BFBF7B6C9820}" type="sibTrans" cxnId="{7348CCF6-001E-4DC7-B7F9-6C5F9101F578}">
      <dgm:prSet/>
      <dgm:spPr/>
      <dgm:t>
        <a:bodyPr/>
        <a:lstStyle/>
        <a:p>
          <a:endParaRPr lang="en-US"/>
        </a:p>
      </dgm:t>
    </dgm:pt>
    <dgm:pt modelId="{B6146CAD-CA83-4D1B-813C-E60BE9259C0D}" type="parTrans" cxnId="{66127CBC-1E38-43E1-ACCC-8F72B6074BCB}">
      <dgm:prSet/>
      <dgm:spPr/>
      <dgm:t>
        <a:bodyPr/>
        <a:lstStyle/>
        <a:p>
          <a:endParaRPr lang="en-US"/>
        </a:p>
      </dgm:t>
    </dgm:pt>
    <dgm:pt modelId="{00CDFFDD-1962-4497-A1C3-02602B4CF695}">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700" b="0" i="0" strike="noStrike" cap="none" spc="0" baseline="0">
              <a:solidFill>
                <a:srgbClr val="FFFFFF"/>
              </a:solidFill>
              <a:effectLst/>
              <a:latin typeface="Calibri"/>
              <a:ea typeface="Calibri"/>
              <a:cs typeface="Calibri"/>
            </a:rPr>
            <a:t>Las mismas reglas y conjuntos de habilidades se aplican al acoso basado en otras categorías protegidas</a:t>
          </a:r>
        </a:p>
      </dgm:t>
    </dgm:pt>
    <dgm:pt modelId="{E7A275FF-F908-4BFE-B293-0A91F83770C0}" type="sibTrans" cxnId="{66127CBC-1E38-43E1-ACCC-8F72B6074BCB}">
      <dgm:prSet/>
      <dgm:spPr/>
      <dgm:t>
        <a:bodyPr/>
        <a:lstStyle/>
        <a:p>
          <a:endParaRPr lang="en-US"/>
        </a:p>
      </dgm:t>
    </dgm:pt>
    <dgm:pt modelId="{CB4074BD-504A-411B-9CF3-5B0D20B5BC5F}" type="pres">
      <dgm:prSet presAssocID="{08899C3D-101F-4FC2-84A5-3B7D8D89AF3C}" presName="linear" presStyleCnt="0">
        <dgm:presLayoutVars>
          <dgm:animLvl val="lvl"/>
          <dgm:resizeHandles val="exact"/>
        </dgm:presLayoutVars>
      </dgm:prSet>
      <dgm:spPr/>
    </dgm:pt>
    <dgm:pt modelId="{EEDA47DE-3FB1-4BE2-B611-F90F7A76C552}" type="pres">
      <dgm:prSet presAssocID="{55B2D125-BE09-44A9-96C8-7560EE4E4906}" presName="parentText" presStyleLbl="node1" presStyleIdx="0" presStyleCnt="5">
        <dgm:presLayoutVars>
          <dgm:chMax val="0"/>
          <dgm:bulletEnabled val="1"/>
        </dgm:presLayoutVars>
      </dgm:prSet>
      <dgm:spPr/>
    </dgm:pt>
    <dgm:pt modelId="{25BF4101-6C4E-43BB-A9EF-D4454C042BCA}" type="pres">
      <dgm:prSet presAssocID="{F1D2BE31-D390-43B6-94BD-E29F153B1AAC}" presName="spacer" presStyleCnt="0"/>
      <dgm:spPr/>
    </dgm:pt>
    <dgm:pt modelId="{A9DADBA9-D020-4537-88ED-5A20F77C4F29}" type="pres">
      <dgm:prSet presAssocID="{E1809F50-EE8F-4D1A-9170-F5C7A2F63439}" presName="parentText" presStyleLbl="node1" presStyleIdx="1" presStyleCnt="5">
        <dgm:presLayoutVars>
          <dgm:chMax val="0"/>
          <dgm:bulletEnabled val="1"/>
        </dgm:presLayoutVars>
      </dgm:prSet>
      <dgm:spPr/>
    </dgm:pt>
    <dgm:pt modelId="{135E2136-476C-4166-A353-124731972891}" type="pres">
      <dgm:prSet presAssocID="{1A8A7370-7F81-4DF5-B300-BDA5F404C659}" presName="spacer" presStyleCnt="0"/>
      <dgm:spPr/>
    </dgm:pt>
    <dgm:pt modelId="{F2496395-24CB-486E-A272-EF6AB2CEC6F8}" type="pres">
      <dgm:prSet presAssocID="{B7C04735-7DF0-41FE-A7B1-52FBAEEFE3DC}" presName="parentText" presStyleLbl="node1" presStyleIdx="2" presStyleCnt="5">
        <dgm:presLayoutVars>
          <dgm:chMax val="0"/>
          <dgm:bulletEnabled val="1"/>
        </dgm:presLayoutVars>
      </dgm:prSet>
      <dgm:spPr/>
    </dgm:pt>
    <dgm:pt modelId="{7B78D843-3F95-4EA5-A79B-87898D4B188B}" type="pres">
      <dgm:prSet presAssocID="{50BA474B-C7E4-4460-9167-5BCD41E59895}" presName="spacer" presStyleCnt="0"/>
      <dgm:spPr/>
    </dgm:pt>
    <dgm:pt modelId="{9ECE8E2A-A096-4579-9455-E9FA1881820A}" type="pres">
      <dgm:prSet presAssocID="{47ABDF79-E238-4510-8CB2-C3738C0F6C88}" presName="parentText" presStyleLbl="node1" presStyleIdx="3" presStyleCnt="5">
        <dgm:presLayoutVars>
          <dgm:chMax val="0"/>
          <dgm:bulletEnabled val="1"/>
        </dgm:presLayoutVars>
      </dgm:prSet>
      <dgm:spPr/>
    </dgm:pt>
    <dgm:pt modelId="{49B855D0-BF33-4A90-8769-8E1B500C518A}" type="pres">
      <dgm:prSet presAssocID="{A68675EA-5C82-4B2E-87F9-BFBF7B6C9820}" presName="spacer" presStyleCnt="0"/>
      <dgm:spPr/>
    </dgm:pt>
    <dgm:pt modelId="{4BBB6E29-C4ED-4367-8758-0965FC1D3302}" type="pres">
      <dgm:prSet presAssocID="{00CDFFDD-1962-4497-A1C3-02602B4CF695}" presName="parentText" presStyleLbl="node1" presStyleIdx="4" presStyleCnt="5">
        <dgm:presLayoutVars>
          <dgm:chMax val="0"/>
          <dgm:bulletEnabled val="1"/>
        </dgm:presLayoutVars>
      </dgm:prSet>
      <dgm:spPr/>
    </dgm:pt>
  </dgm:ptLst>
  <dgm:cxnLst>
    <dgm:cxn modelId="{55AE4605-8110-4D81-B197-4097862C2E4D}" type="presOf" srcId="{55B2D125-BE09-44A9-96C8-7560EE4E4906}" destId="{EEDA47DE-3FB1-4BE2-B611-F90F7A76C552}" srcOrd="0" destOrd="0" presId="urn:microsoft.com/office/officeart/2005/8/layout/vList2"/>
    <dgm:cxn modelId="{318F6115-295B-4158-91FF-FD8E8F4C158F}" type="presOf" srcId="{B7C04735-7DF0-41FE-A7B1-52FBAEEFE3DC}" destId="{F2496395-24CB-486E-A272-EF6AB2CEC6F8}" srcOrd="0" destOrd="0" presId="urn:microsoft.com/office/officeart/2005/8/layout/vList2"/>
    <dgm:cxn modelId="{4962EB6C-6A68-4052-8E60-4C61E73657BB}" type="presOf" srcId="{47ABDF79-E238-4510-8CB2-C3738C0F6C88}" destId="{9ECE8E2A-A096-4579-9455-E9FA1881820A}" srcOrd="0" destOrd="0" presId="urn:microsoft.com/office/officeart/2005/8/layout/vList2"/>
    <dgm:cxn modelId="{C10E7E58-E049-4786-81D9-CF5570AD713E}" srcId="{08899C3D-101F-4FC2-84A5-3B7D8D89AF3C}" destId="{E1809F50-EE8F-4D1A-9170-F5C7A2F63439}" srcOrd="1" destOrd="0" parTransId="{A3FF137C-931D-4FCB-9668-FB1C558C84E4}" sibTransId="{1A8A7370-7F81-4DF5-B300-BDA5F404C659}"/>
    <dgm:cxn modelId="{A0BAAC84-F7CC-4431-ADC2-1F484382DF4D}" srcId="{08899C3D-101F-4FC2-84A5-3B7D8D89AF3C}" destId="{B7C04735-7DF0-41FE-A7B1-52FBAEEFE3DC}" srcOrd="2" destOrd="0" parTransId="{79DFD214-1014-46E5-B503-5A310D05CDE9}" sibTransId="{50BA474B-C7E4-4460-9167-5BCD41E59895}"/>
    <dgm:cxn modelId="{60200D86-068A-4D42-954D-7E08317185A9}" type="presOf" srcId="{E1809F50-EE8F-4D1A-9170-F5C7A2F63439}" destId="{A9DADBA9-D020-4537-88ED-5A20F77C4F29}" srcOrd="0" destOrd="0" presId="urn:microsoft.com/office/officeart/2005/8/layout/vList2"/>
    <dgm:cxn modelId="{A15222B6-45E6-4C69-BBE9-EF7930DD9F6B}" type="presOf" srcId="{00CDFFDD-1962-4497-A1C3-02602B4CF695}" destId="{4BBB6E29-C4ED-4367-8758-0965FC1D3302}" srcOrd="0" destOrd="0" presId="urn:microsoft.com/office/officeart/2005/8/layout/vList2"/>
    <dgm:cxn modelId="{66127CBC-1E38-43E1-ACCC-8F72B6074BCB}" srcId="{08899C3D-101F-4FC2-84A5-3B7D8D89AF3C}" destId="{00CDFFDD-1962-4497-A1C3-02602B4CF695}" srcOrd="4" destOrd="0" parTransId="{B6146CAD-CA83-4D1B-813C-E60BE9259C0D}" sibTransId="{E7A275FF-F908-4BFE-B293-0A91F83770C0}"/>
    <dgm:cxn modelId="{B9E4CDCA-7787-4C39-813D-858C5C71FF46}" srcId="{08899C3D-101F-4FC2-84A5-3B7D8D89AF3C}" destId="{55B2D125-BE09-44A9-96C8-7560EE4E4906}" srcOrd="0" destOrd="0" parTransId="{46AA8983-316B-450A-B314-2B01EC36283E}" sibTransId="{F1D2BE31-D390-43B6-94BD-E29F153B1AAC}"/>
    <dgm:cxn modelId="{A7C42CE2-F758-459E-A8E0-8A642AC4E7BA}" type="presOf" srcId="{08899C3D-101F-4FC2-84A5-3B7D8D89AF3C}" destId="{CB4074BD-504A-411B-9CF3-5B0D20B5BC5F}" srcOrd="0" destOrd="0" presId="urn:microsoft.com/office/officeart/2005/8/layout/vList2"/>
    <dgm:cxn modelId="{7348CCF6-001E-4DC7-B7F9-6C5F9101F578}" srcId="{08899C3D-101F-4FC2-84A5-3B7D8D89AF3C}" destId="{47ABDF79-E238-4510-8CB2-C3738C0F6C88}" srcOrd="3" destOrd="0" parTransId="{4824623B-67EE-487D-9E75-A4DF68F41014}" sibTransId="{A68675EA-5C82-4B2E-87F9-BFBF7B6C9820}"/>
    <dgm:cxn modelId="{CC6DE12C-0AF5-4D4A-818B-6816D2BF0C79}" type="presParOf" srcId="{CB4074BD-504A-411B-9CF3-5B0D20B5BC5F}" destId="{EEDA47DE-3FB1-4BE2-B611-F90F7A76C552}" srcOrd="0" destOrd="0" presId="urn:microsoft.com/office/officeart/2005/8/layout/vList2"/>
    <dgm:cxn modelId="{65A14836-C4A8-4E32-A208-C218027D29A4}" type="presParOf" srcId="{CB4074BD-504A-411B-9CF3-5B0D20B5BC5F}" destId="{25BF4101-6C4E-43BB-A9EF-D4454C042BCA}" srcOrd="1" destOrd="0" presId="urn:microsoft.com/office/officeart/2005/8/layout/vList2"/>
    <dgm:cxn modelId="{996EBDD8-CEA9-42B9-9A1B-E8519B50BBF8}" type="presParOf" srcId="{CB4074BD-504A-411B-9CF3-5B0D20B5BC5F}" destId="{A9DADBA9-D020-4537-88ED-5A20F77C4F29}" srcOrd="2" destOrd="0" presId="urn:microsoft.com/office/officeart/2005/8/layout/vList2"/>
    <dgm:cxn modelId="{22348100-8622-4385-80BF-952E4D5ACDC1}" type="presParOf" srcId="{CB4074BD-504A-411B-9CF3-5B0D20B5BC5F}" destId="{135E2136-476C-4166-A353-124731972891}" srcOrd="3" destOrd="0" presId="urn:microsoft.com/office/officeart/2005/8/layout/vList2"/>
    <dgm:cxn modelId="{C9641608-8E37-428F-8684-DBC4D27981E8}" type="presParOf" srcId="{CB4074BD-504A-411B-9CF3-5B0D20B5BC5F}" destId="{F2496395-24CB-486E-A272-EF6AB2CEC6F8}" srcOrd="4" destOrd="0" presId="urn:microsoft.com/office/officeart/2005/8/layout/vList2"/>
    <dgm:cxn modelId="{5B1DDC95-2E51-4F76-B502-0063EEDF361A}" type="presParOf" srcId="{CB4074BD-504A-411B-9CF3-5B0D20B5BC5F}" destId="{7B78D843-3F95-4EA5-A79B-87898D4B188B}" srcOrd="5" destOrd="0" presId="urn:microsoft.com/office/officeart/2005/8/layout/vList2"/>
    <dgm:cxn modelId="{D384179C-3363-41B9-B2F0-25F4E9A68A1F}" type="presParOf" srcId="{CB4074BD-504A-411B-9CF3-5B0D20B5BC5F}" destId="{9ECE8E2A-A096-4579-9455-E9FA1881820A}" srcOrd="6" destOrd="0" presId="urn:microsoft.com/office/officeart/2005/8/layout/vList2"/>
    <dgm:cxn modelId="{04C6F589-4543-415A-8A3D-4A02E6128D67}" type="presParOf" srcId="{CB4074BD-504A-411B-9CF3-5B0D20B5BC5F}" destId="{49B855D0-BF33-4A90-8769-8E1B500C518A}" srcOrd="7" destOrd="0" presId="urn:microsoft.com/office/officeart/2005/8/layout/vList2"/>
    <dgm:cxn modelId="{B2B58F41-5A96-4887-A3BD-0DDECE52876D}" type="presParOf" srcId="{CB4074BD-504A-411B-9CF3-5B0D20B5BC5F}" destId="{4BBB6E29-C4ED-4367-8758-0965FC1D3302}"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main"/>
    </a:ext>
  </dgm:extLst>
</dgm:dataModel>
</file>

<file path=ppt/diagrams/data10.xml><?xml version="1.0" encoding="utf-8"?>
<dgm:dataModel xmlns:dgm="http://schemas.openxmlformats.org/drawingml/2006/diagram" xmlns:a="http://schemas.openxmlformats.org/drawingml/2006/main">
  <dgm:ptLst>
    <dgm:pt modelId="{206DEC42-B6AD-4ACF-BBB7-6FC12747C07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BD6AED6-7A76-412D-A764-1A90836B74B6}" type="parTrans" cxnId="{CD6CADE8-DDE9-4081-86D0-4A9CF3FD3939}">
      <dgm:prSet/>
      <dgm:spPr/>
      <dgm:t>
        <a:bodyPr/>
        <a:lstStyle/>
        <a:p>
          <a:endParaRPr lang="en-US"/>
        </a:p>
      </dgm:t>
    </dgm:pt>
    <dgm:pt modelId="{4E3E63E1-91EC-44B9-9FC4-D9C7506E804F}">
      <dgm:prSet custT="1"/>
      <dgm:spPr>
        <a:noFill/>
        <a:ln>
          <a:noFill/>
        </a:ln>
      </dgm:spPr>
      <dgm:t>
        <a:bodyPr/>
        <a:lstStyle/>
        <a:p>
          <a:r>
            <a:rPr lang="es-LA" sz="2600" b="1" i="0" strike="noStrike" cap="none" spc="0" baseline="0">
              <a:solidFill>
                <a:srgbClr val="000000"/>
              </a:solidFill>
              <a:effectLst/>
              <a:latin typeface="Calibri"/>
              <a:ea typeface="Calibri"/>
              <a:cs typeface="Calibri"/>
            </a:rPr>
            <a:t>Ejemplos de otras conductas que podrían ser acoso sexual</a:t>
          </a:r>
          <a:r>
            <a:rPr lang="es-LA" sz="2200" b="0" i="0" strike="noStrike" cap="none" spc="0" baseline="0">
              <a:solidFill>
                <a:srgbClr val="000000"/>
              </a:solidFill>
              <a:effectLst/>
              <a:latin typeface="Calibri"/>
              <a:ea typeface="Calibri"/>
              <a:cs typeface="Calibri"/>
            </a:rPr>
            <a:t>:</a:t>
          </a:r>
        </a:p>
      </dgm:t>
    </dgm:pt>
    <dgm:pt modelId="{65C9D9F7-EFA2-4B94-A181-77AD3592B6FF}" type="parTrans" cxnId="{3E8AC867-7D76-416A-9D28-06E534A50066}">
      <dgm:prSet/>
      <dgm:spPr/>
      <dgm:t>
        <a:bodyPr/>
        <a:lstStyle/>
        <a:p>
          <a:endParaRPr lang="en-US"/>
        </a:p>
      </dgm:t>
    </dgm:pt>
    <dgm:pt modelId="{5C874A82-B00F-4EB2-B242-4AA0235F0E71}">
      <dgm:prSet custT="1"/>
      <dgm:spPr>
        <a:noFill/>
        <a:ln>
          <a:noFill/>
        </a:ln>
      </dgm:spPr>
      <dgm:t>
        <a:bodyPr/>
        <a:lstStyle/>
        <a:p>
          <a:r>
            <a:rPr lang="es-LA" sz="1800" b="0" i="0" strike="noStrike" cap="none" spc="0" baseline="0">
              <a:solidFill>
                <a:srgbClr val="000000"/>
              </a:solidFill>
              <a:effectLst/>
              <a:latin typeface="Calibri"/>
              <a:ea typeface="Calibri"/>
              <a:cs typeface="Calibri"/>
            </a:rPr>
            <a:t>Silbido o llamadas de gatos</a:t>
          </a:r>
        </a:p>
      </dgm:t>
    </dgm:pt>
    <dgm:pt modelId="{74FE66E2-11B0-4DF1-8CB9-2E43DAA334E9}" type="sibTrans" cxnId="{3E8AC867-7D76-416A-9D28-06E534A50066}">
      <dgm:prSet/>
      <dgm:spPr/>
      <dgm:t>
        <a:bodyPr/>
        <a:lstStyle/>
        <a:p>
          <a:endParaRPr lang="en-US"/>
        </a:p>
      </dgm:t>
    </dgm:pt>
    <dgm:pt modelId="{4618FD35-7002-4B48-AAF5-40509A0BED89}" type="parTrans" cxnId="{C1C5776B-26F8-416E-AD3A-7AFD45060849}">
      <dgm:prSet/>
      <dgm:spPr/>
      <dgm:t>
        <a:bodyPr/>
        <a:lstStyle/>
        <a:p>
          <a:endParaRPr lang="en-US"/>
        </a:p>
      </dgm:t>
    </dgm:pt>
    <dgm:pt modelId="{2B76601A-3805-4AE4-93A8-2403014E6CAE}">
      <dgm:prSet custT="1"/>
      <dgm:spPr>
        <a:noFill/>
        <a:ln>
          <a:noFill/>
        </a:ln>
      </dgm:spPr>
      <dgm:t>
        <a:bodyPr/>
        <a:lstStyle/>
        <a:p>
          <a:r>
            <a:rPr lang="es-LA" sz="1800" b="0" i="0" strike="noStrike" cap="none" spc="0" baseline="0">
              <a:solidFill>
                <a:srgbClr val="000000"/>
              </a:solidFill>
              <a:effectLst/>
              <a:latin typeface="Calibri"/>
              <a:ea typeface="Calibri"/>
              <a:cs typeface="Calibri"/>
            </a:rPr>
            <a:t>Sonidos sexualmente explícitos a través de oradores</a:t>
          </a:r>
        </a:p>
      </dgm:t>
    </dgm:pt>
    <dgm:pt modelId="{2EF86669-6B13-4DE8-A54A-022F007077BF}" type="sibTrans" cxnId="{C1C5776B-26F8-416E-AD3A-7AFD45060849}">
      <dgm:prSet/>
      <dgm:spPr/>
      <dgm:t>
        <a:bodyPr/>
        <a:lstStyle/>
        <a:p>
          <a:endParaRPr lang="en-US"/>
        </a:p>
      </dgm:t>
    </dgm:pt>
    <dgm:pt modelId="{C1211AF1-F451-49DA-AA0B-402BC1F36871}" type="parTrans" cxnId="{C1F8CAC5-EC0C-483D-9D08-FB08F404995C}">
      <dgm:prSet/>
      <dgm:spPr/>
      <dgm:t>
        <a:bodyPr/>
        <a:lstStyle/>
        <a:p>
          <a:endParaRPr lang="en-US"/>
        </a:p>
      </dgm:t>
    </dgm:pt>
    <dgm:pt modelId="{FB56218A-047C-420B-B541-846EA5879542}">
      <dgm:prSet custT="1"/>
      <dgm:spPr>
        <a:noFill/>
        <a:ln>
          <a:noFill/>
        </a:ln>
      </dgm:spPr>
      <dgm:t>
        <a:bodyPr/>
        <a:lstStyle/>
        <a:p>
          <a:r>
            <a:rPr lang="es-LA" sz="1800" b="0" i="0" strike="noStrike" cap="none" spc="0" baseline="0">
              <a:solidFill>
                <a:srgbClr val="000000"/>
              </a:solidFill>
              <a:effectLst/>
              <a:latin typeface="Calibri"/>
              <a:ea typeface="Calibri"/>
              <a:cs typeface="Calibri"/>
            </a:rPr>
            <a:t>Bromas o chistes prácticos de sexo o específicos del género</a:t>
          </a:r>
        </a:p>
      </dgm:t>
    </dgm:pt>
    <dgm:pt modelId="{89D38FDC-3015-4075-B17B-AB83F8963CC4}" type="sibTrans" cxnId="{C1F8CAC5-EC0C-483D-9D08-FB08F404995C}">
      <dgm:prSet/>
      <dgm:spPr/>
      <dgm:t>
        <a:bodyPr/>
        <a:lstStyle/>
        <a:p>
          <a:endParaRPr lang="en-US"/>
        </a:p>
      </dgm:t>
    </dgm:pt>
    <dgm:pt modelId="{63F8A4E5-EE42-4D97-8CF9-54BDD3629AC3}" type="parTrans" cxnId="{9B57F90B-D666-4BF7-95FC-746DD5CE4B05}">
      <dgm:prSet/>
      <dgm:spPr/>
      <dgm:t>
        <a:bodyPr/>
        <a:lstStyle/>
        <a:p>
          <a:endParaRPr lang="en-US"/>
        </a:p>
      </dgm:t>
    </dgm:pt>
    <dgm:pt modelId="{A9B4E2AF-8FB9-4AB8-84CD-EBE378D1C228}">
      <dgm:prSet custT="1"/>
      <dgm:spPr>
        <a:noFill/>
        <a:ln>
          <a:noFill/>
        </a:ln>
      </dgm:spPr>
      <dgm:t>
        <a:bodyPr/>
        <a:lstStyle/>
        <a:p>
          <a:r>
            <a:rPr lang="es-LA" sz="1800" b="0" i="0" strike="noStrike" cap="none" spc="0" baseline="0">
              <a:solidFill>
                <a:srgbClr val="000000"/>
              </a:solidFill>
              <a:effectLst/>
              <a:latin typeface="Calibri"/>
              <a:ea typeface="Calibri"/>
              <a:cs typeface="Calibri"/>
            </a:rPr>
            <a:t>Funciones de la compañía en un entorno inapropiado o invitar a invitados o entretenimiento inapropiados</a:t>
          </a:r>
        </a:p>
      </dgm:t>
    </dgm:pt>
    <dgm:pt modelId="{797F6933-A2DE-4C7F-B05B-46462B3A9CF6}" type="sibTrans" cxnId="{9B57F90B-D666-4BF7-95FC-746DD5CE4B05}">
      <dgm:prSet/>
      <dgm:spPr/>
      <dgm:t>
        <a:bodyPr/>
        <a:lstStyle/>
        <a:p>
          <a:endParaRPr lang="en-US"/>
        </a:p>
      </dgm:t>
    </dgm:pt>
    <dgm:pt modelId="{6C0C758B-9048-4F2A-8387-ECC98AA698FA}" type="parTrans" cxnId="{E8D1E447-738E-4ADE-89C8-925FF87EE3E4}">
      <dgm:prSet/>
      <dgm:spPr/>
      <dgm:t>
        <a:bodyPr/>
        <a:lstStyle/>
        <a:p>
          <a:endParaRPr lang="en-US"/>
        </a:p>
      </dgm:t>
    </dgm:pt>
    <dgm:pt modelId="{1D55BE92-8567-47B2-84CD-382D6F2FE7BD}">
      <dgm:prSet custT="1"/>
      <dgm:spPr>
        <a:noFill/>
        <a:ln>
          <a:noFill/>
        </a:ln>
      </dgm:spPr>
      <dgm:t>
        <a:bodyPr/>
        <a:lstStyle/>
        <a:p>
          <a:r>
            <a:rPr lang="es-LA" sz="1800" b="0" i="0" strike="noStrike" cap="none" spc="0" baseline="0">
              <a:solidFill>
                <a:srgbClr val="000000"/>
              </a:solidFill>
              <a:effectLst/>
              <a:latin typeface="Calibri"/>
              <a:ea typeface="Calibri"/>
              <a:cs typeface="Calibri"/>
            </a:rPr>
            <a:t>Favoritismo sexual</a:t>
          </a:r>
        </a:p>
      </dgm:t>
    </dgm:pt>
    <dgm:pt modelId="{7FE9C061-C4D5-4B75-A46E-71BED3B782D5}" type="sibTrans" cxnId="{E8D1E447-738E-4ADE-89C8-925FF87EE3E4}">
      <dgm:prSet/>
      <dgm:spPr/>
      <dgm:t>
        <a:bodyPr/>
        <a:lstStyle/>
        <a:p>
          <a:endParaRPr lang="en-US"/>
        </a:p>
      </dgm:t>
    </dgm:pt>
    <dgm:pt modelId="{18E92B46-2F9F-4F01-97C0-B4B984DD18F7}" type="sibTrans" cxnId="{CD6CADE8-DDE9-4081-86D0-4A9CF3FD3939}">
      <dgm:prSet/>
      <dgm:spPr/>
      <dgm:t>
        <a:bodyPr/>
        <a:lstStyle/>
        <a:p>
          <a:endParaRPr lang="en-US"/>
        </a:p>
      </dgm:t>
    </dgm:pt>
    <dgm:pt modelId="{FAFBB261-EFC8-485D-A508-80FF62B0D5D6}" type="pres">
      <dgm:prSet presAssocID="{206DEC42-B6AD-4ACF-BBB7-6FC12747C074}" presName="vert0" presStyleCnt="0">
        <dgm:presLayoutVars>
          <dgm:dir/>
          <dgm:animOne val="branch"/>
          <dgm:animLvl val="lvl"/>
        </dgm:presLayoutVars>
      </dgm:prSet>
      <dgm:spPr/>
    </dgm:pt>
    <dgm:pt modelId="{7F93DC20-FFE4-423F-808D-8BD2BEA6192A}" type="pres">
      <dgm:prSet presAssocID="{4E3E63E1-91EC-44B9-9FC4-D9C7506E804F}" presName="thickLine" presStyleLbl="alignNode1" presStyleIdx="0" presStyleCnt="1"/>
      <dgm:spPr>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dgm:spPr>
    </dgm:pt>
    <dgm:pt modelId="{ABECE032-00B4-4DFC-A8F8-ED302C3503FB}" type="pres">
      <dgm:prSet presAssocID="{4E3E63E1-91EC-44B9-9FC4-D9C7506E804F}" presName="horz1" presStyleCnt="0"/>
      <dgm:spPr/>
    </dgm:pt>
    <dgm:pt modelId="{9312FDC3-35BD-412D-8123-319657CBF62B}" type="pres">
      <dgm:prSet presAssocID="{4E3E63E1-91EC-44B9-9FC4-D9C7506E804F}" presName="tx1" presStyleLbl="revTx" presStyleIdx="0" presStyleCnt="6" custScaleX="151945"/>
      <dgm:spPr/>
    </dgm:pt>
    <dgm:pt modelId="{5C6FB92B-7BB7-41CF-88DE-E3E5D1D973C2}" type="pres">
      <dgm:prSet presAssocID="{4E3E63E1-91EC-44B9-9FC4-D9C7506E804F}" presName="vert1" presStyleCnt="0"/>
      <dgm:spPr/>
    </dgm:pt>
    <dgm:pt modelId="{9AE2F3A8-E8EF-43FE-AF95-F63865CF6D93}" type="pres">
      <dgm:prSet presAssocID="{5C874A82-B00F-4EB2-B242-4AA0235F0E71}" presName="vertSpace2a" presStyleCnt="0"/>
      <dgm:spPr/>
    </dgm:pt>
    <dgm:pt modelId="{0162CB7B-D4EA-44B7-9A07-03341D19E06E}" type="pres">
      <dgm:prSet presAssocID="{5C874A82-B00F-4EB2-B242-4AA0235F0E71}" presName="horz2" presStyleCnt="0"/>
      <dgm:spPr/>
    </dgm:pt>
    <dgm:pt modelId="{FB68D546-8C73-4A79-9DB1-772D380BBD4A}" type="pres">
      <dgm:prSet presAssocID="{5C874A82-B00F-4EB2-B242-4AA0235F0E71}" presName="horzSpace2" presStyleCnt="0"/>
      <dgm:spPr/>
    </dgm:pt>
    <dgm:pt modelId="{A9E34BAC-35D8-4FEF-98F0-7E06B035F395}" type="pres">
      <dgm:prSet presAssocID="{5C874A82-B00F-4EB2-B242-4AA0235F0E71}" presName="tx2" presStyleLbl="revTx" presStyleIdx="1" presStyleCnt="6"/>
      <dgm:spPr/>
    </dgm:pt>
    <dgm:pt modelId="{476C5796-27E6-4BBB-8ED2-1578046DF0BD}" type="pres">
      <dgm:prSet presAssocID="{5C874A82-B00F-4EB2-B242-4AA0235F0E71}" presName="vert2" presStyleCnt="0"/>
      <dgm:spPr/>
    </dgm:pt>
    <dgm:pt modelId="{859E794E-96B5-4952-8AC2-2B4E711746BC}" type="pres">
      <dgm:prSet presAssocID="{5C874A82-B00F-4EB2-B242-4AA0235F0E71}" presName="thinLine2b" presStyleLbl="callout" presStyleIdx="0"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pt>
    <dgm:pt modelId="{41846699-4206-45D3-AA0C-A95E98B906E1}" type="pres">
      <dgm:prSet presAssocID="{5C874A82-B00F-4EB2-B242-4AA0235F0E71}" presName="vertSpace2b" presStyleCnt="0"/>
      <dgm:spPr/>
    </dgm:pt>
    <dgm:pt modelId="{C3FB56C9-D809-4E41-A610-ED72F69C9723}" type="pres">
      <dgm:prSet presAssocID="{2B76601A-3805-4AE4-93A8-2403014E6CAE}" presName="horz2" presStyleCnt="0"/>
      <dgm:spPr/>
    </dgm:pt>
    <dgm:pt modelId="{BFFD5070-A867-4D95-978C-C10A761B14CA}" type="pres">
      <dgm:prSet presAssocID="{2B76601A-3805-4AE4-93A8-2403014E6CAE}" presName="horzSpace2" presStyleCnt="0"/>
      <dgm:spPr/>
    </dgm:pt>
    <dgm:pt modelId="{8186A4D1-0156-4C96-BB4A-79A33B225819}" type="pres">
      <dgm:prSet presAssocID="{2B76601A-3805-4AE4-93A8-2403014E6CAE}" presName="tx2" presStyleLbl="revTx" presStyleIdx="2" presStyleCnt="6"/>
      <dgm:spPr/>
    </dgm:pt>
    <dgm:pt modelId="{1B5185F5-F1D6-4E10-ADB1-6D083787D3C1}" type="pres">
      <dgm:prSet presAssocID="{2B76601A-3805-4AE4-93A8-2403014E6CAE}" presName="vert2" presStyleCnt="0"/>
      <dgm:spPr/>
    </dgm:pt>
    <dgm:pt modelId="{28250926-47F9-4B6C-B183-C4910A559C03}" type="pres">
      <dgm:prSet presAssocID="{2B76601A-3805-4AE4-93A8-2403014E6CAE}" presName="thinLine2b" presStyleLbl="callout" presStyleIdx="1"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pt>
    <dgm:pt modelId="{6BB75EE5-4B00-402C-9321-B8DCDAFF53E4}" type="pres">
      <dgm:prSet presAssocID="{2B76601A-3805-4AE4-93A8-2403014E6CAE}" presName="vertSpace2b" presStyleCnt="0"/>
      <dgm:spPr/>
    </dgm:pt>
    <dgm:pt modelId="{A621A151-F51D-4DB0-8768-FE83CEF39846}" type="pres">
      <dgm:prSet presAssocID="{FB56218A-047C-420B-B541-846EA5879542}" presName="horz2" presStyleCnt="0"/>
      <dgm:spPr/>
    </dgm:pt>
    <dgm:pt modelId="{984B157A-DB67-4430-97F9-D7652F0A20A1}" type="pres">
      <dgm:prSet presAssocID="{FB56218A-047C-420B-B541-846EA5879542}" presName="horzSpace2" presStyleCnt="0"/>
      <dgm:spPr/>
    </dgm:pt>
    <dgm:pt modelId="{FE8B4F2A-2E0F-4DBC-B946-A4B9A313E1F7}" type="pres">
      <dgm:prSet presAssocID="{FB56218A-047C-420B-B541-846EA5879542}" presName="tx2" presStyleLbl="revTx" presStyleIdx="3" presStyleCnt="6"/>
      <dgm:spPr/>
    </dgm:pt>
    <dgm:pt modelId="{1BFA713F-55C3-49D1-9A16-EDC5FD5143B8}" type="pres">
      <dgm:prSet presAssocID="{FB56218A-047C-420B-B541-846EA5879542}" presName="vert2" presStyleCnt="0"/>
      <dgm:spPr/>
    </dgm:pt>
    <dgm:pt modelId="{477CA06C-8CB6-4D8A-AE11-2226549E6D4D}" type="pres">
      <dgm:prSet presAssocID="{FB56218A-047C-420B-B541-846EA5879542}" presName="thinLine2b" presStyleLbl="callout" presStyleIdx="2"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pt>
    <dgm:pt modelId="{9A3139F9-E1CC-404E-9B76-1652B3607D69}" type="pres">
      <dgm:prSet presAssocID="{FB56218A-047C-420B-B541-846EA5879542}" presName="vertSpace2b" presStyleCnt="0"/>
      <dgm:spPr/>
    </dgm:pt>
    <dgm:pt modelId="{1AA9D66C-B39C-4D0E-8432-CFA881C96223}" type="pres">
      <dgm:prSet presAssocID="{A9B4E2AF-8FB9-4AB8-84CD-EBE378D1C228}" presName="horz2" presStyleCnt="0"/>
      <dgm:spPr/>
    </dgm:pt>
    <dgm:pt modelId="{2531E488-152A-444B-8598-E28EE0DC2109}" type="pres">
      <dgm:prSet presAssocID="{A9B4E2AF-8FB9-4AB8-84CD-EBE378D1C228}" presName="horzSpace2" presStyleCnt="0"/>
      <dgm:spPr/>
    </dgm:pt>
    <dgm:pt modelId="{CCBBC7AE-48F6-4C66-B15D-F47ABA905FB6}" type="pres">
      <dgm:prSet presAssocID="{A9B4E2AF-8FB9-4AB8-84CD-EBE378D1C228}" presName="tx2" presStyleLbl="revTx" presStyleIdx="4" presStyleCnt="6"/>
      <dgm:spPr/>
    </dgm:pt>
    <dgm:pt modelId="{8BF46259-7772-4097-9816-34DB0ACDD609}" type="pres">
      <dgm:prSet presAssocID="{A9B4E2AF-8FB9-4AB8-84CD-EBE378D1C228}" presName="vert2" presStyleCnt="0"/>
      <dgm:spPr/>
    </dgm:pt>
    <dgm:pt modelId="{0C5C7B47-C56F-4850-AFBC-054F7E8B0379}" type="pres">
      <dgm:prSet presAssocID="{A9B4E2AF-8FB9-4AB8-84CD-EBE378D1C228}" presName="thinLine2b" presStyleLbl="callout" presStyleIdx="3"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pt>
    <dgm:pt modelId="{6B81599E-92A6-4B29-9371-3FD87B56C9FE}" type="pres">
      <dgm:prSet presAssocID="{A9B4E2AF-8FB9-4AB8-84CD-EBE378D1C228}" presName="vertSpace2b" presStyleCnt="0"/>
      <dgm:spPr/>
    </dgm:pt>
    <dgm:pt modelId="{F6886498-8A9B-4A07-9789-A823F006274E}" type="pres">
      <dgm:prSet presAssocID="{1D55BE92-8567-47B2-84CD-382D6F2FE7BD}" presName="horz2" presStyleCnt="0"/>
      <dgm:spPr/>
    </dgm:pt>
    <dgm:pt modelId="{C30364AB-4908-4163-8DBA-817283A5240C}" type="pres">
      <dgm:prSet presAssocID="{1D55BE92-8567-47B2-84CD-382D6F2FE7BD}" presName="horzSpace2" presStyleCnt="0"/>
      <dgm:spPr/>
    </dgm:pt>
    <dgm:pt modelId="{01ABACC0-9C9C-498F-82D0-1956E422E8B3}" type="pres">
      <dgm:prSet presAssocID="{1D55BE92-8567-47B2-84CD-382D6F2FE7BD}" presName="tx2" presStyleLbl="revTx" presStyleIdx="5" presStyleCnt="6"/>
      <dgm:spPr/>
    </dgm:pt>
    <dgm:pt modelId="{BA22EAF1-54F6-4E43-9011-88E6E93C774D}" type="pres">
      <dgm:prSet presAssocID="{1D55BE92-8567-47B2-84CD-382D6F2FE7BD}" presName="vert2" presStyleCnt="0"/>
      <dgm:spPr/>
    </dgm:pt>
    <dgm:pt modelId="{664FD3C0-8B9D-4043-AE1E-6C6301BA94A6}" type="pres">
      <dgm:prSet presAssocID="{1D55BE92-8567-47B2-84CD-382D6F2FE7BD}" presName="thinLine2b" presStyleLbl="callout" presStyleIdx="4"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pt>
    <dgm:pt modelId="{FC5E586B-518A-4666-A8EE-BD7A229E736E}" type="pres">
      <dgm:prSet presAssocID="{1D55BE92-8567-47B2-84CD-382D6F2FE7BD}" presName="vertSpace2b" presStyleCnt="0"/>
      <dgm:spPr/>
    </dgm:pt>
  </dgm:ptLst>
  <dgm:cxnLst>
    <dgm:cxn modelId="{9B57F90B-D666-4BF7-95FC-746DD5CE4B05}" srcId="{4E3E63E1-91EC-44B9-9FC4-D9C7506E804F}" destId="{A9B4E2AF-8FB9-4AB8-84CD-EBE378D1C228}" srcOrd="3" destOrd="0" parTransId="{63F8A4E5-EE42-4D97-8CF9-54BDD3629AC3}" sibTransId="{797F6933-A2DE-4C7F-B05B-46462B3A9CF6}"/>
    <dgm:cxn modelId="{ED2E2917-DD8C-45E3-AA03-3C279AF2F524}" type="presOf" srcId="{206DEC42-B6AD-4ACF-BBB7-6FC12747C074}" destId="{FAFBB261-EFC8-485D-A508-80FF62B0D5D6}" srcOrd="0" destOrd="0" presId="urn:microsoft.com/office/officeart/2008/layout/LinedList"/>
    <dgm:cxn modelId="{A173D521-4B51-4BD0-9E25-EC7FBE4E3B08}" type="presOf" srcId="{2B76601A-3805-4AE4-93A8-2403014E6CAE}" destId="{8186A4D1-0156-4C96-BB4A-79A33B225819}" srcOrd="0" destOrd="0" presId="urn:microsoft.com/office/officeart/2008/layout/LinedList"/>
    <dgm:cxn modelId="{DE4EDA24-47CF-47A9-9772-9C9EDCF941EB}" type="presOf" srcId="{FB56218A-047C-420B-B541-846EA5879542}" destId="{FE8B4F2A-2E0F-4DBC-B946-A4B9A313E1F7}" srcOrd="0" destOrd="0" presId="urn:microsoft.com/office/officeart/2008/layout/LinedList"/>
    <dgm:cxn modelId="{70043329-363C-44C2-9671-4BC4CB50B4B8}" type="presOf" srcId="{4E3E63E1-91EC-44B9-9FC4-D9C7506E804F}" destId="{9312FDC3-35BD-412D-8123-319657CBF62B}" srcOrd="0" destOrd="0" presId="urn:microsoft.com/office/officeart/2008/layout/LinedList"/>
    <dgm:cxn modelId="{6DDB492C-5B82-4E8A-9AF6-D0A248136DCC}" type="presOf" srcId="{A9B4E2AF-8FB9-4AB8-84CD-EBE378D1C228}" destId="{CCBBC7AE-48F6-4C66-B15D-F47ABA905FB6}" srcOrd="0" destOrd="0" presId="urn:microsoft.com/office/officeart/2008/layout/LinedList"/>
    <dgm:cxn modelId="{3E8AC867-7D76-416A-9D28-06E534A50066}" srcId="{4E3E63E1-91EC-44B9-9FC4-D9C7506E804F}" destId="{5C874A82-B00F-4EB2-B242-4AA0235F0E71}" srcOrd="0" destOrd="0" parTransId="{65C9D9F7-EFA2-4B94-A181-77AD3592B6FF}" sibTransId="{74FE66E2-11B0-4DF1-8CB9-2E43DAA334E9}"/>
    <dgm:cxn modelId="{E8D1E447-738E-4ADE-89C8-925FF87EE3E4}" srcId="{4E3E63E1-91EC-44B9-9FC4-D9C7506E804F}" destId="{1D55BE92-8567-47B2-84CD-382D6F2FE7BD}" srcOrd="4" destOrd="0" parTransId="{6C0C758B-9048-4F2A-8387-ECC98AA698FA}" sibTransId="{7FE9C061-C4D5-4B75-A46E-71BED3B782D5}"/>
    <dgm:cxn modelId="{B6FE2F48-7BCC-4313-A3B3-47176055CAFE}" type="presOf" srcId="{5C874A82-B00F-4EB2-B242-4AA0235F0E71}" destId="{A9E34BAC-35D8-4FEF-98F0-7E06B035F395}" srcOrd="0" destOrd="0" presId="urn:microsoft.com/office/officeart/2008/layout/LinedList"/>
    <dgm:cxn modelId="{C1C5776B-26F8-416E-AD3A-7AFD45060849}" srcId="{4E3E63E1-91EC-44B9-9FC4-D9C7506E804F}" destId="{2B76601A-3805-4AE4-93A8-2403014E6CAE}" srcOrd="1" destOrd="0" parTransId="{4618FD35-7002-4B48-AAF5-40509A0BED89}" sibTransId="{2EF86669-6B13-4DE8-A54A-022F007077BF}"/>
    <dgm:cxn modelId="{45EA9F4E-8172-4CBE-AB6C-8736E28E40AC}" type="presOf" srcId="{1D55BE92-8567-47B2-84CD-382D6F2FE7BD}" destId="{01ABACC0-9C9C-498F-82D0-1956E422E8B3}" srcOrd="0" destOrd="0" presId="urn:microsoft.com/office/officeart/2008/layout/LinedList"/>
    <dgm:cxn modelId="{C1F8CAC5-EC0C-483D-9D08-FB08F404995C}" srcId="{4E3E63E1-91EC-44B9-9FC4-D9C7506E804F}" destId="{FB56218A-047C-420B-B541-846EA5879542}" srcOrd="2" destOrd="0" parTransId="{C1211AF1-F451-49DA-AA0B-402BC1F36871}" sibTransId="{89D38FDC-3015-4075-B17B-AB83F8963CC4}"/>
    <dgm:cxn modelId="{CD6CADE8-DDE9-4081-86D0-4A9CF3FD3939}" srcId="{206DEC42-B6AD-4ACF-BBB7-6FC12747C074}" destId="{4E3E63E1-91EC-44B9-9FC4-D9C7506E804F}" srcOrd="0" destOrd="0" parTransId="{FBD6AED6-7A76-412D-A764-1A90836B74B6}" sibTransId="{18E92B46-2F9F-4F01-97C0-B4B984DD18F7}"/>
    <dgm:cxn modelId="{1BA22361-13F0-4236-9DC3-F93B426F0FBD}" type="presParOf" srcId="{FAFBB261-EFC8-485D-A508-80FF62B0D5D6}" destId="{7F93DC20-FFE4-423F-808D-8BD2BEA6192A}" srcOrd="0" destOrd="0" presId="urn:microsoft.com/office/officeart/2008/layout/LinedList"/>
    <dgm:cxn modelId="{3BB3D96D-89A0-4264-A556-B9966D75A3F8}" type="presParOf" srcId="{FAFBB261-EFC8-485D-A508-80FF62B0D5D6}" destId="{ABECE032-00B4-4DFC-A8F8-ED302C3503FB}" srcOrd="1" destOrd="0" presId="urn:microsoft.com/office/officeart/2008/layout/LinedList"/>
    <dgm:cxn modelId="{FA177229-4B16-41FD-A70E-2CFB4BA45679}" type="presParOf" srcId="{ABECE032-00B4-4DFC-A8F8-ED302C3503FB}" destId="{9312FDC3-35BD-412D-8123-319657CBF62B}" srcOrd="0" destOrd="0" presId="urn:microsoft.com/office/officeart/2008/layout/LinedList"/>
    <dgm:cxn modelId="{9E45F4CF-4368-4154-942B-0D22C9160010}" type="presParOf" srcId="{ABECE032-00B4-4DFC-A8F8-ED302C3503FB}" destId="{5C6FB92B-7BB7-41CF-88DE-E3E5D1D973C2}" srcOrd="1" destOrd="0" presId="urn:microsoft.com/office/officeart/2008/layout/LinedList"/>
    <dgm:cxn modelId="{35BDC7B9-9321-4C78-907D-A88196063B69}" type="presParOf" srcId="{5C6FB92B-7BB7-41CF-88DE-E3E5D1D973C2}" destId="{9AE2F3A8-E8EF-43FE-AF95-F63865CF6D93}" srcOrd="0" destOrd="0" presId="urn:microsoft.com/office/officeart/2008/layout/LinedList"/>
    <dgm:cxn modelId="{183AAD6B-91EE-4CD5-B209-F4EB6184F643}" type="presParOf" srcId="{5C6FB92B-7BB7-41CF-88DE-E3E5D1D973C2}" destId="{0162CB7B-D4EA-44B7-9A07-03341D19E06E}" srcOrd="1" destOrd="0" presId="urn:microsoft.com/office/officeart/2008/layout/LinedList"/>
    <dgm:cxn modelId="{2A873D57-A7DB-485A-A97D-12C0D017255A}" type="presParOf" srcId="{0162CB7B-D4EA-44B7-9A07-03341D19E06E}" destId="{FB68D546-8C73-4A79-9DB1-772D380BBD4A}" srcOrd="0" destOrd="0" presId="urn:microsoft.com/office/officeart/2008/layout/LinedList"/>
    <dgm:cxn modelId="{CB084941-3380-4491-A8E9-87961D1A2D07}" type="presParOf" srcId="{0162CB7B-D4EA-44B7-9A07-03341D19E06E}" destId="{A9E34BAC-35D8-4FEF-98F0-7E06B035F395}" srcOrd="1" destOrd="0" presId="urn:microsoft.com/office/officeart/2008/layout/LinedList"/>
    <dgm:cxn modelId="{885280C2-EA8D-42AA-B9C4-35F985961738}" type="presParOf" srcId="{0162CB7B-D4EA-44B7-9A07-03341D19E06E}" destId="{476C5796-27E6-4BBB-8ED2-1578046DF0BD}" srcOrd="2" destOrd="0" presId="urn:microsoft.com/office/officeart/2008/layout/LinedList"/>
    <dgm:cxn modelId="{9FC21C6A-5FFD-4C84-AA2C-A0BA0CE0C750}" type="presParOf" srcId="{5C6FB92B-7BB7-41CF-88DE-E3E5D1D973C2}" destId="{859E794E-96B5-4952-8AC2-2B4E711746BC}" srcOrd="2" destOrd="0" presId="urn:microsoft.com/office/officeart/2008/layout/LinedList"/>
    <dgm:cxn modelId="{BA10AC67-FD65-47BB-8284-041FE76207CE}" type="presParOf" srcId="{5C6FB92B-7BB7-41CF-88DE-E3E5D1D973C2}" destId="{41846699-4206-45D3-AA0C-A95E98B906E1}" srcOrd="3" destOrd="0" presId="urn:microsoft.com/office/officeart/2008/layout/LinedList"/>
    <dgm:cxn modelId="{B77A3299-DF40-4560-816E-C6C3459CA3DF}" type="presParOf" srcId="{5C6FB92B-7BB7-41CF-88DE-E3E5D1D973C2}" destId="{C3FB56C9-D809-4E41-A610-ED72F69C9723}" srcOrd="4" destOrd="0" presId="urn:microsoft.com/office/officeart/2008/layout/LinedList"/>
    <dgm:cxn modelId="{6AF1B1B8-729A-4B9E-B134-ACF53ABBD7C7}" type="presParOf" srcId="{C3FB56C9-D809-4E41-A610-ED72F69C9723}" destId="{BFFD5070-A867-4D95-978C-C10A761B14CA}" srcOrd="0" destOrd="0" presId="urn:microsoft.com/office/officeart/2008/layout/LinedList"/>
    <dgm:cxn modelId="{B8839CFB-656C-4925-A790-73A60D4D6690}" type="presParOf" srcId="{C3FB56C9-D809-4E41-A610-ED72F69C9723}" destId="{8186A4D1-0156-4C96-BB4A-79A33B225819}" srcOrd="1" destOrd="0" presId="urn:microsoft.com/office/officeart/2008/layout/LinedList"/>
    <dgm:cxn modelId="{D30945B9-FB41-4828-AA1C-ACF4975F5001}" type="presParOf" srcId="{C3FB56C9-D809-4E41-A610-ED72F69C9723}" destId="{1B5185F5-F1D6-4E10-ADB1-6D083787D3C1}" srcOrd="2" destOrd="0" presId="urn:microsoft.com/office/officeart/2008/layout/LinedList"/>
    <dgm:cxn modelId="{AD4D90CD-189C-407F-B926-AFCE0CA8DBA5}" type="presParOf" srcId="{5C6FB92B-7BB7-41CF-88DE-E3E5D1D973C2}" destId="{28250926-47F9-4B6C-B183-C4910A559C03}" srcOrd="5" destOrd="0" presId="urn:microsoft.com/office/officeart/2008/layout/LinedList"/>
    <dgm:cxn modelId="{E2E94B87-DF40-4FF3-8D10-C692E01A3B79}" type="presParOf" srcId="{5C6FB92B-7BB7-41CF-88DE-E3E5D1D973C2}" destId="{6BB75EE5-4B00-402C-9321-B8DCDAFF53E4}" srcOrd="6" destOrd="0" presId="urn:microsoft.com/office/officeart/2008/layout/LinedList"/>
    <dgm:cxn modelId="{0D70B002-395F-4233-9BBC-88F1C1370ACE}" type="presParOf" srcId="{5C6FB92B-7BB7-41CF-88DE-E3E5D1D973C2}" destId="{A621A151-F51D-4DB0-8768-FE83CEF39846}" srcOrd="7" destOrd="0" presId="urn:microsoft.com/office/officeart/2008/layout/LinedList"/>
    <dgm:cxn modelId="{59205AC8-6BB4-415F-9ED4-77F2458DC506}" type="presParOf" srcId="{A621A151-F51D-4DB0-8768-FE83CEF39846}" destId="{984B157A-DB67-4430-97F9-D7652F0A20A1}" srcOrd="0" destOrd="0" presId="urn:microsoft.com/office/officeart/2008/layout/LinedList"/>
    <dgm:cxn modelId="{B8F8FF6D-4B00-4273-8021-E71FFBFBB5F1}" type="presParOf" srcId="{A621A151-F51D-4DB0-8768-FE83CEF39846}" destId="{FE8B4F2A-2E0F-4DBC-B946-A4B9A313E1F7}" srcOrd="1" destOrd="0" presId="urn:microsoft.com/office/officeart/2008/layout/LinedList"/>
    <dgm:cxn modelId="{78492736-EA15-4D37-9D3B-3035E41EA5D4}" type="presParOf" srcId="{A621A151-F51D-4DB0-8768-FE83CEF39846}" destId="{1BFA713F-55C3-49D1-9A16-EDC5FD5143B8}" srcOrd="2" destOrd="0" presId="urn:microsoft.com/office/officeart/2008/layout/LinedList"/>
    <dgm:cxn modelId="{AC0682E6-222D-4F30-9BC0-FC2DA2755B8F}" type="presParOf" srcId="{5C6FB92B-7BB7-41CF-88DE-E3E5D1D973C2}" destId="{477CA06C-8CB6-4D8A-AE11-2226549E6D4D}" srcOrd="8" destOrd="0" presId="urn:microsoft.com/office/officeart/2008/layout/LinedList"/>
    <dgm:cxn modelId="{A77A0EF4-1829-4ECF-AB93-1E36429531C0}" type="presParOf" srcId="{5C6FB92B-7BB7-41CF-88DE-E3E5D1D973C2}" destId="{9A3139F9-E1CC-404E-9B76-1652B3607D69}" srcOrd="9" destOrd="0" presId="urn:microsoft.com/office/officeart/2008/layout/LinedList"/>
    <dgm:cxn modelId="{32CB2405-642D-46AE-BAC9-B26ED1863B1D}" type="presParOf" srcId="{5C6FB92B-7BB7-41CF-88DE-E3E5D1D973C2}" destId="{1AA9D66C-B39C-4D0E-8432-CFA881C96223}" srcOrd="10" destOrd="0" presId="urn:microsoft.com/office/officeart/2008/layout/LinedList"/>
    <dgm:cxn modelId="{42E81EDF-8257-4791-8AE1-3D4BAE5AF813}" type="presParOf" srcId="{1AA9D66C-B39C-4D0E-8432-CFA881C96223}" destId="{2531E488-152A-444B-8598-E28EE0DC2109}" srcOrd="0" destOrd="0" presId="urn:microsoft.com/office/officeart/2008/layout/LinedList"/>
    <dgm:cxn modelId="{CA736F98-38A3-4500-8575-5F2C6F9BB821}" type="presParOf" srcId="{1AA9D66C-B39C-4D0E-8432-CFA881C96223}" destId="{CCBBC7AE-48F6-4C66-B15D-F47ABA905FB6}" srcOrd="1" destOrd="0" presId="urn:microsoft.com/office/officeart/2008/layout/LinedList"/>
    <dgm:cxn modelId="{C294F9A5-EFB7-488C-8849-99F022EEF299}" type="presParOf" srcId="{1AA9D66C-B39C-4D0E-8432-CFA881C96223}" destId="{8BF46259-7772-4097-9816-34DB0ACDD609}" srcOrd="2" destOrd="0" presId="urn:microsoft.com/office/officeart/2008/layout/LinedList"/>
    <dgm:cxn modelId="{5CA3FDD9-AEBD-4060-A4A8-1649FD932FA1}" type="presParOf" srcId="{5C6FB92B-7BB7-41CF-88DE-E3E5D1D973C2}" destId="{0C5C7B47-C56F-4850-AFBC-054F7E8B0379}" srcOrd="11" destOrd="0" presId="urn:microsoft.com/office/officeart/2008/layout/LinedList"/>
    <dgm:cxn modelId="{2ED06117-C05C-4A19-AC7F-E2EAAEFF083F}" type="presParOf" srcId="{5C6FB92B-7BB7-41CF-88DE-E3E5D1D973C2}" destId="{6B81599E-92A6-4B29-9371-3FD87B56C9FE}" srcOrd="12" destOrd="0" presId="urn:microsoft.com/office/officeart/2008/layout/LinedList"/>
    <dgm:cxn modelId="{4F2C7222-6833-4D22-9C42-891594D5DCE4}" type="presParOf" srcId="{5C6FB92B-7BB7-41CF-88DE-E3E5D1D973C2}" destId="{F6886498-8A9B-4A07-9789-A823F006274E}" srcOrd="13" destOrd="0" presId="urn:microsoft.com/office/officeart/2008/layout/LinedList"/>
    <dgm:cxn modelId="{56B6F7C0-060F-4818-96D7-F13FBA1F53CC}" type="presParOf" srcId="{F6886498-8A9B-4A07-9789-A823F006274E}" destId="{C30364AB-4908-4163-8DBA-817283A5240C}" srcOrd="0" destOrd="0" presId="urn:microsoft.com/office/officeart/2008/layout/LinedList"/>
    <dgm:cxn modelId="{37FD70ED-A6FF-48B9-8323-5753D303CAAF}" type="presParOf" srcId="{F6886498-8A9B-4A07-9789-A823F006274E}" destId="{01ABACC0-9C9C-498F-82D0-1956E422E8B3}" srcOrd="1" destOrd="0" presId="urn:microsoft.com/office/officeart/2008/layout/LinedList"/>
    <dgm:cxn modelId="{66CC77F8-4DAC-4C54-B92C-1A5DEB93A285}" type="presParOf" srcId="{F6886498-8A9B-4A07-9789-A823F006274E}" destId="{BA22EAF1-54F6-4E43-9011-88E6E93C774D}" srcOrd="2" destOrd="0" presId="urn:microsoft.com/office/officeart/2008/layout/LinedList"/>
    <dgm:cxn modelId="{559C8FA8-9F8C-4A10-84E5-4791DB101397}" type="presParOf" srcId="{5C6FB92B-7BB7-41CF-88DE-E3E5D1D973C2}" destId="{664FD3C0-8B9D-4043-AE1E-6C6301BA94A6}" srcOrd="14" destOrd="0" presId="urn:microsoft.com/office/officeart/2008/layout/LinedList"/>
    <dgm:cxn modelId="{842818BD-6736-4FB6-B93F-CB9A6547D116}" type="presParOf" srcId="{5C6FB92B-7BB7-41CF-88DE-E3E5D1D973C2}" destId="{FC5E586B-518A-4666-A8EE-BD7A229E736E}"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11.xml><?xml version="1.0" encoding="utf-8"?>
<dgm:dataModel xmlns:dgm="http://schemas.openxmlformats.org/drawingml/2006/diagram" xmlns:a="http://schemas.openxmlformats.org/drawingml/2006/main">
  <dgm:ptLst>
    <dgm:pt modelId="{DEE0A4A6-CABD-4642-BE1E-5E6F5FFEE21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EC220F4-C270-4F2C-AADC-BC3EAB95792B}" type="parTrans" cxnId="{E01736F0-6A7C-4FDF-BB75-447ED6A93D84}">
      <dgm:prSet/>
      <dgm:spPr/>
      <dgm:t>
        <a:bodyPr/>
        <a:lstStyle/>
        <a:p>
          <a:endParaRPr lang="en-US"/>
        </a:p>
      </dgm:t>
    </dgm:pt>
    <dgm:pt modelId="{4AB3F13A-F7FB-4BF3-B992-C3B71078F21C}">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2600" b="0" i="0" strike="noStrike" cap="none" spc="0" baseline="0">
              <a:solidFill>
                <a:srgbClr val="FFFFFF"/>
              </a:solidFill>
              <a:effectLst/>
              <a:latin typeface="Calibri"/>
              <a:ea typeface="Calibri"/>
              <a:cs typeface="Calibri"/>
            </a:rPr>
            <a:t>Celeste, pasante de verano de la compañía, está asignado para trabajar en un nuevo proyecto. </a:t>
          </a:r>
        </a:p>
      </dgm:t>
    </dgm:pt>
    <dgm:pt modelId="{E2A8A26B-4B64-4714-8E34-D5481B184740}" type="sibTrans" cxnId="{E01736F0-6A7C-4FDF-BB75-447ED6A93D84}">
      <dgm:prSet/>
      <dgm:spPr/>
      <dgm:t>
        <a:bodyPr/>
        <a:lstStyle/>
        <a:p>
          <a:endParaRPr lang="en-US"/>
        </a:p>
      </dgm:t>
    </dgm:pt>
    <dgm:pt modelId="{E7551FC8-8A6E-4615-849F-A2F2BD990A52}" type="parTrans" cxnId="{ACD1FB80-54FD-476C-A4B2-D7AD4867F7A3}">
      <dgm:prSet/>
      <dgm:spPr/>
      <dgm:t>
        <a:bodyPr/>
        <a:lstStyle/>
        <a:p>
          <a:endParaRPr lang="en-US"/>
        </a:p>
      </dgm:t>
    </dgm:pt>
    <dgm:pt modelId="{517A86CC-C9F2-40E6-B5F1-9C4BDD13857D}">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2600" b="0" i="0" strike="noStrike" cap="none" spc="0" baseline="0">
              <a:solidFill>
                <a:srgbClr val="FFFFFF"/>
              </a:solidFill>
              <a:effectLst/>
              <a:latin typeface="Calibri"/>
              <a:ea typeface="Calibri"/>
              <a:cs typeface="Calibri"/>
            </a:rPr>
            <a:t>Greg está gestionando el proyecto y es el mentor oficial de Celeste. </a:t>
          </a:r>
        </a:p>
      </dgm:t>
    </dgm:pt>
    <dgm:pt modelId="{8B25FA69-9623-4434-BDF3-092BF962610C}" type="sibTrans" cxnId="{ACD1FB80-54FD-476C-A4B2-D7AD4867F7A3}">
      <dgm:prSet/>
      <dgm:spPr/>
      <dgm:t>
        <a:bodyPr/>
        <a:lstStyle/>
        <a:p>
          <a:endParaRPr lang="en-US"/>
        </a:p>
      </dgm:t>
    </dgm:pt>
    <dgm:pt modelId="{1C556165-B374-4499-8CAF-ABF73EDE8514}" type="parTrans" cxnId="{922A0BBF-3A7D-42DD-AC07-7677E15DA0AC}">
      <dgm:prSet/>
      <dgm:spPr/>
      <dgm:t>
        <a:bodyPr/>
        <a:lstStyle/>
        <a:p>
          <a:endParaRPr lang="en-US"/>
        </a:p>
      </dgm:t>
    </dgm:pt>
    <dgm:pt modelId="{51807B09-BFB7-422A-A5AD-AC8F7FC28C24}">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2600" b="0" i="0" strike="noStrike" cap="none" spc="0" baseline="0">
              <a:solidFill>
                <a:srgbClr val="FFFFFF"/>
              </a:solidFill>
              <a:effectLst/>
              <a:latin typeface="Calibri"/>
              <a:ea typeface="Calibri"/>
              <a:cs typeface="Calibri"/>
            </a:rPr>
            <a:t>Es obvio para todos los miembros del equipo que Greg tiene un aplastamiento con Celeste. </a:t>
          </a:r>
        </a:p>
      </dgm:t>
    </dgm:pt>
    <dgm:pt modelId="{06EBECCF-AA88-438B-AB2E-B85DAEBD87CB}" type="sibTrans" cxnId="{922A0BBF-3A7D-42DD-AC07-7677E15DA0AC}">
      <dgm:prSet/>
      <dgm:spPr/>
      <dgm:t>
        <a:bodyPr/>
        <a:lstStyle/>
        <a:p>
          <a:endParaRPr lang="en-US"/>
        </a:p>
      </dgm:t>
    </dgm:pt>
    <dgm:pt modelId="{287C7797-B1CC-4F1C-8847-DE5FAA58D2F6}" type="pres">
      <dgm:prSet presAssocID="{DEE0A4A6-CABD-4642-BE1E-5E6F5FFEE21B}" presName="linear" presStyleCnt="0">
        <dgm:presLayoutVars>
          <dgm:animLvl val="lvl"/>
          <dgm:resizeHandles val="exact"/>
        </dgm:presLayoutVars>
      </dgm:prSet>
      <dgm:spPr/>
    </dgm:pt>
    <dgm:pt modelId="{F9943CA0-FF78-4B7B-A7D5-A7BC404C4E41}" type="pres">
      <dgm:prSet presAssocID="{4AB3F13A-F7FB-4BF3-B992-C3B71078F21C}" presName="parentText" presStyleLbl="node1" presStyleIdx="0" presStyleCnt="3">
        <dgm:presLayoutVars>
          <dgm:chMax val="0"/>
          <dgm:bulletEnabled val="1"/>
        </dgm:presLayoutVars>
      </dgm:prSet>
      <dgm:spPr/>
    </dgm:pt>
    <dgm:pt modelId="{ADCDE9F0-1296-4C30-B114-D1629A775CF8}" type="pres">
      <dgm:prSet presAssocID="{E2A8A26B-4B64-4714-8E34-D5481B184740}" presName="spacer" presStyleCnt="0"/>
      <dgm:spPr/>
    </dgm:pt>
    <dgm:pt modelId="{76E735FD-0E81-4A45-9447-31C588BDB5BF}" type="pres">
      <dgm:prSet presAssocID="{517A86CC-C9F2-40E6-B5F1-9C4BDD13857D}" presName="parentText" presStyleLbl="node1" presStyleIdx="1" presStyleCnt="3">
        <dgm:presLayoutVars>
          <dgm:chMax val="0"/>
          <dgm:bulletEnabled val="1"/>
        </dgm:presLayoutVars>
      </dgm:prSet>
      <dgm:spPr/>
    </dgm:pt>
    <dgm:pt modelId="{702E2330-CF87-41A5-885A-385738411F36}" type="pres">
      <dgm:prSet presAssocID="{8B25FA69-9623-4434-BDF3-092BF962610C}" presName="spacer" presStyleCnt="0"/>
      <dgm:spPr/>
    </dgm:pt>
    <dgm:pt modelId="{7D27E92C-271D-4610-A210-51C263613BC5}" type="pres">
      <dgm:prSet presAssocID="{51807B09-BFB7-422A-A5AD-AC8F7FC28C24}" presName="parentText" presStyleLbl="node1" presStyleIdx="2" presStyleCnt="3">
        <dgm:presLayoutVars>
          <dgm:chMax val="0"/>
          <dgm:bulletEnabled val="1"/>
        </dgm:presLayoutVars>
      </dgm:prSet>
      <dgm:spPr/>
    </dgm:pt>
  </dgm:ptLst>
  <dgm:cxnLst>
    <dgm:cxn modelId="{260EE63B-B2D4-4DB5-850A-62EE1EE4764E}" type="presOf" srcId="{DEE0A4A6-CABD-4642-BE1E-5E6F5FFEE21B}" destId="{287C7797-B1CC-4F1C-8847-DE5FAA58D2F6}" srcOrd="0" destOrd="0" presId="urn:microsoft.com/office/officeart/2005/8/layout/vList2"/>
    <dgm:cxn modelId="{7A69DC4A-5BF2-4547-BF93-6AB1B173847E}" type="presOf" srcId="{51807B09-BFB7-422A-A5AD-AC8F7FC28C24}" destId="{7D27E92C-271D-4610-A210-51C263613BC5}" srcOrd="0" destOrd="0" presId="urn:microsoft.com/office/officeart/2005/8/layout/vList2"/>
    <dgm:cxn modelId="{ACD1FB80-54FD-476C-A4B2-D7AD4867F7A3}" srcId="{DEE0A4A6-CABD-4642-BE1E-5E6F5FFEE21B}" destId="{517A86CC-C9F2-40E6-B5F1-9C4BDD13857D}" srcOrd="1" destOrd="0" parTransId="{E7551FC8-8A6E-4615-849F-A2F2BD990A52}" sibTransId="{8B25FA69-9623-4434-BDF3-092BF962610C}"/>
    <dgm:cxn modelId="{922A0BBF-3A7D-42DD-AC07-7677E15DA0AC}" srcId="{DEE0A4A6-CABD-4642-BE1E-5E6F5FFEE21B}" destId="{51807B09-BFB7-422A-A5AD-AC8F7FC28C24}" srcOrd="2" destOrd="0" parTransId="{1C556165-B374-4499-8CAF-ABF73EDE8514}" sibTransId="{06EBECCF-AA88-438B-AB2E-B85DAEBD87CB}"/>
    <dgm:cxn modelId="{5610BEE5-38FD-466F-B314-7C623B477993}" type="presOf" srcId="{517A86CC-C9F2-40E6-B5F1-9C4BDD13857D}" destId="{76E735FD-0E81-4A45-9447-31C588BDB5BF}" srcOrd="0" destOrd="0" presId="urn:microsoft.com/office/officeart/2005/8/layout/vList2"/>
    <dgm:cxn modelId="{E01736F0-6A7C-4FDF-BB75-447ED6A93D84}" srcId="{DEE0A4A6-CABD-4642-BE1E-5E6F5FFEE21B}" destId="{4AB3F13A-F7FB-4BF3-B992-C3B71078F21C}" srcOrd="0" destOrd="0" parTransId="{6EC220F4-C270-4F2C-AADC-BC3EAB95792B}" sibTransId="{E2A8A26B-4B64-4714-8E34-D5481B184740}"/>
    <dgm:cxn modelId="{383483F9-66D2-41DB-AB76-D23F72336B2F}" type="presOf" srcId="{4AB3F13A-F7FB-4BF3-B992-C3B71078F21C}" destId="{F9943CA0-FF78-4B7B-A7D5-A7BC404C4E41}" srcOrd="0" destOrd="0" presId="urn:microsoft.com/office/officeart/2005/8/layout/vList2"/>
    <dgm:cxn modelId="{404ADEF8-8428-489B-9CB5-309FC0B95693}" type="presParOf" srcId="{287C7797-B1CC-4F1C-8847-DE5FAA58D2F6}" destId="{F9943CA0-FF78-4B7B-A7D5-A7BC404C4E41}" srcOrd="0" destOrd="0" presId="urn:microsoft.com/office/officeart/2005/8/layout/vList2"/>
    <dgm:cxn modelId="{230F23D5-20EB-4F31-97A1-E4F28C7C6544}" type="presParOf" srcId="{287C7797-B1CC-4F1C-8847-DE5FAA58D2F6}" destId="{ADCDE9F0-1296-4C30-B114-D1629A775CF8}" srcOrd="1" destOrd="0" presId="urn:microsoft.com/office/officeart/2005/8/layout/vList2"/>
    <dgm:cxn modelId="{E8A5201D-AB23-4FE1-A1ED-F9150B761CC9}" type="presParOf" srcId="{287C7797-B1CC-4F1C-8847-DE5FAA58D2F6}" destId="{76E735FD-0E81-4A45-9447-31C588BDB5BF}" srcOrd="2" destOrd="0" presId="urn:microsoft.com/office/officeart/2005/8/layout/vList2"/>
    <dgm:cxn modelId="{12449B43-4F01-4486-B4EC-2DFB3E7A8C40}" type="presParOf" srcId="{287C7797-B1CC-4F1C-8847-DE5FAA58D2F6}" destId="{702E2330-CF87-41A5-885A-385738411F36}" srcOrd="3" destOrd="0" presId="urn:microsoft.com/office/officeart/2005/8/layout/vList2"/>
    <dgm:cxn modelId="{02272CD0-710B-4DC5-A96E-4BC030C7D477}" type="presParOf" srcId="{287C7797-B1CC-4F1C-8847-DE5FAA58D2F6}" destId="{7D27E92C-271D-4610-A210-51C263613BC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12.xml><?xml version="1.0" encoding="utf-8"?>
<dgm:dataModel xmlns:dgm="http://schemas.openxmlformats.org/drawingml/2006/diagram" xmlns:a="http://schemas.openxmlformats.org/drawingml/2006/main">
  <dgm:ptLst>
    <dgm:pt modelId="{9735434D-8175-438F-9E7C-5E40B38F2F7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7143339-2420-484A-A3CA-E6FA1B8BBA69}" type="parTrans" cxnId="{93819EEC-30B6-40E1-BFB6-FC01C00D51F5}">
      <dgm:prSet/>
      <dgm:spPr/>
      <dgm:t>
        <a:bodyPr/>
        <a:lstStyle/>
        <a:p>
          <a:endParaRPr lang="en-US"/>
        </a:p>
      </dgm:t>
    </dgm:pt>
    <dgm:pt modelId="{9344DD8C-EE3F-4EAF-84DD-918FA7CBD08A}">
      <dgm:prSet custT="1"/>
      <dgm:spPr>
        <a:noFill/>
        <a:ln>
          <a:noFill/>
        </a:ln>
      </dgm:spPr>
      <dgm:t>
        <a:bodyPr/>
        <a:lstStyle/>
        <a:p>
          <a:r>
            <a:rPr lang="es-LA" sz="2000" b="0" i="0" strike="noStrike" cap="none" spc="0" baseline="0">
              <a:solidFill>
                <a:srgbClr val="000000"/>
              </a:solidFill>
              <a:effectLst/>
              <a:latin typeface="Calibri"/>
              <a:ea typeface="Calibri"/>
              <a:cs typeface="Calibri"/>
            </a:rPr>
            <a:t>El acto de un supervisor se considera legalmente el acto del empleador.</a:t>
          </a:r>
        </a:p>
      </dgm:t>
    </dgm:pt>
    <dgm:pt modelId="{040F7EB7-FDC7-4936-BFE1-72C23B0364EA}" type="sibTrans" cxnId="{93819EEC-30B6-40E1-BFB6-FC01C00D51F5}">
      <dgm:prSet/>
      <dgm:spPr/>
      <dgm:t>
        <a:bodyPr/>
        <a:lstStyle/>
        <a:p>
          <a:endParaRPr lang="en-US"/>
        </a:p>
      </dgm:t>
    </dgm:pt>
    <dgm:pt modelId="{F593F067-53C9-454B-998C-894CE1967793}" type="parTrans" cxnId="{EC824B5F-B724-4D86-BC4D-D9C64AFDB8C9}">
      <dgm:prSet/>
      <dgm:spPr/>
      <dgm:t>
        <a:bodyPr/>
        <a:lstStyle/>
        <a:p>
          <a:endParaRPr lang="en-US"/>
        </a:p>
      </dgm:t>
    </dgm:pt>
    <dgm:pt modelId="{A66A2127-503A-4F5B-9F19-AFB0997B02E9}">
      <dgm:prSet custT="1"/>
      <dgm:spPr>
        <a:noFill/>
        <a:ln>
          <a:noFill/>
        </a:ln>
      </dgm:spPr>
      <dgm:t>
        <a:bodyPr/>
        <a:lstStyle/>
        <a:p>
          <a:r>
            <a:rPr lang="es-LA" sz="2000" b="0" i="0" strike="noStrike" cap="none" spc="0" baseline="0">
              <a:solidFill>
                <a:srgbClr val="000000"/>
              </a:solidFill>
              <a:effectLst/>
              <a:latin typeface="Calibri"/>
              <a:ea typeface="Calibri"/>
              <a:cs typeface="Calibri"/>
            </a:rPr>
            <a:t>Si el empleador sabía, o debería haber sabido, de la conducta de acoso y no tomó medidas correctivas. </a:t>
          </a:r>
        </a:p>
      </dgm:t>
    </dgm:pt>
    <dgm:pt modelId="{67239BEE-23D5-46CA-AB6E-661DC88D1D33}" type="sibTrans" cxnId="{EC824B5F-B724-4D86-BC4D-D9C64AFDB8C9}">
      <dgm:prSet/>
      <dgm:spPr/>
      <dgm:t>
        <a:bodyPr/>
        <a:lstStyle/>
        <a:p>
          <a:endParaRPr lang="en-US"/>
        </a:p>
      </dgm:t>
    </dgm:pt>
    <dgm:pt modelId="{39B5591E-6101-44E2-B780-7E06520BA6DC}" type="parTrans" cxnId="{7B467756-A814-4DC4-B04E-A22EB448AA90}">
      <dgm:prSet/>
      <dgm:spPr/>
      <dgm:t>
        <a:bodyPr/>
        <a:lstStyle/>
        <a:p>
          <a:endParaRPr lang="en-US"/>
        </a:p>
      </dgm:t>
    </dgm:pt>
    <dgm:pt modelId="{921D80A6-FCDA-4265-BFA2-329684B14E02}">
      <dgm:prSet custT="1"/>
      <dgm:spPr>
        <a:noFill/>
        <a:ln>
          <a:noFill/>
        </a:ln>
      </dgm:spPr>
      <dgm:t>
        <a:bodyPr/>
        <a:lstStyle/>
        <a:p>
          <a:r>
            <a:rPr lang="es-LA" sz="2000" b="0" i="0" strike="noStrike" cap="none" spc="0" baseline="0">
              <a:solidFill>
                <a:srgbClr val="000000"/>
              </a:solidFill>
              <a:effectLst/>
              <a:latin typeface="Calibri"/>
              <a:ea typeface="Calibri"/>
              <a:cs typeface="Calibri"/>
            </a:rPr>
            <a:t>No tomar en serio las quejas o las represalias contra un denunciante</a:t>
          </a:r>
        </a:p>
      </dgm:t>
    </dgm:pt>
    <dgm:pt modelId="{57A59A30-ABD2-4E77-9A50-9DD96624C632}" type="sibTrans" cxnId="{7B467756-A814-4DC4-B04E-A22EB448AA90}">
      <dgm:prSet/>
      <dgm:spPr/>
      <dgm:t>
        <a:bodyPr/>
        <a:lstStyle/>
        <a:p>
          <a:endParaRPr lang="en-US"/>
        </a:p>
      </dgm:t>
    </dgm:pt>
    <dgm:pt modelId="{46A2E18A-7D5D-4B8B-BCF8-B1BBC24772C7}" type="parTrans" cxnId="{7B7CD25F-FCA3-4F3F-A7CF-196B655F127D}">
      <dgm:prSet/>
      <dgm:spPr/>
      <dgm:t>
        <a:bodyPr/>
        <a:lstStyle/>
        <a:p>
          <a:endParaRPr lang="en-US"/>
        </a:p>
      </dgm:t>
    </dgm:pt>
    <dgm:pt modelId="{4C35B7CE-7D93-4F29-9617-B3B38C7EE427}">
      <dgm:prSet custT="1"/>
      <dgm:spPr>
        <a:noFill/>
        <a:ln>
          <a:noFill/>
        </a:ln>
      </dgm:spPr>
      <dgm:t>
        <a:bodyPr/>
        <a:lstStyle/>
        <a:p>
          <a:r>
            <a:rPr lang="es-LA" sz="2000" b="0" i="0" strike="noStrike" cap="none" spc="0" baseline="0">
              <a:solidFill>
                <a:srgbClr val="000000"/>
              </a:solidFill>
              <a:effectLst/>
              <a:latin typeface="Calibri"/>
              <a:ea typeface="Calibri"/>
              <a:cs typeface="Calibri"/>
            </a:rPr>
            <a:t>La responsabilidad puede extenderse a actividades fuera de las instalaciones, incluso en actividades fuera del sitio patrocinadas por el empleador y durante viajes de negocios</a:t>
          </a:r>
        </a:p>
      </dgm:t>
    </dgm:pt>
    <dgm:pt modelId="{BA9D0ACA-1B22-4422-BD16-81591AC82C28}" type="sibTrans" cxnId="{7B7CD25F-FCA3-4F3F-A7CF-196B655F127D}">
      <dgm:prSet/>
      <dgm:spPr/>
      <dgm:t>
        <a:bodyPr/>
        <a:lstStyle/>
        <a:p>
          <a:endParaRPr lang="en-US"/>
        </a:p>
      </dgm:t>
    </dgm:pt>
    <dgm:pt modelId="{57AD2BCD-02E6-40A8-9D06-2B88C3384707}" type="pres">
      <dgm:prSet presAssocID="{9735434D-8175-438F-9E7C-5E40B38F2F74}" presName="root" presStyleCnt="0">
        <dgm:presLayoutVars>
          <dgm:dir/>
          <dgm:resizeHandles val="exact"/>
        </dgm:presLayoutVars>
      </dgm:prSet>
      <dgm:spPr/>
    </dgm:pt>
    <dgm:pt modelId="{A9F5C9C8-EF3A-4F5E-8ABE-15D258923A84}" type="pres">
      <dgm:prSet presAssocID="{9344DD8C-EE3F-4EAF-84DD-918FA7CBD08A}" presName="compNode" presStyleCnt="0"/>
      <dgm:spPr/>
    </dgm:pt>
    <dgm:pt modelId="{347B9480-2328-4ECB-B323-FE4977506F32}" type="pres">
      <dgm:prSet presAssocID="{9344DD8C-EE3F-4EAF-84DD-918FA7CBD08A}" presName="bgRect" presStyleLbl="bgShp" presStyleIdx="0" presStyleCnt="4"/>
      <dgm:spPr>
        <a:solidFill>
          <a:schemeClr val="accent2">
            <a:tint val="40000"/>
            <a:hueOff val="0"/>
            <a:satOff val="0"/>
            <a:lumOff val="0"/>
            <a:alphaOff val="0"/>
          </a:schemeClr>
        </a:solidFill>
        <a:ln>
          <a:noFill/>
        </a:ln>
      </dgm:spPr>
    </dgm:pt>
    <dgm:pt modelId="{FD1AD7B2-D8BA-4F65-943B-444B99F695C2}" type="pres">
      <dgm:prSet presAssocID="{9344DD8C-EE3F-4EAF-84DD-918FA7CBD08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E0300E4F-CF54-48E8-B171-606CC5C6BDBC}" type="pres">
      <dgm:prSet presAssocID="{9344DD8C-EE3F-4EAF-84DD-918FA7CBD08A}" presName="spaceRect" presStyleCnt="0"/>
      <dgm:spPr/>
    </dgm:pt>
    <dgm:pt modelId="{144463F0-F635-44FD-80B9-026B447C18FB}" type="pres">
      <dgm:prSet presAssocID="{9344DD8C-EE3F-4EAF-84DD-918FA7CBD08A}" presName="parTx" presStyleLbl="revTx" presStyleIdx="0" presStyleCnt="4">
        <dgm:presLayoutVars>
          <dgm:chMax val="0"/>
          <dgm:chPref val="0"/>
        </dgm:presLayoutVars>
      </dgm:prSet>
      <dgm:spPr/>
    </dgm:pt>
    <dgm:pt modelId="{671F46B2-E6E9-4726-ABB7-6F585DB96836}" type="pres">
      <dgm:prSet presAssocID="{040F7EB7-FDC7-4936-BFE1-72C23B0364EA}" presName="sibTrans" presStyleCnt="0"/>
      <dgm:spPr/>
    </dgm:pt>
    <dgm:pt modelId="{425ECC18-A40C-4500-A937-7A59F2A161CC}" type="pres">
      <dgm:prSet presAssocID="{A66A2127-503A-4F5B-9F19-AFB0997B02E9}" presName="compNode" presStyleCnt="0"/>
      <dgm:spPr/>
    </dgm:pt>
    <dgm:pt modelId="{12FE1F19-E7F4-42B2-A0A1-AB10B28732A5}" type="pres">
      <dgm:prSet presAssocID="{A66A2127-503A-4F5B-9F19-AFB0997B02E9}" presName="bgRect" presStyleLbl="bgShp" presStyleIdx="1" presStyleCnt="4"/>
      <dgm:spPr>
        <a:solidFill>
          <a:schemeClr val="accent2">
            <a:tint val="40000"/>
            <a:hueOff val="0"/>
            <a:satOff val="0"/>
            <a:lumOff val="0"/>
            <a:alphaOff val="0"/>
          </a:schemeClr>
        </a:solidFill>
        <a:ln>
          <a:noFill/>
        </a:ln>
      </dgm:spPr>
    </dgm:pt>
    <dgm:pt modelId="{E33C70A7-E5F3-46D0-B278-ECABBFABD1CE}" type="pres">
      <dgm:prSet presAssocID="{A66A2127-503A-4F5B-9F19-AFB0997B02E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E7B769C1-9D7E-4581-90DC-2CA937A694FC}" type="pres">
      <dgm:prSet presAssocID="{A66A2127-503A-4F5B-9F19-AFB0997B02E9}" presName="spaceRect" presStyleCnt="0"/>
      <dgm:spPr/>
    </dgm:pt>
    <dgm:pt modelId="{0A4194E1-E24E-438E-8C09-269AA18E7E9F}" type="pres">
      <dgm:prSet presAssocID="{A66A2127-503A-4F5B-9F19-AFB0997B02E9}" presName="parTx" presStyleLbl="revTx" presStyleIdx="1" presStyleCnt="4">
        <dgm:presLayoutVars>
          <dgm:chMax val="0"/>
          <dgm:chPref val="0"/>
        </dgm:presLayoutVars>
      </dgm:prSet>
      <dgm:spPr/>
    </dgm:pt>
    <dgm:pt modelId="{318A6248-0A55-49B2-94E4-5BFDC56F2554}" type="pres">
      <dgm:prSet presAssocID="{67239BEE-23D5-46CA-AB6E-661DC88D1D33}" presName="sibTrans" presStyleCnt="0"/>
      <dgm:spPr/>
    </dgm:pt>
    <dgm:pt modelId="{560997A4-85D9-4EA3-AA9A-CEBF7ACC6DBD}" type="pres">
      <dgm:prSet presAssocID="{921D80A6-FCDA-4265-BFA2-329684B14E02}" presName="compNode" presStyleCnt="0"/>
      <dgm:spPr/>
    </dgm:pt>
    <dgm:pt modelId="{4BB54B63-B351-49CE-A44C-22A427D8CEF4}" type="pres">
      <dgm:prSet presAssocID="{921D80A6-FCDA-4265-BFA2-329684B14E02}" presName="bgRect" presStyleLbl="bgShp" presStyleIdx="2" presStyleCnt="4"/>
      <dgm:spPr>
        <a:solidFill>
          <a:schemeClr val="accent2">
            <a:tint val="40000"/>
            <a:hueOff val="0"/>
            <a:satOff val="0"/>
            <a:lumOff val="0"/>
            <a:alphaOff val="0"/>
          </a:schemeClr>
        </a:solidFill>
        <a:ln>
          <a:noFill/>
        </a:ln>
      </dgm:spPr>
    </dgm:pt>
    <dgm:pt modelId="{EC2EA97A-8A08-4A78-A86D-E5EFA5DC3E90}" type="pres">
      <dgm:prSet presAssocID="{921D80A6-FCDA-4265-BFA2-329684B14E0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o sign"/>
        </a:ext>
      </dgm:extLst>
    </dgm:pt>
    <dgm:pt modelId="{2D18E4FF-5366-436B-A309-4EE8A8AB8695}" type="pres">
      <dgm:prSet presAssocID="{921D80A6-FCDA-4265-BFA2-329684B14E02}" presName="spaceRect" presStyleCnt="0"/>
      <dgm:spPr/>
    </dgm:pt>
    <dgm:pt modelId="{05A80738-64D9-49E4-BFA6-F1C9174726E5}" type="pres">
      <dgm:prSet presAssocID="{921D80A6-FCDA-4265-BFA2-329684B14E02}" presName="parTx" presStyleLbl="revTx" presStyleIdx="2" presStyleCnt="4">
        <dgm:presLayoutVars>
          <dgm:chMax val="0"/>
          <dgm:chPref val="0"/>
        </dgm:presLayoutVars>
      </dgm:prSet>
      <dgm:spPr/>
    </dgm:pt>
    <dgm:pt modelId="{232F5568-EAF7-44CC-AB4E-467B6EC25AE6}" type="pres">
      <dgm:prSet presAssocID="{57A59A30-ABD2-4E77-9A50-9DD96624C632}" presName="sibTrans" presStyleCnt="0"/>
      <dgm:spPr/>
    </dgm:pt>
    <dgm:pt modelId="{7D769212-1E2B-4F7D-B1C9-F23985571618}" type="pres">
      <dgm:prSet presAssocID="{4C35B7CE-7D93-4F29-9617-B3B38C7EE427}" presName="compNode" presStyleCnt="0"/>
      <dgm:spPr/>
    </dgm:pt>
    <dgm:pt modelId="{578E97E6-BDCC-43FE-A351-0989684F5858}" type="pres">
      <dgm:prSet presAssocID="{4C35B7CE-7D93-4F29-9617-B3B38C7EE427}" presName="bgRect" presStyleLbl="bgShp" presStyleIdx="3" presStyleCnt="4"/>
      <dgm:spPr>
        <a:solidFill>
          <a:schemeClr val="accent2">
            <a:tint val="40000"/>
            <a:hueOff val="0"/>
            <a:satOff val="0"/>
            <a:lumOff val="0"/>
            <a:alphaOff val="0"/>
          </a:schemeClr>
        </a:solidFill>
        <a:ln>
          <a:noFill/>
        </a:ln>
      </dgm:spPr>
    </dgm:pt>
    <dgm:pt modelId="{A42A9B8F-9A17-405D-9EA7-4E2EC63986CC}" type="pres">
      <dgm:prSet presAssocID="{4C35B7CE-7D93-4F29-9617-B3B38C7EE42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vel"/>
        </a:ext>
      </dgm:extLst>
    </dgm:pt>
    <dgm:pt modelId="{E98EC9B3-88DE-401F-A53D-7AC901B9D864}" type="pres">
      <dgm:prSet presAssocID="{4C35B7CE-7D93-4F29-9617-B3B38C7EE427}" presName="spaceRect" presStyleCnt="0"/>
      <dgm:spPr/>
    </dgm:pt>
    <dgm:pt modelId="{67C2EA64-31A6-40F4-BD3E-5CCAC0208B81}" type="pres">
      <dgm:prSet presAssocID="{4C35B7CE-7D93-4F29-9617-B3B38C7EE427}" presName="parTx" presStyleLbl="revTx" presStyleIdx="3" presStyleCnt="4">
        <dgm:presLayoutVars>
          <dgm:chMax val="0"/>
          <dgm:chPref val="0"/>
        </dgm:presLayoutVars>
      </dgm:prSet>
      <dgm:spPr/>
    </dgm:pt>
  </dgm:ptLst>
  <dgm:cxnLst>
    <dgm:cxn modelId="{EC824B5F-B724-4D86-BC4D-D9C64AFDB8C9}" srcId="{9735434D-8175-438F-9E7C-5E40B38F2F74}" destId="{A66A2127-503A-4F5B-9F19-AFB0997B02E9}" srcOrd="1" destOrd="0" parTransId="{F593F067-53C9-454B-998C-894CE1967793}" sibTransId="{67239BEE-23D5-46CA-AB6E-661DC88D1D33}"/>
    <dgm:cxn modelId="{7B7CD25F-FCA3-4F3F-A7CF-196B655F127D}" srcId="{9735434D-8175-438F-9E7C-5E40B38F2F74}" destId="{4C35B7CE-7D93-4F29-9617-B3B38C7EE427}" srcOrd="3" destOrd="0" parTransId="{46A2E18A-7D5D-4B8B-BCF8-B1BBC24772C7}" sibTransId="{BA9D0ACA-1B22-4422-BD16-81591AC82C28}"/>
    <dgm:cxn modelId="{9AAA5E55-5698-4FD2-81F1-CA32E06116CB}" type="presOf" srcId="{9344DD8C-EE3F-4EAF-84DD-918FA7CBD08A}" destId="{144463F0-F635-44FD-80B9-026B447C18FB}" srcOrd="0" destOrd="0" presId="urn:microsoft.com/office/officeart/2018/2/layout/IconVerticalSolidList"/>
    <dgm:cxn modelId="{7B467756-A814-4DC4-B04E-A22EB448AA90}" srcId="{9735434D-8175-438F-9E7C-5E40B38F2F74}" destId="{921D80A6-FCDA-4265-BFA2-329684B14E02}" srcOrd="2" destOrd="0" parTransId="{39B5591E-6101-44E2-B780-7E06520BA6DC}" sibTransId="{57A59A30-ABD2-4E77-9A50-9DD96624C632}"/>
    <dgm:cxn modelId="{9DC9E8B8-EB38-4CAB-B5E2-DB5862449FE0}" type="presOf" srcId="{A66A2127-503A-4F5B-9F19-AFB0997B02E9}" destId="{0A4194E1-E24E-438E-8C09-269AA18E7E9F}" srcOrd="0" destOrd="0" presId="urn:microsoft.com/office/officeart/2018/2/layout/IconVerticalSolidList"/>
    <dgm:cxn modelId="{B17426BE-3C6A-4EEA-A87C-5CDC62EA5B5C}" type="presOf" srcId="{921D80A6-FCDA-4265-BFA2-329684B14E02}" destId="{05A80738-64D9-49E4-BFA6-F1C9174726E5}" srcOrd="0" destOrd="0" presId="urn:microsoft.com/office/officeart/2018/2/layout/IconVerticalSolidList"/>
    <dgm:cxn modelId="{EC1601C6-DB29-43D2-85AF-735119311A64}" type="presOf" srcId="{9735434D-8175-438F-9E7C-5E40B38F2F74}" destId="{57AD2BCD-02E6-40A8-9D06-2B88C3384707}" srcOrd="0" destOrd="0" presId="urn:microsoft.com/office/officeart/2018/2/layout/IconVerticalSolidList"/>
    <dgm:cxn modelId="{48F319DF-1AE9-404E-AB33-7E4586C8B8B6}" type="presOf" srcId="{4C35B7CE-7D93-4F29-9617-B3B38C7EE427}" destId="{67C2EA64-31A6-40F4-BD3E-5CCAC0208B81}" srcOrd="0" destOrd="0" presId="urn:microsoft.com/office/officeart/2018/2/layout/IconVerticalSolidList"/>
    <dgm:cxn modelId="{93819EEC-30B6-40E1-BFB6-FC01C00D51F5}" srcId="{9735434D-8175-438F-9E7C-5E40B38F2F74}" destId="{9344DD8C-EE3F-4EAF-84DD-918FA7CBD08A}" srcOrd="0" destOrd="0" parTransId="{77143339-2420-484A-A3CA-E6FA1B8BBA69}" sibTransId="{040F7EB7-FDC7-4936-BFE1-72C23B0364EA}"/>
    <dgm:cxn modelId="{4D37502A-9BA5-46C0-8C71-AF09BD2A67F9}" type="presParOf" srcId="{57AD2BCD-02E6-40A8-9D06-2B88C3384707}" destId="{A9F5C9C8-EF3A-4F5E-8ABE-15D258923A84}" srcOrd="0" destOrd="0" presId="urn:microsoft.com/office/officeart/2018/2/layout/IconVerticalSolidList"/>
    <dgm:cxn modelId="{A1BE5C3E-6273-4563-B91E-E63147010EAA}" type="presParOf" srcId="{A9F5C9C8-EF3A-4F5E-8ABE-15D258923A84}" destId="{347B9480-2328-4ECB-B323-FE4977506F32}" srcOrd="0" destOrd="0" presId="urn:microsoft.com/office/officeart/2018/2/layout/IconVerticalSolidList"/>
    <dgm:cxn modelId="{3042D3D9-5825-444A-B54E-6D4C260B43EF}" type="presParOf" srcId="{A9F5C9C8-EF3A-4F5E-8ABE-15D258923A84}" destId="{FD1AD7B2-D8BA-4F65-943B-444B99F695C2}" srcOrd="1" destOrd="0" presId="urn:microsoft.com/office/officeart/2018/2/layout/IconVerticalSolidList"/>
    <dgm:cxn modelId="{68D9B2EE-C29C-4687-B531-E244271A1CEB}" type="presParOf" srcId="{A9F5C9C8-EF3A-4F5E-8ABE-15D258923A84}" destId="{E0300E4F-CF54-48E8-B171-606CC5C6BDBC}" srcOrd="2" destOrd="0" presId="urn:microsoft.com/office/officeart/2018/2/layout/IconVerticalSolidList"/>
    <dgm:cxn modelId="{305D0848-5FBB-4DFA-82C8-B573B6A5FB4A}" type="presParOf" srcId="{A9F5C9C8-EF3A-4F5E-8ABE-15D258923A84}" destId="{144463F0-F635-44FD-80B9-026B447C18FB}" srcOrd="3" destOrd="0" presId="urn:microsoft.com/office/officeart/2018/2/layout/IconVerticalSolidList"/>
    <dgm:cxn modelId="{FC2B2FDB-9034-4B3F-AE2F-8E0C59EEC04E}" type="presParOf" srcId="{57AD2BCD-02E6-40A8-9D06-2B88C3384707}" destId="{671F46B2-E6E9-4726-ABB7-6F585DB96836}" srcOrd="1" destOrd="0" presId="urn:microsoft.com/office/officeart/2018/2/layout/IconVerticalSolidList"/>
    <dgm:cxn modelId="{C9A8EFE7-BFE3-4D56-8E04-18C1FFFE24C4}" type="presParOf" srcId="{57AD2BCD-02E6-40A8-9D06-2B88C3384707}" destId="{425ECC18-A40C-4500-A937-7A59F2A161CC}" srcOrd="2" destOrd="0" presId="urn:microsoft.com/office/officeart/2018/2/layout/IconVerticalSolidList"/>
    <dgm:cxn modelId="{F29EC26F-98E1-4F4D-BDD8-5DA836CEC44D}" type="presParOf" srcId="{425ECC18-A40C-4500-A937-7A59F2A161CC}" destId="{12FE1F19-E7F4-42B2-A0A1-AB10B28732A5}" srcOrd="0" destOrd="0" presId="urn:microsoft.com/office/officeart/2018/2/layout/IconVerticalSolidList"/>
    <dgm:cxn modelId="{E4B8644A-50DA-4DE8-B22F-AFAA15179B86}" type="presParOf" srcId="{425ECC18-A40C-4500-A937-7A59F2A161CC}" destId="{E33C70A7-E5F3-46D0-B278-ECABBFABD1CE}" srcOrd="1" destOrd="0" presId="urn:microsoft.com/office/officeart/2018/2/layout/IconVerticalSolidList"/>
    <dgm:cxn modelId="{858E1349-0D05-4A42-BD72-4AE2EC9710D1}" type="presParOf" srcId="{425ECC18-A40C-4500-A937-7A59F2A161CC}" destId="{E7B769C1-9D7E-4581-90DC-2CA937A694FC}" srcOrd="2" destOrd="0" presId="urn:microsoft.com/office/officeart/2018/2/layout/IconVerticalSolidList"/>
    <dgm:cxn modelId="{DB07CF0F-8D74-4AE5-A2F5-1105B4027869}" type="presParOf" srcId="{425ECC18-A40C-4500-A937-7A59F2A161CC}" destId="{0A4194E1-E24E-438E-8C09-269AA18E7E9F}" srcOrd="3" destOrd="0" presId="urn:microsoft.com/office/officeart/2018/2/layout/IconVerticalSolidList"/>
    <dgm:cxn modelId="{C1431A6B-E615-467A-81C9-4FEF4F5E0536}" type="presParOf" srcId="{57AD2BCD-02E6-40A8-9D06-2B88C3384707}" destId="{318A6248-0A55-49B2-94E4-5BFDC56F2554}" srcOrd="3" destOrd="0" presId="urn:microsoft.com/office/officeart/2018/2/layout/IconVerticalSolidList"/>
    <dgm:cxn modelId="{B6FE911F-6B73-42BE-851F-9E2DD595E301}" type="presParOf" srcId="{57AD2BCD-02E6-40A8-9D06-2B88C3384707}" destId="{560997A4-85D9-4EA3-AA9A-CEBF7ACC6DBD}" srcOrd="4" destOrd="0" presId="urn:microsoft.com/office/officeart/2018/2/layout/IconVerticalSolidList"/>
    <dgm:cxn modelId="{D07CD06A-4DC9-4C6A-A114-DE0CE8ED94F4}" type="presParOf" srcId="{560997A4-85D9-4EA3-AA9A-CEBF7ACC6DBD}" destId="{4BB54B63-B351-49CE-A44C-22A427D8CEF4}" srcOrd="0" destOrd="0" presId="urn:microsoft.com/office/officeart/2018/2/layout/IconVerticalSolidList"/>
    <dgm:cxn modelId="{8D2D4D5A-60C2-4E1D-ABA4-EEDC4C71AF73}" type="presParOf" srcId="{560997A4-85D9-4EA3-AA9A-CEBF7ACC6DBD}" destId="{EC2EA97A-8A08-4A78-A86D-E5EFA5DC3E90}" srcOrd="1" destOrd="0" presId="urn:microsoft.com/office/officeart/2018/2/layout/IconVerticalSolidList"/>
    <dgm:cxn modelId="{0E5F167B-083D-4582-A778-5AE7F7CFC1C0}" type="presParOf" srcId="{560997A4-85D9-4EA3-AA9A-CEBF7ACC6DBD}" destId="{2D18E4FF-5366-436B-A309-4EE8A8AB8695}" srcOrd="2" destOrd="0" presId="urn:microsoft.com/office/officeart/2018/2/layout/IconVerticalSolidList"/>
    <dgm:cxn modelId="{14A228A4-3A4D-482D-B173-C1248D9BFB39}" type="presParOf" srcId="{560997A4-85D9-4EA3-AA9A-CEBF7ACC6DBD}" destId="{05A80738-64D9-49E4-BFA6-F1C9174726E5}" srcOrd="3" destOrd="0" presId="urn:microsoft.com/office/officeart/2018/2/layout/IconVerticalSolidList"/>
    <dgm:cxn modelId="{6FC5741A-0321-4792-BD11-CFC73B746F80}" type="presParOf" srcId="{57AD2BCD-02E6-40A8-9D06-2B88C3384707}" destId="{232F5568-EAF7-44CC-AB4E-467B6EC25AE6}" srcOrd="5" destOrd="0" presId="urn:microsoft.com/office/officeart/2018/2/layout/IconVerticalSolidList"/>
    <dgm:cxn modelId="{1B834041-9386-4C00-AAA4-C32A2DEE46B5}" type="presParOf" srcId="{57AD2BCD-02E6-40A8-9D06-2B88C3384707}" destId="{7D769212-1E2B-4F7D-B1C9-F23985571618}" srcOrd="6" destOrd="0" presId="urn:microsoft.com/office/officeart/2018/2/layout/IconVerticalSolidList"/>
    <dgm:cxn modelId="{7596E5CA-FE3B-4B28-8825-1C41023342B3}" type="presParOf" srcId="{7D769212-1E2B-4F7D-B1C9-F23985571618}" destId="{578E97E6-BDCC-43FE-A351-0989684F5858}" srcOrd="0" destOrd="0" presId="urn:microsoft.com/office/officeart/2018/2/layout/IconVerticalSolidList"/>
    <dgm:cxn modelId="{B964262A-A716-49B5-A71C-1FB300EB243A}" type="presParOf" srcId="{7D769212-1E2B-4F7D-B1C9-F23985571618}" destId="{A42A9B8F-9A17-405D-9EA7-4E2EC63986CC}" srcOrd="1" destOrd="0" presId="urn:microsoft.com/office/officeart/2018/2/layout/IconVerticalSolidList"/>
    <dgm:cxn modelId="{942A742E-E786-4F6B-AB41-BA7BCEAA5942}" type="presParOf" srcId="{7D769212-1E2B-4F7D-B1C9-F23985571618}" destId="{E98EC9B3-88DE-401F-A53D-7AC901B9D864}" srcOrd="2" destOrd="0" presId="urn:microsoft.com/office/officeart/2018/2/layout/IconVerticalSolidList"/>
    <dgm:cxn modelId="{FD5FAF1C-605B-404E-BD82-60CC899F72EC}" type="presParOf" srcId="{7D769212-1E2B-4F7D-B1C9-F23985571618}" destId="{67C2EA64-31A6-40F4-BD3E-5CCAC0208B8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A1FCD096-5953-4151-ADAC-4BFF1C9B965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0B349DE-2FBB-4EF2-B7EA-F7CD2B46D31B}" type="parTrans" cxnId="{214BB292-D900-4DDC-AEE7-65B558228C3C}">
      <dgm:prSet/>
      <dgm:spPr/>
      <dgm:t>
        <a:bodyPr/>
        <a:lstStyle/>
        <a:p>
          <a:endParaRPr lang="en-US"/>
        </a:p>
      </dgm:t>
    </dgm:pt>
    <dgm:pt modelId="{9F40B8A6-8F95-4D0B-8091-2450092A1A44}">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2400" b="0" i="0" strike="noStrike" cap="none" spc="0" baseline="0">
              <a:solidFill>
                <a:srgbClr val="FFFFFF"/>
              </a:solidFill>
              <a:effectLst/>
              <a:latin typeface="Calibri"/>
              <a:ea typeface="Calibri"/>
              <a:cs typeface="Calibri"/>
            </a:rPr>
            <a:t>El empleado está sujeto a una conducta sexual no deseada</a:t>
          </a:r>
          <a:endParaRPr lang="en-US" sz="2400"/>
        </a:p>
      </dgm:t>
    </dgm:pt>
    <dgm:pt modelId="{5FF6BA0F-0BAC-4AF0-B655-BE4B35F8DCDD}" type="sibTrans" cxnId="{214BB292-D900-4DDC-AEE7-65B558228C3C}">
      <dgm:prSet/>
      <dgm:spPr/>
      <dgm:t>
        <a:bodyPr/>
        <a:lstStyle/>
        <a:p>
          <a:endParaRPr lang="en-US"/>
        </a:p>
      </dgm:t>
    </dgm:pt>
    <dgm:pt modelId="{DD9E7C0F-EB45-4CA6-ADCF-B65C23B9CF05}" type="parTrans" cxnId="{F1E02C45-0D26-4AED-A31F-39BBF6D10A01}">
      <dgm:prSet/>
      <dgm:spPr/>
      <dgm:t>
        <a:bodyPr/>
        <a:lstStyle/>
        <a:p>
          <a:endParaRPr lang="en-US"/>
        </a:p>
      </dgm:t>
    </dgm:pt>
    <dgm:pt modelId="{FE4AF3E3-8D72-4702-8FE4-9DB7C2BA1AB6}">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2400" b="0" i="0" strike="noStrike" cap="none" spc="0" baseline="0">
              <a:solidFill>
                <a:srgbClr val="FFFFFF"/>
              </a:solidFill>
              <a:effectLst/>
              <a:latin typeface="Calibri"/>
              <a:ea typeface="Calibri"/>
              <a:cs typeface="Calibri"/>
            </a:rPr>
            <a:t>Produce términos y condiciones de empleo inferiores </a:t>
          </a:r>
          <a:endParaRPr lang="en-US" sz="2400"/>
        </a:p>
      </dgm:t>
    </dgm:pt>
    <dgm:pt modelId="{7CB1592C-7A50-4F86-88EC-68F0A3DDD513}" type="sibTrans" cxnId="{F1E02C45-0D26-4AED-A31F-39BBF6D10A01}">
      <dgm:prSet/>
      <dgm:spPr/>
      <dgm:t>
        <a:bodyPr/>
        <a:lstStyle/>
        <a:p>
          <a:endParaRPr lang="en-US"/>
        </a:p>
      </dgm:t>
    </dgm:pt>
    <dgm:pt modelId="{62853B48-71AE-4EBA-8B11-EC5476133DFD}" type="parTrans" cxnId="{7EF10ED9-6F0C-4108-A6E3-3C1F41426A4F}">
      <dgm:prSet/>
      <dgm:spPr/>
      <dgm:t>
        <a:bodyPr/>
        <a:lstStyle/>
        <a:p>
          <a:endParaRPr lang="en-US"/>
        </a:p>
      </dgm:t>
    </dgm:pt>
    <dgm:pt modelId="{5C6DBE0E-1F4A-408B-86A4-66252421B7F0}">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2400" b="0" i="0" strike="noStrike" cap="none" spc="0" baseline="0">
              <a:solidFill>
                <a:srgbClr val="FFFFFF"/>
              </a:solidFill>
              <a:effectLst/>
              <a:latin typeface="Calibri"/>
              <a:ea typeface="Calibri"/>
              <a:cs typeface="Calibri"/>
            </a:rPr>
            <a:t>Interfiere injustificadamente con el desempeño o crea un entorno laboral intimidante, hostil u ofensivo</a:t>
          </a:r>
          <a:endParaRPr lang="en-US" sz="2400"/>
        </a:p>
      </dgm:t>
    </dgm:pt>
    <dgm:pt modelId="{814E6352-A652-4E6C-882F-D0FDA9127598}" type="sibTrans" cxnId="{7EF10ED9-6F0C-4108-A6E3-3C1F41426A4F}">
      <dgm:prSet/>
      <dgm:spPr/>
      <dgm:t>
        <a:bodyPr/>
        <a:lstStyle/>
        <a:p>
          <a:endParaRPr lang="en-US"/>
        </a:p>
      </dgm:t>
    </dgm:pt>
    <dgm:pt modelId="{C06D7F96-1EA3-43E8-93B3-52E43ACEC0DC}" type="pres">
      <dgm:prSet presAssocID="{A1FCD096-5953-4151-ADAC-4BFF1C9B9655}" presName="linear" presStyleCnt="0">
        <dgm:presLayoutVars>
          <dgm:animLvl val="lvl"/>
          <dgm:resizeHandles val="exact"/>
        </dgm:presLayoutVars>
      </dgm:prSet>
      <dgm:spPr/>
    </dgm:pt>
    <dgm:pt modelId="{5E0E77E2-A8FD-4202-9C0A-429CE6CF0B91}" type="pres">
      <dgm:prSet presAssocID="{9F40B8A6-8F95-4D0B-8091-2450092A1A44}" presName="parentText" presStyleLbl="node1" presStyleIdx="0" presStyleCnt="3">
        <dgm:presLayoutVars>
          <dgm:chMax val="0"/>
          <dgm:bulletEnabled val="1"/>
        </dgm:presLayoutVars>
      </dgm:prSet>
      <dgm:spPr/>
    </dgm:pt>
    <dgm:pt modelId="{E46106EE-9373-4BD1-B986-257AF0E6475B}" type="pres">
      <dgm:prSet presAssocID="{5FF6BA0F-0BAC-4AF0-B655-BE4B35F8DCDD}" presName="spacer" presStyleCnt="0"/>
      <dgm:spPr/>
    </dgm:pt>
    <dgm:pt modelId="{E5FD5710-6FEC-4EF3-8187-A662CFE549A7}" type="pres">
      <dgm:prSet presAssocID="{FE4AF3E3-8D72-4702-8FE4-9DB7C2BA1AB6}" presName="parentText" presStyleLbl="node1" presStyleIdx="1" presStyleCnt="3">
        <dgm:presLayoutVars>
          <dgm:chMax val="0"/>
          <dgm:bulletEnabled val="1"/>
        </dgm:presLayoutVars>
      </dgm:prSet>
      <dgm:spPr/>
    </dgm:pt>
    <dgm:pt modelId="{77A5EFB3-AEDA-4DD7-9CA1-5139AC5B12DB}" type="pres">
      <dgm:prSet presAssocID="{7CB1592C-7A50-4F86-88EC-68F0A3DDD513}" presName="spacer" presStyleCnt="0"/>
      <dgm:spPr/>
    </dgm:pt>
    <dgm:pt modelId="{42C5A571-605F-4B57-BC60-19BB11CDD168}" type="pres">
      <dgm:prSet presAssocID="{5C6DBE0E-1F4A-408B-86A4-66252421B7F0}" presName="parentText" presStyleLbl="node1" presStyleIdx="2" presStyleCnt="3">
        <dgm:presLayoutVars>
          <dgm:chMax val="0"/>
          <dgm:bulletEnabled val="1"/>
        </dgm:presLayoutVars>
      </dgm:prSet>
      <dgm:spPr/>
    </dgm:pt>
  </dgm:ptLst>
  <dgm:cxnLst>
    <dgm:cxn modelId="{F1E02C45-0D26-4AED-A31F-39BBF6D10A01}" srcId="{A1FCD096-5953-4151-ADAC-4BFF1C9B9655}" destId="{FE4AF3E3-8D72-4702-8FE4-9DB7C2BA1AB6}" srcOrd="1" destOrd="0" parTransId="{DD9E7C0F-EB45-4CA6-ADCF-B65C23B9CF05}" sibTransId="{7CB1592C-7A50-4F86-88EC-68F0A3DDD513}"/>
    <dgm:cxn modelId="{6DA6D78B-D4A7-4BFC-A688-0E8B938B76F3}" type="presOf" srcId="{9F40B8A6-8F95-4D0B-8091-2450092A1A44}" destId="{5E0E77E2-A8FD-4202-9C0A-429CE6CF0B91}" srcOrd="0" destOrd="0" presId="urn:microsoft.com/office/officeart/2005/8/layout/vList2"/>
    <dgm:cxn modelId="{214BB292-D900-4DDC-AEE7-65B558228C3C}" srcId="{A1FCD096-5953-4151-ADAC-4BFF1C9B9655}" destId="{9F40B8A6-8F95-4D0B-8091-2450092A1A44}" srcOrd="0" destOrd="0" parTransId="{F0B349DE-2FBB-4EF2-B7EA-F7CD2B46D31B}" sibTransId="{5FF6BA0F-0BAC-4AF0-B655-BE4B35F8DCDD}"/>
    <dgm:cxn modelId="{23AB5696-11D3-4A44-9A5E-1BCDB6714ECD}" type="presOf" srcId="{FE4AF3E3-8D72-4702-8FE4-9DB7C2BA1AB6}" destId="{E5FD5710-6FEC-4EF3-8187-A662CFE549A7}" srcOrd="0" destOrd="0" presId="urn:microsoft.com/office/officeart/2005/8/layout/vList2"/>
    <dgm:cxn modelId="{5B9C53AC-10F9-4160-AF05-C5628BA21451}" type="presOf" srcId="{A1FCD096-5953-4151-ADAC-4BFF1C9B9655}" destId="{C06D7F96-1EA3-43E8-93B3-52E43ACEC0DC}" srcOrd="0" destOrd="0" presId="urn:microsoft.com/office/officeart/2005/8/layout/vList2"/>
    <dgm:cxn modelId="{A336DFD1-37F1-4C66-AEA9-96EB5ECEFF23}" type="presOf" srcId="{5C6DBE0E-1F4A-408B-86A4-66252421B7F0}" destId="{42C5A571-605F-4B57-BC60-19BB11CDD168}" srcOrd="0" destOrd="0" presId="urn:microsoft.com/office/officeart/2005/8/layout/vList2"/>
    <dgm:cxn modelId="{7EF10ED9-6F0C-4108-A6E3-3C1F41426A4F}" srcId="{A1FCD096-5953-4151-ADAC-4BFF1C9B9655}" destId="{5C6DBE0E-1F4A-408B-86A4-66252421B7F0}" srcOrd="2" destOrd="0" parTransId="{62853B48-71AE-4EBA-8B11-EC5476133DFD}" sibTransId="{814E6352-A652-4E6C-882F-D0FDA9127598}"/>
    <dgm:cxn modelId="{35934E32-28C3-4AD9-95C3-BBFD22435019}" type="presParOf" srcId="{C06D7F96-1EA3-43E8-93B3-52E43ACEC0DC}" destId="{5E0E77E2-A8FD-4202-9C0A-429CE6CF0B91}" srcOrd="0" destOrd="0" presId="urn:microsoft.com/office/officeart/2005/8/layout/vList2"/>
    <dgm:cxn modelId="{A58EE65E-3DB0-45AC-A6D1-A02BF986D934}" type="presParOf" srcId="{C06D7F96-1EA3-43E8-93B3-52E43ACEC0DC}" destId="{E46106EE-9373-4BD1-B986-257AF0E6475B}" srcOrd="1" destOrd="0" presId="urn:microsoft.com/office/officeart/2005/8/layout/vList2"/>
    <dgm:cxn modelId="{98E29A7C-1C48-4C32-B907-4BF4597D0936}" type="presParOf" srcId="{C06D7F96-1EA3-43E8-93B3-52E43ACEC0DC}" destId="{E5FD5710-6FEC-4EF3-8187-A662CFE549A7}" srcOrd="2" destOrd="0" presId="urn:microsoft.com/office/officeart/2005/8/layout/vList2"/>
    <dgm:cxn modelId="{5D103FB8-10CC-4778-9978-A01E81BD5622}" type="presParOf" srcId="{C06D7F96-1EA3-43E8-93B3-52E43ACEC0DC}" destId="{77A5EFB3-AEDA-4DD7-9CA1-5139AC5B12DB}" srcOrd="3" destOrd="0" presId="urn:microsoft.com/office/officeart/2005/8/layout/vList2"/>
    <dgm:cxn modelId="{43019ED8-0C3B-46F2-A71D-8ACC6308789A}" type="presParOf" srcId="{C06D7F96-1EA3-43E8-93B3-52E43ACEC0DC}" destId="{42C5A571-605F-4B57-BC60-19BB11CDD16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EA1EEECA-A681-4794-8CC0-17444DFB33C4}" type="doc">
      <dgm:prSet loTypeId="urn:microsoft.com/office/officeart/2005/8/layout/matrix3" loCatId="matrix" qsTypeId="urn:microsoft.com/office/officeart/2005/8/quickstyle/simple1" qsCatId="simple" csTypeId="urn:microsoft.com/office/officeart/2005/8/colors/accent2_2" csCatId="accent2"/>
      <dgm:spPr/>
      <dgm:t>
        <a:bodyPr/>
        <a:lstStyle/>
        <a:p>
          <a:endParaRPr lang="en-US"/>
        </a:p>
      </dgm:t>
    </dgm:pt>
    <dgm:pt modelId="{C338C885-C00E-4A06-9E0F-4463CE9DC692}" type="parTrans" cxnId="{3F1F0819-5A45-4612-B0DE-43EFCD46FDE9}">
      <dgm:prSet/>
      <dgm:spPr/>
      <dgm:t>
        <a:bodyPr/>
        <a:lstStyle/>
        <a:p>
          <a:endParaRPr lang="en-US"/>
        </a:p>
      </dgm:t>
    </dgm:pt>
    <dgm:pt modelId="{24BD3795-A877-412C-92F5-7A7E5B99A3CC}">
      <dgm:prSet custT="1"/>
      <dgm:spPr>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800" b="0" i="0" strike="noStrike" cap="none" spc="0" baseline="0">
              <a:solidFill>
                <a:srgbClr val="FFFFFF"/>
              </a:solidFill>
              <a:effectLst/>
              <a:latin typeface="Calibri"/>
              <a:ea typeface="Calibri"/>
              <a:cs typeface="Calibri"/>
            </a:rPr>
            <a:t>Indeseada </a:t>
          </a:r>
          <a:endParaRPr lang="en-US"/>
        </a:p>
      </dgm:t>
    </dgm:pt>
    <dgm:pt modelId="{035100AB-05EA-4C36-A674-84459B5E013D}" type="sibTrans" cxnId="{3F1F0819-5A45-4612-B0DE-43EFCD46FDE9}">
      <dgm:prSet/>
      <dgm:spPr/>
      <dgm:t>
        <a:bodyPr/>
        <a:lstStyle/>
        <a:p>
          <a:endParaRPr lang="en-US"/>
        </a:p>
      </dgm:t>
    </dgm:pt>
    <dgm:pt modelId="{8E49FF67-E00F-499F-87EA-E361D433799C}" type="parTrans" cxnId="{A18417C4-8FDB-4559-ACFE-599A1FD6FBB9}">
      <dgm:prSet/>
      <dgm:spPr/>
      <dgm:t>
        <a:bodyPr/>
        <a:lstStyle/>
        <a:p>
          <a:endParaRPr lang="en-US"/>
        </a:p>
      </dgm:t>
    </dgm:pt>
    <dgm:pt modelId="{6F4696E5-16DA-48C8-85B7-D2E538EBF2BF}">
      <dgm:prSet custT="1"/>
      <dgm:spPr>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800" b="0" i="0" strike="noStrike" cap="none" spc="0" baseline="0">
              <a:solidFill>
                <a:srgbClr val="FFFFFF"/>
              </a:solidFill>
              <a:effectLst/>
              <a:latin typeface="Calibri"/>
              <a:ea typeface="Calibri"/>
              <a:cs typeface="Calibri"/>
            </a:rPr>
            <a:t>Según el sexo</a:t>
          </a:r>
          <a:endParaRPr lang="en-US"/>
        </a:p>
      </dgm:t>
    </dgm:pt>
    <dgm:pt modelId="{AB1EF098-DDCB-4B6A-905C-2A06465E8DF5}" type="sibTrans" cxnId="{A18417C4-8FDB-4559-ACFE-599A1FD6FBB9}">
      <dgm:prSet/>
      <dgm:spPr/>
      <dgm:t>
        <a:bodyPr/>
        <a:lstStyle/>
        <a:p>
          <a:endParaRPr lang="en-US"/>
        </a:p>
      </dgm:t>
    </dgm:pt>
    <dgm:pt modelId="{985F3524-B6B4-4EC1-90AB-FA714EABC3E0}" type="parTrans" cxnId="{0AD2DE91-8F29-4189-B9F3-A13206F4C35B}">
      <dgm:prSet/>
      <dgm:spPr/>
      <dgm:t>
        <a:bodyPr/>
        <a:lstStyle/>
        <a:p>
          <a:endParaRPr lang="en-US"/>
        </a:p>
      </dgm:t>
    </dgm:pt>
    <dgm:pt modelId="{EBAEEA92-0AAD-4D32-B84B-3805C1FE6B4C}">
      <dgm:prSet custT="1"/>
      <dgm:spPr>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800" b="0" i="0" strike="noStrike" cap="none" spc="0" baseline="0">
              <a:solidFill>
                <a:srgbClr val="FFFFFF"/>
              </a:solidFill>
              <a:effectLst/>
              <a:latin typeface="Calibri"/>
              <a:ea typeface="Calibri"/>
              <a:cs typeface="Calibri"/>
            </a:rPr>
            <a:t>Interfiere en el desempeño laboral O crea un entorno laboral intimidante, hostil u ofensivo</a:t>
          </a:r>
          <a:endParaRPr lang="en-US"/>
        </a:p>
      </dgm:t>
    </dgm:pt>
    <dgm:pt modelId="{BB5BB20D-845C-476B-A072-376C058AFDF8}" type="sibTrans" cxnId="{0AD2DE91-8F29-4189-B9F3-A13206F4C35B}">
      <dgm:prSet/>
      <dgm:spPr/>
      <dgm:t>
        <a:bodyPr/>
        <a:lstStyle/>
        <a:p>
          <a:endParaRPr lang="en-US"/>
        </a:p>
      </dgm:t>
    </dgm:pt>
    <dgm:pt modelId="{21F6F088-E9A7-40C0-9878-09E192BA0BEF}" type="parTrans" cxnId="{EEABE271-AA50-41B3-BCD1-A1516C012EC9}">
      <dgm:prSet/>
      <dgm:spPr/>
      <dgm:t>
        <a:bodyPr/>
        <a:lstStyle/>
        <a:p>
          <a:endParaRPr lang="en-US"/>
        </a:p>
      </dgm:t>
    </dgm:pt>
    <dgm:pt modelId="{2BB527EF-9A99-4A34-BAF5-0052D99251FD}">
      <dgm:prSet custT="1"/>
      <dgm:spPr>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800" b="0" i="0" strike="noStrike" cap="none" spc="0" baseline="0">
              <a:solidFill>
                <a:srgbClr val="FFFFFF"/>
              </a:solidFill>
              <a:effectLst/>
              <a:latin typeface="Calibri"/>
              <a:ea typeface="Calibri"/>
              <a:cs typeface="Calibri"/>
            </a:rPr>
            <a:t>Una base para responsabilizar al empleador</a:t>
          </a:r>
          <a:endParaRPr lang="en-US"/>
        </a:p>
      </dgm:t>
    </dgm:pt>
    <dgm:pt modelId="{CDAE136F-EC18-497E-8A6C-873BEC374C82}" type="sibTrans" cxnId="{EEABE271-AA50-41B3-BCD1-A1516C012EC9}">
      <dgm:prSet/>
      <dgm:spPr/>
      <dgm:t>
        <a:bodyPr/>
        <a:lstStyle/>
        <a:p>
          <a:endParaRPr lang="en-US"/>
        </a:p>
      </dgm:t>
    </dgm:pt>
    <dgm:pt modelId="{8C4EC287-7F6D-4A80-8C65-71B2A6951B9F}" type="pres">
      <dgm:prSet presAssocID="{EA1EEECA-A681-4794-8CC0-17444DFB33C4}" presName="matrix" presStyleCnt="0">
        <dgm:presLayoutVars>
          <dgm:chMax val="1"/>
          <dgm:dir/>
          <dgm:resizeHandles val="exact"/>
        </dgm:presLayoutVars>
      </dgm:prSet>
      <dgm:spPr/>
    </dgm:pt>
    <dgm:pt modelId="{779D09F1-13EA-4844-8F72-BE1E7299F9FA}" type="pres">
      <dgm:prSet presAssocID="{EA1EEECA-A681-4794-8CC0-17444DFB33C4}" presName="diamond" presStyleLbl="bgShp" presStyleIdx="0" presStyleCnt="1"/>
      <dgm:spPr/>
    </dgm:pt>
    <dgm:pt modelId="{1B6A5C2D-B33C-45BA-AF2B-B8ED9ACAA529}" type="pres">
      <dgm:prSet presAssocID="{EA1EEECA-A681-4794-8CC0-17444DFB33C4}" presName="quad1" presStyleLbl="node1" presStyleIdx="0" presStyleCnt="4">
        <dgm:presLayoutVars>
          <dgm:chMax val="0"/>
          <dgm:chPref val="0"/>
          <dgm:bulletEnabled val="1"/>
        </dgm:presLayoutVars>
      </dgm:prSet>
      <dgm:spPr/>
    </dgm:pt>
    <dgm:pt modelId="{22282617-0EBA-4104-9159-98764B60887A}" type="pres">
      <dgm:prSet presAssocID="{EA1EEECA-A681-4794-8CC0-17444DFB33C4}" presName="quad2" presStyleLbl="node1" presStyleIdx="1" presStyleCnt="4">
        <dgm:presLayoutVars>
          <dgm:chMax val="0"/>
          <dgm:chPref val="0"/>
          <dgm:bulletEnabled val="1"/>
        </dgm:presLayoutVars>
      </dgm:prSet>
      <dgm:spPr/>
    </dgm:pt>
    <dgm:pt modelId="{2464BA47-0FD6-4E8D-A85A-32A8593A119C}" type="pres">
      <dgm:prSet presAssocID="{EA1EEECA-A681-4794-8CC0-17444DFB33C4}" presName="quad3" presStyleLbl="node1" presStyleIdx="2" presStyleCnt="4">
        <dgm:presLayoutVars>
          <dgm:chMax val="0"/>
          <dgm:chPref val="0"/>
          <dgm:bulletEnabled val="1"/>
        </dgm:presLayoutVars>
      </dgm:prSet>
      <dgm:spPr/>
    </dgm:pt>
    <dgm:pt modelId="{C9F6DA6F-B5F0-4449-8600-005041FEDB00}" type="pres">
      <dgm:prSet presAssocID="{EA1EEECA-A681-4794-8CC0-17444DFB33C4}" presName="quad4" presStyleLbl="node1" presStyleIdx="3" presStyleCnt="4">
        <dgm:presLayoutVars>
          <dgm:chMax val="0"/>
          <dgm:chPref val="0"/>
          <dgm:bulletEnabled val="1"/>
        </dgm:presLayoutVars>
      </dgm:prSet>
      <dgm:spPr/>
    </dgm:pt>
  </dgm:ptLst>
  <dgm:cxnLst>
    <dgm:cxn modelId="{3F1F0819-5A45-4612-B0DE-43EFCD46FDE9}" srcId="{EA1EEECA-A681-4794-8CC0-17444DFB33C4}" destId="{24BD3795-A877-412C-92F5-7A7E5B99A3CC}" srcOrd="0" destOrd="0" parTransId="{C338C885-C00E-4A06-9E0F-4463CE9DC692}" sibTransId="{035100AB-05EA-4C36-A674-84459B5E013D}"/>
    <dgm:cxn modelId="{EEABE271-AA50-41B3-BCD1-A1516C012EC9}" srcId="{EA1EEECA-A681-4794-8CC0-17444DFB33C4}" destId="{2BB527EF-9A99-4A34-BAF5-0052D99251FD}" srcOrd="3" destOrd="0" parTransId="{21F6F088-E9A7-40C0-9878-09E192BA0BEF}" sibTransId="{CDAE136F-EC18-497E-8A6C-873BEC374C82}"/>
    <dgm:cxn modelId="{0AD2DE91-8F29-4189-B9F3-A13206F4C35B}" srcId="{EA1EEECA-A681-4794-8CC0-17444DFB33C4}" destId="{EBAEEA92-0AAD-4D32-B84B-3805C1FE6B4C}" srcOrd="2" destOrd="0" parTransId="{985F3524-B6B4-4EC1-90AB-FA714EABC3E0}" sibTransId="{BB5BB20D-845C-476B-A072-376C058AFDF8}"/>
    <dgm:cxn modelId="{1ECBB8AC-A588-48AA-B39B-DCFD689A7214}" type="presOf" srcId="{24BD3795-A877-412C-92F5-7A7E5B99A3CC}" destId="{1B6A5C2D-B33C-45BA-AF2B-B8ED9ACAA529}" srcOrd="0" destOrd="0" presId="urn:microsoft.com/office/officeart/2005/8/layout/matrix3"/>
    <dgm:cxn modelId="{89BDDDB4-D795-4484-96DF-AA9F93F09A02}" type="presOf" srcId="{EA1EEECA-A681-4794-8CC0-17444DFB33C4}" destId="{8C4EC287-7F6D-4A80-8C65-71B2A6951B9F}" srcOrd="0" destOrd="0" presId="urn:microsoft.com/office/officeart/2005/8/layout/matrix3"/>
    <dgm:cxn modelId="{A18417C4-8FDB-4559-ACFE-599A1FD6FBB9}" srcId="{EA1EEECA-A681-4794-8CC0-17444DFB33C4}" destId="{6F4696E5-16DA-48C8-85B7-D2E538EBF2BF}" srcOrd="1" destOrd="0" parTransId="{8E49FF67-E00F-499F-87EA-E361D433799C}" sibTransId="{AB1EF098-DDCB-4B6A-905C-2A06465E8DF5}"/>
    <dgm:cxn modelId="{4B3A61D0-54D6-4116-BB44-FB34FB6C0B26}" type="presOf" srcId="{6F4696E5-16DA-48C8-85B7-D2E538EBF2BF}" destId="{22282617-0EBA-4104-9159-98764B60887A}" srcOrd="0" destOrd="0" presId="urn:microsoft.com/office/officeart/2005/8/layout/matrix3"/>
    <dgm:cxn modelId="{DDEFC9F6-5A99-411D-9E41-D5C6BCFA3B0C}" type="presOf" srcId="{EBAEEA92-0AAD-4D32-B84B-3805C1FE6B4C}" destId="{2464BA47-0FD6-4E8D-A85A-32A8593A119C}" srcOrd="0" destOrd="0" presId="urn:microsoft.com/office/officeart/2005/8/layout/matrix3"/>
    <dgm:cxn modelId="{7A1B95FB-B5A1-419D-BD3E-244C2F9B4110}" type="presOf" srcId="{2BB527EF-9A99-4A34-BAF5-0052D99251FD}" destId="{C9F6DA6F-B5F0-4449-8600-005041FEDB00}" srcOrd="0" destOrd="0" presId="urn:microsoft.com/office/officeart/2005/8/layout/matrix3"/>
    <dgm:cxn modelId="{C66ABB72-8A63-4C41-A6EE-759B2D9F0B98}" type="presParOf" srcId="{8C4EC287-7F6D-4A80-8C65-71B2A6951B9F}" destId="{779D09F1-13EA-4844-8F72-BE1E7299F9FA}" srcOrd="0" destOrd="0" presId="urn:microsoft.com/office/officeart/2005/8/layout/matrix3"/>
    <dgm:cxn modelId="{A68C53AF-2B46-416C-8BE5-227281734E5C}" type="presParOf" srcId="{8C4EC287-7F6D-4A80-8C65-71B2A6951B9F}" destId="{1B6A5C2D-B33C-45BA-AF2B-B8ED9ACAA529}" srcOrd="1" destOrd="0" presId="urn:microsoft.com/office/officeart/2005/8/layout/matrix3"/>
    <dgm:cxn modelId="{9E97A4D9-AA37-4200-B18F-2127FC28BF5D}" type="presParOf" srcId="{8C4EC287-7F6D-4A80-8C65-71B2A6951B9F}" destId="{22282617-0EBA-4104-9159-98764B60887A}" srcOrd="2" destOrd="0" presId="urn:microsoft.com/office/officeart/2005/8/layout/matrix3"/>
    <dgm:cxn modelId="{A6419E8B-C2B7-47B5-858E-DE2E3D71D818}" type="presParOf" srcId="{8C4EC287-7F6D-4A80-8C65-71B2A6951B9F}" destId="{2464BA47-0FD6-4E8D-A85A-32A8593A119C}" srcOrd="3" destOrd="0" presId="urn:microsoft.com/office/officeart/2005/8/layout/matrix3"/>
    <dgm:cxn modelId="{E5EF3D03-A08D-4A3C-B434-129289DEDF21}" type="presParOf" srcId="{8C4EC287-7F6D-4A80-8C65-71B2A6951B9F}" destId="{C9F6DA6F-B5F0-4449-8600-005041FEDB00}"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EAC629AC-7C5A-4921-91BE-9E6A49FA2F3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7B793398-E760-4900-B5D6-77239984E9E0}" type="parTrans" cxnId="{79D1B6EE-DF47-4F47-AD13-45E0BECCFD5B}">
      <dgm:prSet/>
      <dgm:spPr/>
      <dgm:t>
        <a:bodyPr/>
        <a:lstStyle/>
        <a:p>
          <a:endParaRPr lang="en-US"/>
        </a:p>
      </dgm:t>
    </dgm:pt>
    <dgm:pt modelId="{81F8F375-3F0B-4836-8752-AD61D2DDC3A1}">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2400" b="0" i="0" strike="noStrike" cap="none" spc="0" baseline="0">
              <a:solidFill>
                <a:srgbClr val="FFFFFF"/>
              </a:solidFill>
              <a:effectLst/>
              <a:latin typeface="Calibri"/>
              <a:ea typeface="Calibri"/>
              <a:cs typeface="Calibri"/>
            </a:rPr>
            <a:t>Cuando un </a:t>
          </a:r>
          <a:r>
            <a:rPr lang="es-LA" sz="2400" b="0" i="0" u="sng" strike="noStrike" cap="none" spc="0" baseline="0">
              <a:solidFill>
                <a:srgbClr val="FFFFFF"/>
              </a:solidFill>
              <a:effectLst/>
              <a:uFill>
                <a:solidFill>
                  <a:srgbClr val="FFFFFF"/>
                </a:solidFill>
              </a:uFill>
              <a:latin typeface="Calibri"/>
              <a:ea typeface="Calibri"/>
              <a:cs typeface="Calibri"/>
            </a:rPr>
            <a:t>supervisor</a:t>
          </a:r>
          <a:r>
            <a:rPr lang="es-LA" sz="2400" b="0" i="0" strike="noStrike" cap="none" spc="0" baseline="0">
              <a:solidFill>
                <a:srgbClr val="FFFFFF"/>
              </a:solidFill>
              <a:effectLst/>
              <a:latin typeface="Calibri"/>
              <a:ea typeface="Calibri"/>
              <a:cs typeface="Calibri"/>
            </a:rPr>
            <a:t> condiciona el empleo o las oportunidades relacionadas con el empleo a la voluntad del empleado de someterse a insinuaciones sexuales o tolerarlas</a:t>
          </a:r>
          <a:r>
            <a:rPr lang="es-LA" sz="2700" b="0" i="0" strike="noStrike" cap="none" spc="0" baseline="0">
              <a:solidFill>
                <a:srgbClr val="FFFFFF"/>
              </a:solidFill>
              <a:effectLst/>
              <a:latin typeface="Calibri"/>
              <a:ea typeface="Calibri"/>
              <a:cs typeface="Calibri"/>
            </a:rPr>
            <a:t>. </a:t>
          </a:r>
          <a:endParaRPr lang="en-US" sz="6500"/>
        </a:p>
      </dgm:t>
    </dgm:pt>
    <dgm:pt modelId="{1C5B31C8-9508-4F57-AFA7-75BFA4218384}" type="sibTrans" cxnId="{79D1B6EE-DF47-4F47-AD13-45E0BECCFD5B}">
      <dgm:prSet/>
      <dgm:spPr/>
      <dgm:t>
        <a:bodyPr/>
        <a:lstStyle/>
        <a:p>
          <a:endParaRPr lang="en-US"/>
        </a:p>
      </dgm:t>
    </dgm:pt>
    <dgm:pt modelId="{23103C14-B4EB-45BF-B82A-5E3D32C47DB9}" type="parTrans" cxnId="{1023326F-5773-4EFD-A7B0-47E8EEBB3DD4}">
      <dgm:prSet/>
      <dgm:spPr/>
      <dgm:t>
        <a:bodyPr/>
        <a:lstStyle/>
        <a:p>
          <a:endParaRPr lang="en-US"/>
        </a:p>
      </dgm:t>
    </dgm:pt>
    <dgm:pt modelId="{C16D4838-59D6-45D2-BB19-4B8E3409D598}">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3400" b="0" i="0" strike="noStrike" cap="none" spc="0" baseline="0">
              <a:solidFill>
                <a:srgbClr val="FFFFFF"/>
              </a:solidFill>
              <a:effectLst/>
              <a:latin typeface="Calibri"/>
              <a:ea typeface="Calibri"/>
              <a:cs typeface="Calibri"/>
            </a:rPr>
            <a:t>Tres elementos:</a:t>
          </a:r>
          <a:endParaRPr lang="en-US" sz="6500"/>
        </a:p>
      </dgm:t>
    </dgm:pt>
    <dgm:pt modelId="{3FA7A72A-F782-445C-84B2-159EE2B43B5D}" type="parTrans" cxnId="{DC54E98F-3991-44D8-B157-9438D1CA092D}">
      <dgm:prSet/>
      <dgm:spPr/>
      <dgm:t>
        <a:bodyPr/>
        <a:lstStyle/>
        <a:p>
          <a:endParaRPr lang="en-US"/>
        </a:p>
      </dgm:t>
    </dgm:pt>
    <dgm:pt modelId="{0F996F28-B33B-4893-8148-62E4F56977F7}">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es-LA" sz="1800" b="0" i="0" strike="noStrike" cap="none" spc="0" baseline="0">
              <a:solidFill>
                <a:srgbClr val="000000"/>
              </a:solidFill>
              <a:effectLst/>
              <a:latin typeface="Calibri"/>
              <a:ea typeface="Calibri"/>
              <a:cs typeface="Calibri"/>
            </a:rPr>
            <a:t>Insinuaciones sexuales no deseadas o solicitudes de favores sexuales</a:t>
          </a:r>
          <a:endParaRPr lang="en-US" sz="6500"/>
        </a:p>
      </dgm:t>
    </dgm:pt>
    <dgm:pt modelId="{E37EF3BB-EF66-4EF6-83C1-7E9D16F0086E}" type="sibTrans" cxnId="{DC54E98F-3991-44D8-B157-9438D1CA092D}">
      <dgm:prSet/>
      <dgm:spPr/>
      <dgm:t>
        <a:bodyPr/>
        <a:lstStyle/>
        <a:p>
          <a:endParaRPr lang="en-US"/>
        </a:p>
      </dgm:t>
    </dgm:pt>
    <dgm:pt modelId="{109B04BA-8102-4A41-80B7-1614A4D3B16F}" type="parTrans" cxnId="{32CAC328-1244-4162-831F-D56B0B820A34}">
      <dgm:prSet/>
      <dgm:spPr/>
      <dgm:t>
        <a:bodyPr/>
        <a:lstStyle/>
        <a:p>
          <a:endParaRPr lang="en-US"/>
        </a:p>
      </dgm:t>
    </dgm:pt>
    <dgm:pt modelId="{0843CBDD-B3CF-4F37-978E-3738E703D55A}">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es-LA" sz="1800" b="0" i="0" strike="noStrike" cap="none" spc="0" baseline="0">
              <a:solidFill>
                <a:srgbClr val="000000"/>
              </a:solidFill>
              <a:effectLst/>
              <a:latin typeface="Calibri"/>
              <a:ea typeface="Calibri"/>
              <a:cs typeface="Calibri"/>
            </a:rPr>
            <a:t>Los avances se basan en el sexo del empleado</a:t>
          </a:r>
          <a:endParaRPr lang="en-US" sz="6500"/>
        </a:p>
      </dgm:t>
    </dgm:pt>
    <dgm:pt modelId="{4E769A32-5BE1-4190-B4C0-DF3323FEDF24}" type="sibTrans" cxnId="{32CAC328-1244-4162-831F-D56B0B820A34}">
      <dgm:prSet/>
      <dgm:spPr/>
      <dgm:t>
        <a:bodyPr/>
        <a:lstStyle/>
        <a:p>
          <a:endParaRPr lang="en-US"/>
        </a:p>
      </dgm:t>
    </dgm:pt>
    <dgm:pt modelId="{81BD2D3C-09D2-4A74-A25C-FF797527B4AD}" type="parTrans" cxnId="{AF9469FB-429D-485C-BC17-371CFA5AC06D}">
      <dgm:prSet/>
      <dgm:spPr/>
      <dgm:t>
        <a:bodyPr/>
        <a:lstStyle/>
        <a:p>
          <a:endParaRPr lang="en-US"/>
        </a:p>
      </dgm:t>
    </dgm:pt>
    <dgm:pt modelId="{C0B4B24D-CA11-4532-958D-B55D91F98309}">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es-LA" sz="1600" b="0" i="0" strike="noStrike" cap="none" spc="0" baseline="0" dirty="0">
              <a:solidFill>
                <a:srgbClr val="000000"/>
              </a:solidFill>
              <a:effectLst/>
              <a:latin typeface="Calibri"/>
              <a:ea typeface="Calibri"/>
              <a:cs typeface="Calibri"/>
            </a:rPr>
            <a:t>La presentación es una condición expresa o implícita para recibir beneficios laborales, o la negativa del empleado resulta en un perjuicio laboral tangible</a:t>
          </a:r>
          <a:endParaRPr lang="en-US" sz="1600" dirty="0"/>
        </a:p>
      </dgm:t>
    </dgm:pt>
    <dgm:pt modelId="{E2859FCB-2BB4-439C-9C22-3B7E5C322C30}" type="sibTrans" cxnId="{AF9469FB-429D-485C-BC17-371CFA5AC06D}">
      <dgm:prSet/>
      <dgm:spPr/>
      <dgm:t>
        <a:bodyPr/>
        <a:lstStyle/>
        <a:p>
          <a:endParaRPr lang="en-US"/>
        </a:p>
      </dgm:t>
    </dgm:pt>
    <dgm:pt modelId="{E9E24C87-2872-4526-9406-84C488052B41}" type="sibTrans" cxnId="{1023326F-5773-4EFD-A7B0-47E8EEBB3DD4}">
      <dgm:prSet/>
      <dgm:spPr/>
      <dgm:t>
        <a:bodyPr/>
        <a:lstStyle/>
        <a:p>
          <a:endParaRPr lang="en-US"/>
        </a:p>
      </dgm:t>
    </dgm:pt>
    <dgm:pt modelId="{BBBA90E6-F4A4-478C-8C1E-5980D4B85AB9}" type="pres">
      <dgm:prSet presAssocID="{EAC629AC-7C5A-4921-91BE-9E6A49FA2F32}" presName="Name0" presStyleCnt="0">
        <dgm:presLayoutVars>
          <dgm:dir/>
          <dgm:animLvl val="lvl"/>
          <dgm:resizeHandles val="exact"/>
        </dgm:presLayoutVars>
      </dgm:prSet>
      <dgm:spPr/>
    </dgm:pt>
    <dgm:pt modelId="{95CD4D6B-168A-48FA-ACD1-4E609365270D}" type="pres">
      <dgm:prSet presAssocID="{C16D4838-59D6-45D2-BB19-4B8E3409D598}" presName="boxAndChildren" presStyleCnt="0"/>
      <dgm:spPr/>
    </dgm:pt>
    <dgm:pt modelId="{6C0D06C6-E321-4F26-AD90-7CF7BCAB5DF9}" type="pres">
      <dgm:prSet presAssocID="{C16D4838-59D6-45D2-BB19-4B8E3409D598}" presName="parentTextBox" presStyleLbl="node1" presStyleIdx="0" presStyleCnt="2"/>
      <dgm:spPr/>
    </dgm:pt>
    <dgm:pt modelId="{5D27C3F3-26A1-4338-BA4E-AC458D3F0C7E}" type="pres">
      <dgm:prSet presAssocID="{C16D4838-59D6-45D2-BB19-4B8E3409D598}" presName="entireBox" presStyleLbl="node1" presStyleIdx="0" presStyleCnt="2" custScaleY="137220"/>
      <dgm:spPr/>
    </dgm:pt>
    <dgm:pt modelId="{FC2B8396-3A35-4324-BA3F-35D25E75174E}" type="pres">
      <dgm:prSet presAssocID="{C16D4838-59D6-45D2-BB19-4B8E3409D598}" presName="descendantBox" presStyleCnt="0"/>
      <dgm:spPr/>
    </dgm:pt>
    <dgm:pt modelId="{9E4086AF-9D58-4365-963F-30F553248CCE}" type="pres">
      <dgm:prSet presAssocID="{0F996F28-B33B-4893-8148-62E4F56977F7}" presName="childTextBox" presStyleLbl="fgAccFollowNode1" presStyleIdx="0" presStyleCnt="3" custScaleY="154167">
        <dgm:presLayoutVars>
          <dgm:bulletEnabled val="1"/>
        </dgm:presLayoutVars>
      </dgm:prSet>
      <dgm:spPr/>
    </dgm:pt>
    <dgm:pt modelId="{41D72080-718B-4254-9236-23170E8071F6}" type="pres">
      <dgm:prSet presAssocID="{0843CBDD-B3CF-4F37-978E-3738E703D55A}" presName="childTextBox" presStyleLbl="fgAccFollowNode1" presStyleIdx="1" presStyleCnt="3" custScaleY="153254" custLinFactNeighborY="-797">
        <dgm:presLayoutVars>
          <dgm:bulletEnabled val="1"/>
        </dgm:presLayoutVars>
      </dgm:prSet>
      <dgm:spPr/>
    </dgm:pt>
    <dgm:pt modelId="{D41B4C0A-4B19-4F56-A34D-3407735F104A}" type="pres">
      <dgm:prSet presAssocID="{C0B4B24D-CA11-4532-958D-B55D91F98309}" presName="childTextBox" presStyleLbl="fgAccFollowNode1" presStyleIdx="2" presStyleCnt="3" custScaleY="152899" custLinFactNeighborY="-797">
        <dgm:presLayoutVars>
          <dgm:bulletEnabled val="1"/>
        </dgm:presLayoutVars>
      </dgm:prSet>
      <dgm:spPr/>
    </dgm:pt>
    <dgm:pt modelId="{7520A457-7A6C-4F45-86B9-F9A05413D642}" type="pres">
      <dgm:prSet presAssocID="{1C5B31C8-9508-4F57-AFA7-75BFA4218384}" presName="sp" presStyleCnt="0"/>
      <dgm:spPr/>
    </dgm:pt>
    <dgm:pt modelId="{10833CBF-DED9-4EC4-9496-D693FD6FA58F}" type="pres">
      <dgm:prSet presAssocID="{81F8F375-3F0B-4836-8752-AD61D2DDC3A1}" presName="arrowAndChildren" presStyleCnt="0"/>
      <dgm:spPr/>
    </dgm:pt>
    <dgm:pt modelId="{7B1E7B04-BF39-4E56-A306-FF5059BEFD74}" type="pres">
      <dgm:prSet presAssocID="{81F8F375-3F0B-4836-8752-AD61D2DDC3A1}" presName="parentTextArrow" presStyleLbl="node1" presStyleIdx="1" presStyleCnt="2" custScaleY="55189"/>
      <dgm:spPr/>
    </dgm:pt>
  </dgm:ptLst>
  <dgm:cxnLst>
    <dgm:cxn modelId="{04AFF500-BAE8-44B5-BF5A-1E95FE36CDBF}" type="presOf" srcId="{81F8F375-3F0B-4836-8752-AD61D2DDC3A1}" destId="{7B1E7B04-BF39-4E56-A306-FF5059BEFD74}" srcOrd="0" destOrd="0" presId="urn:microsoft.com/office/officeart/2005/8/layout/process4"/>
    <dgm:cxn modelId="{6EE64F16-2708-4EF1-950C-41231A192A53}" type="presOf" srcId="{EAC629AC-7C5A-4921-91BE-9E6A49FA2F32}" destId="{BBBA90E6-F4A4-478C-8C1E-5980D4B85AB9}" srcOrd="0" destOrd="0" presId="urn:microsoft.com/office/officeart/2005/8/layout/process4"/>
    <dgm:cxn modelId="{7E864927-BDF7-46E8-BFC6-4E8277CA923C}" type="presOf" srcId="{C16D4838-59D6-45D2-BB19-4B8E3409D598}" destId="{5D27C3F3-26A1-4338-BA4E-AC458D3F0C7E}" srcOrd="1" destOrd="0" presId="urn:microsoft.com/office/officeart/2005/8/layout/process4"/>
    <dgm:cxn modelId="{32CAC328-1244-4162-831F-D56B0B820A34}" srcId="{C16D4838-59D6-45D2-BB19-4B8E3409D598}" destId="{0843CBDD-B3CF-4F37-978E-3738E703D55A}" srcOrd="1" destOrd="0" parTransId="{109B04BA-8102-4A41-80B7-1614A4D3B16F}" sibTransId="{4E769A32-5BE1-4190-B4C0-DF3323FEDF24}"/>
    <dgm:cxn modelId="{C25E545B-8359-423A-8B09-680D393BE32B}" type="presOf" srcId="{0843CBDD-B3CF-4F37-978E-3738E703D55A}" destId="{41D72080-718B-4254-9236-23170E8071F6}" srcOrd="0" destOrd="0" presId="urn:microsoft.com/office/officeart/2005/8/layout/process4"/>
    <dgm:cxn modelId="{1023326F-5773-4EFD-A7B0-47E8EEBB3DD4}" srcId="{EAC629AC-7C5A-4921-91BE-9E6A49FA2F32}" destId="{C16D4838-59D6-45D2-BB19-4B8E3409D598}" srcOrd="1" destOrd="0" parTransId="{23103C14-B4EB-45BF-B82A-5E3D32C47DB9}" sibTransId="{E9E24C87-2872-4526-9406-84C488052B41}"/>
    <dgm:cxn modelId="{DC54E98F-3991-44D8-B157-9438D1CA092D}" srcId="{C16D4838-59D6-45D2-BB19-4B8E3409D598}" destId="{0F996F28-B33B-4893-8148-62E4F56977F7}" srcOrd="0" destOrd="0" parTransId="{3FA7A72A-F782-445C-84B2-159EE2B43B5D}" sibTransId="{E37EF3BB-EF66-4EF6-83C1-7E9D16F0086E}"/>
    <dgm:cxn modelId="{FF3C79B6-E27C-4298-976B-1FCE9709DD9A}" type="presOf" srcId="{C0B4B24D-CA11-4532-958D-B55D91F98309}" destId="{D41B4C0A-4B19-4F56-A34D-3407735F104A}" srcOrd="0" destOrd="0" presId="urn:microsoft.com/office/officeart/2005/8/layout/process4"/>
    <dgm:cxn modelId="{EE8867E0-8460-49F3-826F-CDAB039E62BF}" type="presOf" srcId="{0F996F28-B33B-4893-8148-62E4F56977F7}" destId="{9E4086AF-9D58-4365-963F-30F553248CCE}" srcOrd="0" destOrd="0" presId="urn:microsoft.com/office/officeart/2005/8/layout/process4"/>
    <dgm:cxn modelId="{79D1B6EE-DF47-4F47-AD13-45E0BECCFD5B}" srcId="{EAC629AC-7C5A-4921-91BE-9E6A49FA2F32}" destId="{81F8F375-3F0B-4836-8752-AD61D2DDC3A1}" srcOrd="0" destOrd="0" parTransId="{7B793398-E760-4900-B5D6-77239984E9E0}" sibTransId="{1C5B31C8-9508-4F57-AFA7-75BFA4218384}"/>
    <dgm:cxn modelId="{AF9469FB-429D-485C-BC17-371CFA5AC06D}" srcId="{C16D4838-59D6-45D2-BB19-4B8E3409D598}" destId="{C0B4B24D-CA11-4532-958D-B55D91F98309}" srcOrd="2" destOrd="0" parTransId="{81BD2D3C-09D2-4A74-A25C-FF797527B4AD}" sibTransId="{E2859FCB-2BB4-439C-9C22-3B7E5C322C30}"/>
    <dgm:cxn modelId="{A0DB50FE-D58E-4B5C-9583-C286D245E848}" type="presOf" srcId="{C16D4838-59D6-45D2-BB19-4B8E3409D598}" destId="{6C0D06C6-E321-4F26-AD90-7CF7BCAB5DF9}" srcOrd="0" destOrd="0" presId="urn:microsoft.com/office/officeart/2005/8/layout/process4"/>
    <dgm:cxn modelId="{D416A803-E5B3-4BCF-8BA7-94F2A8C28FB2}" type="presParOf" srcId="{BBBA90E6-F4A4-478C-8C1E-5980D4B85AB9}" destId="{95CD4D6B-168A-48FA-ACD1-4E609365270D}" srcOrd="0" destOrd="0" presId="urn:microsoft.com/office/officeart/2005/8/layout/process4"/>
    <dgm:cxn modelId="{2EBCDFCB-8090-4302-85C7-7A9B2F2D1D68}" type="presParOf" srcId="{95CD4D6B-168A-48FA-ACD1-4E609365270D}" destId="{6C0D06C6-E321-4F26-AD90-7CF7BCAB5DF9}" srcOrd="0" destOrd="0" presId="urn:microsoft.com/office/officeart/2005/8/layout/process4"/>
    <dgm:cxn modelId="{86C8AF96-5979-4AEC-BAD6-2D60358021B4}" type="presParOf" srcId="{95CD4D6B-168A-48FA-ACD1-4E609365270D}" destId="{5D27C3F3-26A1-4338-BA4E-AC458D3F0C7E}" srcOrd="1" destOrd="0" presId="urn:microsoft.com/office/officeart/2005/8/layout/process4"/>
    <dgm:cxn modelId="{97718DDE-E9FD-43B1-82E0-1E0409F5505B}" type="presParOf" srcId="{95CD4D6B-168A-48FA-ACD1-4E609365270D}" destId="{FC2B8396-3A35-4324-BA3F-35D25E75174E}" srcOrd="2" destOrd="0" presId="urn:microsoft.com/office/officeart/2005/8/layout/process4"/>
    <dgm:cxn modelId="{380C766B-D988-4B90-A535-C82E5FFC6F0E}" type="presParOf" srcId="{FC2B8396-3A35-4324-BA3F-35D25E75174E}" destId="{9E4086AF-9D58-4365-963F-30F553248CCE}" srcOrd="0" destOrd="0" presId="urn:microsoft.com/office/officeart/2005/8/layout/process4"/>
    <dgm:cxn modelId="{5F02A0C4-0B34-42CD-A28F-FC441C37DC35}" type="presParOf" srcId="{FC2B8396-3A35-4324-BA3F-35D25E75174E}" destId="{41D72080-718B-4254-9236-23170E8071F6}" srcOrd="1" destOrd="0" presId="urn:microsoft.com/office/officeart/2005/8/layout/process4"/>
    <dgm:cxn modelId="{5ECD557B-45DE-470C-9702-C5B4D1686A16}" type="presParOf" srcId="{FC2B8396-3A35-4324-BA3F-35D25E75174E}" destId="{D41B4C0A-4B19-4F56-A34D-3407735F104A}" srcOrd="2" destOrd="0" presId="urn:microsoft.com/office/officeart/2005/8/layout/process4"/>
    <dgm:cxn modelId="{38847FB2-C644-4827-BBA1-1F4253D6F05B}" type="presParOf" srcId="{BBBA90E6-F4A4-478C-8C1E-5980D4B85AB9}" destId="{7520A457-7A6C-4F45-86B9-F9A05413D642}" srcOrd="1" destOrd="0" presId="urn:microsoft.com/office/officeart/2005/8/layout/process4"/>
    <dgm:cxn modelId="{6221EFF4-C313-4716-8A2A-EC971AE3FB60}" type="presParOf" srcId="{BBBA90E6-F4A4-478C-8C1E-5980D4B85AB9}" destId="{10833CBF-DED9-4EC4-9496-D693FD6FA58F}" srcOrd="2" destOrd="0" presId="urn:microsoft.com/office/officeart/2005/8/layout/process4"/>
    <dgm:cxn modelId="{675F4C92-F7A9-4990-8364-3234D6A259D8}" type="presParOf" srcId="{10833CBF-DED9-4EC4-9496-D693FD6FA58F}" destId="{7B1E7B04-BF39-4E56-A306-FF5059BEFD7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10092A13-6C1B-469F-8EFF-A07210FDBD41}"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27B1F6FE-2392-4AC1-8F3B-F2EB785CEA05}" type="parTrans" cxnId="{479B8516-6A1F-439E-A816-B61686A08902}">
      <dgm:prSet/>
      <dgm:spPr/>
      <dgm:t>
        <a:bodyPr/>
        <a:lstStyle/>
        <a:p>
          <a:endParaRPr lang="en-US"/>
        </a:p>
      </dgm:t>
    </dgm:pt>
    <dgm:pt modelId="{E5953367-9623-4228-8509-766D1C6282C0}">
      <dgm:prSet custT="1"/>
      <dgm:spPr>
        <a:solidFill>
          <a:schemeClr val="accent2"/>
        </a:solidFill>
        <a:ln>
          <a:noFill/>
        </a:ln>
      </dgm:spPr>
      <dgm:t>
        <a:bodyPr/>
        <a:lstStyle/>
        <a:p>
          <a:r>
            <a:rPr lang="es-LA" sz="2700" b="0" i="0" strike="noStrike" cap="none" spc="0" baseline="0">
              <a:solidFill>
                <a:srgbClr val="FFFFFF"/>
              </a:solidFill>
              <a:effectLst/>
              <a:latin typeface="Calibri"/>
              <a:ea typeface="Calibri"/>
              <a:cs typeface="Calibri"/>
            </a:rPr>
            <a:t>Entorno de trabajo hostil: “estándar de persona razonable”</a:t>
          </a:r>
        </a:p>
      </dgm:t>
    </dgm:pt>
    <dgm:pt modelId="{16DBB748-5EB8-4C01-A706-B7783F4E97E2}" type="sibTrans" cxnId="{479B8516-6A1F-439E-A816-B61686A08902}">
      <dgm:prSet/>
      <dgm:spPr/>
      <dgm:t>
        <a:bodyPr/>
        <a:lstStyle/>
        <a:p>
          <a:endParaRPr lang="en-US"/>
        </a:p>
      </dgm:t>
    </dgm:pt>
    <dgm:pt modelId="{7B86E4D2-8E2C-45CC-938D-B480F50F3A51}" type="parTrans" cxnId="{F1FBB6CA-3C2E-480B-9728-A1E652996814}">
      <dgm:prSet/>
      <dgm:spPr/>
      <dgm:t>
        <a:bodyPr/>
        <a:lstStyle/>
        <a:p>
          <a:endParaRPr lang="en-US"/>
        </a:p>
      </dgm:t>
    </dgm:pt>
    <dgm:pt modelId="{9AEC407E-5DF5-4916-A0A7-26847FCEFB0A}">
      <dgm:prSet custT="1"/>
      <dgm:spPr>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dgm:spPr>
      <dgm:t>
        <a:bodyPr/>
        <a:lstStyle/>
        <a:p>
          <a:r>
            <a:rPr lang="es-LA" sz="2700" b="0" i="0" strike="noStrike" cap="none" spc="0" baseline="0">
              <a:solidFill>
                <a:srgbClr val="FFFFFF"/>
              </a:solidFill>
              <a:effectLst/>
              <a:latin typeface="Calibri"/>
              <a:ea typeface="Calibri"/>
              <a:cs typeface="Calibri"/>
            </a:rPr>
            <a:t>Una persona razonable en las mismas circunstancias percibiría el entorno creado por la conducta como intimidante, hostil, abusivo u ofensivo</a:t>
          </a:r>
        </a:p>
      </dgm:t>
    </dgm:pt>
    <dgm:pt modelId="{2D6A8B3C-4BB0-400A-A30B-16CD5CFBA42C}" type="sibTrans" cxnId="{F1FBB6CA-3C2E-480B-9728-A1E652996814}">
      <dgm:prSet/>
      <dgm:spPr/>
      <dgm:t>
        <a:bodyPr/>
        <a:lstStyle/>
        <a:p>
          <a:endParaRPr lang="en-US"/>
        </a:p>
      </dgm:t>
    </dgm:pt>
    <dgm:pt modelId="{6F5E9E15-1A5C-4224-BB39-D40705E80C56}" type="parTrans" cxnId="{50881EAF-F410-4D23-B224-76DFFEC92FA1}">
      <dgm:prSet/>
      <dgm:spPr/>
      <dgm:t>
        <a:bodyPr/>
        <a:lstStyle/>
        <a:p>
          <a:endParaRPr lang="en-US"/>
        </a:p>
      </dgm:t>
    </dgm:pt>
    <dgm:pt modelId="{C1BB4727-A156-4F6A-9191-5136FEA09129}">
      <dgm:prSet custT="1"/>
      <dgm:spPr>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dgm:spPr>
      <dgm:t>
        <a:bodyPr/>
        <a:lstStyle/>
        <a:p>
          <a:r>
            <a:rPr lang="es-LA" sz="2700" b="0" i="0" strike="noStrike" cap="none" spc="0" baseline="0">
              <a:solidFill>
                <a:srgbClr val="FFFFFF"/>
              </a:solidFill>
              <a:effectLst/>
              <a:latin typeface="Calibri"/>
              <a:ea typeface="Calibri"/>
              <a:cs typeface="Calibri"/>
            </a:rPr>
            <a:t>El estándar de persona razonable considera la perspectiva de la víctima</a:t>
          </a:r>
        </a:p>
      </dgm:t>
    </dgm:pt>
    <dgm:pt modelId="{13BBBA8D-DD3B-47EA-B8A1-0B0F58E07DAA}" type="sibTrans" cxnId="{50881EAF-F410-4D23-B224-76DFFEC92FA1}">
      <dgm:prSet/>
      <dgm:spPr/>
      <dgm:t>
        <a:bodyPr/>
        <a:lstStyle/>
        <a:p>
          <a:endParaRPr lang="en-US"/>
        </a:p>
      </dgm:t>
    </dgm:pt>
    <dgm:pt modelId="{91472E12-BDBD-4C09-9ACE-7840C1B0045F}" type="pres">
      <dgm:prSet presAssocID="{10092A13-6C1B-469F-8EFF-A07210FDBD41}" presName="linear" presStyleCnt="0">
        <dgm:presLayoutVars>
          <dgm:animLvl val="lvl"/>
          <dgm:resizeHandles val="exact"/>
        </dgm:presLayoutVars>
      </dgm:prSet>
      <dgm:spPr/>
    </dgm:pt>
    <dgm:pt modelId="{E29978D6-BBCF-4771-813E-7B90DC6B39EA}" type="pres">
      <dgm:prSet presAssocID="{E5953367-9623-4228-8509-766D1C6282C0}" presName="parentText" presStyleLbl="node1" presStyleIdx="0" presStyleCnt="3">
        <dgm:presLayoutVars>
          <dgm:chMax val="0"/>
          <dgm:bulletEnabled val="1"/>
        </dgm:presLayoutVars>
      </dgm:prSet>
      <dgm:spPr/>
    </dgm:pt>
    <dgm:pt modelId="{69E136D9-F573-43F4-A71F-456467510C64}" type="pres">
      <dgm:prSet presAssocID="{16DBB748-5EB8-4C01-A706-B7783F4E97E2}" presName="spacer" presStyleCnt="0"/>
      <dgm:spPr/>
    </dgm:pt>
    <dgm:pt modelId="{C729C296-2A09-462F-8452-CE3C9FAC439E}" type="pres">
      <dgm:prSet presAssocID="{9AEC407E-5DF5-4916-A0A7-26847FCEFB0A}" presName="parentText" presStyleLbl="node1" presStyleIdx="1" presStyleCnt="3">
        <dgm:presLayoutVars>
          <dgm:chMax val="0"/>
          <dgm:bulletEnabled val="1"/>
        </dgm:presLayoutVars>
      </dgm:prSet>
      <dgm:spPr/>
    </dgm:pt>
    <dgm:pt modelId="{509F8AB4-3764-40D2-88B1-6245E8FD2E03}" type="pres">
      <dgm:prSet presAssocID="{2D6A8B3C-4BB0-400A-A30B-16CD5CFBA42C}" presName="spacer" presStyleCnt="0"/>
      <dgm:spPr/>
    </dgm:pt>
    <dgm:pt modelId="{C361C70B-CF1D-4895-B56B-5DE6C6AE1E39}" type="pres">
      <dgm:prSet presAssocID="{C1BB4727-A156-4F6A-9191-5136FEA09129}" presName="parentText" presStyleLbl="node1" presStyleIdx="2" presStyleCnt="3">
        <dgm:presLayoutVars>
          <dgm:chMax val="0"/>
          <dgm:bulletEnabled val="1"/>
        </dgm:presLayoutVars>
      </dgm:prSet>
      <dgm:spPr/>
    </dgm:pt>
  </dgm:ptLst>
  <dgm:cxnLst>
    <dgm:cxn modelId="{479B8516-6A1F-439E-A816-B61686A08902}" srcId="{10092A13-6C1B-469F-8EFF-A07210FDBD41}" destId="{E5953367-9623-4228-8509-766D1C6282C0}" srcOrd="0" destOrd="0" parTransId="{27B1F6FE-2392-4AC1-8F3B-F2EB785CEA05}" sibTransId="{16DBB748-5EB8-4C01-A706-B7783F4E97E2}"/>
    <dgm:cxn modelId="{501D643C-EDF5-4E39-9D46-A847E5C734E6}" type="presOf" srcId="{E5953367-9623-4228-8509-766D1C6282C0}" destId="{E29978D6-BBCF-4771-813E-7B90DC6B39EA}" srcOrd="0" destOrd="0" presId="urn:microsoft.com/office/officeart/2005/8/layout/vList2"/>
    <dgm:cxn modelId="{C499CE75-86A2-444D-A679-C8358E876B7C}" type="presOf" srcId="{10092A13-6C1B-469F-8EFF-A07210FDBD41}" destId="{91472E12-BDBD-4C09-9ACE-7840C1B0045F}" srcOrd="0" destOrd="0" presId="urn:microsoft.com/office/officeart/2005/8/layout/vList2"/>
    <dgm:cxn modelId="{B7E17859-616B-4CBA-97B0-AB3A3B059417}" type="presOf" srcId="{9AEC407E-5DF5-4916-A0A7-26847FCEFB0A}" destId="{C729C296-2A09-462F-8452-CE3C9FAC439E}" srcOrd="0" destOrd="0" presId="urn:microsoft.com/office/officeart/2005/8/layout/vList2"/>
    <dgm:cxn modelId="{BBFE20A1-BAA2-40F1-B393-08A6CE943B11}" type="presOf" srcId="{C1BB4727-A156-4F6A-9191-5136FEA09129}" destId="{C361C70B-CF1D-4895-B56B-5DE6C6AE1E39}" srcOrd="0" destOrd="0" presId="urn:microsoft.com/office/officeart/2005/8/layout/vList2"/>
    <dgm:cxn modelId="{50881EAF-F410-4D23-B224-76DFFEC92FA1}" srcId="{10092A13-6C1B-469F-8EFF-A07210FDBD41}" destId="{C1BB4727-A156-4F6A-9191-5136FEA09129}" srcOrd="2" destOrd="0" parTransId="{6F5E9E15-1A5C-4224-BB39-D40705E80C56}" sibTransId="{13BBBA8D-DD3B-47EA-B8A1-0B0F58E07DAA}"/>
    <dgm:cxn modelId="{F1FBB6CA-3C2E-480B-9728-A1E652996814}" srcId="{10092A13-6C1B-469F-8EFF-A07210FDBD41}" destId="{9AEC407E-5DF5-4916-A0A7-26847FCEFB0A}" srcOrd="1" destOrd="0" parTransId="{7B86E4D2-8E2C-45CC-938D-B480F50F3A51}" sibTransId="{2D6A8B3C-4BB0-400A-A30B-16CD5CFBA42C}"/>
    <dgm:cxn modelId="{32B262E6-CB7B-414E-A5EA-A4FC6E6DAEE7}" type="presParOf" srcId="{91472E12-BDBD-4C09-9ACE-7840C1B0045F}" destId="{E29978D6-BBCF-4771-813E-7B90DC6B39EA}" srcOrd="0" destOrd="0" presId="urn:microsoft.com/office/officeart/2005/8/layout/vList2"/>
    <dgm:cxn modelId="{2263133F-9E2C-446E-9CB4-B7C83F6D8118}" type="presParOf" srcId="{91472E12-BDBD-4C09-9ACE-7840C1B0045F}" destId="{69E136D9-F573-43F4-A71F-456467510C64}" srcOrd="1" destOrd="0" presId="urn:microsoft.com/office/officeart/2005/8/layout/vList2"/>
    <dgm:cxn modelId="{F4A89457-E3F8-488C-BEDC-5064B8C2DFCC}" type="presParOf" srcId="{91472E12-BDBD-4C09-9ACE-7840C1B0045F}" destId="{C729C296-2A09-462F-8452-CE3C9FAC439E}" srcOrd="2" destOrd="0" presId="urn:microsoft.com/office/officeart/2005/8/layout/vList2"/>
    <dgm:cxn modelId="{839F84EB-C030-4261-8E58-AE392907B8FB}" type="presParOf" srcId="{91472E12-BDBD-4C09-9ACE-7840C1B0045F}" destId="{509F8AB4-3764-40D2-88B1-6245E8FD2E03}" srcOrd="3" destOrd="0" presId="urn:microsoft.com/office/officeart/2005/8/layout/vList2"/>
    <dgm:cxn modelId="{C68DEA69-E838-4AD7-BFBF-A7B82C00A72A}" type="presParOf" srcId="{91472E12-BDBD-4C09-9ACE-7840C1B0045F}" destId="{C361C70B-CF1D-4895-B56B-5DE6C6AE1E3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F6417AF7-5F5B-425F-A8A9-4D67EE15C4E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3035A305-B2DC-44AC-8AAD-F1486DD02C44}" type="parTrans" cxnId="{43B48C90-18A0-426D-9552-7B595F587482}">
      <dgm:prSet custT="1"/>
      <dgm:spPr/>
      <dgm:t>
        <a:bodyPr/>
        <a:lstStyle/>
        <a:p>
          <a:endParaRPr lang="en-US" sz="1600"/>
        </a:p>
      </dgm:t>
    </dgm:pt>
    <dgm:pt modelId="{4CF4CA50-EC29-4496-8193-D5A4785A1D94}">
      <dgm:prSet custT="1"/>
      <dgm:spPr/>
      <dgm:t>
        <a:bodyPr/>
        <a:lstStyle/>
        <a:p>
          <a:r>
            <a:rPr lang="es-LA" sz="1600" b="0" i="0" strike="noStrike" cap="none" spc="0" baseline="0">
              <a:solidFill>
                <a:srgbClr val="000000"/>
              </a:solidFill>
              <a:effectLst/>
              <a:latin typeface="Calibri"/>
              <a:ea typeface="Calibri"/>
              <a:cs typeface="Calibri"/>
            </a:rPr>
            <a:t>Nadie debería tener que sufrir un entorno laboral hostil, incluso si la conducta no ofende a otros. </a:t>
          </a:r>
        </a:p>
      </dgm:t>
    </dgm:pt>
    <dgm:pt modelId="{6E9300F2-C7C9-4003-A993-E58DF210FCEB}" type="sibTrans" cxnId="{43B48C90-18A0-426D-9552-7B595F587482}">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endParaRPr lang="en-US" sz="3800"/>
        </a:p>
      </dgm:t>
    </dgm:pt>
    <dgm:pt modelId="{E6D70BD8-8773-4FDF-932E-4D72E06CE418}" type="parTrans" cxnId="{A35B97BE-87E1-4050-B234-5F75A57C1D04}">
      <dgm:prSet custT="1"/>
      <dgm:spPr/>
      <dgm:t>
        <a:bodyPr/>
        <a:lstStyle/>
        <a:p>
          <a:endParaRPr lang="en-US" sz="1600"/>
        </a:p>
      </dgm:t>
    </dgm:pt>
    <dgm:pt modelId="{923A907B-C065-4AFC-9645-8AD7DE255604}">
      <dgm:prSet custT="1"/>
      <dgm:spPr/>
      <dgm:t>
        <a:bodyPr/>
        <a:lstStyle/>
        <a:p>
          <a:r>
            <a:rPr lang="es-LA" sz="1600" b="0" i="0" strike="noStrike" cap="none" spc="0" baseline="0">
              <a:solidFill>
                <a:srgbClr val="FFFFFF"/>
              </a:solidFill>
              <a:effectLst/>
              <a:latin typeface="Calibri"/>
              <a:ea typeface="Calibri"/>
              <a:cs typeface="Calibri"/>
            </a:rPr>
            <a:t>La mejor manera de manejar situaciones incómodas puede ser en el nivel más bajo: la comunicación entre pares puede ayudar a resolver cualquier conflicto antes de que se salga de la mano.</a:t>
          </a:r>
        </a:p>
      </dgm:t>
    </dgm:pt>
    <dgm:pt modelId="{07EF95D9-02FC-4022-92FF-3EFE6BCDD46E}" type="sibTrans" cxnId="{A35B97BE-87E1-4050-B234-5F75A57C1D04}">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endParaRPr lang="en-US" sz="3800"/>
        </a:p>
      </dgm:t>
    </dgm:pt>
    <dgm:pt modelId="{CB16BCBC-5370-4DDE-8883-8A7836D5F624}" type="parTrans" cxnId="{79D1B3D3-9507-48F5-896B-1E121EB9CD40}">
      <dgm:prSet custT="1"/>
      <dgm:spPr/>
      <dgm:t>
        <a:bodyPr/>
        <a:lstStyle/>
        <a:p>
          <a:endParaRPr lang="en-US" sz="1600"/>
        </a:p>
      </dgm:t>
    </dgm:pt>
    <dgm:pt modelId="{64C62F37-24C4-4EE3-95CA-3C30AA6DC5A1}">
      <dgm:prSet custT="1"/>
      <dgm:spPr/>
      <dgm:t>
        <a:bodyPr/>
        <a:lstStyle/>
        <a:p>
          <a:r>
            <a:rPr lang="es-LA" sz="1600" b="0" i="0" strike="noStrike" cap="none" spc="0" baseline="0">
              <a:solidFill>
                <a:srgbClr val="FFFFFF"/>
              </a:solidFill>
              <a:effectLst/>
              <a:latin typeface="Calibri"/>
              <a:ea typeface="Calibri"/>
              <a:cs typeface="Calibri"/>
            </a:rPr>
            <a:t>Sin embargo, hablar con un supervisor o profesional de RR. HH. siempre es una opción segura para elegir. </a:t>
          </a:r>
        </a:p>
      </dgm:t>
    </dgm:pt>
    <dgm:pt modelId="{B68EA99A-F9B5-40B0-A2AA-DA533D686A54}" type="sibTrans" cxnId="{79D1B3D3-9507-48F5-896B-1E121EB9CD40}">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endParaRPr lang="en-US" sz="3800"/>
        </a:p>
      </dgm:t>
    </dgm:pt>
    <dgm:pt modelId="{1A88520B-6001-4187-94FA-15740AA581FC}" type="parTrans" cxnId="{D107C215-35B2-4E89-9CC9-3CEB14AD2742}">
      <dgm:prSet custT="1"/>
      <dgm:spPr/>
      <dgm:t>
        <a:bodyPr/>
        <a:lstStyle/>
        <a:p>
          <a:endParaRPr lang="en-US" sz="1600"/>
        </a:p>
      </dgm:t>
    </dgm:pt>
    <dgm:pt modelId="{79CD2D1B-456C-4BD7-9A68-30D5B0689992}">
      <dgm:prSet custT="1"/>
      <dgm:spPr/>
      <dgm:t>
        <a:bodyPr/>
        <a:lstStyle/>
        <a:p>
          <a:r>
            <a:rPr lang="es-LA" sz="1600" b="0" i="0" strike="noStrike" cap="none" spc="0" baseline="0">
              <a:solidFill>
                <a:srgbClr val="FFFFFF"/>
              </a:solidFill>
              <a:effectLst/>
              <a:latin typeface="Calibri"/>
              <a:ea typeface="Calibri"/>
              <a:cs typeface="Calibri"/>
            </a:rPr>
            <a:t>La comunicación general es clave para una experiencia laboral saludable y feliz.</a:t>
          </a:r>
        </a:p>
      </dgm:t>
    </dgm:pt>
    <dgm:pt modelId="{84A4E042-4105-47EB-8247-6A1A886E7C69}" type="sibTrans" cxnId="{D107C215-35B2-4E89-9CC9-3CEB14AD2742}">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endParaRPr lang="en-US" sz="3800"/>
        </a:p>
      </dgm:t>
    </dgm:pt>
    <dgm:pt modelId="{50B34476-A86C-4E2A-9208-E0CFF4CC6524}" type="parTrans" cxnId="{A3326F13-A05B-4BE4-9836-D16F4FA8FAD7}">
      <dgm:prSet custT="1"/>
      <dgm:spPr/>
      <dgm:t>
        <a:bodyPr/>
        <a:lstStyle/>
        <a:p>
          <a:endParaRPr lang="en-US" sz="1600"/>
        </a:p>
      </dgm:t>
    </dgm:pt>
    <dgm:pt modelId="{BD195E80-7236-4F4D-AAC6-0AB4A51301EB}">
      <dgm:prSet custT="1"/>
      <dgm:spPr/>
      <dgm:t>
        <a:bodyPr/>
        <a:lstStyle/>
        <a:p>
          <a:r>
            <a:rPr lang="es-LA" sz="1600" b="0" i="0" strike="noStrike" cap="none" spc="0" baseline="0">
              <a:solidFill>
                <a:srgbClr val="FFFFFF"/>
              </a:solidFill>
              <a:effectLst/>
              <a:latin typeface="Calibri"/>
              <a:ea typeface="Calibri"/>
              <a:cs typeface="Calibri"/>
            </a:rPr>
            <a:t>Su función como espectador puede influir en gran medida en si alguien recibe la asistencia que necesita.</a:t>
          </a:r>
        </a:p>
      </dgm:t>
    </dgm:pt>
    <dgm:pt modelId="{32FF7017-217C-4B50-B7D4-769A4FAF75D7}" type="sibTrans" cxnId="{A3326F13-A05B-4BE4-9836-D16F4FA8FAD7}">
      <dgm:prSet custT="1"/>
      <dgm:spPr/>
      <dgm:t>
        <a:bodyPr/>
        <a:lstStyle/>
        <a:p>
          <a:endParaRPr lang="en-US" sz="1600"/>
        </a:p>
      </dgm:t>
    </dgm:pt>
    <dgm:pt modelId="{22F83D53-D41F-4F61-979D-6C94630DB630}" type="pres">
      <dgm:prSet presAssocID="{F6417AF7-5F5B-425F-A8A9-4D67EE15C4E5}" presName="outerComposite" presStyleCnt="0">
        <dgm:presLayoutVars>
          <dgm:chMax val="5"/>
          <dgm:dir/>
          <dgm:resizeHandles val="exact"/>
        </dgm:presLayoutVars>
      </dgm:prSet>
      <dgm:spPr/>
    </dgm:pt>
    <dgm:pt modelId="{10E15E9A-1A0B-466A-B29C-A0907FEEA3A7}" type="pres">
      <dgm:prSet presAssocID="{F6417AF7-5F5B-425F-A8A9-4D67EE15C4E5}" presName="dummyMaxCanvas" presStyleCnt="0">
        <dgm:presLayoutVars/>
      </dgm:prSet>
      <dgm:spPr/>
    </dgm:pt>
    <dgm:pt modelId="{0CC713B6-2E9F-43FC-A9BE-1911A476F802}" type="pres">
      <dgm:prSet presAssocID="{F6417AF7-5F5B-425F-A8A9-4D67EE15C4E5}" presName="FiveNodes_1" presStyleLbl="node1" presStyleIdx="0" presStyleCnt="5">
        <dgm:presLayoutVars>
          <dgm:bulletEnabled val="1"/>
        </dgm:presLayoutVars>
      </dgm:prSet>
      <dgm:spPr/>
    </dgm:pt>
    <dgm:pt modelId="{2C8E23F3-4AB0-4E3C-9CA6-272917C3E929}" type="pres">
      <dgm:prSet presAssocID="{F6417AF7-5F5B-425F-A8A9-4D67EE15C4E5}" presName="FiveNodes_2" presStyleLbl="node1" presStyleIdx="1" presStyleCnt="5">
        <dgm:presLayoutVars>
          <dgm:bulletEnabled val="1"/>
        </dgm:presLayoutVars>
      </dgm:prSet>
      <dgm:spPr/>
    </dgm:pt>
    <dgm:pt modelId="{7E89BA45-0F56-42D7-BEEC-7A3E6984DE83}" type="pres">
      <dgm:prSet presAssocID="{F6417AF7-5F5B-425F-A8A9-4D67EE15C4E5}" presName="FiveNodes_3" presStyleLbl="node1" presStyleIdx="2" presStyleCnt="5">
        <dgm:presLayoutVars>
          <dgm:bulletEnabled val="1"/>
        </dgm:presLayoutVars>
      </dgm:prSet>
      <dgm:spPr/>
    </dgm:pt>
    <dgm:pt modelId="{F46E53A9-4BAC-4B99-9BC4-C9D2782803C9}" type="pres">
      <dgm:prSet presAssocID="{F6417AF7-5F5B-425F-A8A9-4D67EE15C4E5}" presName="FiveNodes_4" presStyleLbl="node1" presStyleIdx="3" presStyleCnt="5">
        <dgm:presLayoutVars>
          <dgm:bulletEnabled val="1"/>
        </dgm:presLayoutVars>
      </dgm:prSet>
      <dgm:spPr/>
    </dgm:pt>
    <dgm:pt modelId="{83687864-BB53-4260-A148-F3EE58D6F6A7}" type="pres">
      <dgm:prSet presAssocID="{F6417AF7-5F5B-425F-A8A9-4D67EE15C4E5}" presName="FiveNodes_5" presStyleLbl="node1" presStyleIdx="4" presStyleCnt="5">
        <dgm:presLayoutVars>
          <dgm:bulletEnabled val="1"/>
        </dgm:presLayoutVars>
      </dgm:prSet>
      <dgm:spPr/>
    </dgm:pt>
    <dgm:pt modelId="{76D979DE-AEE7-4499-808D-00D1128B95C5}" type="pres">
      <dgm:prSet presAssocID="{F6417AF7-5F5B-425F-A8A9-4D67EE15C4E5}" presName="FiveConn_1-2" presStyleLbl="fgAccFollowNode1" presStyleIdx="0" presStyleCnt="4">
        <dgm:presLayoutVars>
          <dgm:bulletEnabled val="1"/>
        </dgm:presLayoutVars>
      </dgm:prSet>
      <dgm:spPr/>
    </dgm:pt>
    <dgm:pt modelId="{3E46C7AF-ED81-48A9-9A38-4E1984AD89F4}" type="pres">
      <dgm:prSet presAssocID="{F6417AF7-5F5B-425F-A8A9-4D67EE15C4E5}" presName="FiveConn_2-3" presStyleLbl="fgAccFollowNode1" presStyleIdx="1" presStyleCnt="4">
        <dgm:presLayoutVars>
          <dgm:bulletEnabled val="1"/>
        </dgm:presLayoutVars>
      </dgm:prSet>
      <dgm:spPr/>
    </dgm:pt>
    <dgm:pt modelId="{82FC2158-81F2-4ADD-8452-B99FAE4DC0F1}" type="pres">
      <dgm:prSet presAssocID="{F6417AF7-5F5B-425F-A8A9-4D67EE15C4E5}" presName="FiveConn_3-4" presStyleLbl="fgAccFollowNode1" presStyleIdx="2" presStyleCnt="4">
        <dgm:presLayoutVars>
          <dgm:bulletEnabled val="1"/>
        </dgm:presLayoutVars>
      </dgm:prSet>
      <dgm:spPr/>
    </dgm:pt>
    <dgm:pt modelId="{47BFA448-023E-4279-B97B-10D974338027}" type="pres">
      <dgm:prSet presAssocID="{F6417AF7-5F5B-425F-A8A9-4D67EE15C4E5}" presName="FiveConn_4-5" presStyleLbl="fgAccFollowNode1" presStyleIdx="3" presStyleCnt="4">
        <dgm:presLayoutVars>
          <dgm:bulletEnabled val="1"/>
        </dgm:presLayoutVars>
      </dgm:prSet>
      <dgm:spPr/>
    </dgm:pt>
    <dgm:pt modelId="{B92AA0C1-D86C-4C78-91FB-BD1ED8B13348}" type="pres">
      <dgm:prSet presAssocID="{F6417AF7-5F5B-425F-A8A9-4D67EE15C4E5}" presName="FiveNodes_1_text" presStyleLbl="node1" presStyleIdx="4" presStyleCnt="5">
        <dgm:presLayoutVars>
          <dgm:bulletEnabled val="1"/>
        </dgm:presLayoutVars>
      </dgm:prSet>
      <dgm:spPr/>
    </dgm:pt>
    <dgm:pt modelId="{E6C808D1-20E8-4CAF-ACA6-051954C5C713}" type="pres">
      <dgm:prSet presAssocID="{F6417AF7-5F5B-425F-A8A9-4D67EE15C4E5}" presName="FiveNodes_2_text" presStyleLbl="node1" presStyleIdx="4" presStyleCnt="5">
        <dgm:presLayoutVars>
          <dgm:bulletEnabled val="1"/>
        </dgm:presLayoutVars>
      </dgm:prSet>
      <dgm:spPr/>
    </dgm:pt>
    <dgm:pt modelId="{A6943457-0A67-44EE-ADAD-4EAD844C334C}" type="pres">
      <dgm:prSet presAssocID="{F6417AF7-5F5B-425F-A8A9-4D67EE15C4E5}" presName="FiveNodes_3_text" presStyleLbl="node1" presStyleIdx="4" presStyleCnt="5">
        <dgm:presLayoutVars>
          <dgm:bulletEnabled val="1"/>
        </dgm:presLayoutVars>
      </dgm:prSet>
      <dgm:spPr/>
    </dgm:pt>
    <dgm:pt modelId="{360958A6-5624-49BC-8DED-B6880FB7E341}" type="pres">
      <dgm:prSet presAssocID="{F6417AF7-5F5B-425F-A8A9-4D67EE15C4E5}" presName="FiveNodes_4_text" presStyleLbl="node1" presStyleIdx="4" presStyleCnt="5">
        <dgm:presLayoutVars>
          <dgm:bulletEnabled val="1"/>
        </dgm:presLayoutVars>
      </dgm:prSet>
      <dgm:spPr/>
    </dgm:pt>
    <dgm:pt modelId="{1723BD29-BA24-4E95-ACD0-BDF6D76FFDB6}" type="pres">
      <dgm:prSet presAssocID="{F6417AF7-5F5B-425F-A8A9-4D67EE15C4E5}" presName="FiveNodes_5_text" presStyleLbl="node1" presStyleIdx="4" presStyleCnt="5">
        <dgm:presLayoutVars>
          <dgm:bulletEnabled val="1"/>
        </dgm:presLayoutVars>
      </dgm:prSet>
      <dgm:spPr/>
    </dgm:pt>
  </dgm:ptLst>
  <dgm:cxnLst>
    <dgm:cxn modelId="{E089770E-3FDB-40EC-8657-FC106529CFD2}" type="presOf" srcId="{07EF95D9-02FC-4022-92FF-3EFE6BCDD46E}" destId="{3E46C7AF-ED81-48A9-9A38-4E1984AD89F4}" srcOrd="0" destOrd="0" presId="urn:microsoft.com/office/officeart/2005/8/layout/vProcess5"/>
    <dgm:cxn modelId="{A3326F13-A05B-4BE4-9836-D16F4FA8FAD7}" srcId="{F6417AF7-5F5B-425F-A8A9-4D67EE15C4E5}" destId="{BD195E80-7236-4F4D-AAC6-0AB4A51301EB}" srcOrd="4" destOrd="0" parTransId="{50B34476-A86C-4E2A-9208-E0CFF4CC6524}" sibTransId="{32FF7017-217C-4B50-B7D4-769A4FAF75D7}"/>
    <dgm:cxn modelId="{D107C215-35B2-4E89-9CC9-3CEB14AD2742}" srcId="{F6417AF7-5F5B-425F-A8A9-4D67EE15C4E5}" destId="{79CD2D1B-456C-4BD7-9A68-30D5B0689992}" srcOrd="3" destOrd="0" parTransId="{1A88520B-6001-4187-94FA-15740AA581FC}" sibTransId="{84A4E042-4105-47EB-8247-6A1A886E7C69}"/>
    <dgm:cxn modelId="{B4C47917-F074-4B24-ACA9-D0CEC8E3EB19}" type="presOf" srcId="{B68EA99A-F9B5-40B0-A2AA-DA533D686A54}" destId="{82FC2158-81F2-4ADD-8452-B99FAE4DC0F1}" srcOrd="0" destOrd="0" presId="urn:microsoft.com/office/officeart/2005/8/layout/vProcess5"/>
    <dgm:cxn modelId="{AE945163-0253-41C5-92D8-62715E545C5A}" type="presOf" srcId="{923A907B-C065-4AFC-9645-8AD7DE255604}" destId="{E6C808D1-20E8-4CAF-ACA6-051954C5C713}" srcOrd="1" destOrd="0" presId="urn:microsoft.com/office/officeart/2005/8/layout/vProcess5"/>
    <dgm:cxn modelId="{C03CDA66-7A2C-431B-A32B-2B1A07A02531}" type="presOf" srcId="{BD195E80-7236-4F4D-AAC6-0AB4A51301EB}" destId="{83687864-BB53-4260-A148-F3EE58D6F6A7}" srcOrd="0" destOrd="0" presId="urn:microsoft.com/office/officeart/2005/8/layout/vProcess5"/>
    <dgm:cxn modelId="{1CE38249-3613-44D2-B678-0A700FCF0451}" type="presOf" srcId="{79CD2D1B-456C-4BD7-9A68-30D5B0689992}" destId="{360958A6-5624-49BC-8DED-B6880FB7E341}" srcOrd="1" destOrd="0" presId="urn:microsoft.com/office/officeart/2005/8/layout/vProcess5"/>
    <dgm:cxn modelId="{A20C1F52-255D-4F66-B77B-637DC604B951}" type="presOf" srcId="{F6417AF7-5F5B-425F-A8A9-4D67EE15C4E5}" destId="{22F83D53-D41F-4F61-979D-6C94630DB630}" srcOrd="0" destOrd="0" presId="urn:microsoft.com/office/officeart/2005/8/layout/vProcess5"/>
    <dgm:cxn modelId="{79417775-66D8-40AA-839D-139B3B18685C}" type="presOf" srcId="{6E9300F2-C7C9-4003-A993-E58DF210FCEB}" destId="{76D979DE-AEE7-4499-808D-00D1128B95C5}" srcOrd="0" destOrd="0" presId="urn:microsoft.com/office/officeart/2005/8/layout/vProcess5"/>
    <dgm:cxn modelId="{D50F8B7F-B36D-4F6D-A38D-99086E363652}" type="presOf" srcId="{84A4E042-4105-47EB-8247-6A1A886E7C69}" destId="{47BFA448-023E-4279-B97B-10D974338027}" srcOrd="0" destOrd="0" presId="urn:microsoft.com/office/officeart/2005/8/layout/vProcess5"/>
    <dgm:cxn modelId="{DD871489-8D00-46D1-A4C4-968B377FCF19}" type="presOf" srcId="{64C62F37-24C4-4EE3-95CA-3C30AA6DC5A1}" destId="{7E89BA45-0F56-42D7-BEEC-7A3E6984DE83}" srcOrd="0" destOrd="0" presId="urn:microsoft.com/office/officeart/2005/8/layout/vProcess5"/>
    <dgm:cxn modelId="{43B48C90-18A0-426D-9552-7B595F587482}" srcId="{F6417AF7-5F5B-425F-A8A9-4D67EE15C4E5}" destId="{4CF4CA50-EC29-4496-8193-D5A4785A1D94}" srcOrd="0" destOrd="0" parTransId="{3035A305-B2DC-44AC-8AAD-F1486DD02C44}" sibTransId="{6E9300F2-C7C9-4003-A993-E58DF210FCEB}"/>
    <dgm:cxn modelId="{366FFD92-DB60-41AC-B420-4C4E3B878B2B}" type="presOf" srcId="{4CF4CA50-EC29-4496-8193-D5A4785A1D94}" destId="{0CC713B6-2E9F-43FC-A9BE-1911A476F802}" srcOrd="0" destOrd="0" presId="urn:microsoft.com/office/officeart/2005/8/layout/vProcess5"/>
    <dgm:cxn modelId="{1393F196-13C3-43EA-BA20-B7CFCDA654C1}" type="presOf" srcId="{BD195E80-7236-4F4D-AAC6-0AB4A51301EB}" destId="{1723BD29-BA24-4E95-ACD0-BDF6D76FFDB6}" srcOrd="1" destOrd="0" presId="urn:microsoft.com/office/officeart/2005/8/layout/vProcess5"/>
    <dgm:cxn modelId="{A35B97BE-87E1-4050-B234-5F75A57C1D04}" srcId="{F6417AF7-5F5B-425F-A8A9-4D67EE15C4E5}" destId="{923A907B-C065-4AFC-9645-8AD7DE255604}" srcOrd="1" destOrd="0" parTransId="{E6D70BD8-8773-4FDF-932E-4D72E06CE418}" sibTransId="{07EF95D9-02FC-4022-92FF-3EFE6BCDD46E}"/>
    <dgm:cxn modelId="{F24814CB-8CA4-4CBC-B497-2AB950F2C43D}" type="presOf" srcId="{923A907B-C065-4AFC-9645-8AD7DE255604}" destId="{2C8E23F3-4AB0-4E3C-9CA6-272917C3E929}" srcOrd="0" destOrd="0" presId="urn:microsoft.com/office/officeart/2005/8/layout/vProcess5"/>
    <dgm:cxn modelId="{79D1B3D3-9507-48F5-896B-1E121EB9CD40}" srcId="{F6417AF7-5F5B-425F-A8A9-4D67EE15C4E5}" destId="{64C62F37-24C4-4EE3-95CA-3C30AA6DC5A1}" srcOrd="2" destOrd="0" parTransId="{CB16BCBC-5370-4DDE-8883-8A7836D5F624}" sibTransId="{B68EA99A-F9B5-40B0-A2AA-DA533D686A54}"/>
    <dgm:cxn modelId="{6E7BBDEC-1D63-4A9F-9DE6-2DE84E70BF11}" type="presOf" srcId="{4CF4CA50-EC29-4496-8193-D5A4785A1D94}" destId="{B92AA0C1-D86C-4C78-91FB-BD1ED8B13348}" srcOrd="1" destOrd="0" presId="urn:microsoft.com/office/officeart/2005/8/layout/vProcess5"/>
    <dgm:cxn modelId="{5375C4F7-E05D-448D-9B8C-1780AF084844}" type="presOf" srcId="{64C62F37-24C4-4EE3-95CA-3C30AA6DC5A1}" destId="{A6943457-0A67-44EE-ADAD-4EAD844C334C}" srcOrd="1" destOrd="0" presId="urn:microsoft.com/office/officeart/2005/8/layout/vProcess5"/>
    <dgm:cxn modelId="{2C5B0CFB-99D4-4A1F-B17B-A0656F9C9097}" type="presOf" srcId="{79CD2D1B-456C-4BD7-9A68-30D5B0689992}" destId="{F46E53A9-4BAC-4B99-9BC4-C9D2782803C9}" srcOrd="0" destOrd="0" presId="urn:microsoft.com/office/officeart/2005/8/layout/vProcess5"/>
    <dgm:cxn modelId="{14573C68-DFAE-4456-8A84-84821CC119CB}" type="presParOf" srcId="{22F83D53-D41F-4F61-979D-6C94630DB630}" destId="{10E15E9A-1A0B-466A-B29C-A0907FEEA3A7}" srcOrd="0" destOrd="0" presId="urn:microsoft.com/office/officeart/2005/8/layout/vProcess5"/>
    <dgm:cxn modelId="{FD4A014E-EB2A-41EA-B015-0EE8957DC711}" type="presParOf" srcId="{22F83D53-D41F-4F61-979D-6C94630DB630}" destId="{0CC713B6-2E9F-43FC-A9BE-1911A476F802}" srcOrd="1" destOrd="0" presId="urn:microsoft.com/office/officeart/2005/8/layout/vProcess5"/>
    <dgm:cxn modelId="{4E539543-12AB-4021-B9E5-9B117846F78C}" type="presParOf" srcId="{22F83D53-D41F-4F61-979D-6C94630DB630}" destId="{2C8E23F3-4AB0-4E3C-9CA6-272917C3E929}" srcOrd="2" destOrd="0" presId="urn:microsoft.com/office/officeart/2005/8/layout/vProcess5"/>
    <dgm:cxn modelId="{75DB3203-3496-4F89-B29C-8B78FEB75E89}" type="presParOf" srcId="{22F83D53-D41F-4F61-979D-6C94630DB630}" destId="{7E89BA45-0F56-42D7-BEEC-7A3E6984DE83}" srcOrd="3" destOrd="0" presId="urn:microsoft.com/office/officeart/2005/8/layout/vProcess5"/>
    <dgm:cxn modelId="{816F25B4-F258-4FA0-9AD5-24D95428A222}" type="presParOf" srcId="{22F83D53-D41F-4F61-979D-6C94630DB630}" destId="{F46E53A9-4BAC-4B99-9BC4-C9D2782803C9}" srcOrd="4" destOrd="0" presId="urn:microsoft.com/office/officeart/2005/8/layout/vProcess5"/>
    <dgm:cxn modelId="{5C0AB796-F529-4CE0-991A-CC1F216B6242}" type="presParOf" srcId="{22F83D53-D41F-4F61-979D-6C94630DB630}" destId="{83687864-BB53-4260-A148-F3EE58D6F6A7}" srcOrd="5" destOrd="0" presId="urn:microsoft.com/office/officeart/2005/8/layout/vProcess5"/>
    <dgm:cxn modelId="{E75B9A24-CB97-4145-B949-C3EE033C7670}" type="presParOf" srcId="{22F83D53-D41F-4F61-979D-6C94630DB630}" destId="{76D979DE-AEE7-4499-808D-00D1128B95C5}" srcOrd="6" destOrd="0" presId="urn:microsoft.com/office/officeart/2005/8/layout/vProcess5"/>
    <dgm:cxn modelId="{39B7BDEA-F609-47D3-85ED-A7D283A1103F}" type="presParOf" srcId="{22F83D53-D41F-4F61-979D-6C94630DB630}" destId="{3E46C7AF-ED81-48A9-9A38-4E1984AD89F4}" srcOrd="7" destOrd="0" presId="urn:microsoft.com/office/officeart/2005/8/layout/vProcess5"/>
    <dgm:cxn modelId="{A04AFCA4-87F5-4AD8-880B-D9886C0C018B}" type="presParOf" srcId="{22F83D53-D41F-4F61-979D-6C94630DB630}" destId="{82FC2158-81F2-4ADD-8452-B99FAE4DC0F1}" srcOrd="8" destOrd="0" presId="urn:microsoft.com/office/officeart/2005/8/layout/vProcess5"/>
    <dgm:cxn modelId="{60470454-5EEE-4EC3-B762-6C70C921BFE0}" type="presParOf" srcId="{22F83D53-D41F-4F61-979D-6C94630DB630}" destId="{47BFA448-023E-4279-B97B-10D974338027}" srcOrd="9" destOrd="0" presId="urn:microsoft.com/office/officeart/2005/8/layout/vProcess5"/>
    <dgm:cxn modelId="{5FD3961C-F6B8-46F1-B79F-D21C580C7FEC}" type="presParOf" srcId="{22F83D53-D41F-4F61-979D-6C94630DB630}" destId="{B92AA0C1-D86C-4C78-91FB-BD1ED8B13348}" srcOrd="10" destOrd="0" presId="urn:microsoft.com/office/officeart/2005/8/layout/vProcess5"/>
    <dgm:cxn modelId="{0FCFAE84-EE83-47FE-AA58-B22929C85FE6}" type="presParOf" srcId="{22F83D53-D41F-4F61-979D-6C94630DB630}" destId="{E6C808D1-20E8-4CAF-ACA6-051954C5C713}" srcOrd="11" destOrd="0" presId="urn:microsoft.com/office/officeart/2005/8/layout/vProcess5"/>
    <dgm:cxn modelId="{F8409AA5-4928-418F-A2C4-9318D6745C5C}" type="presParOf" srcId="{22F83D53-D41F-4F61-979D-6C94630DB630}" destId="{A6943457-0A67-44EE-ADAD-4EAD844C334C}" srcOrd="12" destOrd="0" presId="urn:microsoft.com/office/officeart/2005/8/layout/vProcess5"/>
    <dgm:cxn modelId="{67804276-DD2A-498E-833C-6A9690ABEE7F}" type="presParOf" srcId="{22F83D53-D41F-4F61-979D-6C94630DB630}" destId="{360958A6-5624-49BC-8DED-B6880FB7E341}" srcOrd="13" destOrd="0" presId="urn:microsoft.com/office/officeart/2005/8/layout/vProcess5"/>
    <dgm:cxn modelId="{5EB986C6-A3F1-459F-9647-D8DD117B3BA6}" type="presParOf" srcId="{22F83D53-D41F-4F61-979D-6C94630DB630}" destId="{1723BD29-BA24-4E95-ACD0-BDF6D76FFDB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7.xml><?xml version="1.0" encoding="utf-8"?>
<dgm:dataModel xmlns:dgm="http://schemas.openxmlformats.org/drawingml/2006/diagram" xmlns:a="http://schemas.openxmlformats.org/drawingml/2006/main">
  <dgm:ptLst>
    <dgm:pt modelId="{DFFE9291-41DA-481A-A814-57CBF3B8233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EAD39A5E-D727-40DA-B238-8D4D66D20B8C}" type="parTrans" cxnId="{B720FD6B-284F-4F97-A38C-6A2C76B431B6}">
      <dgm:prSet/>
      <dgm:spPr/>
      <dgm:t>
        <a:bodyPr/>
        <a:lstStyle/>
        <a:p>
          <a:endParaRPr lang="en-US"/>
        </a:p>
      </dgm:t>
    </dgm:pt>
    <dgm:pt modelId="{3A900EE5-6ABC-473D-89DD-61495AA4E2CB}">
      <dgm:prSet custT="1"/>
      <dgm:spPr>
        <a:noFill/>
        <a:ln>
          <a:noFill/>
        </a:ln>
      </dgm:spPr>
      <dgm:t>
        <a:bodyPr/>
        <a:lstStyle/>
        <a:p>
          <a:pPr algn="l"/>
          <a:r>
            <a:rPr lang="es-LA" sz="2600" b="1" i="0" strike="noStrike" cap="none" spc="0" baseline="0">
              <a:solidFill>
                <a:srgbClr val="000000"/>
              </a:solidFill>
              <a:effectLst/>
              <a:latin typeface="Calibri"/>
              <a:ea typeface="Calibri"/>
              <a:cs typeface="Calibri"/>
            </a:rPr>
            <a:t>La conducta física puede ser acoso sexual, como:</a:t>
          </a:r>
        </a:p>
      </dgm:t>
    </dgm:pt>
    <dgm:pt modelId="{0C150446-767F-4711-8E2B-F9FF68286286}" type="parTrans" cxnId="{60472B03-3CD7-44C2-BF06-3ED9C9951150}">
      <dgm:prSet/>
      <dgm:spPr/>
      <dgm:t>
        <a:bodyPr/>
        <a:lstStyle/>
        <a:p>
          <a:endParaRPr lang="en-US"/>
        </a:p>
      </dgm:t>
    </dgm:pt>
    <dgm:pt modelId="{A3B94DB8-DFD7-4C95-9F93-09A46156B87B}">
      <dgm:prSet custT="1"/>
      <dgm:spPr>
        <a:noFill/>
        <a:ln>
          <a:noFill/>
        </a:ln>
      </dgm:spPr>
      <dgm:t>
        <a:bodyPr/>
        <a:lstStyle/>
        <a:p>
          <a:r>
            <a:rPr lang="es-LA" sz="1800" b="0" i="0" strike="noStrike" cap="none" spc="0" baseline="0">
              <a:solidFill>
                <a:srgbClr val="000000"/>
              </a:solidFill>
              <a:effectLst/>
              <a:latin typeface="Calibri"/>
              <a:ea typeface="Calibri"/>
              <a:cs typeface="Calibri"/>
            </a:rPr>
            <a:t>Besos</a:t>
          </a:r>
        </a:p>
      </dgm:t>
    </dgm:pt>
    <dgm:pt modelId="{BAEE7C04-A2E3-4F0C-A415-B340994CAFF0}" type="sibTrans" cxnId="{60472B03-3CD7-44C2-BF06-3ED9C9951150}">
      <dgm:prSet/>
      <dgm:spPr/>
      <dgm:t>
        <a:bodyPr/>
        <a:lstStyle/>
        <a:p>
          <a:endParaRPr lang="en-US"/>
        </a:p>
      </dgm:t>
    </dgm:pt>
    <dgm:pt modelId="{972A7DB9-0270-46DB-8D26-D6BA76ADDB63}" type="parTrans" cxnId="{FAD576B5-AEF3-4CDE-A6D9-D10497A7D363}">
      <dgm:prSet/>
      <dgm:spPr/>
      <dgm:t>
        <a:bodyPr/>
        <a:lstStyle/>
        <a:p>
          <a:endParaRPr lang="en-US"/>
        </a:p>
      </dgm:t>
    </dgm:pt>
    <dgm:pt modelId="{7BCE9F3C-A2F9-4F04-8925-6FD93FB2CB4B}">
      <dgm:prSet custT="1"/>
      <dgm:spPr>
        <a:noFill/>
        <a:ln>
          <a:noFill/>
        </a:ln>
      </dgm:spPr>
      <dgm:t>
        <a:bodyPr/>
        <a:lstStyle/>
        <a:p>
          <a:r>
            <a:rPr lang="es-LA" sz="1800" b="0" i="0" strike="noStrike" cap="none" spc="0" baseline="0">
              <a:solidFill>
                <a:srgbClr val="000000"/>
              </a:solidFill>
              <a:effectLst/>
              <a:latin typeface="Calibri"/>
              <a:ea typeface="Calibri"/>
              <a:cs typeface="Calibri"/>
            </a:rPr>
            <a:t>Abrazar</a:t>
          </a:r>
          <a:endParaRPr lang="en-US" b="1"/>
        </a:p>
      </dgm:t>
    </dgm:pt>
    <dgm:pt modelId="{16D6DEFC-E829-4E57-B8F4-DB131843CD2F}" type="sibTrans" cxnId="{FAD576B5-AEF3-4CDE-A6D9-D10497A7D363}">
      <dgm:prSet/>
      <dgm:spPr/>
      <dgm:t>
        <a:bodyPr/>
        <a:lstStyle/>
        <a:p>
          <a:endParaRPr lang="en-US"/>
        </a:p>
      </dgm:t>
    </dgm:pt>
    <dgm:pt modelId="{73E61E56-6ED4-4BD3-BD42-E76B51FF3093}" type="parTrans" cxnId="{9B4EE115-F8C3-4019-B72D-25281BA0415C}">
      <dgm:prSet/>
      <dgm:spPr/>
      <dgm:t>
        <a:bodyPr/>
        <a:lstStyle/>
        <a:p>
          <a:endParaRPr lang="en-US"/>
        </a:p>
      </dgm:t>
    </dgm:pt>
    <dgm:pt modelId="{667DA366-BF4C-4CD2-9312-53D6283AD757}">
      <dgm:prSet custT="1"/>
      <dgm:spPr>
        <a:noFill/>
        <a:ln>
          <a:noFill/>
        </a:ln>
      </dgm:spPr>
      <dgm:t>
        <a:bodyPr/>
        <a:lstStyle/>
        <a:p>
          <a:r>
            <a:rPr lang="es-LA" sz="1800" b="0" i="0" strike="noStrike" cap="none" spc="0" baseline="0">
              <a:solidFill>
                <a:srgbClr val="000000"/>
              </a:solidFill>
              <a:effectLst/>
              <a:latin typeface="Calibri"/>
              <a:ea typeface="Calibri"/>
              <a:cs typeface="Calibri"/>
            </a:rPr>
            <a:t>Agarre</a:t>
          </a:r>
        </a:p>
      </dgm:t>
    </dgm:pt>
    <dgm:pt modelId="{E0547A27-3677-4E23-9845-C26225222A56}" type="sibTrans" cxnId="{9B4EE115-F8C3-4019-B72D-25281BA0415C}">
      <dgm:prSet/>
      <dgm:spPr/>
      <dgm:t>
        <a:bodyPr/>
        <a:lstStyle/>
        <a:p>
          <a:endParaRPr lang="en-US"/>
        </a:p>
      </dgm:t>
    </dgm:pt>
    <dgm:pt modelId="{96693932-0163-4CC6-B6CC-14725E621F29}" type="parTrans" cxnId="{79AFBC7C-A19E-4704-B63F-65AA8B5B888F}">
      <dgm:prSet/>
      <dgm:spPr/>
      <dgm:t>
        <a:bodyPr/>
        <a:lstStyle/>
        <a:p>
          <a:endParaRPr lang="en-US"/>
        </a:p>
      </dgm:t>
    </dgm:pt>
    <dgm:pt modelId="{5E182131-1D6B-443F-B7C1-7545257894B2}">
      <dgm:prSet custT="1"/>
      <dgm:spPr>
        <a:noFill/>
        <a:ln>
          <a:noFill/>
        </a:ln>
      </dgm:spPr>
      <dgm:t>
        <a:bodyPr/>
        <a:lstStyle/>
        <a:p>
          <a:r>
            <a:rPr lang="es-LA" sz="1800" b="0" i="0" strike="noStrike" cap="none" spc="0" baseline="0">
              <a:solidFill>
                <a:srgbClr val="000000"/>
              </a:solidFill>
              <a:effectLst/>
              <a:latin typeface="Calibri"/>
              <a:ea typeface="Calibri"/>
              <a:cs typeface="Calibri"/>
            </a:rPr>
            <a:t>Tocar</a:t>
          </a:r>
        </a:p>
      </dgm:t>
    </dgm:pt>
    <dgm:pt modelId="{BED78FAD-9B28-411F-A517-56D512BB709A}" type="sibTrans" cxnId="{79AFBC7C-A19E-4704-B63F-65AA8B5B888F}">
      <dgm:prSet/>
      <dgm:spPr/>
      <dgm:t>
        <a:bodyPr/>
        <a:lstStyle/>
        <a:p>
          <a:endParaRPr lang="en-US"/>
        </a:p>
      </dgm:t>
    </dgm:pt>
    <dgm:pt modelId="{8DBEF695-F055-4225-A744-A0680DA46314}" type="parTrans" cxnId="{290364C5-D02A-423A-97AC-EE63D6ED5D12}">
      <dgm:prSet/>
      <dgm:spPr/>
      <dgm:t>
        <a:bodyPr/>
        <a:lstStyle/>
        <a:p>
          <a:endParaRPr lang="en-US"/>
        </a:p>
      </dgm:t>
    </dgm:pt>
    <dgm:pt modelId="{9548D4EB-E13A-4C16-A48F-CECC74A62EBA}">
      <dgm:prSet custT="1"/>
      <dgm:spPr>
        <a:noFill/>
        <a:ln>
          <a:noFill/>
        </a:ln>
      </dgm:spPr>
      <dgm:t>
        <a:bodyPr/>
        <a:lstStyle/>
        <a:p>
          <a:r>
            <a:rPr lang="es-LA" sz="1800" b="0" i="0" strike="noStrike" cap="none" spc="0" baseline="0">
              <a:solidFill>
                <a:srgbClr val="000000"/>
              </a:solidFill>
              <a:effectLst/>
              <a:latin typeface="Calibri"/>
              <a:ea typeface="Calibri"/>
              <a:cs typeface="Calibri"/>
            </a:rPr>
            <a:t>Impedir o bloquear los movimientos</a:t>
          </a:r>
        </a:p>
      </dgm:t>
    </dgm:pt>
    <dgm:pt modelId="{563C7E53-1A3C-4151-B431-F28DD7A19CDF}" type="sibTrans" cxnId="{290364C5-D02A-423A-97AC-EE63D6ED5D12}">
      <dgm:prSet/>
      <dgm:spPr/>
      <dgm:t>
        <a:bodyPr/>
        <a:lstStyle/>
        <a:p>
          <a:endParaRPr lang="en-US"/>
        </a:p>
      </dgm:t>
    </dgm:pt>
    <dgm:pt modelId="{00CAC3E0-6B9B-42F5-97B1-113A51555DCA}" type="parTrans" cxnId="{CDDB5F7F-51D8-4106-88AD-2DE2D6E1025D}">
      <dgm:prSet/>
      <dgm:spPr/>
      <dgm:t>
        <a:bodyPr/>
        <a:lstStyle/>
        <a:p>
          <a:endParaRPr lang="en-US"/>
        </a:p>
      </dgm:t>
    </dgm:pt>
    <dgm:pt modelId="{F0DDEA2A-521A-4B14-A5D9-EB601CC25FE8}">
      <dgm:prSet custT="1"/>
      <dgm:spPr>
        <a:noFill/>
        <a:ln>
          <a:noFill/>
        </a:ln>
      </dgm:spPr>
      <dgm:t>
        <a:bodyPr/>
        <a:lstStyle/>
        <a:p>
          <a:r>
            <a:rPr lang="es-LA" sz="1800" b="0" i="0" strike="noStrike" cap="none" spc="0" baseline="0">
              <a:solidFill>
                <a:srgbClr val="000000"/>
              </a:solidFill>
              <a:effectLst/>
              <a:latin typeface="Calibri"/>
              <a:ea typeface="Calibri"/>
              <a:cs typeface="Calibri"/>
            </a:rPr>
            <a:t>Agresión</a:t>
          </a:r>
        </a:p>
      </dgm:t>
    </dgm:pt>
    <dgm:pt modelId="{784179CB-7827-41C6-AB77-48B31E6FFBB1}" type="sibTrans" cxnId="{CDDB5F7F-51D8-4106-88AD-2DE2D6E1025D}">
      <dgm:prSet/>
      <dgm:spPr/>
      <dgm:t>
        <a:bodyPr/>
        <a:lstStyle/>
        <a:p>
          <a:endParaRPr lang="en-US"/>
        </a:p>
      </dgm:t>
    </dgm:pt>
    <dgm:pt modelId="{CED31F82-5B0D-4FB8-BFAE-BE47BC01B5D2}" type="sibTrans" cxnId="{B720FD6B-284F-4F97-A38C-6A2C76B431B6}">
      <dgm:prSet/>
      <dgm:spPr/>
      <dgm:t>
        <a:bodyPr/>
        <a:lstStyle/>
        <a:p>
          <a:endParaRPr lang="en-US"/>
        </a:p>
      </dgm:t>
    </dgm:pt>
    <dgm:pt modelId="{4FC5EEE9-01BC-4272-873A-C94183CA92C1}" type="pres">
      <dgm:prSet presAssocID="{DFFE9291-41DA-481A-A814-57CBF3B8233C}" presName="vert0" presStyleCnt="0">
        <dgm:presLayoutVars>
          <dgm:dir/>
          <dgm:animOne val="branch"/>
          <dgm:animLvl val="lvl"/>
        </dgm:presLayoutVars>
      </dgm:prSet>
      <dgm:spPr/>
    </dgm:pt>
    <dgm:pt modelId="{9DD2F767-96F1-47F0-9B98-21D237EA4B9E}" type="pres">
      <dgm:prSet presAssocID="{3A900EE5-6ABC-473D-89DD-61495AA4E2CB}" presName="thickLine" presStyleLbl="alignNode1" presStyleIdx="0" presStyleCnt="1"/>
      <dgm:spPr>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dgm:spPr>
    </dgm:pt>
    <dgm:pt modelId="{76C57D79-4DAF-45EF-910F-44B46EEB1FEA}" type="pres">
      <dgm:prSet presAssocID="{3A900EE5-6ABC-473D-89DD-61495AA4E2CB}" presName="horz1" presStyleCnt="0"/>
      <dgm:spPr/>
    </dgm:pt>
    <dgm:pt modelId="{04001C80-5663-468B-80EC-4159CF79AA16}" type="pres">
      <dgm:prSet presAssocID="{3A900EE5-6ABC-473D-89DD-61495AA4E2CB}" presName="tx1" presStyleLbl="revTx" presStyleIdx="0" presStyleCnt="7" custScaleX="163744" custLinFactNeighborX="442"/>
      <dgm:spPr/>
    </dgm:pt>
    <dgm:pt modelId="{469DF00B-F79B-42D0-AC2A-FA42C1A9507C}" type="pres">
      <dgm:prSet presAssocID="{3A900EE5-6ABC-473D-89DD-61495AA4E2CB}" presName="vert1" presStyleCnt="0"/>
      <dgm:spPr/>
    </dgm:pt>
    <dgm:pt modelId="{0C40BA08-A138-4BB6-BFF2-0D494DA37761}" type="pres">
      <dgm:prSet presAssocID="{A3B94DB8-DFD7-4C95-9F93-09A46156B87B}" presName="vertSpace2a" presStyleCnt="0"/>
      <dgm:spPr/>
    </dgm:pt>
    <dgm:pt modelId="{974F8961-E9CE-4BA0-8869-F0E19D408685}" type="pres">
      <dgm:prSet presAssocID="{A3B94DB8-DFD7-4C95-9F93-09A46156B87B}" presName="horz2" presStyleCnt="0"/>
      <dgm:spPr/>
    </dgm:pt>
    <dgm:pt modelId="{67613C53-6B4A-4285-B7DA-DC38E46BD909}" type="pres">
      <dgm:prSet presAssocID="{A3B94DB8-DFD7-4C95-9F93-09A46156B87B}" presName="horzSpace2" presStyleCnt="0"/>
      <dgm:spPr/>
    </dgm:pt>
    <dgm:pt modelId="{FA7B188E-0470-494B-A0AA-76CA1D7FB0CC}" type="pres">
      <dgm:prSet presAssocID="{A3B94DB8-DFD7-4C95-9F93-09A46156B87B}" presName="tx2" presStyleLbl="revTx" presStyleIdx="1" presStyleCnt="7"/>
      <dgm:spPr/>
    </dgm:pt>
    <dgm:pt modelId="{40377AE3-74FF-404D-B2DA-75B54F944AF0}" type="pres">
      <dgm:prSet presAssocID="{A3B94DB8-DFD7-4C95-9F93-09A46156B87B}" presName="vert2" presStyleCnt="0"/>
      <dgm:spPr/>
    </dgm:pt>
    <dgm:pt modelId="{E5774954-DE3E-4364-9724-9A5D74BA6EC6}" type="pres">
      <dgm:prSet presAssocID="{A3B94DB8-DFD7-4C95-9F93-09A46156B87B}" presName="thinLine2b" presStyleLbl="callout" presStyleIdx="0"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pt>
    <dgm:pt modelId="{55E7BB1E-200D-464D-AF5A-962F7BFE765C}" type="pres">
      <dgm:prSet presAssocID="{A3B94DB8-DFD7-4C95-9F93-09A46156B87B}" presName="vertSpace2b" presStyleCnt="0"/>
      <dgm:spPr/>
    </dgm:pt>
    <dgm:pt modelId="{5471BB02-9868-4E3F-A3BA-4A4DEF42F779}" type="pres">
      <dgm:prSet presAssocID="{7BCE9F3C-A2F9-4F04-8925-6FD93FB2CB4B}" presName="horz2" presStyleCnt="0"/>
      <dgm:spPr/>
    </dgm:pt>
    <dgm:pt modelId="{AE6F658C-75CC-469B-B540-C5FF24E9ACC5}" type="pres">
      <dgm:prSet presAssocID="{7BCE9F3C-A2F9-4F04-8925-6FD93FB2CB4B}" presName="horzSpace2" presStyleCnt="0"/>
      <dgm:spPr/>
    </dgm:pt>
    <dgm:pt modelId="{3036DDB2-AE06-468F-96F2-D888D3CAE9AC}" type="pres">
      <dgm:prSet presAssocID="{7BCE9F3C-A2F9-4F04-8925-6FD93FB2CB4B}" presName="tx2" presStyleLbl="revTx" presStyleIdx="2" presStyleCnt="7"/>
      <dgm:spPr/>
    </dgm:pt>
    <dgm:pt modelId="{3456A619-80C7-4A79-8BE9-A952FC2C3BE4}" type="pres">
      <dgm:prSet presAssocID="{7BCE9F3C-A2F9-4F04-8925-6FD93FB2CB4B}" presName="vert2" presStyleCnt="0"/>
      <dgm:spPr/>
    </dgm:pt>
    <dgm:pt modelId="{25CA783D-804A-4718-A65F-D633E2551F2E}" type="pres">
      <dgm:prSet presAssocID="{7BCE9F3C-A2F9-4F04-8925-6FD93FB2CB4B}" presName="thinLine2b" presStyleLbl="callout" presStyleIdx="1"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pt>
    <dgm:pt modelId="{53F8AB8F-85C7-440B-BAB2-81577EF98E58}" type="pres">
      <dgm:prSet presAssocID="{7BCE9F3C-A2F9-4F04-8925-6FD93FB2CB4B}" presName="vertSpace2b" presStyleCnt="0"/>
      <dgm:spPr/>
    </dgm:pt>
    <dgm:pt modelId="{3DCA3E6C-D650-410B-97B5-1A1EE7FDB7A7}" type="pres">
      <dgm:prSet presAssocID="{667DA366-BF4C-4CD2-9312-53D6283AD757}" presName="horz2" presStyleCnt="0"/>
      <dgm:spPr/>
    </dgm:pt>
    <dgm:pt modelId="{1FE980AA-8F8A-4536-8842-4B10250463BB}" type="pres">
      <dgm:prSet presAssocID="{667DA366-BF4C-4CD2-9312-53D6283AD757}" presName="horzSpace2" presStyleCnt="0"/>
      <dgm:spPr/>
    </dgm:pt>
    <dgm:pt modelId="{8E20EA2B-965A-4571-89D8-0F22CC839CD2}" type="pres">
      <dgm:prSet presAssocID="{667DA366-BF4C-4CD2-9312-53D6283AD757}" presName="tx2" presStyleLbl="revTx" presStyleIdx="3" presStyleCnt="7"/>
      <dgm:spPr/>
    </dgm:pt>
    <dgm:pt modelId="{3F41E68B-FF00-4797-8C81-2FC470DDEEAB}" type="pres">
      <dgm:prSet presAssocID="{667DA366-BF4C-4CD2-9312-53D6283AD757}" presName="vert2" presStyleCnt="0"/>
      <dgm:spPr/>
    </dgm:pt>
    <dgm:pt modelId="{AABD15F3-D132-4FB4-AFDE-99D83C156B52}" type="pres">
      <dgm:prSet presAssocID="{667DA366-BF4C-4CD2-9312-53D6283AD757}" presName="thinLine2b" presStyleLbl="callout" presStyleIdx="2"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pt>
    <dgm:pt modelId="{4A757614-5267-402D-95E6-69DC8A52FA4F}" type="pres">
      <dgm:prSet presAssocID="{667DA366-BF4C-4CD2-9312-53D6283AD757}" presName="vertSpace2b" presStyleCnt="0"/>
      <dgm:spPr/>
    </dgm:pt>
    <dgm:pt modelId="{7B0B556D-B27D-4886-A5B9-9D07DEBFA3A1}" type="pres">
      <dgm:prSet presAssocID="{5E182131-1D6B-443F-B7C1-7545257894B2}" presName="horz2" presStyleCnt="0"/>
      <dgm:spPr/>
    </dgm:pt>
    <dgm:pt modelId="{C22C9F62-F677-4737-804C-4F5A3A0528D9}" type="pres">
      <dgm:prSet presAssocID="{5E182131-1D6B-443F-B7C1-7545257894B2}" presName="horzSpace2" presStyleCnt="0"/>
      <dgm:spPr/>
    </dgm:pt>
    <dgm:pt modelId="{CEFC418A-23D7-4D55-A0FE-F1A0703D62CF}" type="pres">
      <dgm:prSet presAssocID="{5E182131-1D6B-443F-B7C1-7545257894B2}" presName="tx2" presStyleLbl="revTx" presStyleIdx="4" presStyleCnt="7"/>
      <dgm:spPr/>
    </dgm:pt>
    <dgm:pt modelId="{A6767CC8-6F14-4033-A74F-71C566DF377D}" type="pres">
      <dgm:prSet presAssocID="{5E182131-1D6B-443F-B7C1-7545257894B2}" presName="vert2" presStyleCnt="0"/>
      <dgm:spPr/>
    </dgm:pt>
    <dgm:pt modelId="{92CE6935-93BE-4AE4-A6FA-BCF135B33571}" type="pres">
      <dgm:prSet presAssocID="{5E182131-1D6B-443F-B7C1-7545257894B2}" presName="thinLine2b" presStyleLbl="callout" presStyleIdx="3"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pt>
    <dgm:pt modelId="{5F312D2E-5BE7-4AA1-B64D-0FEC4A9F7A9A}" type="pres">
      <dgm:prSet presAssocID="{5E182131-1D6B-443F-B7C1-7545257894B2}" presName="vertSpace2b" presStyleCnt="0"/>
      <dgm:spPr/>
    </dgm:pt>
    <dgm:pt modelId="{6D57A972-0113-4B42-BD28-8FF1D684970C}" type="pres">
      <dgm:prSet presAssocID="{9548D4EB-E13A-4C16-A48F-CECC74A62EBA}" presName="horz2" presStyleCnt="0"/>
      <dgm:spPr/>
    </dgm:pt>
    <dgm:pt modelId="{B66468C1-22F8-41A2-9E40-3129BF72DABB}" type="pres">
      <dgm:prSet presAssocID="{9548D4EB-E13A-4C16-A48F-CECC74A62EBA}" presName="horzSpace2" presStyleCnt="0"/>
      <dgm:spPr/>
    </dgm:pt>
    <dgm:pt modelId="{44D419E0-7A45-4EDE-9CAF-33192D17489F}" type="pres">
      <dgm:prSet presAssocID="{9548D4EB-E13A-4C16-A48F-CECC74A62EBA}" presName="tx2" presStyleLbl="revTx" presStyleIdx="5" presStyleCnt="7"/>
      <dgm:spPr/>
    </dgm:pt>
    <dgm:pt modelId="{5FFAC50E-74EA-4787-9D7B-98BA8F906B61}" type="pres">
      <dgm:prSet presAssocID="{9548D4EB-E13A-4C16-A48F-CECC74A62EBA}" presName="vert2" presStyleCnt="0"/>
      <dgm:spPr/>
    </dgm:pt>
    <dgm:pt modelId="{B37EE827-1F0A-4D90-AC5C-14715A36C966}" type="pres">
      <dgm:prSet presAssocID="{9548D4EB-E13A-4C16-A48F-CECC74A62EBA}" presName="thinLine2b" presStyleLbl="callout" presStyleIdx="4"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pt>
    <dgm:pt modelId="{47AEE65D-E2A8-4AD8-B5CD-BBDC4833A950}" type="pres">
      <dgm:prSet presAssocID="{9548D4EB-E13A-4C16-A48F-CECC74A62EBA}" presName="vertSpace2b" presStyleCnt="0"/>
      <dgm:spPr/>
    </dgm:pt>
    <dgm:pt modelId="{7EC6FF1C-25A4-4DB7-AF3D-096CBEC8AE20}" type="pres">
      <dgm:prSet presAssocID="{F0DDEA2A-521A-4B14-A5D9-EB601CC25FE8}" presName="horz2" presStyleCnt="0"/>
      <dgm:spPr/>
    </dgm:pt>
    <dgm:pt modelId="{C3AB76ED-C19B-415B-905F-A87D1F8870ED}" type="pres">
      <dgm:prSet presAssocID="{F0DDEA2A-521A-4B14-A5D9-EB601CC25FE8}" presName="horzSpace2" presStyleCnt="0"/>
      <dgm:spPr/>
    </dgm:pt>
    <dgm:pt modelId="{6BBB7369-F88E-416A-8EE4-F27EE06C5620}" type="pres">
      <dgm:prSet presAssocID="{F0DDEA2A-521A-4B14-A5D9-EB601CC25FE8}" presName="tx2" presStyleLbl="revTx" presStyleIdx="6" presStyleCnt="7"/>
      <dgm:spPr/>
    </dgm:pt>
    <dgm:pt modelId="{85C9F046-04A3-49B9-9EDA-2BB8706F9E92}" type="pres">
      <dgm:prSet presAssocID="{F0DDEA2A-521A-4B14-A5D9-EB601CC25FE8}" presName="vert2" presStyleCnt="0"/>
      <dgm:spPr/>
    </dgm:pt>
    <dgm:pt modelId="{BE967B57-0147-4930-8A8F-88958A2ECA63}" type="pres">
      <dgm:prSet presAssocID="{F0DDEA2A-521A-4B14-A5D9-EB601CC25FE8}" presName="thinLine2b" presStyleLbl="callout" presStyleIdx="5"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pt>
    <dgm:pt modelId="{E11881C5-B4B7-442D-85B8-C156A94E0595}" type="pres">
      <dgm:prSet presAssocID="{F0DDEA2A-521A-4B14-A5D9-EB601CC25FE8}" presName="vertSpace2b" presStyleCnt="0"/>
      <dgm:spPr/>
    </dgm:pt>
  </dgm:ptLst>
  <dgm:cxnLst>
    <dgm:cxn modelId="{7A4B6501-3D5B-4B02-9D6C-3D4D6995F77F}" type="presOf" srcId="{5E182131-1D6B-443F-B7C1-7545257894B2}" destId="{CEFC418A-23D7-4D55-A0FE-F1A0703D62CF}" srcOrd="0" destOrd="0" presId="urn:microsoft.com/office/officeart/2008/layout/LinedList"/>
    <dgm:cxn modelId="{60472B03-3CD7-44C2-BF06-3ED9C9951150}" srcId="{3A900EE5-6ABC-473D-89DD-61495AA4E2CB}" destId="{A3B94DB8-DFD7-4C95-9F93-09A46156B87B}" srcOrd="0" destOrd="0" parTransId="{0C150446-767F-4711-8E2B-F9FF68286286}" sibTransId="{BAEE7C04-A2E3-4F0C-A415-B340994CAFF0}"/>
    <dgm:cxn modelId="{86029A0B-E7E3-4190-9D90-94E2607F5B10}" type="presOf" srcId="{9548D4EB-E13A-4C16-A48F-CECC74A62EBA}" destId="{44D419E0-7A45-4EDE-9CAF-33192D17489F}" srcOrd="0" destOrd="0" presId="urn:microsoft.com/office/officeart/2008/layout/LinedList"/>
    <dgm:cxn modelId="{9B4EE115-F8C3-4019-B72D-25281BA0415C}" srcId="{3A900EE5-6ABC-473D-89DD-61495AA4E2CB}" destId="{667DA366-BF4C-4CD2-9312-53D6283AD757}" srcOrd="2" destOrd="0" parTransId="{73E61E56-6ED4-4BD3-BD42-E76B51FF3093}" sibTransId="{E0547A27-3677-4E23-9845-C26225222A56}"/>
    <dgm:cxn modelId="{6034D319-9120-4312-865C-3C9A2F6ACAEF}" type="presOf" srcId="{667DA366-BF4C-4CD2-9312-53D6283AD757}" destId="{8E20EA2B-965A-4571-89D8-0F22CC839CD2}" srcOrd="0" destOrd="0" presId="urn:microsoft.com/office/officeart/2008/layout/LinedList"/>
    <dgm:cxn modelId="{76126224-EEBD-41C0-A3C9-81582F9A0F5D}" type="presOf" srcId="{A3B94DB8-DFD7-4C95-9F93-09A46156B87B}" destId="{FA7B188E-0470-494B-A0AA-76CA1D7FB0CC}" srcOrd="0" destOrd="0" presId="urn:microsoft.com/office/officeart/2008/layout/LinedList"/>
    <dgm:cxn modelId="{11998A49-AFAB-48A4-B08C-25D37DF44EB1}" type="presOf" srcId="{7BCE9F3C-A2F9-4F04-8925-6FD93FB2CB4B}" destId="{3036DDB2-AE06-468F-96F2-D888D3CAE9AC}" srcOrd="0" destOrd="0" presId="urn:microsoft.com/office/officeart/2008/layout/LinedList"/>
    <dgm:cxn modelId="{B720FD6B-284F-4F97-A38C-6A2C76B431B6}" srcId="{DFFE9291-41DA-481A-A814-57CBF3B8233C}" destId="{3A900EE5-6ABC-473D-89DD-61495AA4E2CB}" srcOrd="0" destOrd="0" parTransId="{EAD39A5E-D727-40DA-B238-8D4D66D20B8C}" sibTransId="{CED31F82-5B0D-4FB8-BFAE-BE47BC01B5D2}"/>
    <dgm:cxn modelId="{572EF96E-9B98-406C-853F-CF0B9EF924D7}" type="presOf" srcId="{F0DDEA2A-521A-4B14-A5D9-EB601CC25FE8}" destId="{6BBB7369-F88E-416A-8EE4-F27EE06C5620}" srcOrd="0" destOrd="0" presId="urn:microsoft.com/office/officeart/2008/layout/LinedList"/>
    <dgm:cxn modelId="{79AFBC7C-A19E-4704-B63F-65AA8B5B888F}" srcId="{3A900EE5-6ABC-473D-89DD-61495AA4E2CB}" destId="{5E182131-1D6B-443F-B7C1-7545257894B2}" srcOrd="3" destOrd="0" parTransId="{96693932-0163-4CC6-B6CC-14725E621F29}" sibTransId="{BED78FAD-9B28-411F-A517-56D512BB709A}"/>
    <dgm:cxn modelId="{CDDB5F7F-51D8-4106-88AD-2DE2D6E1025D}" srcId="{3A900EE5-6ABC-473D-89DD-61495AA4E2CB}" destId="{F0DDEA2A-521A-4B14-A5D9-EB601CC25FE8}" srcOrd="5" destOrd="0" parTransId="{00CAC3E0-6B9B-42F5-97B1-113A51555DCA}" sibTransId="{784179CB-7827-41C6-AB77-48B31E6FFBB1}"/>
    <dgm:cxn modelId="{E3E8979B-C4EB-42ED-8052-F877414F3FB1}" type="presOf" srcId="{DFFE9291-41DA-481A-A814-57CBF3B8233C}" destId="{4FC5EEE9-01BC-4272-873A-C94183CA92C1}" srcOrd="0" destOrd="0" presId="urn:microsoft.com/office/officeart/2008/layout/LinedList"/>
    <dgm:cxn modelId="{3AD560B2-6F11-497E-989E-259D219DCB3F}" type="presOf" srcId="{3A900EE5-6ABC-473D-89DD-61495AA4E2CB}" destId="{04001C80-5663-468B-80EC-4159CF79AA16}" srcOrd="0" destOrd="0" presId="urn:microsoft.com/office/officeart/2008/layout/LinedList"/>
    <dgm:cxn modelId="{FAD576B5-AEF3-4CDE-A6D9-D10497A7D363}" srcId="{3A900EE5-6ABC-473D-89DD-61495AA4E2CB}" destId="{7BCE9F3C-A2F9-4F04-8925-6FD93FB2CB4B}" srcOrd="1" destOrd="0" parTransId="{972A7DB9-0270-46DB-8D26-D6BA76ADDB63}" sibTransId="{16D6DEFC-E829-4E57-B8F4-DB131843CD2F}"/>
    <dgm:cxn modelId="{290364C5-D02A-423A-97AC-EE63D6ED5D12}" srcId="{3A900EE5-6ABC-473D-89DD-61495AA4E2CB}" destId="{9548D4EB-E13A-4C16-A48F-CECC74A62EBA}" srcOrd="4" destOrd="0" parTransId="{8DBEF695-F055-4225-A744-A0680DA46314}" sibTransId="{563C7E53-1A3C-4151-B431-F28DD7A19CDF}"/>
    <dgm:cxn modelId="{26118D13-00BB-4B54-8B54-8BBFB27CD5C2}" type="presParOf" srcId="{4FC5EEE9-01BC-4272-873A-C94183CA92C1}" destId="{9DD2F767-96F1-47F0-9B98-21D237EA4B9E}" srcOrd="0" destOrd="0" presId="urn:microsoft.com/office/officeart/2008/layout/LinedList"/>
    <dgm:cxn modelId="{0595949D-F721-4E45-88A3-031818566706}" type="presParOf" srcId="{4FC5EEE9-01BC-4272-873A-C94183CA92C1}" destId="{76C57D79-4DAF-45EF-910F-44B46EEB1FEA}" srcOrd="1" destOrd="0" presId="urn:microsoft.com/office/officeart/2008/layout/LinedList"/>
    <dgm:cxn modelId="{642A90EF-7D95-41F9-9CCF-995793FFC338}" type="presParOf" srcId="{76C57D79-4DAF-45EF-910F-44B46EEB1FEA}" destId="{04001C80-5663-468B-80EC-4159CF79AA16}" srcOrd="0" destOrd="0" presId="urn:microsoft.com/office/officeart/2008/layout/LinedList"/>
    <dgm:cxn modelId="{DE399620-2C23-4A8E-AAB9-07E746F763B5}" type="presParOf" srcId="{76C57D79-4DAF-45EF-910F-44B46EEB1FEA}" destId="{469DF00B-F79B-42D0-AC2A-FA42C1A9507C}" srcOrd="1" destOrd="0" presId="urn:microsoft.com/office/officeart/2008/layout/LinedList"/>
    <dgm:cxn modelId="{2DC6789A-C892-41E6-8A56-BC48BCB612AA}" type="presParOf" srcId="{469DF00B-F79B-42D0-AC2A-FA42C1A9507C}" destId="{0C40BA08-A138-4BB6-BFF2-0D494DA37761}" srcOrd="0" destOrd="0" presId="urn:microsoft.com/office/officeart/2008/layout/LinedList"/>
    <dgm:cxn modelId="{024177CB-5760-44F1-B7D7-84EF136BEBE2}" type="presParOf" srcId="{469DF00B-F79B-42D0-AC2A-FA42C1A9507C}" destId="{974F8961-E9CE-4BA0-8869-F0E19D408685}" srcOrd="1" destOrd="0" presId="urn:microsoft.com/office/officeart/2008/layout/LinedList"/>
    <dgm:cxn modelId="{EF1FB511-95B6-4721-A942-F5752326E3E8}" type="presParOf" srcId="{974F8961-E9CE-4BA0-8869-F0E19D408685}" destId="{67613C53-6B4A-4285-B7DA-DC38E46BD909}" srcOrd="0" destOrd="0" presId="urn:microsoft.com/office/officeart/2008/layout/LinedList"/>
    <dgm:cxn modelId="{578E559C-2BF4-487E-85B8-C1F475FD3063}" type="presParOf" srcId="{974F8961-E9CE-4BA0-8869-F0E19D408685}" destId="{FA7B188E-0470-494B-A0AA-76CA1D7FB0CC}" srcOrd="1" destOrd="0" presId="urn:microsoft.com/office/officeart/2008/layout/LinedList"/>
    <dgm:cxn modelId="{A361B33B-B5A7-460D-AB5E-9336A6681D43}" type="presParOf" srcId="{974F8961-E9CE-4BA0-8869-F0E19D408685}" destId="{40377AE3-74FF-404D-B2DA-75B54F944AF0}" srcOrd="2" destOrd="0" presId="urn:microsoft.com/office/officeart/2008/layout/LinedList"/>
    <dgm:cxn modelId="{492EF81E-F7E6-4783-BAE6-295B265763AF}" type="presParOf" srcId="{469DF00B-F79B-42D0-AC2A-FA42C1A9507C}" destId="{E5774954-DE3E-4364-9724-9A5D74BA6EC6}" srcOrd="2" destOrd="0" presId="urn:microsoft.com/office/officeart/2008/layout/LinedList"/>
    <dgm:cxn modelId="{D4FF1C06-8F3B-4CB1-AB07-DE0A09A24CEA}" type="presParOf" srcId="{469DF00B-F79B-42D0-AC2A-FA42C1A9507C}" destId="{55E7BB1E-200D-464D-AF5A-962F7BFE765C}" srcOrd="3" destOrd="0" presId="urn:microsoft.com/office/officeart/2008/layout/LinedList"/>
    <dgm:cxn modelId="{8163210E-8B57-448B-A9A4-00E30209711B}" type="presParOf" srcId="{469DF00B-F79B-42D0-AC2A-FA42C1A9507C}" destId="{5471BB02-9868-4E3F-A3BA-4A4DEF42F779}" srcOrd="4" destOrd="0" presId="urn:microsoft.com/office/officeart/2008/layout/LinedList"/>
    <dgm:cxn modelId="{4EC21D24-1F15-42D8-8F6A-4C32F69E99FF}" type="presParOf" srcId="{5471BB02-9868-4E3F-A3BA-4A4DEF42F779}" destId="{AE6F658C-75CC-469B-B540-C5FF24E9ACC5}" srcOrd="0" destOrd="0" presId="urn:microsoft.com/office/officeart/2008/layout/LinedList"/>
    <dgm:cxn modelId="{F9CC74A2-E761-4447-9E08-F04BECC2979E}" type="presParOf" srcId="{5471BB02-9868-4E3F-A3BA-4A4DEF42F779}" destId="{3036DDB2-AE06-468F-96F2-D888D3CAE9AC}" srcOrd="1" destOrd="0" presId="urn:microsoft.com/office/officeart/2008/layout/LinedList"/>
    <dgm:cxn modelId="{B43322B6-CED2-4A25-96E0-F1CCFAAC8E6B}" type="presParOf" srcId="{5471BB02-9868-4E3F-A3BA-4A4DEF42F779}" destId="{3456A619-80C7-4A79-8BE9-A952FC2C3BE4}" srcOrd="2" destOrd="0" presId="urn:microsoft.com/office/officeart/2008/layout/LinedList"/>
    <dgm:cxn modelId="{C3B97BE3-7766-4E3E-8302-C64D57FDC815}" type="presParOf" srcId="{469DF00B-F79B-42D0-AC2A-FA42C1A9507C}" destId="{25CA783D-804A-4718-A65F-D633E2551F2E}" srcOrd="5" destOrd="0" presId="urn:microsoft.com/office/officeart/2008/layout/LinedList"/>
    <dgm:cxn modelId="{A183468C-DAA3-4866-90FD-6885E5659886}" type="presParOf" srcId="{469DF00B-F79B-42D0-AC2A-FA42C1A9507C}" destId="{53F8AB8F-85C7-440B-BAB2-81577EF98E58}" srcOrd="6" destOrd="0" presId="urn:microsoft.com/office/officeart/2008/layout/LinedList"/>
    <dgm:cxn modelId="{BAE604A4-8534-4D33-822C-D819CAFF8CDD}" type="presParOf" srcId="{469DF00B-F79B-42D0-AC2A-FA42C1A9507C}" destId="{3DCA3E6C-D650-410B-97B5-1A1EE7FDB7A7}" srcOrd="7" destOrd="0" presId="urn:microsoft.com/office/officeart/2008/layout/LinedList"/>
    <dgm:cxn modelId="{8F22A9B3-36FF-4FCA-A5CC-B514AB332962}" type="presParOf" srcId="{3DCA3E6C-D650-410B-97B5-1A1EE7FDB7A7}" destId="{1FE980AA-8F8A-4536-8842-4B10250463BB}" srcOrd="0" destOrd="0" presId="urn:microsoft.com/office/officeart/2008/layout/LinedList"/>
    <dgm:cxn modelId="{9A511B04-F132-4963-AA22-9977FA911F04}" type="presParOf" srcId="{3DCA3E6C-D650-410B-97B5-1A1EE7FDB7A7}" destId="{8E20EA2B-965A-4571-89D8-0F22CC839CD2}" srcOrd="1" destOrd="0" presId="urn:microsoft.com/office/officeart/2008/layout/LinedList"/>
    <dgm:cxn modelId="{787DF074-C9E3-4C00-842E-FF72746C5F88}" type="presParOf" srcId="{3DCA3E6C-D650-410B-97B5-1A1EE7FDB7A7}" destId="{3F41E68B-FF00-4797-8C81-2FC470DDEEAB}" srcOrd="2" destOrd="0" presId="urn:microsoft.com/office/officeart/2008/layout/LinedList"/>
    <dgm:cxn modelId="{81E27324-E8F6-4426-918B-9E606C10C38E}" type="presParOf" srcId="{469DF00B-F79B-42D0-AC2A-FA42C1A9507C}" destId="{AABD15F3-D132-4FB4-AFDE-99D83C156B52}" srcOrd="8" destOrd="0" presId="urn:microsoft.com/office/officeart/2008/layout/LinedList"/>
    <dgm:cxn modelId="{BA8F000E-1922-4137-9086-2459E57BC0CC}" type="presParOf" srcId="{469DF00B-F79B-42D0-AC2A-FA42C1A9507C}" destId="{4A757614-5267-402D-95E6-69DC8A52FA4F}" srcOrd="9" destOrd="0" presId="urn:microsoft.com/office/officeart/2008/layout/LinedList"/>
    <dgm:cxn modelId="{6B600600-4912-4FFE-AF67-99F324A7F2D5}" type="presParOf" srcId="{469DF00B-F79B-42D0-AC2A-FA42C1A9507C}" destId="{7B0B556D-B27D-4886-A5B9-9D07DEBFA3A1}" srcOrd="10" destOrd="0" presId="urn:microsoft.com/office/officeart/2008/layout/LinedList"/>
    <dgm:cxn modelId="{BAC1EE53-88D8-4403-8E7E-C3449703D25B}" type="presParOf" srcId="{7B0B556D-B27D-4886-A5B9-9D07DEBFA3A1}" destId="{C22C9F62-F677-4737-804C-4F5A3A0528D9}" srcOrd="0" destOrd="0" presId="urn:microsoft.com/office/officeart/2008/layout/LinedList"/>
    <dgm:cxn modelId="{2D4BAA29-189B-49A8-A4E8-2A644193F7C2}" type="presParOf" srcId="{7B0B556D-B27D-4886-A5B9-9D07DEBFA3A1}" destId="{CEFC418A-23D7-4D55-A0FE-F1A0703D62CF}" srcOrd="1" destOrd="0" presId="urn:microsoft.com/office/officeart/2008/layout/LinedList"/>
    <dgm:cxn modelId="{5D27CCD6-3AE2-4637-9278-A38A2569BF05}" type="presParOf" srcId="{7B0B556D-B27D-4886-A5B9-9D07DEBFA3A1}" destId="{A6767CC8-6F14-4033-A74F-71C566DF377D}" srcOrd="2" destOrd="0" presId="urn:microsoft.com/office/officeart/2008/layout/LinedList"/>
    <dgm:cxn modelId="{3A21275B-BFD7-4950-B3A3-4BA5827457FB}" type="presParOf" srcId="{469DF00B-F79B-42D0-AC2A-FA42C1A9507C}" destId="{92CE6935-93BE-4AE4-A6FA-BCF135B33571}" srcOrd="11" destOrd="0" presId="urn:microsoft.com/office/officeart/2008/layout/LinedList"/>
    <dgm:cxn modelId="{783BCF6C-98F9-47CB-BC74-5B1FE1591F7B}" type="presParOf" srcId="{469DF00B-F79B-42D0-AC2A-FA42C1A9507C}" destId="{5F312D2E-5BE7-4AA1-B64D-0FEC4A9F7A9A}" srcOrd="12" destOrd="0" presId="urn:microsoft.com/office/officeart/2008/layout/LinedList"/>
    <dgm:cxn modelId="{07BE2D18-F2A9-4F9D-9831-CE37EBBC55CD}" type="presParOf" srcId="{469DF00B-F79B-42D0-AC2A-FA42C1A9507C}" destId="{6D57A972-0113-4B42-BD28-8FF1D684970C}" srcOrd="13" destOrd="0" presId="urn:microsoft.com/office/officeart/2008/layout/LinedList"/>
    <dgm:cxn modelId="{05BB7430-D210-4AF7-B5EB-00ADBF23C409}" type="presParOf" srcId="{6D57A972-0113-4B42-BD28-8FF1D684970C}" destId="{B66468C1-22F8-41A2-9E40-3129BF72DABB}" srcOrd="0" destOrd="0" presId="urn:microsoft.com/office/officeart/2008/layout/LinedList"/>
    <dgm:cxn modelId="{2CBAB31A-B2D6-48C9-A871-459CAB02C43F}" type="presParOf" srcId="{6D57A972-0113-4B42-BD28-8FF1D684970C}" destId="{44D419E0-7A45-4EDE-9CAF-33192D17489F}" srcOrd="1" destOrd="0" presId="urn:microsoft.com/office/officeart/2008/layout/LinedList"/>
    <dgm:cxn modelId="{66781DFF-A885-418F-8502-4DB5F0B37415}" type="presParOf" srcId="{6D57A972-0113-4B42-BD28-8FF1D684970C}" destId="{5FFAC50E-74EA-4787-9D7B-98BA8F906B61}" srcOrd="2" destOrd="0" presId="urn:microsoft.com/office/officeart/2008/layout/LinedList"/>
    <dgm:cxn modelId="{2C41E0D6-5215-4FFA-BB40-625724067932}" type="presParOf" srcId="{469DF00B-F79B-42D0-AC2A-FA42C1A9507C}" destId="{B37EE827-1F0A-4D90-AC5C-14715A36C966}" srcOrd="14" destOrd="0" presId="urn:microsoft.com/office/officeart/2008/layout/LinedList"/>
    <dgm:cxn modelId="{BDA498F1-F7C1-4DBF-82A0-03933C7EAB06}" type="presParOf" srcId="{469DF00B-F79B-42D0-AC2A-FA42C1A9507C}" destId="{47AEE65D-E2A8-4AD8-B5CD-BBDC4833A950}" srcOrd="15" destOrd="0" presId="urn:microsoft.com/office/officeart/2008/layout/LinedList"/>
    <dgm:cxn modelId="{66489E28-BA50-49D0-ACCD-EF7663A5143B}" type="presParOf" srcId="{469DF00B-F79B-42D0-AC2A-FA42C1A9507C}" destId="{7EC6FF1C-25A4-4DB7-AF3D-096CBEC8AE20}" srcOrd="16" destOrd="0" presId="urn:microsoft.com/office/officeart/2008/layout/LinedList"/>
    <dgm:cxn modelId="{6D5B6294-E92E-4F2E-9928-10572A6B48ED}" type="presParOf" srcId="{7EC6FF1C-25A4-4DB7-AF3D-096CBEC8AE20}" destId="{C3AB76ED-C19B-415B-905F-A87D1F8870ED}" srcOrd="0" destOrd="0" presId="urn:microsoft.com/office/officeart/2008/layout/LinedList"/>
    <dgm:cxn modelId="{C4D98F5A-A6F0-48D4-92AC-08183E79D7F0}" type="presParOf" srcId="{7EC6FF1C-25A4-4DB7-AF3D-096CBEC8AE20}" destId="{6BBB7369-F88E-416A-8EE4-F27EE06C5620}" srcOrd="1" destOrd="0" presId="urn:microsoft.com/office/officeart/2008/layout/LinedList"/>
    <dgm:cxn modelId="{E47F5460-A88B-466B-B52A-B88E4EE80A34}" type="presParOf" srcId="{7EC6FF1C-25A4-4DB7-AF3D-096CBEC8AE20}" destId="{85C9F046-04A3-49B9-9EDA-2BB8706F9E92}" srcOrd="2" destOrd="0" presId="urn:microsoft.com/office/officeart/2008/layout/LinedList"/>
    <dgm:cxn modelId="{EBC10BD5-1C10-4218-93CF-CCF91DE28E08}" type="presParOf" srcId="{469DF00B-F79B-42D0-AC2A-FA42C1A9507C}" destId="{BE967B57-0147-4930-8A8F-88958A2ECA63}" srcOrd="17" destOrd="0" presId="urn:microsoft.com/office/officeart/2008/layout/LinedList"/>
    <dgm:cxn modelId="{DE19A93A-1050-41E9-85D2-39E9F75BD58A}" type="presParOf" srcId="{469DF00B-F79B-42D0-AC2A-FA42C1A9507C}" destId="{E11881C5-B4B7-442D-85B8-C156A94E0595}"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8.xml><?xml version="1.0" encoding="utf-8"?>
<dgm:dataModel xmlns:dgm="http://schemas.openxmlformats.org/drawingml/2006/diagram" xmlns:a="http://schemas.openxmlformats.org/drawingml/2006/main">
  <dgm:ptLst>
    <dgm:pt modelId="{DFFE9291-41DA-481A-A814-57CBF3B8233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EAD39A5E-D727-40DA-B238-8D4D66D20B8C}" type="parTrans" cxnId="{95E7A15B-EB12-421B-A021-89B3261F7078}">
      <dgm:prSet/>
      <dgm:spPr/>
      <dgm:t>
        <a:bodyPr/>
        <a:lstStyle/>
        <a:p>
          <a:endParaRPr lang="en-US"/>
        </a:p>
      </dgm:t>
    </dgm:pt>
    <dgm:pt modelId="{3A900EE5-6ABC-473D-89DD-61495AA4E2CB}">
      <dgm:prSet custT="1"/>
      <dgm:spPr>
        <a:noFill/>
        <a:ln>
          <a:noFill/>
        </a:ln>
      </dgm:spPr>
      <dgm:t>
        <a:bodyPr/>
        <a:lstStyle/>
        <a:p>
          <a:pPr algn="l"/>
          <a:r>
            <a:rPr lang="es-LA" sz="2600" b="1" i="0" strike="noStrike" cap="none" spc="0" baseline="0">
              <a:solidFill>
                <a:srgbClr val="000000"/>
              </a:solidFill>
              <a:effectLst/>
              <a:latin typeface="Calibri"/>
              <a:ea typeface="Calibri"/>
              <a:cs typeface="Calibri"/>
            </a:rPr>
            <a:t>La conducta verbal puede ser acoso sexual, como:</a:t>
          </a:r>
        </a:p>
      </dgm:t>
    </dgm:pt>
    <dgm:pt modelId="{0C150446-767F-4711-8E2B-F9FF68286286}" type="parTrans" cxnId="{B63D2242-8A68-46B5-8F62-A5E7780C90D3}">
      <dgm:prSet/>
      <dgm:spPr/>
      <dgm:t>
        <a:bodyPr/>
        <a:lstStyle/>
        <a:p>
          <a:endParaRPr lang="en-US"/>
        </a:p>
      </dgm:t>
    </dgm:pt>
    <dgm:pt modelId="{A3B94DB8-DFD7-4C95-9F93-09A46156B87B}">
      <dgm:prSet custT="1"/>
      <dgm:spPr>
        <a:noFill/>
        <a:ln>
          <a:noFill/>
        </a:ln>
      </dgm:spPr>
      <dgm:t>
        <a:bodyPr/>
        <a:lstStyle/>
        <a:p>
          <a:r>
            <a:rPr lang="es-LA" sz="1800" b="0" i="0" strike="noStrike" cap="none" spc="0" baseline="0">
              <a:solidFill>
                <a:srgbClr val="000000"/>
              </a:solidFill>
              <a:effectLst/>
              <a:latin typeface="Calibri"/>
              <a:ea typeface="Calibri"/>
              <a:cs typeface="Calibri"/>
            </a:rPr>
            <a:t>Lenguaje grosero u obsceno</a:t>
          </a:r>
        </a:p>
      </dgm:t>
    </dgm:pt>
    <dgm:pt modelId="{BAEE7C04-A2E3-4F0C-A415-B340994CAFF0}" type="sibTrans" cxnId="{B63D2242-8A68-46B5-8F62-A5E7780C90D3}">
      <dgm:prSet/>
      <dgm:spPr/>
      <dgm:t>
        <a:bodyPr/>
        <a:lstStyle/>
        <a:p>
          <a:endParaRPr lang="en-US"/>
        </a:p>
      </dgm:t>
    </dgm:pt>
    <dgm:pt modelId="{972A7DB9-0270-46DB-8D26-D6BA76ADDB63}" type="parTrans" cxnId="{866B5FC3-3D19-475A-8D4B-8C6FDE1BBF04}">
      <dgm:prSet/>
      <dgm:spPr/>
      <dgm:t>
        <a:bodyPr/>
        <a:lstStyle/>
        <a:p>
          <a:endParaRPr lang="en-US"/>
        </a:p>
      </dgm:t>
    </dgm:pt>
    <dgm:pt modelId="{7BCE9F3C-A2F9-4F04-8925-6FD93FB2CB4B}">
      <dgm:prSet custT="1"/>
      <dgm:spPr>
        <a:noFill/>
        <a:ln>
          <a:noFill/>
        </a:ln>
      </dgm:spPr>
      <dgm:t>
        <a:bodyPr/>
        <a:lstStyle/>
        <a:p>
          <a:r>
            <a:rPr lang="es-LA" sz="1800" b="0" i="0" strike="noStrike" cap="none" spc="0" baseline="0">
              <a:solidFill>
                <a:srgbClr val="000000"/>
              </a:solidFill>
              <a:effectLst/>
              <a:latin typeface="Calibri"/>
              <a:ea typeface="Calibri"/>
              <a:cs typeface="Calibri"/>
            </a:rPr>
            <a:t>Comentarios despectivos: basados en el sexo o el género</a:t>
          </a:r>
        </a:p>
      </dgm:t>
    </dgm:pt>
    <dgm:pt modelId="{16D6DEFC-E829-4E57-B8F4-DB131843CD2F}" type="sibTrans" cxnId="{866B5FC3-3D19-475A-8D4B-8C6FDE1BBF04}">
      <dgm:prSet/>
      <dgm:spPr/>
      <dgm:t>
        <a:bodyPr/>
        <a:lstStyle/>
        <a:p>
          <a:endParaRPr lang="en-US"/>
        </a:p>
      </dgm:t>
    </dgm:pt>
    <dgm:pt modelId="{73E61E56-6ED4-4BD3-BD42-E76B51FF3093}" type="parTrans" cxnId="{F8C97D71-24AA-49EC-A08F-B68B6482043A}">
      <dgm:prSet/>
      <dgm:spPr/>
      <dgm:t>
        <a:bodyPr/>
        <a:lstStyle/>
        <a:p>
          <a:endParaRPr lang="en-US"/>
        </a:p>
      </dgm:t>
    </dgm:pt>
    <dgm:pt modelId="{667DA366-BF4C-4CD2-9312-53D6283AD757}">
      <dgm:prSet custT="1"/>
      <dgm:spPr>
        <a:noFill/>
        <a:ln>
          <a:noFill/>
        </a:ln>
      </dgm:spPr>
      <dgm:t>
        <a:bodyPr/>
        <a:lstStyle/>
        <a:p>
          <a:r>
            <a:rPr lang="es-LA" sz="1800" b="0" i="0" strike="noStrike" cap="none" spc="0" baseline="0">
              <a:solidFill>
                <a:srgbClr val="000000"/>
              </a:solidFill>
              <a:effectLst/>
              <a:latin typeface="Calibri"/>
              <a:ea typeface="Calibri"/>
              <a:cs typeface="Calibri"/>
            </a:rPr>
            <a:t>Discusiones explícitas de actividades sexuales</a:t>
          </a:r>
        </a:p>
      </dgm:t>
    </dgm:pt>
    <dgm:pt modelId="{E0547A27-3677-4E23-9845-C26225222A56}" type="sibTrans" cxnId="{F8C97D71-24AA-49EC-A08F-B68B6482043A}">
      <dgm:prSet/>
      <dgm:spPr/>
      <dgm:t>
        <a:bodyPr/>
        <a:lstStyle/>
        <a:p>
          <a:endParaRPr lang="en-US"/>
        </a:p>
      </dgm:t>
    </dgm:pt>
    <dgm:pt modelId="{96693932-0163-4CC6-B6CC-14725E621F29}" type="parTrans" cxnId="{EBB47970-4A04-4730-B259-958E244D6495}">
      <dgm:prSet/>
      <dgm:spPr/>
      <dgm:t>
        <a:bodyPr/>
        <a:lstStyle/>
        <a:p>
          <a:endParaRPr lang="en-US"/>
        </a:p>
      </dgm:t>
    </dgm:pt>
    <dgm:pt modelId="{5E182131-1D6B-443F-B7C1-7545257894B2}">
      <dgm:prSet custT="1"/>
      <dgm:spPr>
        <a:noFill/>
        <a:ln>
          <a:noFill/>
        </a:ln>
      </dgm:spPr>
      <dgm:t>
        <a:bodyPr/>
        <a:lstStyle/>
        <a:p>
          <a:r>
            <a:rPr lang="es-LA" sz="1800" b="0" i="0" strike="noStrike" cap="none" spc="0" baseline="0">
              <a:solidFill>
                <a:srgbClr val="000000"/>
              </a:solidFill>
              <a:effectLst/>
              <a:latin typeface="Calibri"/>
              <a:ea typeface="Calibri"/>
              <a:cs typeface="Calibri"/>
            </a:rPr>
            <a:t>Comentarios sobre atributos físicos o sexuales</a:t>
          </a:r>
        </a:p>
      </dgm:t>
    </dgm:pt>
    <dgm:pt modelId="{BED78FAD-9B28-411F-A517-56D512BB709A}" type="sibTrans" cxnId="{EBB47970-4A04-4730-B259-958E244D6495}">
      <dgm:prSet/>
      <dgm:spPr/>
      <dgm:t>
        <a:bodyPr/>
        <a:lstStyle/>
        <a:p>
          <a:endParaRPr lang="en-US"/>
        </a:p>
      </dgm:t>
    </dgm:pt>
    <dgm:pt modelId="{8DBEF695-F055-4225-A744-A0680DA46314}" type="parTrans" cxnId="{9A70D470-9308-4C45-BA0E-E2EFF6E7D269}">
      <dgm:prSet/>
      <dgm:spPr/>
      <dgm:t>
        <a:bodyPr/>
        <a:lstStyle/>
        <a:p>
          <a:endParaRPr lang="en-US"/>
        </a:p>
      </dgm:t>
    </dgm:pt>
    <dgm:pt modelId="{9548D4EB-E13A-4C16-A48F-CECC74A62EBA}">
      <dgm:prSet custT="1"/>
      <dgm:spPr>
        <a:noFill/>
        <a:ln>
          <a:noFill/>
        </a:ln>
      </dgm:spPr>
      <dgm:t>
        <a:bodyPr/>
        <a:lstStyle/>
        <a:p>
          <a:r>
            <a:rPr lang="es-LA" sz="1800" b="0" i="0" strike="noStrike" cap="none" spc="0" baseline="0">
              <a:solidFill>
                <a:srgbClr val="000000"/>
              </a:solidFill>
              <a:effectLst/>
              <a:latin typeface="Calibri"/>
              <a:ea typeface="Calibri"/>
              <a:cs typeface="Calibri"/>
            </a:rPr>
            <a:t>Insinuaciones sexuales o bromas sexuales</a:t>
          </a:r>
        </a:p>
      </dgm:t>
    </dgm:pt>
    <dgm:pt modelId="{563C7E53-1A3C-4151-B431-F28DD7A19CDF}" type="sibTrans" cxnId="{9A70D470-9308-4C45-BA0E-E2EFF6E7D269}">
      <dgm:prSet/>
      <dgm:spPr/>
      <dgm:t>
        <a:bodyPr/>
        <a:lstStyle/>
        <a:p>
          <a:endParaRPr lang="en-US"/>
        </a:p>
      </dgm:t>
    </dgm:pt>
    <dgm:pt modelId="{00CAC3E0-6B9B-42F5-97B1-113A51555DCA}" type="parTrans" cxnId="{330D4382-C4C5-49FD-BBC9-E1774575B7EF}">
      <dgm:prSet/>
      <dgm:spPr/>
      <dgm:t>
        <a:bodyPr/>
        <a:lstStyle/>
        <a:p>
          <a:endParaRPr lang="en-US"/>
        </a:p>
      </dgm:t>
    </dgm:pt>
    <dgm:pt modelId="{F0DDEA2A-521A-4B14-A5D9-EB601CC25FE8}">
      <dgm:prSet custT="1"/>
      <dgm:spPr>
        <a:noFill/>
        <a:ln>
          <a:noFill/>
        </a:ln>
      </dgm:spPr>
      <dgm:t>
        <a:bodyPr/>
        <a:lstStyle/>
        <a:p>
          <a:r>
            <a:rPr lang="es-LA" sz="1800" b="0" i="0" strike="noStrike" cap="none" spc="0" baseline="0">
              <a:solidFill>
                <a:srgbClr val="000000"/>
              </a:solidFill>
              <a:effectLst/>
              <a:latin typeface="Calibri"/>
              <a:ea typeface="Calibri"/>
              <a:cs typeface="Calibri"/>
            </a:rPr>
            <a:t>Rumores</a:t>
          </a:r>
        </a:p>
      </dgm:t>
    </dgm:pt>
    <dgm:pt modelId="{784179CB-7827-41C6-AB77-48B31E6FFBB1}" type="sibTrans" cxnId="{330D4382-C4C5-49FD-BBC9-E1774575B7EF}">
      <dgm:prSet/>
      <dgm:spPr/>
      <dgm:t>
        <a:bodyPr/>
        <a:lstStyle/>
        <a:p>
          <a:endParaRPr lang="en-US"/>
        </a:p>
      </dgm:t>
    </dgm:pt>
    <dgm:pt modelId="{CED31F82-5B0D-4FB8-BFAE-BE47BC01B5D2}" type="sibTrans" cxnId="{95E7A15B-EB12-421B-A021-89B3261F7078}">
      <dgm:prSet/>
      <dgm:spPr/>
      <dgm:t>
        <a:bodyPr/>
        <a:lstStyle/>
        <a:p>
          <a:endParaRPr lang="en-US"/>
        </a:p>
      </dgm:t>
    </dgm:pt>
    <dgm:pt modelId="{4FC5EEE9-01BC-4272-873A-C94183CA92C1}" type="pres">
      <dgm:prSet presAssocID="{DFFE9291-41DA-481A-A814-57CBF3B8233C}" presName="vert0" presStyleCnt="0">
        <dgm:presLayoutVars>
          <dgm:dir/>
          <dgm:animOne val="branch"/>
          <dgm:animLvl val="lvl"/>
        </dgm:presLayoutVars>
      </dgm:prSet>
      <dgm:spPr/>
    </dgm:pt>
    <dgm:pt modelId="{9DD2F767-96F1-47F0-9B98-21D237EA4B9E}" type="pres">
      <dgm:prSet presAssocID="{3A900EE5-6ABC-473D-89DD-61495AA4E2CB}" presName="thickLine" presStyleLbl="alignNode1" presStyleIdx="0" presStyleCnt="1"/>
      <dgm:spPr>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dgm:spPr>
    </dgm:pt>
    <dgm:pt modelId="{76C57D79-4DAF-45EF-910F-44B46EEB1FEA}" type="pres">
      <dgm:prSet presAssocID="{3A900EE5-6ABC-473D-89DD-61495AA4E2CB}" presName="horz1" presStyleCnt="0"/>
      <dgm:spPr/>
    </dgm:pt>
    <dgm:pt modelId="{04001C80-5663-468B-80EC-4159CF79AA16}" type="pres">
      <dgm:prSet presAssocID="{3A900EE5-6ABC-473D-89DD-61495AA4E2CB}" presName="tx1" presStyleLbl="revTx" presStyleIdx="0" presStyleCnt="7" custScaleX="163744" custLinFactNeighborX="442"/>
      <dgm:spPr/>
    </dgm:pt>
    <dgm:pt modelId="{469DF00B-F79B-42D0-AC2A-FA42C1A9507C}" type="pres">
      <dgm:prSet presAssocID="{3A900EE5-6ABC-473D-89DD-61495AA4E2CB}" presName="vert1" presStyleCnt="0"/>
      <dgm:spPr/>
    </dgm:pt>
    <dgm:pt modelId="{0C40BA08-A138-4BB6-BFF2-0D494DA37761}" type="pres">
      <dgm:prSet presAssocID="{A3B94DB8-DFD7-4C95-9F93-09A46156B87B}" presName="vertSpace2a" presStyleCnt="0"/>
      <dgm:spPr/>
    </dgm:pt>
    <dgm:pt modelId="{974F8961-E9CE-4BA0-8869-F0E19D408685}" type="pres">
      <dgm:prSet presAssocID="{A3B94DB8-DFD7-4C95-9F93-09A46156B87B}" presName="horz2" presStyleCnt="0"/>
      <dgm:spPr/>
    </dgm:pt>
    <dgm:pt modelId="{67613C53-6B4A-4285-B7DA-DC38E46BD909}" type="pres">
      <dgm:prSet presAssocID="{A3B94DB8-DFD7-4C95-9F93-09A46156B87B}" presName="horzSpace2" presStyleCnt="0"/>
      <dgm:spPr/>
    </dgm:pt>
    <dgm:pt modelId="{FA7B188E-0470-494B-A0AA-76CA1D7FB0CC}" type="pres">
      <dgm:prSet presAssocID="{A3B94DB8-DFD7-4C95-9F93-09A46156B87B}" presName="tx2" presStyleLbl="revTx" presStyleIdx="1" presStyleCnt="7"/>
      <dgm:spPr/>
    </dgm:pt>
    <dgm:pt modelId="{40377AE3-74FF-404D-B2DA-75B54F944AF0}" type="pres">
      <dgm:prSet presAssocID="{A3B94DB8-DFD7-4C95-9F93-09A46156B87B}" presName="vert2" presStyleCnt="0"/>
      <dgm:spPr/>
    </dgm:pt>
    <dgm:pt modelId="{E5774954-DE3E-4364-9724-9A5D74BA6EC6}" type="pres">
      <dgm:prSet presAssocID="{A3B94DB8-DFD7-4C95-9F93-09A46156B87B}" presName="thinLine2b" presStyleLbl="callout" presStyleIdx="0"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pt>
    <dgm:pt modelId="{55E7BB1E-200D-464D-AF5A-962F7BFE765C}" type="pres">
      <dgm:prSet presAssocID="{A3B94DB8-DFD7-4C95-9F93-09A46156B87B}" presName="vertSpace2b" presStyleCnt="0"/>
      <dgm:spPr/>
    </dgm:pt>
    <dgm:pt modelId="{5471BB02-9868-4E3F-A3BA-4A4DEF42F779}" type="pres">
      <dgm:prSet presAssocID="{7BCE9F3C-A2F9-4F04-8925-6FD93FB2CB4B}" presName="horz2" presStyleCnt="0"/>
      <dgm:spPr/>
    </dgm:pt>
    <dgm:pt modelId="{AE6F658C-75CC-469B-B540-C5FF24E9ACC5}" type="pres">
      <dgm:prSet presAssocID="{7BCE9F3C-A2F9-4F04-8925-6FD93FB2CB4B}" presName="horzSpace2" presStyleCnt="0"/>
      <dgm:spPr/>
    </dgm:pt>
    <dgm:pt modelId="{3036DDB2-AE06-468F-96F2-D888D3CAE9AC}" type="pres">
      <dgm:prSet presAssocID="{7BCE9F3C-A2F9-4F04-8925-6FD93FB2CB4B}" presName="tx2" presStyleLbl="revTx" presStyleIdx="2" presStyleCnt="7"/>
      <dgm:spPr/>
    </dgm:pt>
    <dgm:pt modelId="{3456A619-80C7-4A79-8BE9-A952FC2C3BE4}" type="pres">
      <dgm:prSet presAssocID="{7BCE9F3C-A2F9-4F04-8925-6FD93FB2CB4B}" presName="vert2" presStyleCnt="0"/>
      <dgm:spPr/>
    </dgm:pt>
    <dgm:pt modelId="{25CA783D-804A-4718-A65F-D633E2551F2E}" type="pres">
      <dgm:prSet presAssocID="{7BCE9F3C-A2F9-4F04-8925-6FD93FB2CB4B}" presName="thinLine2b" presStyleLbl="callout" presStyleIdx="1"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pt>
    <dgm:pt modelId="{53F8AB8F-85C7-440B-BAB2-81577EF98E58}" type="pres">
      <dgm:prSet presAssocID="{7BCE9F3C-A2F9-4F04-8925-6FD93FB2CB4B}" presName="vertSpace2b" presStyleCnt="0"/>
      <dgm:spPr/>
    </dgm:pt>
    <dgm:pt modelId="{3DCA3E6C-D650-410B-97B5-1A1EE7FDB7A7}" type="pres">
      <dgm:prSet presAssocID="{667DA366-BF4C-4CD2-9312-53D6283AD757}" presName="horz2" presStyleCnt="0"/>
      <dgm:spPr/>
    </dgm:pt>
    <dgm:pt modelId="{1FE980AA-8F8A-4536-8842-4B10250463BB}" type="pres">
      <dgm:prSet presAssocID="{667DA366-BF4C-4CD2-9312-53D6283AD757}" presName="horzSpace2" presStyleCnt="0"/>
      <dgm:spPr/>
    </dgm:pt>
    <dgm:pt modelId="{8E20EA2B-965A-4571-89D8-0F22CC839CD2}" type="pres">
      <dgm:prSet presAssocID="{667DA366-BF4C-4CD2-9312-53D6283AD757}" presName="tx2" presStyleLbl="revTx" presStyleIdx="3" presStyleCnt="7"/>
      <dgm:spPr/>
    </dgm:pt>
    <dgm:pt modelId="{3F41E68B-FF00-4797-8C81-2FC470DDEEAB}" type="pres">
      <dgm:prSet presAssocID="{667DA366-BF4C-4CD2-9312-53D6283AD757}" presName="vert2" presStyleCnt="0"/>
      <dgm:spPr/>
    </dgm:pt>
    <dgm:pt modelId="{AABD15F3-D132-4FB4-AFDE-99D83C156B52}" type="pres">
      <dgm:prSet presAssocID="{667DA366-BF4C-4CD2-9312-53D6283AD757}" presName="thinLine2b" presStyleLbl="callout" presStyleIdx="2"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pt>
    <dgm:pt modelId="{4A757614-5267-402D-95E6-69DC8A52FA4F}" type="pres">
      <dgm:prSet presAssocID="{667DA366-BF4C-4CD2-9312-53D6283AD757}" presName="vertSpace2b" presStyleCnt="0"/>
      <dgm:spPr/>
    </dgm:pt>
    <dgm:pt modelId="{7B0B556D-B27D-4886-A5B9-9D07DEBFA3A1}" type="pres">
      <dgm:prSet presAssocID="{5E182131-1D6B-443F-B7C1-7545257894B2}" presName="horz2" presStyleCnt="0"/>
      <dgm:spPr/>
    </dgm:pt>
    <dgm:pt modelId="{C22C9F62-F677-4737-804C-4F5A3A0528D9}" type="pres">
      <dgm:prSet presAssocID="{5E182131-1D6B-443F-B7C1-7545257894B2}" presName="horzSpace2" presStyleCnt="0"/>
      <dgm:spPr/>
    </dgm:pt>
    <dgm:pt modelId="{CEFC418A-23D7-4D55-A0FE-F1A0703D62CF}" type="pres">
      <dgm:prSet presAssocID="{5E182131-1D6B-443F-B7C1-7545257894B2}" presName="tx2" presStyleLbl="revTx" presStyleIdx="4" presStyleCnt="7"/>
      <dgm:spPr/>
    </dgm:pt>
    <dgm:pt modelId="{A6767CC8-6F14-4033-A74F-71C566DF377D}" type="pres">
      <dgm:prSet presAssocID="{5E182131-1D6B-443F-B7C1-7545257894B2}" presName="vert2" presStyleCnt="0"/>
      <dgm:spPr/>
    </dgm:pt>
    <dgm:pt modelId="{92CE6935-93BE-4AE4-A6FA-BCF135B33571}" type="pres">
      <dgm:prSet presAssocID="{5E182131-1D6B-443F-B7C1-7545257894B2}" presName="thinLine2b" presStyleLbl="callout" presStyleIdx="3"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pt>
    <dgm:pt modelId="{5F312D2E-5BE7-4AA1-B64D-0FEC4A9F7A9A}" type="pres">
      <dgm:prSet presAssocID="{5E182131-1D6B-443F-B7C1-7545257894B2}" presName="vertSpace2b" presStyleCnt="0"/>
      <dgm:spPr/>
    </dgm:pt>
    <dgm:pt modelId="{6D57A972-0113-4B42-BD28-8FF1D684970C}" type="pres">
      <dgm:prSet presAssocID="{9548D4EB-E13A-4C16-A48F-CECC74A62EBA}" presName="horz2" presStyleCnt="0"/>
      <dgm:spPr/>
    </dgm:pt>
    <dgm:pt modelId="{B66468C1-22F8-41A2-9E40-3129BF72DABB}" type="pres">
      <dgm:prSet presAssocID="{9548D4EB-E13A-4C16-A48F-CECC74A62EBA}" presName="horzSpace2" presStyleCnt="0"/>
      <dgm:spPr/>
    </dgm:pt>
    <dgm:pt modelId="{44D419E0-7A45-4EDE-9CAF-33192D17489F}" type="pres">
      <dgm:prSet presAssocID="{9548D4EB-E13A-4C16-A48F-CECC74A62EBA}" presName="tx2" presStyleLbl="revTx" presStyleIdx="5" presStyleCnt="7"/>
      <dgm:spPr/>
    </dgm:pt>
    <dgm:pt modelId="{5FFAC50E-74EA-4787-9D7B-98BA8F906B61}" type="pres">
      <dgm:prSet presAssocID="{9548D4EB-E13A-4C16-A48F-CECC74A62EBA}" presName="vert2" presStyleCnt="0"/>
      <dgm:spPr/>
    </dgm:pt>
    <dgm:pt modelId="{B37EE827-1F0A-4D90-AC5C-14715A36C966}" type="pres">
      <dgm:prSet presAssocID="{9548D4EB-E13A-4C16-A48F-CECC74A62EBA}" presName="thinLine2b" presStyleLbl="callout" presStyleIdx="4"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pt>
    <dgm:pt modelId="{47AEE65D-E2A8-4AD8-B5CD-BBDC4833A950}" type="pres">
      <dgm:prSet presAssocID="{9548D4EB-E13A-4C16-A48F-CECC74A62EBA}" presName="vertSpace2b" presStyleCnt="0"/>
      <dgm:spPr/>
    </dgm:pt>
    <dgm:pt modelId="{7EC6FF1C-25A4-4DB7-AF3D-096CBEC8AE20}" type="pres">
      <dgm:prSet presAssocID="{F0DDEA2A-521A-4B14-A5D9-EB601CC25FE8}" presName="horz2" presStyleCnt="0"/>
      <dgm:spPr/>
    </dgm:pt>
    <dgm:pt modelId="{C3AB76ED-C19B-415B-905F-A87D1F8870ED}" type="pres">
      <dgm:prSet presAssocID="{F0DDEA2A-521A-4B14-A5D9-EB601CC25FE8}" presName="horzSpace2" presStyleCnt="0"/>
      <dgm:spPr/>
    </dgm:pt>
    <dgm:pt modelId="{6BBB7369-F88E-416A-8EE4-F27EE06C5620}" type="pres">
      <dgm:prSet presAssocID="{F0DDEA2A-521A-4B14-A5D9-EB601CC25FE8}" presName="tx2" presStyleLbl="revTx" presStyleIdx="6" presStyleCnt="7"/>
      <dgm:spPr/>
    </dgm:pt>
    <dgm:pt modelId="{85C9F046-04A3-49B9-9EDA-2BB8706F9E92}" type="pres">
      <dgm:prSet presAssocID="{F0DDEA2A-521A-4B14-A5D9-EB601CC25FE8}" presName="vert2" presStyleCnt="0"/>
      <dgm:spPr/>
    </dgm:pt>
    <dgm:pt modelId="{BE967B57-0147-4930-8A8F-88958A2ECA63}" type="pres">
      <dgm:prSet presAssocID="{F0DDEA2A-521A-4B14-A5D9-EB601CC25FE8}" presName="thinLine2b" presStyleLbl="callout" presStyleIdx="5" presStyleCnt="6"/>
      <dgm:spPr>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dgm:spPr>
    </dgm:pt>
    <dgm:pt modelId="{E11881C5-B4B7-442D-85B8-C156A94E0595}" type="pres">
      <dgm:prSet presAssocID="{F0DDEA2A-521A-4B14-A5D9-EB601CC25FE8}" presName="vertSpace2b" presStyleCnt="0"/>
      <dgm:spPr/>
    </dgm:pt>
  </dgm:ptLst>
  <dgm:cxnLst>
    <dgm:cxn modelId="{85829102-7A00-4F95-AD2F-6A225F9C97D6}" type="presOf" srcId="{7BCE9F3C-A2F9-4F04-8925-6FD93FB2CB4B}" destId="{3036DDB2-AE06-468F-96F2-D888D3CAE9AC}" srcOrd="0" destOrd="0" presId="urn:microsoft.com/office/officeart/2008/layout/LinedList"/>
    <dgm:cxn modelId="{FCE67D23-5FF7-46B1-8300-71DBC2584ECD}" type="presOf" srcId="{F0DDEA2A-521A-4B14-A5D9-EB601CC25FE8}" destId="{6BBB7369-F88E-416A-8EE4-F27EE06C5620}" srcOrd="0" destOrd="0" presId="urn:microsoft.com/office/officeart/2008/layout/LinedList"/>
    <dgm:cxn modelId="{2B236F2F-83FB-4EBE-A96B-74C71366B8BE}" type="presOf" srcId="{3A900EE5-6ABC-473D-89DD-61495AA4E2CB}" destId="{04001C80-5663-468B-80EC-4159CF79AA16}" srcOrd="0" destOrd="0" presId="urn:microsoft.com/office/officeart/2008/layout/LinedList"/>
    <dgm:cxn modelId="{95E7A15B-EB12-421B-A021-89B3261F7078}" srcId="{DFFE9291-41DA-481A-A814-57CBF3B8233C}" destId="{3A900EE5-6ABC-473D-89DD-61495AA4E2CB}" srcOrd="0" destOrd="0" parTransId="{EAD39A5E-D727-40DA-B238-8D4D66D20B8C}" sibTransId="{CED31F82-5B0D-4FB8-BFAE-BE47BC01B5D2}"/>
    <dgm:cxn modelId="{B63D2242-8A68-46B5-8F62-A5E7780C90D3}" srcId="{3A900EE5-6ABC-473D-89DD-61495AA4E2CB}" destId="{A3B94DB8-DFD7-4C95-9F93-09A46156B87B}" srcOrd="0" destOrd="0" parTransId="{0C150446-767F-4711-8E2B-F9FF68286286}" sibTransId="{BAEE7C04-A2E3-4F0C-A415-B340994CAFF0}"/>
    <dgm:cxn modelId="{8A900D63-DDA7-4E98-B925-836784E3EBDC}" type="presOf" srcId="{5E182131-1D6B-443F-B7C1-7545257894B2}" destId="{CEFC418A-23D7-4D55-A0FE-F1A0703D62CF}" srcOrd="0" destOrd="0" presId="urn:microsoft.com/office/officeart/2008/layout/LinedList"/>
    <dgm:cxn modelId="{EBB47970-4A04-4730-B259-958E244D6495}" srcId="{3A900EE5-6ABC-473D-89DD-61495AA4E2CB}" destId="{5E182131-1D6B-443F-B7C1-7545257894B2}" srcOrd="3" destOrd="0" parTransId="{96693932-0163-4CC6-B6CC-14725E621F29}" sibTransId="{BED78FAD-9B28-411F-A517-56D512BB709A}"/>
    <dgm:cxn modelId="{9A70D470-9308-4C45-BA0E-E2EFF6E7D269}" srcId="{3A900EE5-6ABC-473D-89DD-61495AA4E2CB}" destId="{9548D4EB-E13A-4C16-A48F-CECC74A62EBA}" srcOrd="4" destOrd="0" parTransId="{8DBEF695-F055-4225-A744-A0680DA46314}" sibTransId="{563C7E53-1A3C-4151-B431-F28DD7A19CDF}"/>
    <dgm:cxn modelId="{F8C97D71-24AA-49EC-A08F-B68B6482043A}" srcId="{3A900EE5-6ABC-473D-89DD-61495AA4E2CB}" destId="{667DA366-BF4C-4CD2-9312-53D6283AD757}" srcOrd="2" destOrd="0" parTransId="{73E61E56-6ED4-4BD3-BD42-E76B51FF3093}" sibTransId="{E0547A27-3677-4E23-9845-C26225222A56}"/>
    <dgm:cxn modelId="{038CA881-8E2E-4A39-97DC-F3D6057E8F58}" type="presOf" srcId="{A3B94DB8-DFD7-4C95-9F93-09A46156B87B}" destId="{FA7B188E-0470-494B-A0AA-76CA1D7FB0CC}" srcOrd="0" destOrd="0" presId="urn:microsoft.com/office/officeart/2008/layout/LinedList"/>
    <dgm:cxn modelId="{330D4382-C4C5-49FD-BBC9-E1774575B7EF}" srcId="{3A900EE5-6ABC-473D-89DD-61495AA4E2CB}" destId="{F0DDEA2A-521A-4B14-A5D9-EB601CC25FE8}" srcOrd="5" destOrd="0" parTransId="{00CAC3E0-6B9B-42F5-97B1-113A51555DCA}" sibTransId="{784179CB-7827-41C6-AB77-48B31E6FFBB1}"/>
    <dgm:cxn modelId="{D39CFCB8-866C-45DC-8016-A3B07A8C26C6}" type="presOf" srcId="{667DA366-BF4C-4CD2-9312-53D6283AD757}" destId="{8E20EA2B-965A-4571-89D8-0F22CC839CD2}" srcOrd="0" destOrd="0" presId="urn:microsoft.com/office/officeart/2008/layout/LinedList"/>
    <dgm:cxn modelId="{866B5FC3-3D19-475A-8D4B-8C6FDE1BBF04}" srcId="{3A900EE5-6ABC-473D-89DD-61495AA4E2CB}" destId="{7BCE9F3C-A2F9-4F04-8925-6FD93FB2CB4B}" srcOrd="1" destOrd="0" parTransId="{972A7DB9-0270-46DB-8D26-D6BA76ADDB63}" sibTransId="{16D6DEFC-E829-4E57-B8F4-DB131843CD2F}"/>
    <dgm:cxn modelId="{98E749C6-9391-4E07-8890-803AE995A11C}" type="presOf" srcId="{9548D4EB-E13A-4C16-A48F-CECC74A62EBA}" destId="{44D419E0-7A45-4EDE-9CAF-33192D17489F}" srcOrd="0" destOrd="0" presId="urn:microsoft.com/office/officeart/2008/layout/LinedList"/>
    <dgm:cxn modelId="{32CAA0F3-A994-4CEE-BAC3-1DD3C49F7D9C}" type="presOf" srcId="{DFFE9291-41DA-481A-A814-57CBF3B8233C}" destId="{4FC5EEE9-01BC-4272-873A-C94183CA92C1}" srcOrd="0" destOrd="0" presId="urn:microsoft.com/office/officeart/2008/layout/LinedList"/>
    <dgm:cxn modelId="{F2CC7C54-E020-4A71-8C1B-FF238933E944}" type="presParOf" srcId="{4FC5EEE9-01BC-4272-873A-C94183CA92C1}" destId="{9DD2F767-96F1-47F0-9B98-21D237EA4B9E}" srcOrd="0" destOrd="0" presId="urn:microsoft.com/office/officeart/2008/layout/LinedList"/>
    <dgm:cxn modelId="{947EAA49-8ABC-49FD-8A8B-A19675A817B4}" type="presParOf" srcId="{4FC5EEE9-01BC-4272-873A-C94183CA92C1}" destId="{76C57D79-4DAF-45EF-910F-44B46EEB1FEA}" srcOrd="1" destOrd="0" presId="urn:microsoft.com/office/officeart/2008/layout/LinedList"/>
    <dgm:cxn modelId="{5EF9BAC1-4B29-41A4-8E37-50F9EBB14450}" type="presParOf" srcId="{76C57D79-4DAF-45EF-910F-44B46EEB1FEA}" destId="{04001C80-5663-468B-80EC-4159CF79AA16}" srcOrd="0" destOrd="0" presId="urn:microsoft.com/office/officeart/2008/layout/LinedList"/>
    <dgm:cxn modelId="{1E7A6482-E788-463A-9486-D7E21E7EF0A1}" type="presParOf" srcId="{76C57D79-4DAF-45EF-910F-44B46EEB1FEA}" destId="{469DF00B-F79B-42D0-AC2A-FA42C1A9507C}" srcOrd="1" destOrd="0" presId="urn:microsoft.com/office/officeart/2008/layout/LinedList"/>
    <dgm:cxn modelId="{558C4AB0-838B-491C-872F-A05AB5CCEAFE}" type="presParOf" srcId="{469DF00B-F79B-42D0-AC2A-FA42C1A9507C}" destId="{0C40BA08-A138-4BB6-BFF2-0D494DA37761}" srcOrd="0" destOrd="0" presId="urn:microsoft.com/office/officeart/2008/layout/LinedList"/>
    <dgm:cxn modelId="{916C8780-23B0-4272-8C3A-27296E630EBC}" type="presParOf" srcId="{469DF00B-F79B-42D0-AC2A-FA42C1A9507C}" destId="{974F8961-E9CE-4BA0-8869-F0E19D408685}" srcOrd="1" destOrd="0" presId="urn:microsoft.com/office/officeart/2008/layout/LinedList"/>
    <dgm:cxn modelId="{9FA6FCD3-BE06-4CAB-9F69-E44C2249E5A4}" type="presParOf" srcId="{974F8961-E9CE-4BA0-8869-F0E19D408685}" destId="{67613C53-6B4A-4285-B7DA-DC38E46BD909}" srcOrd="0" destOrd="0" presId="urn:microsoft.com/office/officeart/2008/layout/LinedList"/>
    <dgm:cxn modelId="{C96EACBB-04D0-42D0-AB2A-66FA6ADE5AF4}" type="presParOf" srcId="{974F8961-E9CE-4BA0-8869-F0E19D408685}" destId="{FA7B188E-0470-494B-A0AA-76CA1D7FB0CC}" srcOrd="1" destOrd="0" presId="urn:microsoft.com/office/officeart/2008/layout/LinedList"/>
    <dgm:cxn modelId="{83388D1B-A241-4FF7-BB72-1090C66022FD}" type="presParOf" srcId="{974F8961-E9CE-4BA0-8869-F0E19D408685}" destId="{40377AE3-74FF-404D-B2DA-75B54F944AF0}" srcOrd="2" destOrd="0" presId="urn:microsoft.com/office/officeart/2008/layout/LinedList"/>
    <dgm:cxn modelId="{A964D718-FD09-4107-B06F-D72D4CBD0FC8}" type="presParOf" srcId="{469DF00B-F79B-42D0-AC2A-FA42C1A9507C}" destId="{E5774954-DE3E-4364-9724-9A5D74BA6EC6}" srcOrd="2" destOrd="0" presId="urn:microsoft.com/office/officeart/2008/layout/LinedList"/>
    <dgm:cxn modelId="{46FE1486-FD46-4629-AA61-0B19133637D9}" type="presParOf" srcId="{469DF00B-F79B-42D0-AC2A-FA42C1A9507C}" destId="{55E7BB1E-200D-464D-AF5A-962F7BFE765C}" srcOrd="3" destOrd="0" presId="urn:microsoft.com/office/officeart/2008/layout/LinedList"/>
    <dgm:cxn modelId="{4DD8F8B9-F239-4C31-993D-F22CA7FA5480}" type="presParOf" srcId="{469DF00B-F79B-42D0-AC2A-FA42C1A9507C}" destId="{5471BB02-9868-4E3F-A3BA-4A4DEF42F779}" srcOrd="4" destOrd="0" presId="urn:microsoft.com/office/officeart/2008/layout/LinedList"/>
    <dgm:cxn modelId="{65724788-8728-476C-A524-22CA4A1C1C93}" type="presParOf" srcId="{5471BB02-9868-4E3F-A3BA-4A4DEF42F779}" destId="{AE6F658C-75CC-469B-B540-C5FF24E9ACC5}" srcOrd="0" destOrd="0" presId="urn:microsoft.com/office/officeart/2008/layout/LinedList"/>
    <dgm:cxn modelId="{6969275A-0FAF-4535-85A2-7B2EFA8388AB}" type="presParOf" srcId="{5471BB02-9868-4E3F-A3BA-4A4DEF42F779}" destId="{3036DDB2-AE06-468F-96F2-D888D3CAE9AC}" srcOrd="1" destOrd="0" presId="urn:microsoft.com/office/officeart/2008/layout/LinedList"/>
    <dgm:cxn modelId="{339CB85D-2950-430D-8F9A-302B00EB37D1}" type="presParOf" srcId="{5471BB02-9868-4E3F-A3BA-4A4DEF42F779}" destId="{3456A619-80C7-4A79-8BE9-A952FC2C3BE4}" srcOrd="2" destOrd="0" presId="urn:microsoft.com/office/officeart/2008/layout/LinedList"/>
    <dgm:cxn modelId="{E585CDAE-E548-466D-B40D-2292229A3619}" type="presParOf" srcId="{469DF00B-F79B-42D0-AC2A-FA42C1A9507C}" destId="{25CA783D-804A-4718-A65F-D633E2551F2E}" srcOrd="5" destOrd="0" presId="urn:microsoft.com/office/officeart/2008/layout/LinedList"/>
    <dgm:cxn modelId="{562EF0C5-7DED-4526-A757-C92893602235}" type="presParOf" srcId="{469DF00B-F79B-42D0-AC2A-FA42C1A9507C}" destId="{53F8AB8F-85C7-440B-BAB2-81577EF98E58}" srcOrd="6" destOrd="0" presId="urn:microsoft.com/office/officeart/2008/layout/LinedList"/>
    <dgm:cxn modelId="{7274B10F-8A9B-4E5F-A56E-CAF53F378E25}" type="presParOf" srcId="{469DF00B-F79B-42D0-AC2A-FA42C1A9507C}" destId="{3DCA3E6C-D650-410B-97B5-1A1EE7FDB7A7}" srcOrd="7" destOrd="0" presId="urn:microsoft.com/office/officeart/2008/layout/LinedList"/>
    <dgm:cxn modelId="{24B8E6BA-0BEB-496D-820A-7C8A9ABE4634}" type="presParOf" srcId="{3DCA3E6C-D650-410B-97B5-1A1EE7FDB7A7}" destId="{1FE980AA-8F8A-4536-8842-4B10250463BB}" srcOrd="0" destOrd="0" presId="urn:microsoft.com/office/officeart/2008/layout/LinedList"/>
    <dgm:cxn modelId="{6B7635DB-9E44-4CBE-8A79-8F2AAB68C9AA}" type="presParOf" srcId="{3DCA3E6C-D650-410B-97B5-1A1EE7FDB7A7}" destId="{8E20EA2B-965A-4571-89D8-0F22CC839CD2}" srcOrd="1" destOrd="0" presId="urn:microsoft.com/office/officeart/2008/layout/LinedList"/>
    <dgm:cxn modelId="{CC91445E-C9B5-419E-921D-2DAFECAF539F}" type="presParOf" srcId="{3DCA3E6C-D650-410B-97B5-1A1EE7FDB7A7}" destId="{3F41E68B-FF00-4797-8C81-2FC470DDEEAB}" srcOrd="2" destOrd="0" presId="urn:microsoft.com/office/officeart/2008/layout/LinedList"/>
    <dgm:cxn modelId="{DC924836-2BE9-47DE-91DB-2A6146B9385A}" type="presParOf" srcId="{469DF00B-F79B-42D0-AC2A-FA42C1A9507C}" destId="{AABD15F3-D132-4FB4-AFDE-99D83C156B52}" srcOrd="8" destOrd="0" presId="urn:microsoft.com/office/officeart/2008/layout/LinedList"/>
    <dgm:cxn modelId="{660FD90A-B64F-450F-842E-AC033DD17DF1}" type="presParOf" srcId="{469DF00B-F79B-42D0-AC2A-FA42C1A9507C}" destId="{4A757614-5267-402D-95E6-69DC8A52FA4F}" srcOrd="9" destOrd="0" presId="urn:microsoft.com/office/officeart/2008/layout/LinedList"/>
    <dgm:cxn modelId="{C1E57139-421D-4396-BA94-A456C96128FB}" type="presParOf" srcId="{469DF00B-F79B-42D0-AC2A-FA42C1A9507C}" destId="{7B0B556D-B27D-4886-A5B9-9D07DEBFA3A1}" srcOrd="10" destOrd="0" presId="urn:microsoft.com/office/officeart/2008/layout/LinedList"/>
    <dgm:cxn modelId="{A31A799F-50D6-4FF1-A65D-36EF3AFE74E4}" type="presParOf" srcId="{7B0B556D-B27D-4886-A5B9-9D07DEBFA3A1}" destId="{C22C9F62-F677-4737-804C-4F5A3A0528D9}" srcOrd="0" destOrd="0" presId="urn:microsoft.com/office/officeart/2008/layout/LinedList"/>
    <dgm:cxn modelId="{43FD51C4-EF14-42A2-B718-4CD08D3F3314}" type="presParOf" srcId="{7B0B556D-B27D-4886-A5B9-9D07DEBFA3A1}" destId="{CEFC418A-23D7-4D55-A0FE-F1A0703D62CF}" srcOrd="1" destOrd="0" presId="urn:microsoft.com/office/officeart/2008/layout/LinedList"/>
    <dgm:cxn modelId="{38451427-B006-4882-90E6-3F8113AEF334}" type="presParOf" srcId="{7B0B556D-B27D-4886-A5B9-9D07DEBFA3A1}" destId="{A6767CC8-6F14-4033-A74F-71C566DF377D}" srcOrd="2" destOrd="0" presId="urn:microsoft.com/office/officeart/2008/layout/LinedList"/>
    <dgm:cxn modelId="{F1A01339-C543-45AF-8960-ED5D2ED75E64}" type="presParOf" srcId="{469DF00B-F79B-42D0-AC2A-FA42C1A9507C}" destId="{92CE6935-93BE-4AE4-A6FA-BCF135B33571}" srcOrd="11" destOrd="0" presId="urn:microsoft.com/office/officeart/2008/layout/LinedList"/>
    <dgm:cxn modelId="{2658E439-0DAA-4B65-A643-B7530FB08F8D}" type="presParOf" srcId="{469DF00B-F79B-42D0-AC2A-FA42C1A9507C}" destId="{5F312D2E-5BE7-4AA1-B64D-0FEC4A9F7A9A}" srcOrd="12" destOrd="0" presId="urn:microsoft.com/office/officeart/2008/layout/LinedList"/>
    <dgm:cxn modelId="{EBBE46C2-F052-4AAA-BBBA-6F0760393B08}" type="presParOf" srcId="{469DF00B-F79B-42D0-AC2A-FA42C1A9507C}" destId="{6D57A972-0113-4B42-BD28-8FF1D684970C}" srcOrd="13" destOrd="0" presId="urn:microsoft.com/office/officeart/2008/layout/LinedList"/>
    <dgm:cxn modelId="{F8024EB2-53D9-4699-9CF9-8EB67F9E2078}" type="presParOf" srcId="{6D57A972-0113-4B42-BD28-8FF1D684970C}" destId="{B66468C1-22F8-41A2-9E40-3129BF72DABB}" srcOrd="0" destOrd="0" presId="urn:microsoft.com/office/officeart/2008/layout/LinedList"/>
    <dgm:cxn modelId="{9E2CA40C-90CA-487F-9929-768DF1ED247A}" type="presParOf" srcId="{6D57A972-0113-4B42-BD28-8FF1D684970C}" destId="{44D419E0-7A45-4EDE-9CAF-33192D17489F}" srcOrd="1" destOrd="0" presId="urn:microsoft.com/office/officeart/2008/layout/LinedList"/>
    <dgm:cxn modelId="{F6617038-3775-47CA-B589-C4FE6994C8D4}" type="presParOf" srcId="{6D57A972-0113-4B42-BD28-8FF1D684970C}" destId="{5FFAC50E-74EA-4787-9D7B-98BA8F906B61}" srcOrd="2" destOrd="0" presId="urn:microsoft.com/office/officeart/2008/layout/LinedList"/>
    <dgm:cxn modelId="{B668231A-6693-48AF-8EC5-FF9EE53D2C63}" type="presParOf" srcId="{469DF00B-F79B-42D0-AC2A-FA42C1A9507C}" destId="{B37EE827-1F0A-4D90-AC5C-14715A36C966}" srcOrd="14" destOrd="0" presId="urn:microsoft.com/office/officeart/2008/layout/LinedList"/>
    <dgm:cxn modelId="{D7B5994B-75E7-44DD-AFE8-B5FBB4AB4EFA}" type="presParOf" srcId="{469DF00B-F79B-42D0-AC2A-FA42C1A9507C}" destId="{47AEE65D-E2A8-4AD8-B5CD-BBDC4833A950}" srcOrd="15" destOrd="0" presId="urn:microsoft.com/office/officeart/2008/layout/LinedList"/>
    <dgm:cxn modelId="{2C5DDD77-3F0D-4E9F-8B50-482AD5998D18}" type="presParOf" srcId="{469DF00B-F79B-42D0-AC2A-FA42C1A9507C}" destId="{7EC6FF1C-25A4-4DB7-AF3D-096CBEC8AE20}" srcOrd="16" destOrd="0" presId="urn:microsoft.com/office/officeart/2008/layout/LinedList"/>
    <dgm:cxn modelId="{7BA82ABA-C1D4-4341-996A-E3B808AA17F3}" type="presParOf" srcId="{7EC6FF1C-25A4-4DB7-AF3D-096CBEC8AE20}" destId="{C3AB76ED-C19B-415B-905F-A87D1F8870ED}" srcOrd="0" destOrd="0" presId="urn:microsoft.com/office/officeart/2008/layout/LinedList"/>
    <dgm:cxn modelId="{012ACD4E-5671-4B49-AAEB-E60AD58FB8C4}" type="presParOf" srcId="{7EC6FF1C-25A4-4DB7-AF3D-096CBEC8AE20}" destId="{6BBB7369-F88E-416A-8EE4-F27EE06C5620}" srcOrd="1" destOrd="0" presId="urn:microsoft.com/office/officeart/2008/layout/LinedList"/>
    <dgm:cxn modelId="{59548422-FCFE-4E25-8F0D-C5A6BFF0DC91}" type="presParOf" srcId="{7EC6FF1C-25A4-4DB7-AF3D-096CBEC8AE20}" destId="{85C9F046-04A3-49B9-9EDA-2BB8706F9E92}" srcOrd="2" destOrd="0" presId="urn:microsoft.com/office/officeart/2008/layout/LinedList"/>
    <dgm:cxn modelId="{E859F4AE-358E-4077-879C-9F377AC559FF}" type="presParOf" srcId="{469DF00B-F79B-42D0-AC2A-FA42C1A9507C}" destId="{BE967B57-0147-4930-8A8F-88958A2ECA63}" srcOrd="17" destOrd="0" presId="urn:microsoft.com/office/officeart/2008/layout/LinedList"/>
    <dgm:cxn modelId="{A0B007CB-3C12-415B-B466-12FFA5C9E143}" type="presParOf" srcId="{469DF00B-F79B-42D0-AC2A-FA42C1A9507C}" destId="{E11881C5-B4B7-442D-85B8-C156A94E0595}"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9.xml><?xml version="1.0" encoding="utf-8"?>
<dgm:dataModel xmlns:dgm="http://schemas.openxmlformats.org/drawingml/2006/diagram" xmlns:a="http://schemas.openxmlformats.org/drawingml/2006/main">
  <dgm:ptLst>
    <dgm:pt modelId="{BF641148-E147-48CB-945D-210E7E0681A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5A760E4-4AF2-4C0D-BFE8-9797980E085A}" type="parTrans" cxnId="{18EC60B3-C673-4D77-AA68-14CE4493D441}">
      <dgm:prSet/>
      <dgm:spPr/>
      <dgm:t>
        <a:bodyPr/>
        <a:lstStyle/>
        <a:p>
          <a:endParaRPr lang="en-US"/>
        </a:p>
      </dgm:t>
    </dgm:pt>
    <dgm:pt modelId="{D1BC9F98-D5C1-43B9-812A-05F8F95D2499}">
      <dgm:prSet custT="1"/>
      <dgm:spPr>
        <a:noFill/>
        <a:ln>
          <a:noFill/>
        </a:ln>
      </dgm:spPr>
      <dgm:t>
        <a:bodyPr/>
        <a:lstStyle/>
        <a:p>
          <a:r>
            <a:rPr lang="es-LA" sz="2600" b="1" i="0" strike="noStrike" cap="none" spc="0" baseline="0">
              <a:solidFill>
                <a:srgbClr val="000000"/>
              </a:solidFill>
              <a:effectLst/>
              <a:latin typeface="Calibri"/>
              <a:ea typeface="Calibri"/>
              <a:cs typeface="Calibri"/>
            </a:rPr>
            <a:t>La conducta visual o escrita también puede ser acoso sexual, como:</a:t>
          </a:r>
        </a:p>
      </dgm:t>
    </dgm:pt>
    <dgm:pt modelId="{5EBAD595-869B-4F48-86D6-55DCE019FA5A}" type="parTrans" cxnId="{3631311E-0D19-4BDB-96DD-870AF03385AF}">
      <dgm:prSet/>
      <dgm:spPr/>
      <dgm:t>
        <a:bodyPr/>
        <a:lstStyle/>
        <a:p>
          <a:endParaRPr lang="en-US"/>
        </a:p>
      </dgm:t>
    </dgm:pt>
    <dgm:pt modelId="{563B53AE-1942-41BE-88F1-9D5C487FC7E1}">
      <dgm:prSet custT="1"/>
      <dgm:spPr>
        <a:noFill/>
        <a:ln>
          <a:noFill/>
        </a:ln>
      </dgm:spPr>
      <dgm:t>
        <a:bodyPr/>
        <a:lstStyle/>
        <a:p>
          <a:r>
            <a:rPr lang="es-LA" sz="1800" b="0" i="0" strike="noStrike" cap="none" spc="0" baseline="0">
              <a:solidFill>
                <a:srgbClr val="000000"/>
              </a:solidFill>
              <a:effectLst/>
              <a:latin typeface="Calibri"/>
              <a:ea typeface="Calibri"/>
              <a:cs typeface="Calibri"/>
            </a:rPr>
            <a:t>Leering</a:t>
          </a:r>
        </a:p>
      </dgm:t>
    </dgm:pt>
    <dgm:pt modelId="{EF64CE40-2FDB-4484-AB53-5AFDE1BAA5F8}" type="sibTrans" cxnId="{3631311E-0D19-4BDB-96DD-870AF03385AF}">
      <dgm:prSet/>
      <dgm:spPr/>
      <dgm:t>
        <a:bodyPr/>
        <a:lstStyle/>
        <a:p>
          <a:endParaRPr lang="en-US"/>
        </a:p>
      </dgm:t>
    </dgm:pt>
    <dgm:pt modelId="{B1F3FC5D-F42C-46A3-8CFF-9BAD39F7EFA4}" type="parTrans" cxnId="{5E886654-9F88-4BA7-A09A-C54D328386FD}">
      <dgm:prSet/>
      <dgm:spPr/>
      <dgm:t>
        <a:bodyPr/>
        <a:lstStyle/>
        <a:p>
          <a:endParaRPr lang="en-US"/>
        </a:p>
      </dgm:t>
    </dgm:pt>
    <dgm:pt modelId="{9E5CC484-A2EA-4CDB-AEED-C4E45918337F}">
      <dgm:prSet custT="1"/>
      <dgm:spPr>
        <a:noFill/>
        <a:ln>
          <a:noFill/>
        </a:ln>
      </dgm:spPr>
      <dgm:t>
        <a:bodyPr/>
        <a:lstStyle/>
        <a:p>
          <a:r>
            <a:rPr lang="es-LA" sz="1800" b="0" i="0" strike="noStrike" cap="none" spc="0" baseline="0">
              <a:solidFill>
                <a:srgbClr val="000000"/>
              </a:solidFill>
              <a:effectLst/>
              <a:latin typeface="Calibri"/>
              <a:ea typeface="Calibri"/>
              <a:cs typeface="Calibri"/>
            </a:rPr>
            <a:t>Mirar fijamente</a:t>
          </a:r>
        </a:p>
      </dgm:t>
    </dgm:pt>
    <dgm:pt modelId="{0E7C8D25-BDFB-483C-A7F5-9994E7212A0E}" type="sibTrans" cxnId="{5E886654-9F88-4BA7-A09A-C54D328386FD}">
      <dgm:prSet/>
      <dgm:spPr/>
      <dgm:t>
        <a:bodyPr/>
        <a:lstStyle/>
        <a:p>
          <a:endParaRPr lang="en-US"/>
        </a:p>
      </dgm:t>
    </dgm:pt>
    <dgm:pt modelId="{102B57AB-FF81-4059-B8EA-CA7900F0BF1C}" type="parTrans" cxnId="{2538981C-7136-41A5-96CF-93E1A48CCBDE}">
      <dgm:prSet/>
      <dgm:spPr/>
      <dgm:t>
        <a:bodyPr/>
        <a:lstStyle/>
        <a:p>
          <a:endParaRPr lang="en-US"/>
        </a:p>
      </dgm:t>
    </dgm:pt>
    <dgm:pt modelId="{903DE7D6-D89F-492B-B480-A07699A029B8}">
      <dgm:prSet custT="1"/>
      <dgm:spPr>
        <a:noFill/>
        <a:ln>
          <a:noFill/>
        </a:ln>
      </dgm:spPr>
      <dgm:t>
        <a:bodyPr/>
        <a:lstStyle/>
        <a:p>
          <a:r>
            <a:rPr lang="es-LA" sz="1800" b="0" i="0" strike="noStrike" cap="none" spc="0" baseline="0">
              <a:solidFill>
                <a:srgbClr val="000000"/>
              </a:solidFill>
              <a:effectLst/>
              <a:latin typeface="Calibri"/>
              <a:ea typeface="Calibri"/>
              <a:cs typeface="Calibri"/>
            </a:rPr>
            <a:t>Gustos sexuales</a:t>
          </a:r>
        </a:p>
      </dgm:t>
    </dgm:pt>
    <dgm:pt modelId="{60BD995F-BDED-490D-AC41-0FA891B9C3B1}" type="sibTrans" cxnId="{2538981C-7136-41A5-96CF-93E1A48CCBDE}">
      <dgm:prSet/>
      <dgm:spPr/>
      <dgm:t>
        <a:bodyPr/>
        <a:lstStyle/>
        <a:p>
          <a:endParaRPr lang="en-US"/>
        </a:p>
      </dgm:t>
    </dgm:pt>
    <dgm:pt modelId="{015080EE-0A24-4623-AD3A-7D48494EDC76}" type="parTrans" cxnId="{1E93033F-15D1-4915-BADE-00DE8188257B}">
      <dgm:prSet/>
      <dgm:spPr/>
      <dgm:t>
        <a:bodyPr/>
        <a:lstStyle/>
        <a:p>
          <a:endParaRPr lang="en-US"/>
        </a:p>
      </dgm:t>
    </dgm:pt>
    <dgm:pt modelId="{B8F1333B-ABAB-4EA6-8420-8D4B33C8F7A7}">
      <dgm:prSet custT="1"/>
      <dgm:spPr>
        <a:noFill/>
        <a:ln>
          <a:noFill/>
        </a:ln>
      </dgm:spPr>
      <dgm:t>
        <a:bodyPr/>
        <a:lstStyle/>
        <a:p>
          <a:r>
            <a:rPr lang="es-LA" sz="1800" b="0" i="0" strike="noStrike" cap="none" spc="0" baseline="0">
              <a:solidFill>
                <a:srgbClr val="000000"/>
              </a:solidFill>
              <a:effectLst/>
              <a:latin typeface="Calibri"/>
              <a:ea typeface="Calibri"/>
              <a:cs typeface="Calibri"/>
            </a:rPr>
            <a:t>Mostrar objetos, imágenes o videos sexualmente sugestivos o explícitos</a:t>
          </a:r>
        </a:p>
      </dgm:t>
    </dgm:pt>
    <dgm:pt modelId="{4FDA4DAB-C206-4BB3-A612-AFE9C7E3B57E}" type="sibTrans" cxnId="{1E93033F-15D1-4915-BADE-00DE8188257B}">
      <dgm:prSet/>
      <dgm:spPr/>
      <dgm:t>
        <a:bodyPr/>
        <a:lstStyle/>
        <a:p>
          <a:endParaRPr lang="en-US"/>
        </a:p>
      </dgm:t>
    </dgm:pt>
    <dgm:pt modelId="{30F26F28-F252-481C-8D58-A4EDAB4BDAD8}" type="parTrans" cxnId="{BB3A7DAB-7EF5-48E9-8B28-09FF9420A1B1}">
      <dgm:prSet/>
      <dgm:spPr/>
      <dgm:t>
        <a:bodyPr/>
        <a:lstStyle/>
        <a:p>
          <a:endParaRPr lang="en-US"/>
        </a:p>
      </dgm:t>
    </dgm:pt>
    <dgm:pt modelId="{56BF32FC-2B60-46D2-9573-6CCE3271B11A}">
      <dgm:prSet custT="1"/>
      <dgm:spPr>
        <a:noFill/>
        <a:ln>
          <a:noFill/>
        </a:ln>
      </dgm:spPr>
      <dgm:t>
        <a:bodyPr/>
        <a:lstStyle/>
        <a:p>
          <a:r>
            <a:rPr lang="es-LA" sz="1800" b="0" i="0" strike="noStrike" cap="none" spc="0" baseline="0">
              <a:solidFill>
                <a:srgbClr val="000000"/>
              </a:solidFill>
              <a:effectLst/>
              <a:latin typeface="Calibri"/>
              <a:ea typeface="Calibri"/>
              <a:cs typeface="Calibri"/>
            </a:rPr>
            <a:t>Enviar correos electrónicos, mensajes de texto u otras comunicaciones electrónicas sexualmente sugestivas o explícitas</a:t>
          </a:r>
        </a:p>
      </dgm:t>
    </dgm:pt>
    <dgm:pt modelId="{D70E2025-5D97-4E9B-8863-B43F3BE3BAE2}" type="sibTrans" cxnId="{BB3A7DAB-7EF5-48E9-8B28-09FF9420A1B1}">
      <dgm:prSet/>
      <dgm:spPr/>
      <dgm:t>
        <a:bodyPr/>
        <a:lstStyle/>
        <a:p>
          <a:endParaRPr lang="en-US"/>
        </a:p>
      </dgm:t>
    </dgm:pt>
    <dgm:pt modelId="{0FAF44A8-D2AA-4112-9F3E-3D16EA04DDD4}" type="sibTrans" cxnId="{18EC60B3-C673-4D77-AA68-14CE4493D441}">
      <dgm:prSet/>
      <dgm:spPr/>
      <dgm:t>
        <a:bodyPr/>
        <a:lstStyle/>
        <a:p>
          <a:endParaRPr lang="en-US"/>
        </a:p>
      </dgm:t>
    </dgm:pt>
    <dgm:pt modelId="{4DCD3275-0472-4BDD-97F0-AF6ADC447D45}" type="pres">
      <dgm:prSet presAssocID="{BF641148-E147-48CB-945D-210E7E0681A9}" presName="vert0" presStyleCnt="0">
        <dgm:presLayoutVars>
          <dgm:dir/>
          <dgm:animOne val="branch"/>
          <dgm:animLvl val="lvl"/>
        </dgm:presLayoutVars>
      </dgm:prSet>
      <dgm:spPr/>
    </dgm:pt>
    <dgm:pt modelId="{C9601054-612F-4984-8750-736A5911B21E}" type="pres">
      <dgm:prSet presAssocID="{D1BC9F98-D5C1-43B9-812A-05F8F95D2499}" presName="thickLine" presStyleLbl="alignNode1" presStyleIdx="0" presStyleCnt="1"/>
      <dgm:spPr>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dgm:spPr>
    </dgm:pt>
    <dgm:pt modelId="{8290D27F-46B7-4607-B2F5-4AE926AADE5E}" type="pres">
      <dgm:prSet presAssocID="{D1BC9F98-D5C1-43B9-812A-05F8F95D2499}" presName="horz1" presStyleCnt="0"/>
      <dgm:spPr/>
    </dgm:pt>
    <dgm:pt modelId="{BEDF4B48-2D4C-443E-BD22-BF5BFB509D5F}" type="pres">
      <dgm:prSet presAssocID="{D1BC9F98-D5C1-43B9-812A-05F8F95D2499}" presName="tx1" presStyleLbl="revTx" presStyleIdx="0" presStyleCnt="6" custScaleX="144867"/>
      <dgm:spPr/>
    </dgm:pt>
    <dgm:pt modelId="{8B21D238-8B70-464D-8CF5-B33D7E3CA848}" type="pres">
      <dgm:prSet presAssocID="{D1BC9F98-D5C1-43B9-812A-05F8F95D2499}" presName="vert1" presStyleCnt="0"/>
      <dgm:spPr/>
    </dgm:pt>
    <dgm:pt modelId="{B53C423E-F93D-4463-BD96-1942A42B7DC6}" type="pres">
      <dgm:prSet presAssocID="{563B53AE-1942-41BE-88F1-9D5C487FC7E1}" presName="vertSpace2a" presStyleCnt="0"/>
      <dgm:spPr/>
    </dgm:pt>
    <dgm:pt modelId="{A52A207D-4723-47DF-8FA2-8496F0BDBA27}" type="pres">
      <dgm:prSet presAssocID="{563B53AE-1942-41BE-88F1-9D5C487FC7E1}" presName="horz2" presStyleCnt="0"/>
      <dgm:spPr/>
    </dgm:pt>
    <dgm:pt modelId="{A57E2289-E392-4D2E-A678-625517181021}" type="pres">
      <dgm:prSet presAssocID="{563B53AE-1942-41BE-88F1-9D5C487FC7E1}" presName="horzSpace2" presStyleCnt="0"/>
      <dgm:spPr/>
    </dgm:pt>
    <dgm:pt modelId="{AF89559D-5885-4018-87A7-1D664F7DA9DB}" type="pres">
      <dgm:prSet presAssocID="{563B53AE-1942-41BE-88F1-9D5C487FC7E1}" presName="tx2" presStyleLbl="revTx" presStyleIdx="1" presStyleCnt="6"/>
      <dgm:spPr/>
    </dgm:pt>
    <dgm:pt modelId="{A467326F-11A2-486D-BB3B-A2D86D3FA41E}" type="pres">
      <dgm:prSet presAssocID="{563B53AE-1942-41BE-88F1-9D5C487FC7E1}" presName="vert2" presStyleCnt="0"/>
      <dgm:spPr/>
    </dgm:pt>
    <dgm:pt modelId="{06193558-81C3-469C-90BD-119AD69E9186}" type="pres">
      <dgm:prSet presAssocID="{563B53AE-1942-41BE-88F1-9D5C487FC7E1}" presName="thinLine2b" presStyleLbl="callout" presStyleIdx="0"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pt>
    <dgm:pt modelId="{C8BDFC79-7100-44CF-9BCA-1E4B41488B66}" type="pres">
      <dgm:prSet presAssocID="{563B53AE-1942-41BE-88F1-9D5C487FC7E1}" presName="vertSpace2b" presStyleCnt="0"/>
      <dgm:spPr/>
    </dgm:pt>
    <dgm:pt modelId="{09C71E00-A5B3-4D97-A761-A4675C3588FC}" type="pres">
      <dgm:prSet presAssocID="{9E5CC484-A2EA-4CDB-AEED-C4E45918337F}" presName="horz2" presStyleCnt="0"/>
      <dgm:spPr/>
    </dgm:pt>
    <dgm:pt modelId="{9D69C00F-D0AB-4CE5-882F-9B81E446157C}" type="pres">
      <dgm:prSet presAssocID="{9E5CC484-A2EA-4CDB-AEED-C4E45918337F}" presName="horzSpace2" presStyleCnt="0"/>
      <dgm:spPr/>
    </dgm:pt>
    <dgm:pt modelId="{521AD668-4B88-4CCD-8A4D-F73EC909D758}" type="pres">
      <dgm:prSet presAssocID="{9E5CC484-A2EA-4CDB-AEED-C4E45918337F}" presName="tx2" presStyleLbl="revTx" presStyleIdx="2" presStyleCnt="6"/>
      <dgm:spPr/>
    </dgm:pt>
    <dgm:pt modelId="{E0B9C79F-79EC-4742-9FE0-43E50496EC45}" type="pres">
      <dgm:prSet presAssocID="{9E5CC484-A2EA-4CDB-AEED-C4E45918337F}" presName="vert2" presStyleCnt="0"/>
      <dgm:spPr/>
    </dgm:pt>
    <dgm:pt modelId="{EA7C57B3-E997-4F4A-8CDC-6DAE52C5629C}" type="pres">
      <dgm:prSet presAssocID="{9E5CC484-A2EA-4CDB-AEED-C4E45918337F}" presName="thinLine2b" presStyleLbl="callout" presStyleIdx="1"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pt>
    <dgm:pt modelId="{C800B5DC-6A90-4B62-A98B-42505E3E7784}" type="pres">
      <dgm:prSet presAssocID="{9E5CC484-A2EA-4CDB-AEED-C4E45918337F}" presName="vertSpace2b" presStyleCnt="0"/>
      <dgm:spPr/>
    </dgm:pt>
    <dgm:pt modelId="{E25252A5-7DE6-4EAE-B74A-79254EAA08EE}" type="pres">
      <dgm:prSet presAssocID="{903DE7D6-D89F-492B-B480-A07699A029B8}" presName="horz2" presStyleCnt="0"/>
      <dgm:spPr/>
    </dgm:pt>
    <dgm:pt modelId="{75882E8A-A954-4795-AD6A-240BB341D22C}" type="pres">
      <dgm:prSet presAssocID="{903DE7D6-D89F-492B-B480-A07699A029B8}" presName="horzSpace2" presStyleCnt="0"/>
      <dgm:spPr/>
    </dgm:pt>
    <dgm:pt modelId="{6CEC15DE-6A48-4D0C-A553-4D577B2A7649}" type="pres">
      <dgm:prSet presAssocID="{903DE7D6-D89F-492B-B480-A07699A029B8}" presName="tx2" presStyleLbl="revTx" presStyleIdx="3" presStyleCnt="6"/>
      <dgm:spPr/>
    </dgm:pt>
    <dgm:pt modelId="{516F7D5B-FB0D-452C-98F6-46C19CB7733C}" type="pres">
      <dgm:prSet presAssocID="{903DE7D6-D89F-492B-B480-A07699A029B8}" presName="vert2" presStyleCnt="0"/>
      <dgm:spPr/>
    </dgm:pt>
    <dgm:pt modelId="{DE3ECEDF-86CF-440C-A859-06473E1C0D61}" type="pres">
      <dgm:prSet presAssocID="{903DE7D6-D89F-492B-B480-A07699A029B8}" presName="thinLine2b" presStyleLbl="callout" presStyleIdx="2"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pt>
    <dgm:pt modelId="{8158DF1C-9B26-4090-8C20-BB6B125FFB86}" type="pres">
      <dgm:prSet presAssocID="{903DE7D6-D89F-492B-B480-A07699A029B8}" presName="vertSpace2b" presStyleCnt="0"/>
      <dgm:spPr/>
    </dgm:pt>
    <dgm:pt modelId="{712997CA-25B7-4F06-AAEE-3D41B60CC4D4}" type="pres">
      <dgm:prSet presAssocID="{B8F1333B-ABAB-4EA6-8420-8D4B33C8F7A7}" presName="horz2" presStyleCnt="0"/>
      <dgm:spPr/>
    </dgm:pt>
    <dgm:pt modelId="{6EE9B696-8910-4016-9865-AF0A969196FB}" type="pres">
      <dgm:prSet presAssocID="{B8F1333B-ABAB-4EA6-8420-8D4B33C8F7A7}" presName="horzSpace2" presStyleCnt="0"/>
      <dgm:spPr/>
    </dgm:pt>
    <dgm:pt modelId="{BF10462E-B44D-41D7-BF53-18DA847979E9}" type="pres">
      <dgm:prSet presAssocID="{B8F1333B-ABAB-4EA6-8420-8D4B33C8F7A7}" presName="tx2" presStyleLbl="revTx" presStyleIdx="4" presStyleCnt="6"/>
      <dgm:spPr/>
    </dgm:pt>
    <dgm:pt modelId="{24D1AF7A-E237-4A21-9A7C-B6F560DB7E6D}" type="pres">
      <dgm:prSet presAssocID="{B8F1333B-ABAB-4EA6-8420-8D4B33C8F7A7}" presName="vert2" presStyleCnt="0"/>
      <dgm:spPr/>
    </dgm:pt>
    <dgm:pt modelId="{E7801F89-3978-4FCB-A1FA-55AFFA252E54}" type="pres">
      <dgm:prSet presAssocID="{B8F1333B-ABAB-4EA6-8420-8D4B33C8F7A7}" presName="thinLine2b" presStyleLbl="callout" presStyleIdx="3"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pt>
    <dgm:pt modelId="{A1608358-EF55-49C1-9FC7-EA0A3B39353E}" type="pres">
      <dgm:prSet presAssocID="{B8F1333B-ABAB-4EA6-8420-8D4B33C8F7A7}" presName="vertSpace2b" presStyleCnt="0"/>
      <dgm:spPr/>
    </dgm:pt>
    <dgm:pt modelId="{6B6F4614-3A69-4F90-B4B2-EB9373B0AB76}" type="pres">
      <dgm:prSet presAssocID="{56BF32FC-2B60-46D2-9573-6CCE3271B11A}" presName="horz2" presStyleCnt="0"/>
      <dgm:spPr/>
    </dgm:pt>
    <dgm:pt modelId="{DAC37BFB-F01A-4E06-AD84-4D9BFF318443}" type="pres">
      <dgm:prSet presAssocID="{56BF32FC-2B60-46D2-9573-6CCE3271B11A}" presName="horzSpace2" presStyleCnt="0"/>
      <dgm:spPr/>
    </dgm:pt>
    <dgm:pt modelId="{6DCF9578-0452-4650-965C-EAF3582D6CA3}" type="pres">
      <dgm:prSet presAssocID="{56BF32FC-2B60-46D2-9573-6CCE3271B11A}" presName="tx2" presStyleLbl="revTx" presStyleIdx="5" presStyleCnt="6"/>
      <dgm:spPr/>
    </dgm:pt>
    <dgm:pt modelId="{F2626129-BBBC-4C92-A80A-2B0E95AC665F}" type="pres">
      <dgm:prSet presAssocID="{56BF32FC-2B60-46D2-9573-6CCE3271B11A}" presName="vert2" presStyleCnt="0"/>
      <dgm:spPr/>
    </dgm:pt>
    <dgm:pt modelId="{26FC7588-F887-4E82-8A66-926A82CF2EFE}" type="pres">
      <dgm:prSet presAssocID="{56BF32FC-2B60-46D2-9573-6CCE3271B11A}" presName="thinLine2b" presStyleLbl="callout" presStyleIdx="4" presStyleCnt="5"/>
      <dgm:spPr>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dgm:spPr>
    </dgm:pt>
    <dgm:pt modelId="{42769444-8706-4735-A060-33E845B12C2D}" type="pres">
      <dgm:prSet presAssocID="{56BF32FC-2B60-46D2-9573-6CCE3271B11A}" presName="vertSpace2b" presStyleCnt="0"/>
      <dgm:spPr/>
    </dgm:pt>
  </dgm:ptLst>
  <dgm:cxnLst>
    <dgm:cxn modelId="{2538981C-7136-41A5-96CF-93E1A48CCBDE}" srcId="{D1BC9F98-D5C1-43B9-812A-05F8F95D2499}" destId="{903DE7D6-D89F-492B-B480-A07699A029B8}" srcOrd="2" destOrd="0" parTransId="{102B57AB-FF81-4059-B8EA-CA7900F0BF1C}" sibTransId="{60BD995F-BDED-490D-AC41-0FA891B9C3B1}"/>
    <dgm:cxn modelId="{3631311E-0D19-4BDB-96DD-870AF03385AF}" srcId="{D1BC9F98-D5C1-43B9-812A-05F8F95D2499}" destId="{563B53AE-1942-41BE-88F1-9D5C487FC7E1}" srcOrd="0" destOrd="0" parTransId="{5EBAD595-869B-4F48-86D6-55DCE019FA5A}" sibTransId="{EF64CE40-2FDB-4484-AB53-5AFDE1BAA5F8}"/>
    <dgm:cxn modelId="{E59DC73D-FE74-4163-BFCF-EC77C43BC0D4}" type="presOf" srcId="{563B53AE-1942-41BE-88F1-9D5C487FC7E1}" destId="{AF89559D-5885-4018-87A7-1D664F7DA9DB}" srcOrd="0" destOrd="0" presId="urn:microsoft.com/office/officeart/2008/layout/LinedList"/>
    <dgm:cxn modelId="{1E93033F-15D1-4915-BADE-00DE8188257B}" srcId="{D1BC9F98-D5C1-43B9-812A-05F8F95D2499}" destId="{B8F1333B-ABAB-4EA6-8420-8D4B33C8F7A7}" srcOrd="3" destOrd="0" parTransId="{015080EE-0A24-4623-AD3A-7D48494EDC76}" sibTransId="{4FDA4DAB-C206-4BB3-A612-AFE9C7E3B57E}"/>
    <dgm:cxn modelId="{91F3815F-514E-488D-A5DD-DF1305E5B66E}" type="presOf" srcId="{56BF32FC-2B60-46D2-9573-6CCE3271B11A}" destId="{6DCF9578-0452-4650-965C-EAF3582D6CA3}" srcOrd="0" destOrd="0" presId="urn:microsoft.com/office/officeart/2008/layout/LinedList"/>
    <dgm:cxn modelId="{5E886654-9F88-4BA7-A09A-C54D328386FD}" srcId="{D1BC9F98-D5C1-43B9-812A-05F8F95D2499}" destId="{9E5CC484-A2EA-4CDB-AEED-C4E45918337F}" srcOrd="1" destOrd="0" parTransId="{B1F3FC5D-F42C-46A3-8CFF-9BAD39F7EFA4}" sibTransId="{0E7C8D25-BDFB-483C-A7F5-9994E7212A0E}"/>
    <dgm:cxn modelId="{DC7AF781-F7C6-4164-B4DF-267A2C1077F3}" type="presOf" srcId="{9E5CC484-A2EA-4CDB-AEED-C4E45918337F}" destId="{521AD668-4B88-4CCD-8A4D-F73EC909D758}" srcOrd="0" destOrd="0" presId="urn:microsoft.com/office/officeart/2008/layout/LinedList"/>
    <dgm:cxn modelId="{D884E68A-941E-4B8A-A572-A03676249198}" type="presOf" srcId="{D1BC9F98-D5C1-43B9-812A-05F8F95D2499}" destId="{BEDF4B48-2D4C-443E-BD22-BF5BFB509D5F}" srcOrd="0" destOrd="0" presId="urn:microsoft.com/office/officeart/2008/layout/LinedList"/>
    <dgm:cxn modelId="{2A9A0094-0256-49C6-B3E4-92D75C36D336}" type="presOf" srcId="{903DE7D6-D89F-492B-B480-A07699A029B8}" destId="{6CEC15DE-6A48-4D0C-A553-4D577B2A7649}" srcOrd="0" destOrd="0" presId="urn:microsoft.com/office/officeart/2008/layout/LinedList"/>
    <dgm:cxn modelId="{8D6A7EA1-5490-4E12-9D68-A7BAB9B3AED1}" type="presOf" srcId="{BF641148-E147-48CB-945D-210E7E0681A9}" destId="{4DCD3275-0472-4BDD-97F0-AF6ADC447D45}" srcOrd="0" destOrd="0" presId="urn:microsoft.com/office/officeart/2008/layout/LinedList"/>
    <dgm:cxn modelId="{BB3A7DAB-7EF5-48E9-8B28-09FF9420A1B1}" srcId="{D1BC9F98-D5C1-43B9-812A-05F8F95D2499}" destId="{56BF32FC-2B60-46D2-9573-6CCE3271B11A}" srcOrd="4" destOrd="0" parTransId="{30F26F28-F252-481C-8D58-A4EDAB4BDAD8}" sibTransId="{D70E2025-5D97-4E9B-8863-B43F3BE3BAE2}"/>
    <dgm:cxn modelId="{18EC60B3-C673-4D77-AA68-14CE4493D441}" srcId="{BF641148-E147-48CB-945D-210E7E0681A9}" destId="{D1BC9F98-D5C1-43B9-812A-05F8F95D2499}" srcOrd="0" destOrd="0" parTransId="{75A760E4-4AF2-4C0D-BFE8-9797980E085A}" sibTransId="{0FAF44A8-D2AA-4112-9F3E-3D16EA04DDD4}"/>
    <dgm:cxn modelId="{A3752CFA-1771-4EF2-89BE-1D962478BC51}" type="presOf" srcId="{B8F1333B-ABAB-4EA6-8420-8D4B33C8F7A7}" destId="{BF10462E-B44D-41D7-BF53-18DA847979E9}" srcOrd="0" destOrd="0" presId="urn:microsoft.com/office/officeart/2008/layout/LinedList"/>
    <dgm:cxn modelId="{0C721536-7634-4D05-A43B-5513B42AC817}" type="presParOf" srcId="{4DCD3275-0472-4BDD-97F0-AF6ADC447D45}" destId="{C9601054-612F-4984-8750-736A5911B21E}" srcOrd="0" destOrd="0" presId="urn:microsoft.com/office/officeart/2008/layout/LinedList"/>
    <dgm:cxn modelId="{2DF36033-0554-4947-AAC1-E997F0B26A3B}" type="presParOf" srcId="{4DCD3275-0472-4BDD-97F0-AF6ADC447D45}" destId="{8290D27F-46B7-4607-B2F5-4AE926AADE5E}" srcOrd="1" destOrd="0" presId="urn:microsoft.com/office/officeart/2008/layout/LinedList"/>
    <dgm:cxn modelId="{CFE1399F-F69D-4828-A18C-D94510BB4EA6}" type="presParOf" srcId="{8290D27F-46B7-4607-B2F5-4AE926AADE5E}" destId="{BEDF4B48-2D4C-443E-BD22-BF5BFB509D5F}" srcOrd="0" destOrd="0" presId="urn:microsoft.com/office/officeart/2008/layout/LinedList"/>
    <dgm:cxn modelId="{742DAF7B-F8FE-402A-B417-578581ED7A37}" type="presParOf" srcId="{8290D27F-46B7-4607-B2F5-4AE926AADE5E}" destId="{8B21D238-8B70-464D-8CF5-B33D7E3CA848}" srcOrd="1" destOrd="0" presId="urn:microsoft.com/office/officeart/2008/layout/LinedList"/>
    <dgm:cxn modelId="{941F514C-16F8-4D38-874A-7534EB42E5C2}" type="presParOf" srcId="{8B21D238-8B70-464D-8CF5-B33D7E3CA848}" destId="{B53C423E-F93D-4463-BD96-1942A42B7DC6}" srcOrd="0" destOrd="0" presId="urn:microsoft.com/office/officeart/2008/layout/LinedList"/>
    <dgm:cxn modelId="{04E52EFC-7F2F-4020-B24C-FD4437E31D68}" type="presParOf" srcId="{8B21D238-8B70-464D-8CF5-B33D7E3CA848}" destId="{A52A207D-4723-47DF-8FA2-8496F0BDBA27}" srcOrd="1" destOrd="0" presId="urn:microsoft.com/office/officeart/2008/layout/LinedList"/>
    <dgm:cxn modelId="{3649319F-AA13-449D-AA0A-AA32A0800821}" type="presParOf" srcId="{A52A207D-4723-47DF-8FA2-8496F0BDBA27}" destId="{A57E2289-E392-4D2E-A678-625517181021}" srcOrd="0" destOrd="0" presId="urn:microsoft.com/office/officeart/2008/layout/LinedList"/>
    <dgm:cxn modelId="{6C6CD87E-91BF-4584-B1C3-9FE9DD77D76A}" type="presParOf" srcId="{A52A207D-4723-47DF-8FA2-8496F0BDBA27}" destId="{AF89559D-5885-4018-87A7-1D664F7DA9DB}" srcOrd="1" destOrd="0" presId="urn:microsoft.com/office/officeart/2008/layout/LinedList"/>
    <dgm:cxn modelId="{6608658E-81B0-42F8-A08F-D1A7B7E8409D}" type="presParOf" srcId="{A52A207D-4723-47DF-8FA2-8496F0BDBA27}" destId="{A467326F-11A2-486D-BB3B-A2D86D3FA41E}" srcOrd="2" destOrd="0" presId="urn:microsoft.com/office/officeart/2008/layout/LinedList"/>
    <dgm:cxn modelId="{5816796E-5AC8-4A07-947C-7C58F50B398F}" type="presParOf" srcId="{8B21D238-8B70-464D-8CF5-B33D7E3CA848}" destId="{06193558-81C3-469C-90BD-119AD69E9186}" srcOrd="2" destOrd="0" presId="urn:microsoft.com/office/officeart/2008/layout/LinedList"/>
    <dgm:cxn modelId="{7E759690-AB99-4782-B870-B4F803E74833}" type="presParOf" srcId="{8B21D238-8B70-464D-8CF5-B33D7E3CA848}" destId="{C8BDFC79-7100-44CF-9BCA-1E4B41488B66}" srcOrd="3" destOrd="0" presId="urn:microsoft.com/office/officeart/2008/layout/LinedList"/>
    <dgm:cxn modelId="{D090E9CF-E170-452D-83AB-05AF6EBDAF66}" type="presParOf" srcId="{8B21D238-8B70-464D-8CF5-B33D7E3CA848}" destId="{09C71E00-A5B3-4D97-A761-A4675C3588FC}" srcOrd="4" destOrd="0" presId="urn:microsoft.com/office/officeart/2008/layout/LinedList"/>
    <dgm:cxn modelId="{230C13CA-9C5D-4EEE-8B19-22662D6FEF3D}" type="presParOf" srcId="{09C71E00-A5B3-4D97-A761-A4675C3588FC}" destId="{9D69C00F-D0AB-4CE5-882F-9B81E446157C}" srcOrd="0" destOrd="0" presId="urn:microsoft.com/office/officeart/2008/layout/LinedList"/>
    <dgm:cxn modelId="{8BEB1F50-B272-44AD-8BCD-7DBD88C56274}" type="presParOf" srcId="{09C71E00-A5B3-4D97-A761-A4675C3588FC}" destId="{521AD668-4B88-4CCD-8A4D-F73EC909D758}" srcOrd="1" destOrd="0" presId="urn:microsoft.com/office/officeart/2008/layout/LinedList"/>
    <dgm:cxn modelId="{FA0B687B-9AE8-43A3-927A-1F56A36158FD}" type="presParOf" srcId="{09C71E00-A5B3-4D97-A761-A4675C3588FC}" destId="{E0B9C79F-79EC-4742-9FE0-43E50496EC45}" srcOrd="2" destOrd="0" presId="urn:microsoft.com/office/officeart/2008/layout/LinedList"/>
    <dgm:cxn modelId="{205CA77E-7AE5-42BE-BFB9-9F897BEA38CC}" type="presParOf" srcId="{8B21D238-8B70-464D-8CF5-B33D7E3CA848}" destId="{EA7C57B3-E997-4F4A-8CDC-6DAE52C5629C}" srcOrd="5" destOrd="0" presId="urn:microsoft.com/office/officeart/2008/layout/LinedList"/>
    <dgm:cxn modelId="{786EAEBE-04C1-458E-B568-EBD831A3AF20}" type="presParOf" srcId="{8B21D238-8B70-464D-8CF5-B33D7E3CA848}" destId="{C800B5DC-6A90-4B62-A98B-42505E3E7784}" srcOrd="6" destOrd="0" presId="urn:microsoft.com/office/officeart/2008/layout/LinedList"/>
    <dgm:cxn modelId="{803EB112-60CF-4743-8FEC-CA90EC28B2D4}" type="presParOf" srcId="{8B21D238-8B70-464D-8CF5-B33D7E3CA848}" destId="{E25252A5-7DE6-4EAE-B74A-79254EAA08EE}" srcOrd="7" destOrd="0" presId="urn:microsoft.com/office/officeart/2008/layout/LinedList"/>
    <dgm:cxn modelId="{E707A1C2-866C-4831-8048-A9FCFD73F2F4}" type="presParOf" srcId="{E25252A5-7DE6-4EAE-B74A-79254EAA08EE}" destId="{75882E8A-A954-4795-AD6A-240BB341D22C}" srcOrd="0" destOrd="0" presId="urn:microsoft.com/office/officeart/2008/layout/LinedList"/>
    <dgm:cxn modelId="{9841B354-1E71-4842-B9A0-D95085B3E62B}" type="presParOf" srcId="{E25252A5-7DE6-4EAE-B74A-79254EAA08EE}" destId="{6CEC15DE-6A48-4D0C-A553-4D577B2A7649}" srcOrd="1" destOrd="0" presId="urn:microsoft.com/office/officeart/2008/layout/LinedList"/>
    <dgm:cxn modelId="{DB1136EC-BEB9-45B9-B186-E9A6F39D18EA}" type="presParOf" srcId="{E25252A5-7DE6-4EAE-B74A-79254EAA08EE}" destId="{516F7D5B-FB0D-452C-98F6-46C19CB7733C}" srcOrd="2" destOrd="0" presId="urn:microsoft.com/office/officeart/2008/layout/LinedList"/>
    <dgm:cxn modelId="{6A3286BF-9277-4D4C-90FD-88010FC7578D}" type="presParOf" srcId="{8B21D238-8B70-464D-8CF5-B33D7E3CA848}" destId="{DE3ECEDF-86CF-440C-A859-06473E1C0D61}" srcOrd="8" destOrd="0" presId="urn:microsoft.com/office/officeart/2008/layout/LinedList"/>
    <dgm:cxn modelId="{88BE7E69-E116-44B9-825D-323890079AEE}" type="presParOf" srcId="{8B21D238-8B70-464D-8CF5-B33D7E3CA848}" destId="{8158DF1C-9B26-4090-8C20-BB6B125FFB86}" srcOrd="9" destOrd="0" presId="urn:microsoft.com/office/officeart/2008/layout/LinedList"/>
    <dgm:cxn modelId="{FA17DF00-D845-4B7D-B4F2-789EC619F862}" type="presParOf" srcId="{8B21D238-8B70-464D-8CF5-B33D7E3CA848}" destId="{712997CA-25B7-4F06-AAEE-3D41B60CC4D4}" srcOrd="10" destOrd="0" presId="urn:microsoft.com/office/officeart/2008/layout/LinedList"/>
    <dgm:cxn modelId="{A43FB052-050A-4DCD-97AA-515F97BBE6B4}" type="presParOf" srcId="{712997CA-25B7-4F06-AAEE-3D41B60CC4D4}" destId="{6EE9B696-8910-4016-9865-AF0A969196FB}" srcOrd="0" destOrd="0" presId="urn:microsoft.com/office/officeart/2008/layout/LinedList"/>
    <dgm:cxn modelId="{4ED60C1E-5CFA-40EC-8874-AF408A79A1BA}" type="presParOf" srcId="{712997CA-25B7-4F06-AAEE-3D41B60CC4D4}" destId="{BF10462E-B44D-41D7-BF53-18DA847979E9}" srcOrd="1" destOrd="0" presId="urn:microsoft.com/office/officeart/2008/layout/LinedList"/>
    <dgm:cxn modelId="{F5F7A567-F808-49AD-88D5-CDD10D37955E}" type="presParOf" srcId="{712997CA-25B7-4F06-AAEE-3D41B60CC4D4}" destId="{24D1AF7A-E237-4A21-9A7C-B6F560DB7E6D}" srcOrd="2" destOrd="0" presId="urn:microsoft.com/office/officeart/2008/layout/LinedList"/>
    <dgm:cxn modelId="{51E7B7B1-CE3A-4F51-A36C-A47847DAAF49}" type="presParOf" srcId="{8B21D238-8B70-464D-8CF5-B33D7E3CA848}" destId="{E7801F89-3978-4FCB-A1FA-55AFFA252E54}" srcOrd="11" destOrd="0" presId="urn:microsoft.com/office/officeart/2008/layout/LinedList"/>
    <dgm:cxn modelId="{32C8D868-BBB9-4700-8802-8DFB21181E51}" type="presParOf" srcId="{8B21D238-8B70-464D-8CF5-B33D7E3CA848}" destId="{A1608358-EF55-49C1-9FC7-EA0A3B39353E}" srcOrd="12" destOrd="0" presId="urn:microsoft.com/office/officeart/2008/layout/LinedList"/>
    <dgm:cxn modelId="{D664C733-F7D1-4650-9D56-5F2DE5D0C799}" type="presParOf" srcId="{8B21D238-8B70-464D-8CF5-B33D7E3CA848}" destId="{6B6F4614-3A69-4F90-B4B2-EB9373B0AB76}" srcOrd="13" destOrd="0" presId="urn:microsoft.com/office/officeart/2008/layout/LinedList"/>
    <dgm:cxn modelId="{AAA5B47F-41F0-404F-B9FE-F525EC3848D6}" type="presParOf" srcId="{6B6F4614-3A69-4F90-B4B2-EB9373B0AB76}" destId="{DAC37BFB-F01A-4E06-AD84-4D9BFF318443}" srcOrd="0" destOrd="0" presId="urn:microsoft.com/office/officeart/2008/layout/LinedList"/>
    <dgm:cxn modelId="{2C276BC5-6CD5-4462-BCB3-1201E7FC587C}" type="presParOf" srcId="{6B6F4614-3A69-4F90-B4B2-EB9373B0AB76}" destId="{6DCF9578-0452-4650-965C-EAF3582D6CA3}" srcOrd="1" destOrd="0" presId="urn:microsoft.com/office/officeart/2008/layout/LinedList"/>
    <dgm:cxn modelId="{CD94D4D2-B5CE-40B5-8B14-57953C57AA18}" type="presParOf" srcId="{6B6F4614-3A69-4F90-B4B2-EB9373B0AB76}" destId="{F2626129-BBBC-4C92-A80A-2B0E95AC665F}" srcOrd="2" destOrd="0" presId="urn:microsoft.com/office/officeart/2008/layout/LinedList"/>
    <dgm:cxn modelId="{FF6D48EF-F215-4F4F-B4A9-A710090B1E30}" type="presParOf" srcId="{8B21D238-8B70-464D-8CF5-B33D7E3CA848}" destId="{26FC7588-F887-4E82-8A66-926A82CF2EFE}" srcOrd="14" destOrd="0" presId="urn:microsoft.com/office/officeart/2008/layout/LinedList"/>
    <dgm:cxn modelId="{C6CCDE75-8F21-405B-AD8D-30DB8D8D4C25}" type="presParOf" srcId="{8B21D238-8B70-464D-8CF5-B33D7E3CA848}" destId="{42769444-8706-4735-A060-33E845B12C2D}"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A47DE-3FB1-4BE2-B611-F90F7A76C552}">
      <dsp:nvSpPr>
        <dsp:cNvPr id="0" name=""/>
        <dsp:cNvSpPr/>
      </dsp:nvSpPr>
      <dsp:spPr>
        <a:xfrm>
          <a:off x="0" y="2212"/>
          <a:ext cx="3886200" cy="9501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LA" sz="1700" b="0" i="0" strike="noStrike" kern="1200" cap="none" spc="0" baseline="0">
              <a:solidFill>
                <a:srgbClr val="FFFFFF"/>
              </a:solidFill>
              <a:effectLst/>
              <a:latin typeface="Calibri"/>
              <a:ea typeface="Calibri"/>
              <a:cs typeface="Calibri"/>
            </a:rPr>
            <a:t>Forma de discriminación con leyes específicas </a:t>
          </a:r>
        </a:p>
      </dsp:txBody>
      <dsp:txXfrm>
        <a:off x="46383" y="48595"/>
        <a:ext cx="3793434" cy="857401"/>
      </dsp:txXfrm>
    </dsp:sp>
    <dsp:sp modelId="{A9DADBA9-D020-4537-88ED-5A20F77C4F29}">
      <dsp:nvSpPr>
        <dsp:cNvPr id="0" name=""/>
        <dsp:cNvSpPr/>
      </dsp:nvSpPr>
      <dsp:spPr>
        <a:xfrm>
          <a:off x="0" y="1047420"/>
          <a:ext cx="3886200" cy="9501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LA" sz="1700" b="0" i="0" strike="noStrike" kern="1200" cap="none" spc="0" baseline="0">
              <a:solidFill>
                <a:srgbClr val="FFFFFF"/>
              </a:solidFill>
              <a:effectLst/>
              <a:latin typeface="Calibri"/>
              <a:ea typeface="Calibri"/>
              <a:cs typeface="Calibri"/>
            </a:rPr>
            <a:t>Principal forma de acoso </a:t>
          </a:r>
        </a:p>
      </dsp:txBody>
      <dsp:txXfrm>
        <a:off x="46383" y="1093803"/>
        <a:ext cx="3793434" cy="857401"/>
      </dsp:txXfrm>
    </dsp:sp>
    <dsp:sp modelId="{F2496395-24CB-486E-A272-EF6AB2CEC6F8}">
      <dsp:nvSpPr>
        <dsp:cNvPr id="0" name=""/>
        <dsp:cNvSpPr/>
      </dsp:nvSpPr>
      <dsp:spPr>
        <a:xfrm>
          <a:off x="0" y="2092628"/>
          <a:ext cx="3886200" cy="9501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LA" sz="1700" b="0" i="0" strike="noStrike" kern="1200" cap="none" spc="0" baseline="0">
              <a:solidFill>
                <a:srgbClr val="FFFFFF"/>
              </a:solidFill>
              <a:effectLst/>
              <a:latin typeface="Calibri"/>
              <a:ea typeface="Calibri"/>
              <a:cs typeface="Calibri"/>
            </a:rPr>
            <a:t>Proporción significativa de quejas por discriminación en la sociedad </a:t>
          </a:r>
        </a:p>
      </dsp:txBody>
      <dsp:txXfrm>
        <a:off x="46383" y="2139011"/>
        <a:ext cx="3793434" cy="857401"/>
      </dsp:txXfrm>
    </dsp:sp>
    <dsp:sp modelId="{9ECE8E2A-A096-4579-9455-E9FA1881820A}">
      <dsp:nvSpPr>
        <dsp:cNvPr id="0" name=""/>
        <dsp:cNvSpPr/>
      </dsp:nvSpPr>
      <dsp:spPr>
        <a:xfrm>
          <a:off x="0" y="3137835"/>
          <a:ext cx="3886200" cy="9501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LA" sz="1700" b="0" i="0" strike="noStrike" kern="1200" cap="none" spc="0" baseline="0">
              <a:solidFill>
                <a:srgbClr val="FFFFFF"/>
              </a:solidFill>
              <a:effectLst/>
              <a:latin typeface="Calibri"/>
              <a:ea typeface="Calibri"/>
              <a:cs typeface="Calibri"/>
            </a:rPr>
            <a:t>Requisitos específicos del estado para la capacitación </a:t>
          </a:r>
        </a:p>
      </dsp:txBody>
      <dsp:txXfrm>
        <a:off x="46383" y="3184218"/>
        <a:ext cx="3793434" cy="857401"/>
      </dsp:txXfrm>
    </dsp:sp>
    <dsp:sp modelId="{4BBB6E29-C4ED-4367-8758-0965FC1D3302}">
      <dsp:nvSpPr>
        <dsp:cNvPr id="0" name=""/>
        <dsp:cNvSpPr/>
      </dsp:nvSpPr>
      <dsp:spPr>
        <a:xfrm>
          <a:off x="0" y="4183043"/>
          <a:ext cx="3886200" cy="9501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LA" sz="1700" b="0" i="0" strike="noStrike" kern="1200" cap="none" spc="0" baseline="0">
              <a:solidFill>
                <a:srgbClr val="FFFFFF"/>
              </a:solidFill>
              <a:effectLst/>
              <a:latin typeface="Calibri"/>
              <a:ea typeface="Calibri"/>
              <a:cs typeface="Calibri"/>
            </a:rPr>
            <a:t>Las mismas reglas y conjuntos de habilidades se aplican al acoso basado en otras categorías protegidas</a:t>
          </a:r>
        </a:p>
      </dsp:txBody>
      <dsp:txXfrm>
        <a:off x="46383" y="4229426"/>
        <a:ext cx="3793434" cy="85740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3DC20-FFE4-423F-808D-8BD2BEA6192A}">
      <dsp:nvSpPr>
        <dsp:cNvPr id="0" name=""/>
        <dsp:cNvSpPr/>
      </dsp:nvSpPr>
      <dsp:spPr>
        <a:xfrm>
          <a:off x="0" y="0"/>
          <a:ext cx="80748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2FDC3-35BD-412D-8123-319657CBF62B}">
      <dsp:nvSpPr>
        <dsp:cNvPr id="0" name=""/>
        <dsp:cNvSpPr/>
      </dsp:nvSpPr>
      <dsp:spPr>
        <a:xfrm>
          <a:off x="0" y="0"/>
          <a:ext cx="2221416" cy="4842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LA" sz="2600" b="1" i="0" strike="noStrike" kern="1200" cap="none" spc="0" baseline="0">
              <a:solidFill>
                <a:srgbClr val="000000"/>
              </a:solidFill>
              <a:effectLst/>
              <a:latin typeface="Calibri"/>
              <a:ea typeface="Calibri"/>
              <a:cs typeface="Calibri"/>
            </a:rPr>
            <a:t>Ejemplos de otras conductas que podrían ser acoso sexual</a:t>
          </a:r>
          <a:r>
            <a:rPr lang="es-LA" sz="2200" b="0" i="0" strike="noStrike" kern="1200" cap="none" spc="0" baseline="0">
              <a:solidFill>
                <a:srgbClr val="000000"/>
              </a:solidFill>
              <a:effectLst/>
              <a:latin typeface="Calibri"/>
              <a:ea typeface="Calibri"/>
              <a:cs typeface="Calibri"/>
            </a:rPr>
            <a:t>:</a:t>
          </a:r>
        </a:p>
      </dsp:txBody>
      <dsp:txXfrm>
        <a:off x="0" y="0"/>
        <a:ext cx="2221416" cy="4842074"/>
      </dsp:txXfrm>
    </dsp:sp>
    <dsp:sp modelId="{A9E34BAC-35D8-4FEF-98F0-7E06B035F395}">
      <dsp:nvSpPr>
        <dsp:cNvPr id="0" name=""/>
        <dsp:cNvSpPr/>
      </dsp:nvSpPr>
      <dsp:spPr>
        <a:xfrm>
          <a:off x="2331065" y="45630"/>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Silbido o llamadas de gatos</a:t>
          </a:r>
        </a:p>
      </dsp:txBody>
      <dsp:txXfrm>
        <a:off x="2331065" y="45630"/>
        <a:ext cx="5738298" cy="912617"/>
      </dsp:txXfrm>
    </dsp:sp>
    <dsp:sp modelId="{859E794E-96B5-4952-8AC2-2B4E711746BC}">
      <dsp:nvSpPr>
        <dsp:cNvPr id="0" name=""/>
        <dsp:cNvSpPr/>
      </dsp:nvSpPr>
      <dsp:spPr>
        <a:xfrm>
          <a:off x="2221416" y="958248"/>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86A4D1-0156-4C96-BB4A-79A33B225819}">
      <dsp:nvSpPr>
        <dsp:cNvPr id="0" name=""/>
        <dsp:cNvSpPr/>
      </dsp:nvSpPr>
      <dsp:spPr>
        <a:xfrm>
          <a:off x="2331065" y="1003879"/>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Sonidos sexualmente explícitos a través de oradores</a:t>
          </a:r>
        </a:p>
      </dsp:txBody>
      <dsp:txXfrm>
        <a:off x="2331065" y="1003879"/>
        <a:ext cx="5738298" cy="912617"/>
      </dsp:txXfrm>
    </dsp:sp>
    <dsp:sp modelId="{28250926-47F9-4B6C-B183-C4910A559C03}">
      <dsp:nvSpPr>
        <dsp:cNvPr id="0" name=""/>
        <dsp:cNvSpPr/>
      </dsp:nvSpPr>
      <dsp:spPr>
        <a:xfrm>
          <a:off x="2221416" y="1916496"/>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8B4F2A-2E0F-4DBC-B946-A4B9A313E1F7}">
      <dsp:nvSpPr>
        <dsp:cNvPr id="0" name=""/>
        <dsp:cNvSpPr/>
      </dsp:nvSpPr>
      <dsp:spPr>
        <a:xfrm>
          <a:off x="2331065" y="1962127"/>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Bromas o chistes prácticos de sexo o específicos del género</a:t>
          </a:r>
        </a:p>
      </dsp:txBody>
      <dsp:txXfrm>
        <a:off x="2331065" y="1962127"/>
        <a:ext cx="5738298" cy="912617"/>
      </dsp:txXfrm>
    </dsp:sp>
    <dsp:sp modelId="{477CA06C-8CB6-4D8A-AE11-2226549E6D4D}">
      <dsp:nvSpPr>
        <dsp:cNvPr id="0" name=""/>
        <dsp:cNvSpPr/>
      </dsp:nvSpPr>
      <dsp:spPr>
        <a:xfrm>
          <a:off x="2221416" y="2874745"/>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BBC7AE-48F6-4C66-B15D-F47ABA905FB6}">
      <dsp:nvSpPr>
        <dsp:cNvPr id="0" name=""/>
        <dsp:cNvSpPr/>
      </dsp:nvSpPr>
      <dsp:spPr>
        <a:xfrm>
          <a:off x="2331065" y="2920375"/>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Funciones de la compañía en un entorno inapropiado o invitar a invitados o entretenimiento inapropiados</a:t>
          </a:r>
        </a:p>
      </dsp:txBody>
      <dsp:txXfrm>
        <a:off x="2331065" y="2920375"/>
        <a:ext cx="5738298" cy="912617"/>
      </dsp:txXfrm>
    </dsp:sp>
    <dsp:sp modelId="{0C5C7B47-C56F-4850-AFBC-054F7E8B0379}">
      <dsp:nvSpPr>
        <dsp:cNvPr id="0" name=""/>
        <dsp:cNvSpPr/>
      </dsp:nvSpPr>
      <dsp:spPr>
        <a:xfrm>
          <a:off x="2221416" y="3832993"/>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ABACC0-9C9C-498F-82D0-1956E422E8B3}">
      <dsp:nvSpPr>
        <dsp:cNvPr id="0" name=""/>
        <dsp:cNvSpPr/>
      </dsp:nvSpPr>
      <dsp:spPr>
        <a:xfrm>
          <a:off x="2331065" y="3878624"/>
          <a:ext cx="5738298"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Favoritismo sexual</a:t>
          </a:r>
        </a:p>
      </dsp:txBody>
      <dsp:txXfrm>
        <a:off x="2331065" y="3878624"/>
        <a:ext cx="5738298" cy="912617"/>
      </dsp:txXfrm>
    </dsp:sp>
    <dsp:sp modelId="{664FD3C0-8B9D-4043-AE1E-6C6301BA94A6}">
      <dsp:nvSpPr>
        <dsp:cNvPr id="0" name=""/>
        <dsp:cNvSpPr/>
      </dsp:nvSpPr>
      <dsp:spPr>
        <a:xfrm>
          <a:off x="2221416" y="4791241"/>
          <a:ext cx="584794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43CA0-FF78-4B7B-A7D5-A7BC404C4E41}">
      <dsp:nvSpPr>
        <dsp:cNvPr id="0" name=""/>
        <dsp:cNvSpPr/>
      </dsp:nvSpPr>
      <dsp:spPr>
        <a:xfrm>
          <a:off x="0" y="3274"/>
          <a:ext cx="3886200" cy="1702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LA" sz="2600" b="0" i="0" strike="noStrike" kern="1200" cap="none" spc="0" baseline="0">
              <a:solidFill>
                <a:srgbClr val="FFFFFF"/>
              </a:solidFill>
              <a:effectLst/>
              <a:latin typeface="Calibri"/>
              <a:ea typeface="Calibri"/>
              <a:cs typeface="Calibri"/>
            </a:rPr>
            <a:t>Celeste, pasante de verano de la compañía, está asignado para trabajar en un nuevo proyecto. </a:t>
          </a:r>
        </a:p>
      </dsp:txBody>
      <dsp:txXfrm>
        <a:off x="83102" y="86376"/>
        <a:ext cx="3719996" cy="1536146"/>
      </dsp:txXfrm>
    </dsp:sp>
    <dsp:sp modelId="{76E735FD-0E81-4A45-9447-31C588BDB5BF}">
      <dsp:nvSpPr>
        <dsp:cNvPr id="0" name=""/>
        <dsp:cNvSpPr/>
      </dsp:nvSpPr>
      <dsp:spPr>
        <a:xfrm>
          <a:off x="0" y="1716537"/>
          <a:ext cx="3886200" cy="1702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LA" sz="2600" b="0" i="0" strike="noStrike" kern="1200" cap="none" spc="0" baseline="0">
              <a:solidFill>
                <a:srgbClr val="FFFFFF"/>
              </a:solidFill>
              <a:effectLst/>
              <a:latin typeface="Calibri"/>
              <a:ea typeface="Calibri"/>
              <a:cs typeface="Calibri"/>
            </a:rPr>
            <a:t>Greg está gestionando el proyecto y es el mentor oficial de Celeste. </a:t>
          </a:r>
        </a:p>
      </dsp:txBody>
      <dsp:txXfrm>
        <a:off x="83102" y="1799639"/>
        <a:ext cx="3719996" cy="1536146"/>
      </dsp:txXfrm>
    </dsp:sp>
    <dsp:sp modelId="{7D27E92C-271D-4610-A210-51C263613BC5}">
      <dsp:nvSpPr>
        <dsp:cNvPr id="0" name=""/>
        <dsp:cNvSpPr/>
      </dsp:nvSpPr>
      <dsp:spPr>
        <a:xfrm>
          <a:off x="0" y="3429799"/>
          <a:ext cx="3886200" cy="1702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LA" sz="2600" b="0" i="0" strike="noStrike" kern="1200" cap="none" spc="0" baseline="0">
              <a:solidFill>
                <a:srgbClr val="FFFFFF"/>
              </a:solidFill>
              <a:effectLst/>
              <a:latin typeface="Calibri"/>
              <a:ea typeface="Calibri"/>
              <a:cs typeface="Calibri"/>
            </a:rPr>
            <a:t>Es obvio para todos los miembros del equipo que Greg tiene un aplastamiento con Celeste. </a:t>
          </a:r>
        </a:p>
      </dsp:txBody>
      <dsp:txXfrm>
        <a:off x="83102" y="3512901"/>
        <a:ext cx="3719996" cy="15361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B9480-2328-4ECB-B323-FE4977506F32}">
      <dsp:nvSpPr>
        <dsp:cNvPr id="0" name=""/>
        <dsp:cNvSpPr/>
      </dsp:nvSpPr>
      <dsp:spPr>
        <a:xfrm>
          <a:off x="0" y="4371"/>
          <a:ext cx="8074836" cy="957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1AD7B2-D8BA-4F65-943B-444B99F695C2}">
      <dsp:nvSpPr>
        <dsp:cNvPr id="0" name=""/>
        <dsp:cNvSpPr/>
      </dsp:nvSpPr>
      <dsp:spPr>
        <a:xfrm>
          <a:off x="289700" y="219851"/>
          <a:ext cx="527243" cy="5267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4463F0-F635-44FD-80B9-026B447C18FB}">
      <dsp:nvSpPr>
        <dsp:cNvPr id="0" name=""/>
        <dsp:cNvSpPr/>
      </dsp:nvSpPr>
      <dsp:spPr>
        <a:xfrm>
          <a:off x="1106644" y="4371"/>
          <a:ext cx="6934672" cy="1017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90" tIns="107690" rIns="107690" bIns="107690" numCol="1" spcCol="1270" anchor="ctr" anchorCtr="0">
          <a:noAutofit/>
        </a:bodyPr>
        <a:lstStyle/>
        <a:p>
          <a:pPr marL="0" lvl="0" indent="0" algn="l" defTabSz="889000">
            <a:lnSpc>
              <a:spcPct val="90000"/>
            </a:lnSpc>
            <a:spcBef>
              <a:spcPct val="0"/>
            </a:spcBef>
            <a:spcAft>
              <a:spcPct val="35000"/>
            </a:spcAft>
            <a:buNone/>
          </a:pPr>
          <a:r>
            <a:rPr lang="es-LA" sz="2000" b="0" i="0" strike="noStrike" kern="1200" cap="none" spc="0" baseline="0">
              <a:solidFill>
                <a:srgbClr val="000000"/>
              </a:solidFill>
              <a:effectLst/>
              <a:latin typeface="Calibri"/>
              <a:ea typeface="Calibri"/>
              <a:cs typeface="Calibri"/>
            </a:rPr>
            <a:t>El acto de un supervisor se considera legalmente el acto del empleador.</a:t>
          </a:r>
        </a:p>
      </dsp:txBody>
      <dsp:txXfrm>
        <a:off x="1106644" y="4371"/>
        <a:ext cx="6934672" cy="1017543"/>
      </dsp:txXfrm>
    </dsp:sp>
    <dsp:sp modelId="{12FE1F19-E7F4-42B2-A0A1-AB10B28732A5}">
      <dsp:nvSpPr>
        <dsp:cNvPr id="0" name=""/>
        <dsp:cNvSpPr/>
      </dsp:nvSpPr>
      <dsp:spPr>
        <a:xfrm>
          <a:off x="0" y="1276300"/>
          <a:ext cx="8074836" cy="957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3C70A7-E5F3-46D0-B278-ECABBFABD1CE}">
      <dsp:nvSpPr>
        <dsp:cNvPr id="0" name=""/>
        <dsp:cNvSpPr/>
      </dsp:nvSpPr>
      <dsp:spPr>
        <a:xfrm>
          <a:off x="289700" y="1491780"/>
          <a:ext cx="527243" cy="5267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4194E1-E24E-438E-8C09-269AA18E7E9F}">
      <dsp:nvSpPr>
        <dsp:cNvPr id="0" name=""/>
        <dsp:cNvSpPr/>
      </dsp:nvSpPr>
      <dsp:spPr>
        <a:xfrm>
          <a:off x="1106644" y="1276300"/>
          <a:ext cx="6934672" cy="1017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90" tIns="107690" rIns="107690" bIns="107690" numCol="1" spcCol="1270" anchor="ctr" anchorCtr="0">
          <a:noAutofit/>
        </a:bodyPr>
        <a:lstStyle/>
        <a:p>
          <a:pPr marL="0" lvl="0" indent="0" algn="l" defTabSz="889000">
            <a:lnSpc>
              <a:spcPct val="90000"/>
            </a:lnSpc>
            <a:spcBef>
              <a:spcPct val="0"/>
            </a:spcBef>
            <a:spcAft>
              <a:spcPct val="35000"/>
            </a:spcAft>
            <a:buNone/>
          </a:pPr>
          <a:r>
            <a:rPr lang="es-LA" sz="2000" b="0" i="0" strike="noStrike" kern="1200" cap="none" spc="0" baseline="0">
              <a:solidFill>
                <a:srgbClr val="000000"/>
              </a:solidFill>
              <a:effectLst/>
              <a:latin typeface="Calibri"/>
              <a:ea typeface="Calibri"/>
              <a:cs typeface="Calibri"/>
            </a:rPr>
            <a:t>Si el empleador sabía, o debería haber sabido, de la conducta de acoso y no tomó medidas correctivas. </a:t>
          </a:r>
        </a:p>
      </dsp:txBody>
      <dsp:txXfrm>
        <a:off x="1106644" y="1276300"/>
        <a:ext cx="6934672" cy="1017543"/>
      </dsp:txXfrm>
    </dsp:sp>
    <dsp:sp modelId="{4BB54B63-B351-49CE-A44C-22A427D8CEF4}">
      <dsp:nvSpPr>
        <dsp:cNvPr id="0" name=""/>
        <dsp:cNvSpPr/>
      </dsp:nvSpPr>
      <dsp:spPr>
        <a:xfrm>
          <a:off x="0" y="2548229"/>
          <a:ext cx="8074836" cy="957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EA97A-8A08-4A78-A86D-E5EFA5DC3E90}">
      <dsp:nvSpPr>
        <dsp:cNvPr id="0" name=""/>
        <dsp:cNvSpPr/>
      </dsp:nvSpPr>
      <dsp:spPr>
        <a:xfrm>
          <a:off x="289700" y="2763709"/>
          <a:ext cx="527243" cy="5267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A80738-64D9-49E4-BFA6-F1C9174726E5}">
      <dsp:nvSpPr>
        <dsp:cNvPr id="0" name=""/>
        <dsp:cNvSpPr/>
      </dsp:nvSpPr>
      <dsp:spPr>
        <a:xfrm>
          <a:off x="1106644" y="2548229"/>
          <a:ext cx="6934672" cy="1017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90" tIns="107690" rIns="107690" bIns="107690" numCol="1" spcCol="1270" anchor="ctr" anchorCtr="0">
          <a:noAutofit/>
        </a:bodyPr>
        <a:lstStyle/>
        <a:p>
          <a:pPr marL="0" lvl="0" indent="0" algn="l" defTabSz="889000">
            <a:lnSpc>
              <a:spcPct val="90000"/>
            </a:lnSpc>
            <a:spcBef>
              <a:spcPct val="0"/>
            </a:spcBef>
            <a:spcAft>
              <a:spcPct val="35000"/>
            </a:spcAft>
            <a:buNone/>
          </a:pPr>
          <a:r>
            <a:rPr lang="es-LA" sz="2000" b="0" i="0" strike="noStrike" kern="1200" cap="none" spc="0" baseline="0">
              <a:solidFill>
                <a:srgbClr val="000000"/>
              </a:solidFill>
              <a:effectLst/>
              <a:latin typeface="Calibri"/>
              <a:ea typeface="Calibri"/>
              <a:cs typeface="Calibri"/>
            </a:rPr>
            <a:t>No tomar en serio las quejas o las represalias contra un denunciante</a:t>
          </a:r>
        </a:p>
      </dsp:txBody>
      <dsp:txXfrm>
        <a:off x="1106644" y="2548229"/>
        <a:ext cx="6934672" cy="1017543"/>
      </dsp:txXfrm>
    </dsp:sp>
    <dsp:sp modelId="{578E97E6-BDCC-43FE-A351-0989684F5858}">
      <dsp:nvSpPr>
        <dsp:cNvPr id="0" name=""/>
        <dsp:cNvSpPr/>
      </dsp:nvSpPr>
      <dsp:spPr>
        <a:xfrm>
          <a:off x="0" y="3820158"/>
          <a:ext cx="8074836" cy="957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A9B8F-9A17-405D-9EA7-4E2EC63986CC}">
      <dsp:nvSpPr>
        <dsp:cNvPr id="0" name=""/>
        <dsp:cNvSpPr/>
      </dsp:nvSpPr>
      <dsp:spPr>
        <a:xfrm>
          <a:off x="289983" y="4035638"/>
          <a:ext cx="527243" cy="5267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C2EA64-31A6-40F4-BD3E-5CCAC0208B81}">
      <dsp:nvSpPr>
        <dsp:cNvPr id="0" name=""/>
        <dsp:cNvSpPr/>
      </dsp:nvSpPr>
      <dsp:spPr>
        <a:xfrm>
          <a:off x="1107210" y="3820158"/>
          <a:ext cx="6898424" cy="1017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690" tIns="107690" rIns="107690" bIns="107690" numCol="1" spcCol="1270" anchor="ctr" anchorCtr="0">
          <a:noAutofit/>
        </a:bodyPr>
        <a:lstStyle/>
        <a:p>
          <a:pPr marL="0" lvl="0" indent="0" algn="l" defTabSz="889000">
            <a:lnSpc>
              <a:spcPct val="90000"/>
            </a:lnSpc>
            <a:spcBef>
              <a:spcPct val="0"/>
            </a:spcBef>
            <a:spcAft>
              <a:spcPct val="35000"/>
            </a:spcAft>
            <a:buNone/>
          </a:pPr>
          <a:r>
            <a:rPr lang="es-LA" sz="2000" b="0" i="0" strike="noStrike" kern="1200" cap="none" spc="0" baseline="0">
              <a:solidFill>
                <a:srgbClr val="000000"/>
              </a:solidFill>
              <a:effectLst/>
              <a:latin typeface="Calibri"/>
              <a:ea typeface="Calibri"/>
              <a:cs typeface="Calibri"/>
            </a:rPr>
            <a:t>La responsabilidad puede extenderse a actividades fuera de las instalaciones, incluso en actividades fuera del sitio patrocinadas por el empleador y durante viajes de negocios</a:t>
          </a:r>
        </a:p>
      </dsp:txBody>
      <dsp:txXfrm>
        <a:off x="1107210" y="3820158"/>
        <a:ext cx="6898424" cy="1017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77E2-A8FD-4202-9C0A-429CE6CF0B91}">
      <dsp:nvSpPr>
        <dsp:cNvPr id="0" name=""/>
        <dsp:cNvSpPr/>
      </dsp:nvSpPr>
      <dsp:spPr>
        <a:xfrm>
          <a:off x="0" y="2502"/>
          <a:ext cx="4287434" cy="17005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LA" sz="2400" b="0" i="0" strike="noStrike" kern="1200" cap="none" spc="0" baseline="0">
              <a:solidFill>
                <a:srgbClr val="FFFFFF"/>
              </a:solidFill>
              <a:effectLst/>
              <a:latin typeface="Calibri"/>
              <a:ea typeface="Calibri"/>
              <a:cs typeface="Calibri"/>
            </a:rPr>
            <a:t>El empleado está sujeto a una conducta sexual no deseada</a:t>
          </a:r>
          <a:endParaRPr lang="en-US" sz="2400" kern="1200"/>
        </a:p>
      </dsp:txBody>
      <dsp:txXfrm>
        <a:off x="83016" y="85518"/>
        <a:ext cx="4121402" cy="1534554"/>
      </dsp:txXfrm>
    </dsp:sp>
    <dsp:sp modelId="{E5FD5710-6FEC-4EF3-8187-A662CFE549A7}">
      <dsp:nvSpPr>
        <dsp:cNvPr id="0" name=""/>
        <dsp:cNvSpPr/>
      </dsp:nvSpPr>
      <dsp:spPr>
        <a:xfrm>
          <a:off x="0" y="1717418"/>
          <a:ext cx="4287434" cy="17005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LA" sz="2400" b="0" i="0" strike="noStrike" kern="1200" cap="none" spc="0" baseline="0">
              <a:solidFill>
                <a:srgbClr val="FFFFFF"/>
              </a:solidFill>
              <a:effectLst/>
              <a:latin typeface="Calibri"/>
              <a:ea typeface="Calibri"/>
              <a:cs typeface="Calibri"/>
            </a:rPr>
            <a:t>Produce términos y condiciones de empleo inferiores </a:t>
          </a:r>
          <a:endParaRPr lang="en-US" sz="2400" kern="1200"/>
        </a:p>
      </dsp:txBody>
      <dsp:txXfrm>
        <a:off x="83016" y="1800434"/>
        <a:ext cx="4121402" cy="1534554"/>
      </dsp:txXfrm>
    </dsp:sp>
    <dsp:sp modelId="{42C5A571-605F-4B57-BC60-19BB11CDD168}">
      <dsp:nvSpPr>
        <dsp:cNvPr id="0" name=""/>
        <dsp:cNvSpPr/>
      </dsp:nvSpPr>
      <dsp:spPr>
        <a:xfrm>
          <a:off x="0" y="3432335"/>
          <a:ext cx="4287434" cy="17005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LA" sz="2400" b="0" i="0" strike="noStrike" kern="1200" cap="none" spc="0" baseline="0">
              <a:solidFill>
                <a:srgbClr val="FFFFFF"/>
              </a:solidFill>
              <a:effectLst/>
              <a:latin typeface="Calibri"/>
              <a:ea typeface="Calibri"/>
              <a:cs typeface="Calibri"/>
            </a:rPr>
            <a:t>Interfiere injustificadamente con el desempeño o crea un entorno laboral intimidante, hostil u ofensivo</a:t>
          </a:r>
          <a:endParaRPr lang="en-US" sz="2400" kern="1200"/>
        </a:p>
      </dsp:txBody>
      <dsp:txXfrm>
        <a:off x="83016" y="3515351"/>
        <a:ext cx="4121402" cy="1534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D09F1-13EA-4844-8F72-BE1E7299F9FA}">
      <dsp:nvSpPr>
        <dsp:cNvPr id="0" name=""/>
        <dsp:cNvSpPr/>
      </dsp:nvSpPr>
      <dsp:spPr>
        <a:xfrm>
          <a:off x="1343253" y="0"/>
          <a:ext cx="5634534" cy="563453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6A5C2D-B33C-45BA-AF2B-B8ED9ACAA529}">
      <dsp:nvSpPr>
        <dsp:cNvPr id="0" name=""/>
        <dsp:cNvSpPr/>
      </dsp:nvSpPr>
      <dsp:spPr>
        <a:xfrm>
          <a:off x="1878534" y="535280"/>
          <a:ext cx="2197468" cy="219746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LA" sz="1800" b="0" i="0" strike="noStrike" kern="1200" cap="none" spc="0" baseline="0">
              <a:solidFill>
                <a:srgbClr val="FFFFFF"/>
              </a:solidFill>
              <a:effectLst/>
              <a:latin typeface="Calibri"/>
              <a:ea typeface="Calibri"/>
              <a:cs typeface="Calibri"/>
            </a:rPr>
            <a:t>Indeseada </a:t>
          </a:r>
          <a:endParaRPr lang="en-US" kern="1200"/>
        </a:p>
      </dsp:txBody>
      <dsp:txXfrm>
        <a:off x="1985806" y="642552"/>
        <a:ext cx="1982924" cy="1982924"/>
      </dsp:txXfrm>
    </dsp:sp>
    <dsp:sp modelId="{22282617-0EBA-4104-9159-98764B60887A}">
      <dsp:nvSpPr>
        <dsp:cNvPr id="0" name=""/>
        <dsp:cNvSpPr/>
      </dsp:nvSpPr>
      <dsp:spPr>
        <a:xfrm>
          <a:off x="4245038" y="535280"/>
          <a:ext cx="2197468" cy="219746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LA" sz="1800" b="0" i="0" strike="noStrike" kern="1200" cap="none" spc="0" baseline="0">
              <a:solidFill>
                <a:srgbClr val="FFFFFF"/>
              </a:solidFill>
              <a:effectLst/>
              <a:latin typeface="Calibri"/>
              <a:ea typeface="Calibri"/>
              <a:cs typeface="Calibri"/>
            </a:rPr>
            <a:t>Según el sexo</a:t>
          </a:r>
          <a:endParaRPr lang="en-US" kern="1200"/>
        </a:p>
      </dsp:txBody>
      <dsp:txXfrm>
        <a:off x="4352310" y="642552"/>
        <a:ext cx="1982924" cy="1982924"/>
      </dsp:txXfrm>
    </dsp:sp>
    <dsp:sp modelId="{2464BA47-0FD6-4E8D-A85A-32A8593A119C}">
      <dsp:nvSpPr>
        <dsp:cNvPr id="0" name=""/>
        <dsp:cNvSpPr/>
      </dsp:nvSpPr>
      <dsp:spPr>
        <a:xfrm>
          <a:off x="1878534" y="2901785"/>
          <a:ext cx="2197468" cy="219746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LA" sz="1800" b="0" i="0" strike="noStrike" kern="1200" cap="none" spc="0" baseline="0">
              <a:solidFill>
                <a:srgbClr val="FFFFFF"/>
              </a:solidFill>
              <a:effectLst/>
              <a:latin typeface="Calibri"/>
              <a:ea typeface="Calibri"/>
              <a:cs typeface="Calibri"/>
            </a:rPr>
            <a:t>Interfiere en el desempeño laboral O crea un entorno laboral intimidante, hostil u ofensivo</a:t>
          </a:r>
          <a:endParaRPr lang="en-US" kern="1200"/>
        </a:p>
      </dsp:txBody>
      <dsp:txXfrm>
        <a:off x="1985806" y="3009057"/>
        <a:ext cx="1982924" cy="1982924"/>
      </dsp:txXfrm>
    </dsp:sp>
    <dsp:sp modelId="{C9F6DA6F-B5F0-4449-8600-005041FEDB00}">
      <dsp:nvSpPr>
        <dsp:cNvPr id="0" name=""/>
        <dsp:cNvSpPr/>
      </dsp:nvSpPr>
      <dsp:spPr>
        <a:xfrm>
          <a:off x="4245038" y="2901785"/>
          <a:ext cx="2197468" cy="219746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LA" sz="1800" b="0" i="0" strike="noStrike" kern="1200" cap="none" spc="0" baseline="0">
              <a:solidFill>
                <a:srgbClr val="FFFFFF"/>
              </a:solidFill>
              <a:effectLst/>
              <a:latin typeface="Calibri"/>
              <a:ea typeface="Calibri"/>
              <a:cs typeface="Calibri"/>
            </a:rPr>
            <a:t>Una base para responsabilizar al empleador</a:t>
          </a:r>
          <a:endParaRPr lang="en-US" kern="1200"/>
        </a:p>
      </dsp:txBody>
      <dsp:txXfrm>
        <a:off x="4352310" y="3009057"/>
        <a:ext cx="1982924" cy="19829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7C3F3-26A1-4338-BA4E-AC458D3F0C7E}">
      <dsp:nvSpPr>
        <dsp:cNvPr id="0" name=""/>
        <dsp:cNvSpPr/>
      </dsp:nvSpPr>
      <dsp:spPr>
        <a:xfrm>
          <a:off x="0" y="1908848"/>
          <a:ext cx="8074836" cy="31397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s-LA" sz="3400" b="0" i="0" strike="noStrike" kern="1200" cap="none" spc="0" baseline="0">
              <a:solidFill>
                <a:srgbClr val="FFFFFF"/>
              </a:solidFill>
              <a:effectLst/>
              <a:latin typeface="Calibri"/>
              <a:ea typeface="Calibri"/>
              <a:cs typeface="Calibri"/>
            </a:rPr>
            <a:t>Tres elementos:</a:t>
          </a:r>
          <a:endParaRPr lang="en-US" sz="6500" kern="1200"/>
        </a:p>
      </dsp:txBody>
      <dsp:txXfrm>
        <a:off x="0" y="1908848"/>
        <a:ext cx="8074836" cy="1695452"/>
      </dsp:txXfrm>
    </dsp:sp>
    <dsp:sp modelId="{9E4086AF-9D58-4365-963F-30F553248CCE}">
      <dsp:nvSpPr>
        <dsp:cNvPr id="0" name=""/>
        <dsp:cNvSpPr/>
      </dsp:nvSpPr>
      <dsp:spPr>
        <a:xfrm>
          <a:off x="3942" y="3239413"/>
          <a:ext cx="2688983" cy="16226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Insinuaciones sexuales no deseadas o solicitudes de favores sexuales</a:t>
          </a:r>
          <a:endParaRPr lang="en-US" sz="6500" kern="1200"/>
        </a:p>
      </dsp:txBody>
      <dsp:txXfrm>
        <a:off x="3942" y="3239413"/>
        <a:ext cx="2688983" cy="1622645"/>
      </dsp:txXfrm>
    </dsp:sp>
    <dsp:sp modelId="{41D72080-718B-4254-9236-23170E8071F6}">
      <dsp:nvSpPr>
        <dsp:cNvPr id="0" name=""/>
        <dsp:cNvSpPr/>
      </dsp:nvSpPr>
      <dsp:spPr>
        <a:xfrm>
          <a:off x="2692926" y="3235829"/>
          <a:ext cx="2688983" cy="161303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Los avances se basan en el sexo del empleado</a:t>
          </a:r>
          <a:endParaRPr lang="en-US" sz="6500" kern="1200"/>
        </a:p>
      </dsp:txBody>
      <dsp:txXfrm>
        <a:off x="2692926" y="3235829"/>
        <a:ext cx="2688983" cy="1613035"/>
      </dsp:txXfrm>
    </dsp:sp>
    <dsp:sp modelId="{D41B4C0A-4B19-4F56-A34D-3407735F104A}">
      <dsp:nvSpPr>
        <dsp:cNvPr id="0" name=""/>
        <dsp:cNvSpPr/>
      </dsp:nvSpPr>
      <dsp:spPr>
        <a:xfrm>
          <a:off x="5381909" y="3237697"/>
          <a:ext cx="2688983" cy="16092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s-LA" sz="1600" b="0" i="0" strike="noStrike" kern="1200" cap="none" spc="0" baseline="0" dirty="0">
              <a:solidFill>
                <a:srgbClr val="000000"/>
              </a:solidFill>
              <a:effectLst/>
              <a:latin typeface="Calibri"/>
              <a:ea typeface="Calibri"/>
              <a:cs typeface="Calibri"/>
            </a:rPr>
            <a:t>La presentación es una condición expresa o implícita para recibir beneficios laborales, o la negativa del empleado resulta en un perjuicio laboral tangible</a:t>
          </a:r>
          <a:endParaRPr lang="en-US" sz="1600" kern="1200" dirty="0"/>
        </a:p>
      </dsp:txBody>
      <dsp:txXfrm>
        <a:off x="5381909" y="3237697"/>
        <a:ext cx="2688983" cy="1609299"/>
      </dsp:txXfrm>
    </dsp:sp>
    <dsp:sp modelId="{7B1E7B04-BF39-4E56-A306-FF5059BEFD74}">
      <dsp:nvSpPr>
        <dsp:cNvPr id="0" name=""/>
        <dsp:cNvSpPr/>
      </dsp:nvSpPr>
      <dsp:spPr>
        <a:xfrm rot="10800000">
          <a:off x="0" y="1017"/>
          <a:ext cx="8074836" cy="194215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LA" sz="2400" b="0" i="0" strike="noStrike" kern="1200" cap="none" spc="0" baseline="0">
              <a:solidFill>
                <a:srgbClr val="FFFFFF"/>
              </a:solidFill>
              <a:effectLst/>
              <a:latin typeface="Calibri"/>
              <a:ea typeface="Calibri"/>
              <a:cs typeface="Calibri"/>
            </a:rPr>
            <a:t>Cuando un </a:t>
          </a:r>
          <a:r>
            <a:rPr lang="es-LA" sz="2400" b="0" i="0" u="sng" strike="noStrike" kern="1200" cap="none" spc="0" baseline="0">
              <a:solidFill>
                <a:srgbClr val="FFFFFF"/>
              </a:solidFill>
              <a:effectLst/>
              <a:uFill>
                <a:solidFill>
                  <a:srgbClr val="FFFFFF"/>
                </a:solidFill>
              </a:uFill>
              <a:latin typeface="Calibri"/>
              <a:ea typeface="Calibri"/>
              <a:cs typeface="Calibri"/>
            </a:rPr>
            <a:t>supervisor</a:t>
          </a:r>
          <a:r>
            <a:rPr lang="es-LA" sz="2400" b="0" i="0" strike="noStrike" kern="1200" cap="none" spc="0" baseline="0">
              <a:solidFill>
                <a:srgbClr val="FFFFFF"/>
              </a:solidFill>
              <a:effectLst/>
              <a:latin typeface="Calibri"/>
              <a:ea typeface="Calibri"/>
              <a:cs typeface="Calibri"/>
            </a:rPr>
            <a:t> condiciona el empleo o las oportunidades relacionadas con el empleo a la voluntad del empleado de someterse a insinuaciones sexuales o tolerarlas</a:t>
          </a:r>
          <a:r>
            <a:rPr lang="es-LA" sz="2700" b="0" i="0" strike="noStrike" kern="1200" cap="none" spc="0" baseline="0">
              <a:solidFill>
                <a:srgbClr val="FFFFFF"/>
              </a:solidFill>
              <a:effectLst/>
              <a:latin typeface="Calibri"/>
              <a:ea typeface="Calibri"/>
              <a:cs typeface="Calibri"/>
            </a:rPr>
            <a:t>. </a:t>
          </a:r>
          <a:endParaRPr lang="en-US" sz="6500" kern="1200"/>
        </a:p>
      </dsp:txBody>
      <dsp:txXfrm rot="10800000">
        <a:off x="0" y="1017"/>
        <a:ext cx="8074836" cy="12619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978D6-BBCF-4771-813E-7B90DC6B39EA}">
      <dsp:nvSpPr>
        <dsp:cNvPr id="0" name=""/>
        <dsp:cNvSpPr/>
      </dsp:nvSpPr>
      <dsp:spPr>
        <a:xfrm>
          <a:off x="0" y="9374"/>
          <a:ext cx="8074836" cy="1482974"/>
        </a:xfrm>
        <a:prstGeom prst="round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LA" sz="2700" b="0" i="0" strike="noStrike" kern="1200" cap="none" spc="0" baseline="0">
              <a:solidFill>
                <a:srgbClr val="FFFFFF"/>
              </a:solidFill>
              <a:effectLst/>
              <a:latin typeface="Calibri"/>
              <a:ea typeface="Calibri"/>
              <a:cs typeface="Calibri"/>
            </a:rPr>
            <a:t>Entorno de trabajo hostil: “estándar de persona razonable”</a:t>
          </a:r>
        </a:p>
      </dsp:txBody>
      <dsp:txXfrm>
        <a:off x="72393" y="81767"/>
        <a:ext cx="7930050" cy="1338188"/>
      </dsp:txXfrm>
    </dsp:sp>
    <dsp:sp modelId="{C729C296-2A09-462F-8452-CE3C9FAC439E}">
      <dsp:nvSpPr>
        <dsp:cNvPr id="0" name=""/>
        <dsp:cNvSpPr/>
      </dsp:nvSpPr>
      <dsp:spPr>
        <a:xfrm>
          <a:off x="0" y="1679549"/>
          <a:ext cx="8074836" cy="148297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LA" sz="2700" b="0" i="0" strike="noStrike" kern="1200" cap="none" spc="0" baseline="0">
              <a:solidFill>
                <a:srgbClr val="FFFFFF"/>
              </a:solidFill>
              <a:effectLst/>
              <a:latin typeface="Calibri"/>
              <a:ea typeface="Calibri"/>
              <a:cs typeface="Calibri"/>
            </a:rPr>
            <a:t>Una persona razonable en las mismas circunstancias percibiría el entorno creado por la conducta como intimidante, hostil, abusivo u ofensivo</a:t>
          </a:r>
        </a:p>
      </dsp:txBody>
      <dsp:txXfrm>
        <a:off x="72393" y="1751942"/>
        <a:ext cx="7930050" cy="1338188"/>
      </dsp:txXfrm>
    </dsp:sp>
    <dsp:sp modelId="{C361C70B-CF1D-4895-B56B-5DE6C6AE1E39}">
      <dsp:nvSpPr>
        <dsp:cNvPr id="0" name=""/>
        <dsp:cNvSpPr/>
      </dsp:nvSpPr>
      <dsp:spPr>
        <a:xfrm>
          <a:off x="0" y="3349724"/>
          <a:ext cx="8074836" cy="148297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LA" sz="2700" b="0" i="0" strike="noStrike" kern="1200" cap="none" spc="0" baseline="0">
              <a:solidFill>
                <a:srgbClr val="FFFFFF"/>
              </a:solidFill>
              <a:effectLst/>
              <a:latin typeface="Calibri"/>
              <a:ea typeface="Calibri"/>
              <a:cs typeface="Calibri"/>
            </a:rPr>
            <a:t>El estándar de persona razonable considera la perspectiva de la víctima</a:t>
          </a:r>
        </a:p>
      </dsp:txBody>
      <dsp:txXfrm>
        <a:off x="72393" y="3422117"/>
        <a:ext cx="7930050" cy="13381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713B6-2E9F-43FC-A9BE-1911A476F802}">
      <dsp:nvSpPr>
        <dsp:cNvPr id="0" name=""/>
        <dsp:cNvSpPr/>
      </dsp:nvSpPr>
      <dsp:spPr>
        <a:xfrm>
          <a:off x="0" y="0"/>
          <a:ext cx="6217623" cy="871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LA" sz="1600" b="0" i="0" strike="noStrike" kern="1200" cap="none" spc="0" baseline="0">
              <a:solidFill>
                <a:srgbClr val="000000"/>
              </a:solidFill>
              <a:effectLst/>
              <a:latin typeface="Calibri"/>
              <a:ea typeface="Calibri"/>
              <a:cs typeface="Calibri"/>
            </a:rPr>
            <a:t>Nadie debería tener que sufrir un entorno laboral hostil, incluso si la conducta no ofende a otros. </a:t>
          </a:r>
        </a:p>
      </dsp:txBody>
      <dsp:txXfrm>
        <a:off x="25528" y="25528"/>
        <a:ext cx="5175153" cy="820517"/>
      </dsp:txXfrm>
    </dsp:sp>
    <dsp:sp modelId="{2C8E23F3-4AB0-4E3C-9CA6-272917C3E929}">
      <dsp:nvSpPr>
        <dsp:cNvPr id="0" name=""/>
        <dsp:cNvSpPr/>
      </dsp:nvSpPr>
      <dsp:spPr>
        <a:xfrm>
          <a:off x="464303" y="992625"/>
          <a:ext cx="6217623" cy="871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LA" sz="1600" b="0" i="0" strike="noStrike" kern="1200" cap="none" spc="0" baseline="0">
              <a:solidFill>
                <a:srgbClr val="FFFFFF"/>
              </a:solidFill>
              <a:effectLst/>
              <a:latin typeface="Calibri"/>
              <a:ea typeface="Calibri"/>
              <a:cs typeface="Calibri"/>
            </a:rPr>
            <a:t>La mejor manera de manejar situaciones incómodas puede ser en el nivel más bajo: la comunicación entre pares puede ayudar a resolver cualquier conflicto antes de que se salga de la mano.</a:t>
          </a:r>
        </a:p>
      </dsp:txBody>
      <dsp:txXfrm>
        <a:off x="489831" y="1018153"/>
        <a:ext cx="5135741" cy="820517"/>
      </dsp:txXfrm>
    </dsp:sp>
    <dsp:sp modelId="{7E89BA45-0F56-42D7-BEEC-7A3E6984DE83}">
      <dsp:nvSpPr>
        <dsp:cNvPr id="0" name=""/>
        <dsp:cNvSpPr/>
      </dsp:nvSpPr>
      <dsp:spPr>
        <a:xfrm>
          <a:off x="928606" y="1985250"/>
          <a:ext cx="6217623" cy="871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LA" sz="1600" b="0" i="0" strike="noStrike" kern="1200" cap="none" spc="0" baseline="0">
              <a:solidFill>
                <a:srgbClr val="FFFFFF"/>
              </a:solidFill>
              <a:effectLst/>
              <a:latin typeface="Calibri"/>
              <a:ea typeface="Calibri"/>
              <a:cs typeface="Calibri"/>
            </a:rPr>
            <a:t>Sin embargo, hablar con un supervisor o profesional de RR. HH. siempre es una opción segura para elegir. </a:t>
          </a:r>
        </a:p>
      </dsp:txBody>
      <dsp:txXfrm>
        <a:off x="954134" y="2010778"/>
        <a:ext cx="5135741" cy="820517"/>
      </dsp:txXfrm>
    </dsp:sp>
    <dsp:sp modelId="{F46E53A9-4BAC-4B99-9BC4-C9D2782803C9}">
      <dsp:nvSpPr>
        <dsp:cNvPr id="0" name=""/>
        <dsp:cNvSpPr/>
      </dsp:nvSpPr>
      <dsp:spPr>
        <a:xfrm>
          <a:off x="1392909" y="2977875"/>
          <a:ext cx="6217623" cy="871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LA" sz="1600" b="0" i="0" strike="noStrike" kern="1200" cap="none" spc="0" baseline="0">
              <a:solidFill>
                <a:srgbClr val="FFFFFF"/>
              </a:solidFill>
              <a:effectLst/>
              <a:latin typeface="Calibri"/>
              <a:ea typeface="Calibri"/>
              <a:cs typeface="Calibri"/>
            </a:rPr>
            <a:t>La comunicación general es clave para una experiencia laboral saludable y feliz.</a:t>
          </a:r>
        </a:p>
      </dsp:txBody>
      <dsp:txXfrm>
        <a:off x="1418437" y="3003403"/>
        <a:ext cx="5135741" cy="820517"/>
      </dsp:txXfrm>
    </dsp:sp>
    <dsp:sp modelId="{83687864-BB53-4260-A148-F3EE58D6F6A7}">
      <dsp:nvSpPr>
        <dsp:cNvPr id="0" name=""/>
        <dsp:cNvSpPr/>
      </dsp:nvSpPr>
      <dsp:spPr>
        <a:xfrm>
          <a:off x="1857212" y="3970500"/>
          <a:ext cx="6217623" cy="8715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LA" sz="1600" b="0" i="0" strike="noStrike" kern="1200" cap="none" spc="0" baseline="0">
              <a:solidFill>
                <a:srgbClr val="FFFFFF"/>
              </a:solidFill>
              <a:effectLst/>
              <a:latin typeface="Calibri"/>
              <a:ea typeface="Calibri"/>
              <a:cs typeface="Calibri"/>
            </a:rPr>
            <a:t>Su función como espectador puede influir en gran medida en si alguien recibe la asistencia que necesita.</a:t>
          </a:r>
        </a:p>
      </dsp:txBody>
      <dsp:txXfrm>
        <a:off x="1882740" y="3996028"/>
        <a:ext cx="5135741" cy="820517"/>
      </dsp:txXfrm>
    </dsp:sp>
    <dsp:sp modelId="{76D979DE-AEE7-4499-808D-00D1128B95C5}">
      <dsp:nvSpPr>
        <dsp:cNvPr id="0" name=""/>
        <dsp:cNvSpPr/>
      </dsp:nvSpPr>
      <dsp:spPr>
        <a:xfrm>
          <a:off x="5651101" y="636732"/>
          <a:ext cx="566522" cy="5665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5778568" y="636732"/>
        <a:ext cx="311588" cy="426308"/>
      </dsp:txXfrm>
    </dsp:sp>
    <dsp:sp modelId="{3E46C7AF-ED81-48A9-9A38-4E1984AD89F4}">
      <dsp:nvSpPr>
        <dsp:cNvPr id="0" name=""/>
        <dsp:cNvSpPr/>
      </dsp:nvSpPr>
      <dsp:spPr>
        <a:xfrm>
          <a:off x="6115404" y="1629357"/>
          <a:ext cx="566522" cy="5665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6242871" y="1629357"/>
        <a:ext cx="311588" cy="426308"/>
      </dsp:txXfrm>
    </dsp:sp>
    <dsp:sp modelId="{82FC2158-81F2-4ADD-8452-B99FAE4DC0F1}">
      <dsp:nvSpPr>
        <dsp:cNvPr id="0" name=""/>
        <dsp:cNvSpPr/>
      </dsp:nvSpPr>
      <dsp:spPr>
        <a:xfrm>
          <a:off x="6579707" y="2607456"/>
          <a:ext cx="566522" cy="5665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6707174" y="2607456"/>
        <a:ext cx="311588" cy="426308"/>
      </dsp:txXfrm>
    </dsp:sp>
    <dsp:sp modelId="{47BFA448-023E-4279-B97B-10D974338027}">
      <dsp:nvSpPr>
        <dsp:cNvPr id="0" name=""/>
        <dsp:cNvSpPr/>
      </dsp:nvSpPr>
      <dsp:spPr>
        <a:xfrm>
          <a:off x="7044010" y="3609766"/>
          <a:ext cx="566522" cy="56652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en-US" sz="3800" kern="1200"/>
        </a:p>
      </dsp:txBody>
      <dsp:txXfrm>
        <a:off x="7171477" y="3609766"/>
        <a:ext cx="311588" cy="4263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2F767-96F1-47F0-9B98-21D237EA4B9E}">
      <dsp:nvSpPr>
        <dsp:cNvPr id="0" name=""/>
        <dsp:cNvSpPr/>
      </dsp:nvSpPr>
      <dsp:spPr>
        <a:xfrm>
          <a:off x="0" y="0"/>
          <a:ext cx="807483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001C80-5663-468B-80EC-4159CF79AA16}">
      <dsp:nvSpPr>
        <dsp:cNvPr id="0" name=""/>
        <dsp:cNvSpPr/>
      </dsp:nvSpPr>
      <dsp:spPr>
        <a:xfrm>
          <a:off x="25318" y="0"/>
          <a:ext cx="2344849" cy="4842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LA" sz="2600" b="1" i="0" strike="noStrike" kern="1200" cap="none" spc="0" baseline="0">
              <a:solidFill>
                <a:srgbClr val="000000"/>
              </a:solidFill>
              <a:effectLst/>
              <a:latin typeface="Calibri"/>
              <a:ea typeface="Calibri"/>
              <a:cs typeface="Calibri"/>
            </a:rPr>
            <a:t>La conducta física puede ser acoso sexual, como:</a:t>
          </a:r>
        </a:p>
      </dsp:txBody>
      <dsp:txXfrm>
        <a:off x="25318" y="0"/>
        <a:ext cx="2344849" cy="4842074"/>
      </dsp:txXfrm>
    </dsp:sp>
    <dsp:sp modelId="{FA7B188E-0470-494B-A0AA-76CA1D7FB0CC}">
      <dsp:nvSpPr>
        <dsp:cNvPr id="0" name=""/>
        <dsp:cNvSpPr/>
      </dsp:nvSpPr>
      <dsp:spPr>
        <a:xfrm>
          <a:off x="2452251" y="38124"/>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Besos</a:t>
          </a:r>
        </a:p>
      </dsp:txBody>
      <dsp:txXfrm>
        <a:off x="2452251" y="38124"/>
        <a:ext cx="5620685" cy="762484"/>
      </dsp:txXfrm>
    </dsp:sp>
    <dsp:sp modelId="{E5774954-DE3E-4364-9724-9A5D74BA6EC6}">
      <dsp:nvSpPr>
        <dsp:cNvPr id="0" name=""/>
        <dsp:cNvSpPr/>
      </dsp:nvSpPr>
      <dsp:spPr>
        <a:xfrm>
          <a:off x="2344849" y="800609"/>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36DDB2-AE06-468F-96F2-D888D3CAE9AC}">
      <dsp:nvSpPr>
        <dsp:cNvPr id="0" name=""/>
        <dsp:cNvSpPr/>
      </dsp:nvSpPr>
      <dsp:spPr>
        <a:xfrm>
          <a:off x="2452251" y="838733"/>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Abrazar</a:t>
          </a:r>
          <a:endParaRPr lang="en-US" b="1" kern="1200"/>
        </a:p>
      </dsp:txBody>
      <dsp:txXfrm>
        <a:off x="2452251" y="838733"/>
        <a:ext cx="5620685" cy="762484"/>
      </dsp:txXfrm>
    </dsp:sp>
    <dsp:sp modelId="{25CA783D-804A-4718-A65F-D633E2551F2E}">
      <dsp:nvSpPr>
        <dsp:cNvPr id="0" name=""/>
        <dsp:cNvSpPr/>
      </dsp:nvSpPr>
      <dsp:spPr>
        <a:xfrm>
          <a:off x="2344849" y="1601218"/>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20EA2B-965A-4571-89D8-0F22CC839CD2}">
      <dsp:nvSpPr>
        <dsp:cNvPr id="0" name=""/>
        <dsp:cNvSpPr/>
      </dsp:nvSpPr>
      <dsp:spPr>
        <a:xfrm>
          <a:off x="2452251" y="1639342"/>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Agarre</a:t>
          </a:r>
        </a:p>
      </dsp:txBody>
      <dsp:txXfrm>
        <a:off x="2452251" y="1639342"/>
        <a:ext cx="5620685" cy="762484"/>
      </dsp:txXfrm>
    </dsp:sp>
    <dsp:sp modelId="{AABD15F3-D132-4FB4-AFDE-99D83C156B52}">
      <dsp:nvSpPr>
        <dsp:cNvPr id="0" name=""/>
        <dsp:cNvSpPr/>
      </dsp:nvSpPr>
      <dsp:spPr>
        <a:xfrm>
          <a:off x="2344849" y="2401827"/>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FC418A-23D7-4D55-A0FE-F1A0703D62CF}">
      <dsp:nvSpPr>
        <dsp:cNvPr id="0" name=""/>
        <dsp:cNvSpPr/>
      </dsp:nvSpPr>
      <dsp:spPr>
        <a:xfrm>
          <a:off x="2452251" y="2439951"/>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Tocar</a:t>
          </a:r>
        </a:p>
      </dsp:txBody>
      <dsp:txXfrm>
        <a:off x="2452251" y="2439951"/>
        <a:ext cx="5620685" cy="762484"/>
      </dsp:txXfrm>
    </dsp:sp>
    <dsp:sp modelId="{92CE6935-93BE-4AE4-A6FA-BCF135B33571}">
      <dsp:nvSpPr>
        <dsp:cNvPr id="0" name=""/>
        <dsp:cNvSpPr/>
      </dsp:nvSpPr>
      <dsp:spPr>
        <a:xfrm>
          <a:off x="2344849" y="3202436"/>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D419E0-7A45-4EDE-9CAF-33192D17489F}">
      <dsp:nvSpPr>
        <dsp:cNvPr id="0" name=""/>
        <dsp:cNvSpPr/>
      </dsp:nvSpPr>
      <dsp:spPr>
        <a:xfrm>
          <a:off x="2452251" y="3240560"/>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Impedir o bloquear los movimientos</a:t>
          </a:r>
        </a:p>
      </dsp:txBody>
      <dsp:txXfrm>
        <a:off x="2452251" y="3240560"/>
        <a:ext cx="5620685" cy="762484"/>
      </dsp:txXfrm>
    </dsp:sp>
    <dsp:sp modelId="{B37EE827-1F0A-4D90-AC5C-14715A36C966}">
      <dsp:nvSpPr>
        <dsp:cNvPr id="0" name=""/>
        <dsp:cNvSpPr/>
      </dsp:nvSpPr>
      <dsp:spPr>
        <a:xfrm>
          <a:off x="2344849" y="4003045"/>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BB7369-F88E-416A-8EE4-F27EE06C5620}">
      <dsp:nvSpPr>
        <dsp:cNvPr id="0" name=""/>
        <dsp:cNvSpPr/>
      </dsp:nvSpPr>
      <dsp:spPr>
        <a:xfrm>
          <a:off x="2452251" y="4041169"/>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Agresión</a:t>
          </a:r>
        </a:p>
      </dsp:txBody>
      <dsp:txXfrm>
        <a:off x="2452251" y="4041169"/>
        <a:ext cx="5620685" cy="762484"/>
      </dsp:txXfrm>
    </dsp:sp>
    <dsp:sp modelId="{BE967B57-0147-4930-8A8F-88958A2ECA63}">
      <dsp:nvSpPr>
        <dsp:cNvPr id="0" name=""/>
        <dsp:cNvSpPr/>
      </dsp:nvSpPr>
      <dsp:spPr>
        <a:xfrm>
          <a:off x="2344849" y="4803654"/>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2F767-96F1-47F0-9B98-21D237EA4B9E}">
      <dsp:nvSpPr>
        <dsp:cNvPr id="0" name=""/>
        <dsp:cNvSpPr/>
      </dsp:nvSpPr>
      <dsp:spPr>
        <a:xfrm>
          <a:off x="0" y="0"/>
          <a:ext cx="807483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001C80-5663-468B-80EC-4159CF79AA16}">
      <dsp:nvSpPr>
        <dsp:cNvPr id="0" name=""/>
        <dsp:cNvSpPr/>
      </dsp:nvSpPr>
      <dsp:spPr>
        <a:xfrm>
          <a:off x="25318" y="0"/>
          <a:ext cx="2344849" cy="4842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LA" sz="2600" b="1" i="0" strike="noStrike" kern="1200" cap="none" spc="0" baseline="0">
              <a:solidFill>
                <a:srgbClr val="000000"/>
              </a:solidFill>
              <a:effectLst/>
              <a:latin typeface="Calibri"/>
              <a:ea typeface="Calibri"/>
              <a:cs typeface="Calibri"/>
            </a:rPr>
            <a:t>La conducta verbal puede ser acoso sexual, como:</a:t>
          </a:r>
        </a:p>
      </dsp:txBody>
      <dsp:txXfrm>
        <a:off x="25318" y="0"/>
        <a:ext cx="2344849" cy="4842074"/>
      </dsp:txXfrm>
    </dsp:sp>
    <dsp:sp modelId="{FA7B188E-0470-494B-A0AA-76CA1D7FB0CC}">
      <dsp:nvSpPr>
        <dsp:cNvPr id="0" name=""/>
        <dsp:cNvSpPr/>
      </dsp:nvSpPr>
      <dsp:spPr>
        <a:xfrm>
          <a:off x="2452251" y="38124"/>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Lenguaje grosero u obsceno</a:t>
          </a:r>
        </a:p>
      </dsp:txBody>
      <dsp:txXfrm>
        <a:off x="2452251" y="38124"/>
        <a:ext cx="5620685" cy="762484"/>
      </dsp:txXfrm>
    </dsp:sp>
    <dsp:sp modelId="{E5774954-DE3E-4364-9724-9A5D74BA6EC6}">
      <dsp:nvSpPr>
        <dsp:cNvPr id="0" name=""/>
        <dsp:cNvSpPr/>
      </dsp:nvSpPr>
      <dsp:spPr>
        <a:xfrm>
          <a:off x="2344849" y="800609"/>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36DDB2-AE06-468F-96F2-D888D3CAE9AC}">
      <dsp:nvSpPr>
        <dsp:cNvPr id="0" name=""/>
        <dsp:cNvSpPr/>
      </dsp:nvSpPr>
      <dsp:spPr>
        <a:xfrm>
          <a:off x="2452251" y="838733"/>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Comentarios despectivos: basados en el sexo o el género</a:t>
          </a:r>
        </a:p>
      </dsp:txBody>
      <dsp:txXfrm>
        <a:off x="2452251" y="838733"/>
        <a:ext cx="5620685" cy="762484"/>
      </dsp:txXfrm>
    </dsp:sp>
    <dsp:sp modelId="{25CA783D-804A-4718-A65F-D633E2551F2E}">
      <dsp:nvSpPr>
        <dsp:cNvPr id="0" name=""/>
        <dsp:cNvSpPr/>
      </dsp:nvSpPr>
      <dsp:spPr>
        <a:xfrm>
          <a:off x="2344849" y="1601218"/>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20EA2B-965A-4571-89D8-0F22CC839CD2}">
      <dsp:nvSpPr>
        <dsp:cNvPr id="0" name=""/>
        <dsp:cNvSpPr/>
      </dsp:nvSpPr>
      <dsp:spPr>
        <a:xfrm>
          <a:off x="2452251" y="1639342"/>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Discusiones explícitas de actividades sexuales</a:t>
          </a:r>
        </a:p>
      </dsp:txBody>
      <dsp:txXfrm>
        <a:off x="2452251" y="1639342"/>
        <a:ext cx="5620685" cy="762484"/>
      </dsp:txXfrm>
    </dsp:sp>
    <dsp:sp modelId="{AABD15F3-D132-4FB4-AFDE-99D83C156B52}">
      <dsp:nvSpPr>
        <dsp:cNvPr id="0" name=""/>
        <dsp:cNvSpPr/>
      </dsp:nvSpPr>
      <dsp:spPr>
        <a:xfrm>
          <a:off x="2344849" y="2401827"/>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FC418A-23D7-4D55-A0FE-F1A0703D62CF}">
      <dsp:nvSpPr>
        <dsp:cNvPr id="0" name=""/>
        <dsp:cNvSpPr/>
      </dsp:nvSpPr>
      <dsp:spPr>
        <a:xfrm>
          <a:off x="2452251" y="2439951"/>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Comentarios sobre atributos físicos o sexuales</a:t>
          </a:r>
        </a:p>
      </dsp:txBody>
      <dsp:txXfrm>
        <a:off x="2452251" y="2439951"/>
        <a:ext cx="5620685" cy="762484"/>
      </dsp:txXfrm>
    </dsp:sp>
    <dsp:sp modelId="{92CE6935-93BE-4AE4-A6FA-BCF135B33571}">
      <dsp:nvSpPr>
        <dsp:cNvPr id="0" name=""/>
        <dsp:cNvSpPr/>
      </dsp:nvSpPr>
      <dsp:spPr>
        <a:xfrm>
          <a:off x="2344849" y="3202436"/>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D419E0-7A45-4EDE-9CAF-33192D17489F}">
      <dsp:nvSpPr>
        <dsp:cNvPr id="0" name=""/>
        <dsp:cNvSpPr/>
      </dsp:nvSpPr>
      <dsp:spPr>
        <a:xfrm>
          <a:off x="2452251" y="3240560"/>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Insinuaciones sexuales o bromas sexuales</a:t>
          </a:r>
        </a:p>
      </dsp:txBody>
      <dsp:txXfrm>
        <a:off x="2452251" y="3240560"/>
        <a:ext cx="5620685" cy="762484"/>
      </dsp:txXfrm>
    </dsp:sp>
    <dsp:sp modelId="{B37EE827-1F0A-4D90-AC5C-14715A36C966}">
      <dsp:nvSpPr>
        <dsp:cNvPr id="0" name=""/>
        <dsp:cNvSpPr/>
      </dsp:nvSpPr>
      <dsp:spPr>
        <a:xfrm>
          <a:off x="2344849" y="4003045"/>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BB7369-F88E-416A-8EE4-F27EE06C5620}">
      <dsp:nvSpPr>
        <dsp:cNvPr id="0" name=""/>
        <dsp:cNvSpPr/>
      </dsp:nvSpPr>
      <dsp:spPr>
        <a:xfrm>
          <a:off x="2452251" y="4041169"/>
          <a:ext cx="5620685" cy="762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Rumores</a:t>
          </a:r>
        </a:p>
      </dsp:txBody>
      <dsp:txXfrm>
        <a:off x="2452251" y="4041169"/>
        <a:ext cx="5620685" cy="762484"/>
      </dsp:txXfrm>
    </dsp:sp>
    <dsp:sp modelId="{BE967B57-0147-4930-8A8F-88958A2ECA63}">
      <dsp:nvSpPr>
        <dsp:cNvPr id="0" name=""/>
        <dsp:cNvSpPr/>
      </dsp:nvSpPr>
      <dsp:spPr>
        <a:xfrm>
          <a:off x="2344849" y="4803654"/>
          <a:ext cx="572808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01054-612F-4984-8750-736A5911B21E}">
      <dsp:nvSpPr>
        <dsp:cNvPr id="0" name=""/>
        <dsp:cNvSpPr/>
      </dsp:nvSpPr>
      <dsp:spPr>
        <a:xfrm>
          <a:off x="0" y="0"/>
          <a:ext cx="80748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DF4B48-2D4C-443E-BD22-BF5BFB509D5F}">
      <dsp:nvSpPr>
        <dsp:cNvPr id="0" name=""/>
        <dsp:cNvSpPr/>
      </dsp:nvSpPr>
      <dsp:spPr>
        <a:xfrm>
          <a:off x="0" y="0"/>
          <a:ext cx="2145353" cy="4842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LA" sz="2600" b="1" i="0" strike="noStrike" kern="1200" cap="none" spc="0" baseline="0">
              <a:solidFill>
                <a:srgbClr val="000000"/>
              </a:solidFill>
              <a:effectLst/>
              <a:latin typeface="Calibri"/>
              <a:ea typeface="Calibri"/>
              <a:cs typeface="Calibri"/>
            </a:rPr>
            <a:t>La conducta visual o escrita también puede ser acoso sexual, como:</a:t>
          </a:r>
        </a:p>
      </dsp:txBody>
      <dsp:txXfrm>
        <a:off x="0" y="0"/>
        <a:ext cx="2145353" cy="4842074"/>
      </dsp:txXfrm>
    </dsp:sp>
    <dsp:sp modelId="{AF89559D-5885-4018-87A7-1D664F7DA9DB}">
      <dsp:nvSpPr>
        <dsp:cNvPr id="0" name=""/>
        <dsp:cNvSpPr/>
      </dsp:nvSpPr>
      <dsp:spPr>
        <a:xfrm>
          <a:off x="2256421" y="45630"/>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Leering</a:t>
          </a:r>
        </a:p>
      </dsp:txBody>
      <dsp:txXfrm>
        <a:off x="2256421" y="45630"/>
        <a:ext cx="5812580" cy="912617"/>
      </dsp:txXfrm>
    </dsp:sp>
    <dsp:sp modelId="{06193558-81C3-469C-90BD-119AD69E9186}">
      <dsp:nvSpPr>
        <dsp:cNvPr id="0" name=""/>
        <dsp:cNvSpPr/>
      </dsp:nvSpPr>
      <dsp:spPr>
        <a:xfrm>
          <a:off x="2145353" y="958248"/>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1AD668-4B88-4CCD-8A4D-F73EC909D758}">
      <dsp:nvSpPr>
        <dsp:cNvPr id="0" name=""/>
        <dsp:cNvSpPr/>
      </dsp:nvSpPr>
      <dsp:spPr>
        <a:xfrm>
          <a:off x="2256421" y="1003879"/>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Mirar fijamente</a:t>
          </a:r>
        </a:p>
      </dsp:txBody>
      <dsp:txXfrm>
        <a:off x="2256421" y="1003879"/>
        <a:ext cx="5812580" cy="912617"/>
      </dsp:txXfrm>
    </dsp:sp>
    <dsp:sp modelId="{EA7C57B3-E997-4F4A-8CDC-6DAE52C5629C}">
      <dsp:nvSpPr>
        <dsp:cNvPr id="0" name=""/>
        <dsp:cNvSpPr/>
      </dsp:nvSpPr>
      <dsp:spPr>
        <a:xfrm>
          <a:off x="2145353" y="1916496"/>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EC15DE-6A48-4D0C-A553-4D577B2A7649}">
      <dsp:nvSpPr>
        <dsp:cNvPr id="0" name=""/>
        <dsp:cNvSpPr/>
      </dsp:nvSpPr>
      <dsp:spPr>
        <a:xfrm>
          <a:off x="2256421" y="1962127"/>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Gustos sexuales</a:t>
          </a:r>
        </a:p>
      </dsp:txBody>
      <dsp:txXfrm>
        <a:off x="2256421" y="1962127"/>
        <a:ext cx="5812580" cy="912617"/>
      </dsp:txXfrm>
    </dsp:sp>
    <dsp:sp modelId="{DE3ECEDF-86CF-440C-A859-06473E1C0D61}">
      <dsp:nvSpPr>
        <dsp:cNvPr id="0" name=""/>
        <dsp:cNvSpPr/>
      </dsp:nvSpPr>
      <dsp:spPr>
        <a:xfrm>
          <a:off x="2145353" y="2874745"/>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10462E-B44D-41D7-BF53-18DA847979E9}">
      <dsp:nvSpPr>
        <dsp:cNvPr id="0" name=""/>
        <dsp:cNvSpPr/>
      </dsp:nvSpPr>
      <dsp:spPr>
        <a:xfrm>
          <a:off x="2256421" y="2920375"/>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Mostrar objetos, imágenes o videos sexualmente sugestivos o explícitos</a:t>
          </a:r>
        </a:p>
      </dsp:txBody>
      <dsp:txXfrm>
        <a:off x="2256421" y="2920375"/>
        <a:ext cx="5812580" cy="912617"/>
      </dsp:txXfrm>
    </dsp:sp>
    <dsp:sp modelId="{E7801F89-3978-4FCB-A1FA-55AFFA252E54}">
      <dsp:nvSpPr>
        <dsp:cNvPr id="0" name=""/>
        <dsp:cNvSpPr/>
      </dsp:nvSpPr>
      <dsp:spPr>
        <a:xfrm>
          <a:off x="2145353" y="3832993"/>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CF9578-0452-4650-965C-EAF3582D6CA3}">
      <dsp:nvSpPr>
        <dsp:cNvPr id="0" name=""/>
        <dsp:cNvSpPr/>
      </dsp:nvSpPr>
      <dsp:spPr>
        <a:xfrm>
          <a:off x="2256421" y="3878624"/>
          <a:ext cx="5812580" cy="91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LA" sz="1800" b="0" i="0" strike="noStrike" kern="1200" cap="none" spc="0" baseline="0">
              <a:solidFill>
                <a:srgbClr val="000000"/>
              </a:solidFill>
              <a:effectLst/>
              <a:latin typeface="Calibri"/>
              <a:ea typeface="Calibri"/>
              <a:cs typeface="Calibri"/>
            </a:rPr>
            <a:t>Enviar correos electrónicos, mensajes de texto u otras comunicaciones electrónicas sexualmente sugestivas o explícitas</a:t>
          </a:r>
        </a:p>
      </dsp:txBody>
      <dsp:txXfrm>
        <a:off x="2256421" y="3878624"/>
        <a:ext cx="5812580" cy="912617"/>
      </dsp:txXfrm>
    </dsp:sp>
    <dsp:sp modelId="{26FC7588-F887-4E82-8A66-926A82CF2EFE}">
      <dsp:nvSpPr>
        <dsp:cNvPr id="0" name=""/>
        <dsp:cNvSpPr/>
      </dsp:nvSpPr>
      <dsp:spPr>
        <a:xfrm>
          <a:off x="2145353" y="4791241"/>
          <a:ext cx="592364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95288" y="169863"/>
            <a:ext cx="6159500" cy="4621212"/>
          </a:xfrm>
          <a:prstGeom prst="rect">
            <a:avLst/>
          </a:prstGeom>
          <a:noFill/>
          <a:ln w="12700">
            <a:solidFill>
              <a:prstClr val="black"/>
            </a:solidFill>
          </a:ln>
        </p:spPr>
      </p:sp>
      <p:sp>
        <p:nvSpPr>
          <p:cNvPr id="5" name="Notes Placeholder 4"/>
          <p:cNvSpPr>
            <a:spLocks noGrp="1"/>
          </p:cNvSpPr>
          <p:nvPr>
            <p:ph type="body" sz="quarter" idx="3"/>
          </p:nvPr>
        </p:nvSpPr>
        <p:spPr>
          <a:xfrm>
            <a:off x="400792" y="4940567"/>
            <a:ext cx="6148491" cy="3932540"/>
          </a:xfrm>
          <a:prstGeom prst="rect">
            <a:avLst/>
          </a:prstGeom>
        </p:spPr>
        <p:txBody>
          <a:bodyPr vert="horz" lIns="91001" tIns="45502" rIns="91001" bIns="455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1" y="8721144"/>
            <a:ext cx="3012329" cy="463695"/>
          </a:xfrm>
          <a:prstGeom prst="rect">
            <a:avLst/>
          </a:prstGeom>
        </p:spPr>
        <p:txBody>
          <a:bodyPr vert="horz" lIns="91001" tIns="45502" rIns="91001" bIns="45502" rtlCol="0" anchor="b"/>
          <a:lstStyle>
            <a:lvl1pPr algn="l">
              <a:defRPr sz="1000">
                <a:solidFill>
                  <a:srgbClr val="203864"/>
                </a:solidFill>
              </a:defRPr>
            </a:lvl1pPr>
          </a:lstStyle>
          <a:p>
            <a:r>
              <a:rPr lang="en-US"/>
              <a:t>RPM International Inc.</a:t>
            </a:r>
          </a:p>
        </p:txBody>
      </p:sp>
      <p:sp>
        <p:nvSpPr>
          <p:cNvPr id="7" name="Slide Number Placeholder 6"/>
          <p:cNvSpPr>
            <a:spLocks noGrp="1"/>
          </p:cNvSpPr>
          <p:nvPr>
            <p:ph type="sldNum" sz="quarter" idx="5"/>
          </p:nvPr>
        </p:nvSpPr>
        <p:spPr>
          <a:xfrm>
            <a:off x="3937742" y="8721144"/>
            <a:ext cx="3012329" cy="463695"/>
          </a:xfrm>
          <a:prstGeom prst="rect">
            <a:avLst/>
          </a:prstGeom>
        </p:spPr>
        <p:txBody>
          <a:bodyPr vert="horz" lIns="91001" tIns="45502" rIns="91001" bIns="45502" rtlCol="0" anchor="b"/>
          <a:lstStyle>
            <a:lvl1pPr algn="r">
              <a:defRPr sz="1000">
                <a:solidFill>
                  <a:srgbClr val="203864"/>
                </a:solidFill>
              </a:defRPr>
            </a:lvl1pPr>
          </a:lstStyle>
          <a:p>
            <a:fld id="{AA05FC04-006C-4370-AA2A-61F90C8564E7}" type="slidenum">
              <a:rPr lang="en-US" smtClean="0"/>
              <a:t>‹#›</a:t>
            </a:fld>
            <a:endParaRPr lang="en-US"/>
          </a:p>
        </p:txBody>
      </p:sp>
    </p:spTree>
    <p:extLst>
      <p:ext uri="{BB962C8B-B14F-4D97-AF65-F5344CB8AC3E}">
        <p14:creationId xmlns:p14="http://schemas.microsoft.com/office/powerpoint/2010/main" val="149437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A05FC04-006C-4370-AA2A-61F90C8564E7}" type="slidenum">
              <a:rPr lang="en-US" smtClean="0"/>
              <a:t>1</a:t>
            </a:fld>
            <a:endParaRPr lang="en-US"/>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a:p>
        </p:txBody>
      </p:sp>
    </p:spTree>
    <p:extLst>
      <p:ext uri="{BB962C8B-B14F-4D97-AF65-F5344CB8AC3E}">
        <p14:creationId xmlns:p14="http://schemas.microsoft.com/office/powerpoint/2010/main" val="485763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05FC04-006C-4370-AA2A-61F90C8564E7}" type="slidenum">
              <a:rPr lang="en-US" smtClean="0"/>
              <a:t>2</a:t>
            </a:fld>
            <a:endParaRPr lang="en-US"/>
          </a:p>
        </p:txBody>
      </p:sp>
    </p:spTree>
    <p:extLst>
      <p:ext uri="{BB962C8B-B14F-4D97-AF65-F5344CB8AC3E}">
        <p14:creationId xmlns:p14="http://schemas.microsoft.com/office/powerpoint/2010/main" val="213553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58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806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303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396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Encuesta al grupo para ver con qué respuesta quieren ir. Repase cada opción y evalúe todas usando las siguientes diapositivas. </a:t>
            </a:r>
          </a:p>
        </p:txBody>
      </p:sp>
      <p:sp>
        <p:nvSpPr>
          <p:cNvPr id="4" name="Slide Number Placeholder 3"/>
          <p:cNvSpPr>
            <a:spLocks noGrp="1"/>
          </p:cNvSpPr>
          <p:nvPr>
            <p:ph type="sldNum" sz="quarter" idx="5"/>
          </p:nvPr>
        </p:nvSpPr>
        <p:spPr/>
        <p:txBody>
          <a:bodyPr/>
          <a:lstStyle/>
          <a:p>
            <a:fld id="{AA05FC04-006C-4370-AA2A-61F90C8564E7}" type="slidenum">
              <a:rPr lang="en-US" smtClean="0"/>
              <a:t>9</a:t>
            </a:fld>
            <a:endParaRPr lang="en-US"/>
          </a:p>
        </p:txBody>
      </p:sp>
    </p:spTree>
    <p:extLst>
      <p:ext uri="{BB962C8B-B14F-4D97-AF65-F5344CB8AC3E}">
        <p14:creationId xmlns:p14="http://schemas.microsoft.com/office/powerpoint/2010/main" val="106041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494949"/>
                </a:solidFill>
                <a:effectLst/>
                <a:latin typeface="proxima-nova"/>
                <a:ea typeface="proxima-nova"/>
                <a:cs typeface="proxima-nova"/>
              </a:rPr>
              <a:t>El acoso quid pro quo (esto por eso) ocurre cuando alguien en una posición de autoridad sobre otro (es decir, un gerente o supervisor) exige directa o indirectamente favores sexuales a cambio de algún beneficio (un ascenso, aumento de salario, etc.) o para evitar algún perjuicio (finalización, descenso de categoría, etc.) en el lugar de trabajo.</a:t>
            </a:r>
            <a:endParaRPr lang="en-US"/>
          </a:p>
        </p:txBody>
      </p:sp>
      <p:sp>
        <p:nvSpPr>
          <p:cNvPr id="4" name="Slide Number Placeholder 3"/>
          <p:cNvSpPr>
            <a:spLocks noGrp="1"/>
          </p:cNvSpPr>
          <p:nvPr>
            <p:ph type="sldNum" sz="quarter" idx="5"/>
          </p:nvPr>
        </p:nvSpPr>
        <p:spPr/>
        <p:txBody>
          <a:bodyPr/>
          <a:lstStyle/>
          <a:p>
            <a:fld id="{AA05FC04-006C-4370-AA2A-61F90C8564E7}" type="slidenum">
              <a:rPr lang="en-US" smtClean="0"/>
              <a:t>99</a:t>
            </a:fld>
            <a:endParaRPr lang="en-US"/>
          </a:p>
        </p:txBody>
      </p:sp>
    </p:spTree>
    <p:extLst>
      <p:ext uri="{BB962C8B-B14F-4D97-AF65-F5344CB8AC3E}">
        <p14:creationId xmlns:p14="http://schemas.microsoft.com/office/powerpoint/2010/main" val="3835068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A05FC04-006C-4370-AA2A-61F90C8564E7}" type="slidenum">
              <a:rPr kumimoji="0" lang="en-US" sz="1000" b="0" i="0" u="none" strike="noStrike" kern="1200" cap="none" spc="0" normalizeH="0" baseline="0" noProof="0" smtClean="0">
                <a:ln>
                  <a:noFill/>
                </a:ln>
                <a:solidFill>
                  <a:srgbClr val="203864"/>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144</a:t>
            </a:fld>
            <a:endParaRPr kumimoji="0" lang="en-US" sz="1000" b="0" i="0" u="none" strike="noStrike" kern="1200" cap="none" spc="0" normalizeH="0" baseline="0" noProof="0">
              <a:ln>
                <a:noFill/>
              </a:ln>
              <a:solidFill>
                <a:srgbClr val="203864"/>
              </a:solidFill>
              <a:effectLst/>
              <a:uLnTx/>
              <a:uFillTx/>
              <a:latin typeface="Calibri" panose="020F0502020204030204"/>
              <a:ea typeface="+mn-ea"/>
              <a:cs typeface="+mn-cs"/>
            </a:endParaRPr>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a:p>
        </p:txBody>
      </p:sp>
    </p:spTree>
    <p:extLst>
      <p:ext uri="{BB962C8B-B14F-4D97-AF65-F5344CB8AC3E}">
        <p14:creationId xmlns:p14="http://schemas.microsoft.com/office/powerpoint/2010/main" val="1826580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4AFCF93-F657-4B86-AF22-65B0BC4CCAC8}"/>
              </a:ext>
            </a:extLst>
          </p:cNvPr>
          <p:cNvGraphicFramePr>
            <a:graphicFrameLocks noChangeAspect="1"/>
          </p:cNvGraphicFramePr>
          <p:nvPr userDrawn="1">
            <p:custDataLst>
              <p:tags r:id="rId1"/>
            </p:custDataLst>
            <p:extLst>
              <p:ext uri="{D42A27DB-BD31-4B8C-83A1-F6EECF244321}">
                <p14:modId xmlns:p14="http://schemas.microsoft.com/office/powerpoint/2010/main" val="473403509"/>
              </p:ext>
            </p:extLst>
          </p:nvPr>
        </p:nvGraphicFramePr>
        <p:xfrm>
          <a:off x="1193" y="1588"/>
          <a:ext cx="1191" cy="1588"/>
        </p:xfrm>
        <a:graphic>
          <a:graphicData uri="http://schemas.openxmlformats.org/presentationml/2006/ole">
            <mc:AlternateContent xmlns:mc="http://schemas.openxmlformats.org/markup-compatibility/2006">
              <mc:Choice xmlns:v="urn:schemas-microsoft-com:vml" Requires="v">
                <p:oleObj name="think-cell Slide" r:id="rId4" imgW="424" imgH="424" progId="TCLayout.ActiveDocument.1">
                  <p:embed/>
                </p:oleObj>
              </mc:Choice>
              <mc:Fallback>
                <p:oleObj name="think-cell Slide" r:id="rId4" imgW="424" imgH="424" progId="TCLayout.ActiveDocument.1">
                  <p:embed/>
                  <p:pic>
                    <p:nvPicPr>
                      <p:cNvPr id="9" name="Object 8" hidden="1">
                        <a:extLst>
                          <a:ext uri="{FF2B5EF4-FFF2-40B4-BE49-F238E27FC236}">
                            <a16:creationId xmlns:a16="http://schemas.microsoft.com/office/drawing/2014/main" id="{74AFCF93-F657-4B86-AF22-65B0BC4CCAC8}"/>
                          </a:ext>
                        </a:extLst>
                      </p:cNvPr>
                      <p:cNvPicPr/>
                      <p:nvPr/>
                    </p:nvPicPr>
                    <p:blipFill>
                      <a:blip r:embed="rId5"/>
                      <a:stretch>
                        <a:fillRect/>
                      </a:stretch>
                    </p:blipFill>
                    <p:spPr>
                      <a:xfrm>
                        <a:off x="1193" y="1588"/>
                        <a:ext cx="1191"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7C78A8F-C7D7-4FCD-ABDF-9F33A29FBAE3}"/>
              </a:ext>
            </a:extLst>
          </p:cNvPr>
          <p:cNvSpPr/>
          <p:nvPr userDrawn="1">
            <p:custDataLst>
              <p:tags r:id="rId2"/>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500" b="0" i="0" baseline="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ctrTitle"/>
          </p:nvPr>
        </p:nvSpPr>
        <p:spPr>
          <a:xfrm>
            <a:off x="1143000" y="1122363"/>
            <a:ext cx="6858000" cy="2387600"/>
          </a:xfrm>
        </p:spPr>
        <p:txBody>
          <a:bodyPr anchor="b"/>
          <a:lstStyle>
            <a:lvl1pPr algn="ctr">
              <a:defRPr sz="4500">
                <a:solidFill>
                  <a:schemeClr val="tx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383246402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6D9C2DC-7DD7-4CCC-9988-35B863DFA90C}"/>
              </a:ext>
            </a:extLst>
          </p:cNvPr>
          <p:cNvGraphicFramePr>
            <a:graphicFrameLocks noChangeAspect="1"/>
          </p:cNvGraphicFramePr>
          <p:nvPr userDrawn="1">
            <p:custDataLst>
              <p:tags r:id="rId1"/>
            </p:custDataLst>
            <p:extLst>
              <p:ext uri="{D42A27DB-BD31-4B8C-83A1-F6EECF244321}">
                <p14:modId xmlns:p14="http://schemas.microsoft.com/office/powerpoint/2010/main" val="2080291004"/>
              </p:ext>
            </p:extLst>
          </p:nvPr>
        </p:nvGraphicFramePr>
        <p:xfrm>
          <a:off x="1192" y="1593"/>
          <a:ext cx="1190" cy="1587"/>
        </p:xfrm>
        <a:graphic>
          <a:graphicData uri="http://schemas.openxmlformats.org/presentationml/2006/ole">
            <mc:AlternateContent xmlns:mc="http://schemas.openxmlformats.org/markup-compatibility/2006">
              <mc:Choice xmlns:v="urn:schemas-microsoft-com:vml" Requires="v">
                <p:oleObj name="think-cell Slide" r:id="rId3" imgW="216" imgH="216" progId="TCLayout.ActiveDocument.1">
                  <p:embed/>
                </p:oleObj>
              </mc:Choice>
              <mc:Fallback>
                <p:oleObj name="think-cell Slide" r:id="rId3" imgW="216" imgH="216" progId="TCLayout.ActiveDocument.1">
                  <p:embed/>
                  <p:pic>
                    <p:nvPicPr>
                      <p:cNvPr id="4" name="Object 3" hidden="1">
                        <a:extLst>
                          <a:ext uri="{FF2B5EF4-FFF2-40B4-BE49-F238E27FC236}">
                            <a16:creationId xmlns:a16="http://schemas.microsoft.com/office/drawing/2014/main" id="{06D9C2DC-7DD7-4CCC-9988-35B863DFA90C}"/>
                          </a:ext>
                        </a:extLst>
                      </p:cNvPr>
                      <p:cNvPicPr/>
                      <p:nvPr/>
                    </p:nvPicPr>
                    <p:blipFill>
                      <a:blip r:embed="rId4"/>
                      <a:stretch>
                        <a:fillRect/>
                      </a:stretch>
                    </p:blipFill>
                    <p:spPr>
                      <a:xfrm>
                        <a:off x="1192" y="1593"/>
                        <a:ext cx="1190" cy="1587"/>
                      </a:xfrm>
                      <a:prstGeom prst="rect">
                        <a:avLst/>
                      </a:prstGeom>
                    </p:spPr>
                  </p:pic>
                </p:oleObj>
              </mc:Fallback>
            </mc:AlternateContent>
          </a:graphicData>
        </a:graphic>
      </p:graphicFrame>
      <p:sp>
        <p:nvSpPr>
          <p:cNvPr id="6" name="Title Placeholder 1"/>
          <p:cNvSpPr>
            <a:spLocks noGrp="1"/>
          </p:cNvSpPr>
          <p:nvPr>
            <p:ph type="title" hasCustomPrompt="1"/>
          </p:nvPr>
        </p:nvSpPr>
        <p:spPr>
          <a:xfrm>
            <a:off x="822960" y="182880"/>
            <a:ext cx="7358907" cy="787032"/>
          </a:xfrm>
          <a:prstGeom prst="rect">
            <a:avLst/>
          </a:prstGeom>
        </p:spPr>
        <p:txBody>
          <a:bodyPr vert="horz" lIns="91440" tIns="45720" rIns="91440" bIns="45720" rtlCol="0" anchor="ctr">
            <a:noAutofit/>
          </a:bodyPr>
          <a:lstStyle>
            <a:lvl1pPr>
              <a:defRPr sz="2000"/>
            </a:lvl1pPr>
          </a:lstStyle>
          <a:p>
            <a:r>
              <a:rPr lang="en-US"/>
              <a:t>Click to edit </a:t>
            </a:r>
            <a:br>
              <a:rPr lang="en-US"/>
            </a:br>
            <a:r>
              <a:rPr lang="en-US"/>
              <a:t>Master title style</a:t>
            </a:r>
          </a:p>
        </p:txBody>
      </p:sp>
      <p:sp>
        <p:nvSpPr>
          <p:cNvPr id="7" name="Text Placeholder 2"/>
          <p:cNvSpPr>
            <a:spLocks noGrp="1"/>
          </p:cNvSpPr>
          <p:nvPr>
            <p:ph idx="1"/>
          </p:nvPr>
        </p:nvSpPr>
        <p:spPr>
          <a:xfrm>
            <a:off x="432562" y="1508760"/>
            <a:ext cx="8074836" cy="48420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a:extLst>
              <a:ext uri="{FF2B5EF4-FFF2-40B4-BE49-F238E27FC236}">
                <a16:creationId xmlns:a16="http://schemas.microsoft.com/office/drawing/2014/main" id="{04D026DA-6CE9-4966-BA89-38F47DC2EEFC}"/>
              </a:ext>
            </a:extLst>
          </p:cNvPr>
          <p:cNvSpPr>
            <a:spLocks noGrp="1"/>
          </p:cNvSpPr>
          <p:nvPr>
            <p:ph type="dt" sz="half" idx="2"/>
          </p:nvPr>
        </p:nvSpPr>
        <p:spPr>
          <a:xfrm>
            <a:off x="5828145" y="6558353"/>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[EVENT NAME]  [DATE]</a:t>
            </a:r>
          </a:p>
        </p:txBody>
      </p:sp>
      <p:sp>
        <p:nvSpPr>
          <p:cNvPr id="8" name="Slide Number Placeholder 6">
            <a:extLst>
              <a:ext uri="{FF2B5EF4-FFF2-40B4-BE49-F238E27FC236}">
                <a16:creationId xmlns:a16="http://schemas.microsoft.com/office/drawing/2014/main" id="{62C2B23F-24A9-4052-948D-555AAA1D694F}"/>
              </a:ext>
            </a:extLst>
          </p:cNvPr>
          <p:cNvSpPr>
            <a:spLocks noGrp="1"/>
          </p:cNvSpPr>
          <p:nvPr>
            <p:ph type="sldNum" sz="quarter" idx="4"/>
          </p:nvPr>
        </p:nvSpPr>
        <p:spPr>
          <a:xfrm>
            <a:off x="8663437" y="6558353"/>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xmlns:p14="http://schemas.microsoft.com/office/powerpoint/2010/main" val="345100321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C20818-8DDA-3F49-982E-FE672F9E4B39}"/>
              </a:ext>
            </a:extLst>
          </p:cNvPr>
          <p:cNvPicPr>
            <a:picLocks noChangeAspect="1"/>
          </p:cNvPicPr>
          <p:nvPr userDrawn="1"/>
        </p:nvPicPr>
        <p:blipFill>
          <a:blip r:embed="rId2"/>
          <a:srcRect l="10663" t="1445" r="10663"/>
          <a:stretch>
            <a:fillRect/>
          </a:stretch>
        </p:blipFill>
        <p:spPr>
          <a:xfrm>
            <a:off x="0" y="0"/>
            <a:ext cx="9144000" cy="5150840"/>
          </a:xfrm>
          <a:prstGeom prst="rect">
            <a:avLst/>
          </a:prstGeom>
        </p:spPr>
      </p:pic>
      <p:pic>
        <p:nvPicPr>
          <p:cNvPr id="5" name="Picture 4">
            <a:extLst>
              <a:ext uri="{FF2B5EF4-FFF2-40B4-BE49-F238E27FC236}">
                <a16:creationId xmlns:a16="http://schemas.microsoft.com/office/drawing/2014/main" id="{8DEFDE6D-6AB1-134F-BF2D-97D50BB8F9C2}"/>
              </a:ext>
            </a:extLst>
          </p:cNvPr>
          <p:cNvPicPr>
            <a:picLocks noChangeAspect="1"/>
          </p:cNvPicPr>
          <p:nvPr userDrawn="1"/>
        </p:nvPicPr>
        <p:blipFill>
          <a:blip r:embed="rId3"/>
          <a:stretch>
            <a:fillRect/>
          </a:stretch>
        </p:blipFill>
        <p:spPr>
          <a:xfrm>
            <a:off x="7089924" y="1560352"/>
            <a:ext cx="1604880" cy="2806118"/>
          </a:xfrm>
          <a:prstGeom prst="rect">
            <a:avLst/>
          </a:prstGeom>
        </p:spPr>
      </p:pic>
      <p:sp>
        <p:nvSpPr>
          <p:cNvPr id="6" name="Rectangle 5">
            <a:extLst>
              <a:ext uri="{FF2B5EF4-FFF2-40B4-BE49-F238E27FC236}">
                <a16:creationId xmlns:a16="http://schemas.microsoft.com/office/drawing/2014/main" id="{E35A33B2-1602-A14D-97FA-7C12265B23CF}"/>
              </a:ext>
            </a:extLst>
          </p:cNvPr>
          <p:cNvSpPr/>
          <p:nvPr userDrawn="1"/>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FBB4451-9D41-6B4E-8FB0-339D4F654ADC}"/>
              </a:ext>
            </a:extLst>
          </p:cNvPr>
          <p:cNvSpPr/>
          <p:nvPr userDrawn="1"/>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2E489EC-E4C0-BC4F-B047-C4F8266835C7}"/>
              </a:ext>
            </a:extLst>
          </p:cNvPr>
          <p:cNvCxnSpPr/>
          <p:nvPr userDrawn="1"/>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233C4D-12E6-CD44-B89E-3C9A22EA8343}"/>
              </a:ext>
            </a:extLst>
          </p:cNvPr>
          <p:cNvCxnSpPr/>
          <p:nvPr userDrawn="1"/>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9ED571-82D2-D246-A47D-A80C822ADDD7}"/>
              </a:ext>
            </a:extLst>
          </p:cNvPr>
          <p:cNvSpPr txBox="1"/>
          <p:nvPr userDrawn="1"/>
        </p:nvSpPr>
        <p:spPr>
          <a:xfrm>
            <a:off x="394768" y="421272"/>
            <a:ext cx="3699545" cy="518160"/>
          </a:xfrm>
          <a:prstGeom prst="rect">
            <a:avLst/>
          </a:prstGeom>
          <a:noFill/>
        </p:spPr>
        <p:txBody>
          <a:bodyPr wrap="square" rtlCol="0">
            <a:spAutoFit/>
          </a:bodyPr>
          <a:lstStyle/>
          <a:p>
            <a:r>
              <a:rPr lang="es-LA" sz="2800" b="1" i="0" strike="noStrike" cap="none" spc="0" baseline="0">
                <a:solidFill>
                  <a:srgbClr val="FFFFFF"/>
                </a:solidFill>
                <a:effectLst>
                  <a:outerShdw blurRad="50800" dist="38100" dir="2700000" algn="tl" rotWithShape="0">
                    <a:srgbClr val="000000">
                      <a:alpha val="40000"/>
                    </a:srgbClr>
                  </a:outerShdw>
                </a:effectLst>
                <a:latin typeface="Calibri"/>
                <a:ea typeface="Calibri"/>
                <a:cs typeface="Calibri"/>
              </a:rPr>
              <a:t>EL VALOR DE 168</a:t>
            </a:r>
          </a:p>
        </p:txBody>
      </p:sp>
      <p:cxnSp>
        <p:nvCxnSpPr>
          <p:cNvPr id="11" name="Straight Connector 10">
            <a:extLst>
              <a:ext uri="{FF2B5EF4-FFF2-40B4-BE49-F238E27FC236}">
                <a16:creationId xmlns:a16="http://schemas.microsoft.com/office/drawing/2014/main" id="{A210BB95-7967-7648-835C-D3C45FEF1074}"/>
              </a:ext>
            </a:extLst>
          </p:cNvPr>
          <p:cNvCxnSpPr/>
          <p:nvPr userDrawn="1"/>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0A2122B-42C6-2540-B8D4-3C80E6EA5871}"/>
              </a:ext>
            </a:extLst>
          </p:cNvPr>
          <p:cNvPicPr>
            <a:picLocks noChangeAspect="1"/>
          </p:cNvPicPr>
          <p:nvPr userDrawn="1"/>
        </p:nvPicPr>
        <p:blipFill>
          <a:blip r:embed="rId4"/>
          <a:stretch>
            <a:fillRect/>
          </a:stretch>
        </p:blipFill>
        <p:spPr>
          <a:xfrm>
            <a:off x="7295029" y="366842"/>
            <a:ext cx="1194670" cy="574062"/>
          </a:xfrm>
          <a:prstGeom prst="rect">
            <a:avLst/>
          </a:prstGeom>
        </p:spPr>
      </p:pic>
      <p:cxnSp>
        <p:nvCxnSpPr>
          <p:cNvPr id="13" name="Straight Connector 12">
            <a:extLst>
              <a:ext uri="{FF2B5EF4-FFF2-40B4-BE49-F238E27FC236}">
                <a16:creationId xmlns:a16="http://schemas.microsoft.com/office/drawing/2014/main" id="{FC04F3EC-D42F-3844-AEEA-6508D089560E}"/>
              </a:ext>
            </a:extLst>
          </p:cNvPr>
          <p:cNvCxnSpPr>
            <a:stCxn id="7" idx="0"/>
          </p:cNvCxnSpPr>
          <p:nvPr userDrawn="1"/>
        </p:nvCxnSpPr>
        <p:spPr>
          <a:xfrm flipH="1">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888" y="5431631"/>
            <a:ext cx="7886700" cy="1019969"/>
          </a:xfrm>
        </p:spPr>
        <p:txBody>
          <a:bodyPr anchor="t"/>
          <a:lstStyle>
            <a:lvl1pPr algn="ctr">
              <a:defRPr sz="2100"/>
            </a:lvl1pPr>
          </a:lstStyle>
          <a:p>
            <a:r>
              <a:rPr lang="en-US"/>
              <a:t>CLICK TO EDIT MASTER TITLE STYLE</a:t>
            </a:r>
          </a:p>
        </p:txBody>
      </p:sp>
      <p:sp>
        <p:nvSpPr>
          <p:cNvPr id="3" name="Text Placeholder 2"/>
          <p:cNvSpPr>
            <a:spLocks noGrp="1"/>
          </p:cNvSpPr>
          <p:nvPr>
            <p:ph type="body" idx="1" hasCustomPrompt="1"/>
          </p:nvPr>
        </p:nvSpPr>
        <p:spPr>
          <a:xfrm>
            <a:off x="623888" y="5906287"/>
            <a:ext cx="7886700" cy="824714"/>
          </a:xfrm>
        </p:spPr>
        <p:txBody>
          <a:bodyPr anchor="t">
            <a:normAutofit/>
          </a:bodyPr>
          <a:lstStyle>
            <a:lvl1pPr marL="0" indent="0" algn="ctr">
              <a:buNone/>
              <a:defRPr sz="1900">
                <a:solidFill>
                  <a:schemeClr val="accent1">
                    <a:lumMod val="60000"/>
                    <a:lumOff val="40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14" name="Date Placeholder 5">
            <a:extLst>
              <a:ext uri="{FF2B5EF4-FFF2-40B4-BE49-F238E27FC236}">
                <a16:creationId xmlns:a16="http://schemas.microsoft.com/office/drawing/2014/main" id="{67379C8A-A8C7-5444-8968-BF22585B1443}"/>
              </a:ext>
            </a:extLst>
          </p:cNvPr>
          <p:cNvSpPr>
            <a:spLocks noGrp="1"/>
          </p:cNvSpPr>
          <p:nvPr>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[EVENT NAME]  [DATE]</a:t>
            </a:r>
          </a:p>
        </p:txBody>
      </p:sp>
      <p:sp>
        <p:nvSpPr>
          <p:cNvPr id="15" name="Slide Number Placeholder 6">
            <a:extLst>
              <a:ext uri="{FF2B5EF4-FFF2-40B4-BE49-F238E27FC236}">
                <a16:creationId xmlns:a16="http://schemas.microsoft.com/office/drawing/2014/main" id="{577E463F-897D-E840-990E-1EA31520DE5D}"/>
              </a:ext>
            </a:extLst>
          </p:cNvPr>
          <p:cNvSpPr>
            <a:spLocks noGrp="1"/>
          </p:cNvSpPr>
          <p:nvPr>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xmlns:p14="http://schemas.microsoft.com/office/powerpoint/2010/main" val="100946282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59" y="182880"/>
            <a:ext cx="7381415" cy="729882"/>
          </a:xfrm>
        </p:spPr>
        <p:txBody>
          <a:bodyPr anchor="ctr"/>
          <a:lstStyle>
            <a:lvl1pPr>
              <a:defRPr sz="2000"/>
            </a:lvl1pPr>
          </a:lstStyle>
          <a:p>
            <a:r>
              <a:rPr lang="en-US"/>
              <a:t>Click to edit Master title style</a:t>
            </a:r>
          </a:p>
        </p:txBody>
      </p:sp>
      <p:sp>
        <p:nvSpPr>
          <p:cNvPr id="3" name="Content Placeholder 2"/>
          <p:cNvSpPr>
            <a:spLocks noGrp="1"/>
          </p:cNvSpPr>
          <p:nvPr>
            <p:ph sz="half" idx="1"/>
          </p:nvPr>
        </p:nvSpPr>
        <p:spPr>
          <a:xfrm>
            <a:off x="6286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717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82D8D2-D001-447A-9CC3-6A70A245AA9B}"/>
              </a:ext>
            </a:extLst>
          </p:cNvPr>
          <p:cNvSpPr>
            <a:spLocks noGrp="1"/>
          </p:cNvSpPr>
          <p:nvPr>
            <p:ph type="dt" sz="half" idx="10"/>
          </p:nvPr>
        </p:nvSpPr>
        <p:spPr/>
        <p:txBody>
          <a:bodyPr/>
          <a:lstStyle/>
          <a:p>
            <a:r>
              <a:rPr lang="en-US"/>
              <a:t>[EVENT NAME]  [DATE]</a:t>
            </a:r>
          </a:p>
        </p:txBody>
      </p:sp>
      <p:sp>
        <p:nvSpPr>
          <p:cNvPr id="3" name="Slide Number Placeholder 2">
            <a:extLst>
              <a:ext uri="{FF2B5EF4-FFF2-40B4-BE49-F238E27FC236}">
                <a16:creationId xmlns:a16="http://schemas.microsoft.com/office/drawing/2014/main" id="{F7A0836A-9EC2-4646-A6C5-9387BF5F7E7C}"/>
              </a:ext>
            </a:extLst>
          </p:cNvPr>
          <p:cNvSpPr>
            <a:spLocks noGrp="1"/>
          </p:cNvSpPr>
          <p:nvPr>
            <p:ph type="sldNum" sz="quarter" idx="11"/>
          </p:nvPr>
        </p:nvSpPr>
        <p:spPr/>
        <p:txBody>
          <a:bodyPr/>
          <a:lstStyle/>
          <a:p>
            <a:fld id="{BB5FC4A1-A2DE-4EB5-9A46-57D39B4235EC}" type="slidenum">
              <a:rPr lang="en-US" smtClean="0"/>
              <a:t>‹#›</a:t>
            </a:fld>
            <a:endParaRPr lang="en-US"/>
          </a:p>
        </p:txBody>
      </p:sp>
      <p:sp>
        <p:nvSpPr>
          <p:cNvPr id="4" name="Rectangle 3">
            <a:extLst>
              <a:ext uri="{FF2B5EF4-FFF2-40B4-BE49-F238E27FC236}">
                <a16:creationId xmlns:a16="http://schemas.microsoft.com/office/drawing/2014/main" id="{698DB757-C18B-024A-B87B-4106DB5C635E}"/>
              </a:ext>
            </a:extLst>
          </p:cNvPr>
          <p:cNvSpPr/>
          <p:nvPr userDrawn="1"/>
        </p:nvSpPr>
        <p:spPr>
          <a:xfrm>
            <a:off x="0" y="0"/>
            <a:ext cx="9144000" cy="636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74402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E2D8CFC-3DEC-FD4D-96D7-7194133CD71D}"/>
              </a:ext>
            </a:extLst>
          </p:cNvPr>
          <p:cNvSpPr/>
          <p:nvPr userDrawn="1"/>
        </p:nvSpPr>
        <p:spPr>
          <a:xfrm>
            <a:off x="0" y="0"/>
            <a:ext cx="9144000" cy="47897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32B61A1D-A6C9-744B-8A85-17AC7E0D5A56}"/>
              </a:ext>
            </a:extLst>
          </p:cNvPr>
          <p:cNvSpPr/>
          <p:nvPr userDrawn="1"/>
        </p:nvSpPr>
        <p:spPr>
          <a:xfrm flipV="1">
            <a:off x="0" y="469706"/>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1FA3CD-B01F-DC44-8BC7-68255466CE53}"/>
              </a:ext>
            </a:extLst>
          </p:cNvPr>
          <p:cNvSpPr/>
          <p:nvPr userDrawn="1"/>
        </p:nvSpPr>
        <p:spPr>
          <a:xfrm>
            <a:off x="-539388" y="-127453"/>
            <a:ext cx="1288868" cy="15936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BA747609-9833-467F-ADAA-9AD838BECE59}"/>
              </a:ext>
            </a:extLst>
          </p:cNvPr>
          <p:cNvGraphicFramePr>
            <a:graphicFrameLocks noChangeAspect="1"/>
          </p:cNvGraphicFramePr>
          <p:nvPr userDrawn="1">
            <p:custDataLst>
              <p:tags r:id="rId7"/>
            </p:custDataLst>
            <p:extLst>
              <p:ext uri="{D42A27DB-BD31-4B8C-83A1-F6EECF244321}">
                <p14:modId xmlns:p14="http://schemas.microsoft.com/office/powerpoint/2010/main" val="2327716345"/>
              </p:ext>
            </p:extLst>
          </p:nvPr>
        </p:nvGraphicFramePr>
        <p:xfrm>
          <a:off x="1192" y="1593"/>
          <a:ext cx="1190" cy="1587"/>
        </p:xfrm>
        <a:graphic>
          <a:graphicData uri="http://schemas.openxmlformats.org/presentationml/2006/ole">
            <mc:AlternateContent xmlns:mc="http://schemas.openxmlformats.org/markup-compatibility/2006">
              <mc:Choice xmlns:v="urn:schemas-microsoft-com:vml" Requires="v">
                <p:oleObj name="think-cell Slide" r:id="rId9" imgW="216" imgH="216" progId="TCLayout.ActiveDocument.1">
                  <p:embed/>
                </p:oleObj>
              </mc:Choice>
              <mc:Fallback>
                <p:oleObj name="think-cell Slide" r:id="rId9" imgW="216" imgH="216" progId="TCLayout.ActiveDocument.1">
                  <p:embed/>
                  <p:pic>
                    <p:nvPicPr>
                      <p:cNvPr id="4" name="Object 3" hidden="1">
                        <a:extLst>
                          <a:ext uri="{FF2B5EF4-FFF2-40B4-BE49-F238E27FC236}">
                            <a16:creationId xmlns:a16="http://schemas.microsoft.com/office/drawing/2014/main" id="{BA747609-9833-467F-ADAA-9AD838BECE59}"/>
                          </a:ext>
                        </a:extLst>
                      </p:cNvPr>
                      <p:cNvPicPr/>
                      <p:nvPr/>
                    </p:nvPicPr>
                    <p:blipFill>
                      <a:blip r:embed="rId10"/>
                      <a:stretch>
                        <a:fillRect/>
                      </a:stretch>
                    </p:blipFill>
                    <p:spPr>
                      <a:xfrm>
                        <a:off x="1192" y="1593"/>
                        <a:ext cx="1190"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DC626B4-3FDA-42D9-90C5-C9E389B82763}"/>
              </a:ext>
            </a:extLst>
          </p:cNvPr>
          <p:cNvSpPr/>
          <p:nvPr userDrawn="1">
            <p:custDataLst>
              <p:tags r:id="rId8"/>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a:latin typeface="Calibri Light" panose="020F0302020204030204" pitchFamily="34" charset="0"/>
              <a:ea typeface="+mj-ea"/>
              <a:cs typeface="+mj-cs"/>
              <a:sym typeface="Calibri Light" panose="020F0302020204030204" pitchFamily="34" charset="0"/>
            </a:endParaRPr>
          </a:p>
        </p:txBody>
      </p:sp>
      <p:sp>
        <p:nvSpPr>
          <p:cNvPr id="3" name="Text Placeholder 2"/>
          <p:cNvSpPr>
            <a:spLocks noGrp="1"/>
          </p:cNvSpPr>
          <p:nvPr userDrawn="1">
            <p:ph type="body" idx="1"/>
          </p:nvPr>
        </p:nvSpPr>
        <p:spPr>
          <a:xfrm>
            <a:off x="440513" y="1508760"/>
            <a:ext cx="8222925" cy="495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B842DD3-1F47-49B9-8BEC-7D41C6439C24}"/>
              </a:ext>
            </a:extLst>
          </p:cNvPr>
          <p:cNvSpPr>
            <a:spLocks noGrp="1"/>
          </p:cNvSpPr>
          <p:nvPr userDrawn="1">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[EVENT NAME]  [DATE]</a:t>
            </a:r>
          </a:p>
        </p:txBody>
      </p:sp>
      <p:sp>
        <p:nvSpPr>
          <p:cNvPr id="7" name="Slide Number Placeholder 6">
            <a:extLst>
              <a:ext uri="{FF2B5EF4-FFF2-40B4-BE49-F238E27FC236}">
                <a16:creationId xmlns:a16="http://schemas.microsoft.com/office/drawing/2014/main" id="{D165FD2D-E7F9-42B7-BFD9-48910D97D383}"/>
              </a:ext>
            </a:extLst>
          </p:cNvPr>
          <p:cNvSpPr>
            <a:spLocks noGrp="1"/>
          </p:cNvSpPr>
          <p:nvPr userDrawn="1">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pic>
        <p:nvPicPr>
          <p:cNvPr id="11" name="Picture 10">
            <a:extLst>
              <a:ext uri="{FF2B5EF4-FFF2-40B4-BE49-F238E27FC236}">
                <a16:creationId xmlns:a16="http://schemas.microsoft.com/office/drawing/2014/main" id="{44C7278D-9D52-4F44-9B05-6B28B38BBC0A}"/>
              </a:ext>
            </a:extLst>
          </p:cNvPr>
          <p:cNvPicPr>
            <a:picLocks noChangeAspect="1"/>
          </p:cNvPicPr>
          <p:nvPr userDrawn="1"/>
        </p:nvPicPr>
        <p:blipFill>
          <a:blip r:embed="rId11"/>
          <a:stretch>
            <a:fillRect/>
          </a:stretch>
        </p:blipFill>
        <p:spPr>
          <a:xfrm>
            <a:off x="8273498" y="122216"/>
            <a:ext cx="449083" cy="215793"/>
          </a:xfrm>
          <a:prstGeom prst="rect">
            <a:avLst/>
          </a:prstGeom>
        </p:spPr>
      </p:pic>
      <p:cxnSp>
        <p:nvCxnSpPr>
          <p:cNvPr id="17" name="Straight Connector 16">
            <a:extLst>
              <a:ext uri="{FF2B5EF4-FFF2-40B4-BE49-F238E27FC236}">
                <a16:creationId xmlns:a16="http://schemas.microsoft.com/office/drawing/2014/main" id="{DE031173-76F9-0B4F-ADB8-48A4534C30F2}"/>
              </a:ext>
            </a:extLst>
          </p:cNvPr>
          <p:cNvCxnSpPr/>
          <p:nvPr userDrawn="1"/>
        </p:nvCxnSpPr>
        <p:spPr>
          <a:xfrm flipV="1">
            <a:off x="0" y="412750"/>
            <a:ext cx="9144000" cy="990786"/>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55FC23-F9BC-A94F-8AD6-09F5A1F6773C}"/>
              </a:ext>
            </a:extLst>
          </p:cNvPr>
          <p:cNvPicPr>
            <a:picLocks noChangeAspect="1"/>
          </p:cNvPicPr>
          <p:nvPr userDrawn="1"/>
        </p:nvPicPr>
        <p:blipFill>
          <a:blip r:embed="rId12"/>
          <a:stretch>
            <a:fillRect/>
          </a:stretch>
        </p:blipFill>
        <p:spPr>
          <a:xfrm>
            <a:off x="69330" y="431503"/>
            <a:ext cx="565670" cy="989068"/>
          </a:xfrm>
          <a:prstGeom prst="rect">
            <a:avLst/>
          </a:prstGeom>
        </p:spPr>
      </p:pic>
      <p:cxnSp>
        <p:nvCxnSpPr>
          <p:cNvPr id="14" name="Straight Connector 13">
            <a:extLst>
              <a:ext uri="{FF2B5EF4-FFF2-40B4-BE49-F238E27FC236}">
                <a16:creationId xmlns:a16="http://schemas.microsoft.com/office/drawing/2014/main" id="{483A96E6-6F6D-8449-930B-00072C356C7C}"/>
              </a:ext>
            </a:extLst>
          </p:cNvPr>
          <p:cNvCxnSpPr>
            <a:stCxn id="8" idx="0"/>
          </p:cNvCxnSpPr>
          <p:nvPr userDrawn="1"/>
        </p:nvCxnSpPr>
        <p:spPr>
          <a:xfrm flipV="1">
            <a:off x="0" y="473075"/>
            <a:ext cx="9144000" cy="995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userDrawn="1">
            <p:ph type="title"/>
          </p:nvPr>
        </p:nvSpPr>
        <p:spPr>
          <a:xfrm>
            <a:off x="819807" y="208455"/>
            <a:ext cx="7371956" cy="76798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68088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transition spd="med">
    <p:fade/>
  </p:transition>
  <p:hf hdr="0" ftr="0"/>
  <p:txStyles>
    <p:titleStyle>
      <a:lvl1pPr algn="l" defTabSz="685749" rtl="0" eaLnBrk="1" latinLnBrk="0" hangingPunct="1">
        <a:lnSpc>
          <a:spcPct val="90000"/>
        </a:lnSpc>
        <a:spcBef>
          <a:spcPct val="0"/>
        </a:spcBef>
        <a:buNone/>
        <a:defRPr sz="2000" kern="1200">
          <a:solidFill>
            <a:schemeClr val="bg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choosehelp.com/topics/bullying/workplace-bullying"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hyperlink" Target="https://www.publicdomainpictures.net/en/view-image.php?image=177017&amp;picture=-"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s://navigator.rpminc.com/reportable-events-and-hotline-policies/hotline-and-non-retaliation-policy/"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pixabay.com/en/confidential-secret-private-font-264516/"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30.jpeg"/><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www.thebluediamondgallery.com/wooden-tile/l/liability.html"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www.rpminc.com/hotline" TargetMode="External"/><Relationship Id="rId2" Type="http://schemas.openxmlformats.org/officeDocument/2006/relationships/hyperlink" Target="mailto:compliance@rpminc.com" TargetMode="Externa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hyperlink" Target="https://iwf.tnwgrc.com/rpminternational"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navigator.rpminc.com/legal-compliance-policies/non-harassment-polic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dfeh.ca.gov/"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ct.gov/chro"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dia.delawareworks.com/discrimination/file-a-charge.php"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ixabay.com/en/pencil-marks-notes-agenda-list-308509/"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ohr.dc.gov/service/file-discrimination-complaint"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shdh.illinois.gov/" TargetMode="External"/><Relationship Id="rId2" Type="http://schemas.openxmlformats.org/officeDocument/2006/relationships/hyperlink" Target="https://www.chicago.gov/content/dam/city/depts/cchr/AdjSupportingInfo/basic-steps-for-filing-/BasicStepsforFiling_ProForm.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maine.gov/mhrc"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peoplemattersglobal.com/blog/life-at-work/the-power-of-purpose-driven-talent-25196" TargetMode="Externa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doit.state.md.us/selectsurvey/TakeSurvey.aspx?PageNumber=1&amp;SurveyID=7423578&amp;Preview=true" TargetMode="External"/><Relationship Id="rId2" Type="http://schemas.openxmlformats.org/officeDocument/2006/relationships/hyperlink" Target="https://mccr.maryland.gov/Pages/default.aspx"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dhr.ny.gov/" TargetMode="External"/><Relationship Id="rId2" Type="http://schemas.openxmlformats.org/officeDocument/2006/relationships/hyperlink" Target="http://www1.nyc.gov/site/cchr/index.page" TargetMode="External"/><Relationship Id="rId1" Type="http://schemas.openxmlformats.org/officeDocument/2006/relationships/slideLayout" Target="../slideLayouts/slideLayout2.xml"/><Relationship Id="rId4" Type="http://schemas.openxmlformats.org/officeDocument/2006/relationships/hyperlink" Target="https://content.willinteractive.com/public/pdfs/common-ground/ny-supplemental-information.pdf"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hyperlink" Target="https://www.oregon.gov/boli/workers/Pages/employment-discrimination-questionnaire.asp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atg.wa.gov/have-civil-rights-complaint" TargetMode="External"/><Relationship Id="rId2" Type="http://schemas.openxmlformats.org/officeDocument/2006/relationships/hyperlink" Target="https://www.hum.wa.gov/file-complai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www.eeoc.gov/"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calaborlawnews.com/lawsuit/california-harassment-labor-law.php"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pixabay.com/en/gym-weight-lifting-training-297059/" TargetMode="Externa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eoplematters.in/article/employee-relations/legal-hr-prevention-of-sexual-harassment-at-workplace-1734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a:blip r:embed="rId3"/>
          <a:srcRect l="10663" t="1445" r="10663"/>
          <a:stretch>
            <a:fillRect/>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F7D5242-B4D2-1646-89B9-3E03D1D54BCE}"/>
              </a:ext>
            </a:extLst>
          </p:cNvPr>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00107" y="5446529"/>
            <a:ext cx="6657284" cy="1077159"/>
          </a:xfrm>
        </p:spPr>
        <p:txBody>
          <a:bodyPr>
            <a:noAutofit/>
          </a:bodyPr>
          <a:lstStyle/>
          <a:p>
            <a:pPr algn="l">
              <a:lnSpc>
                <a:spcPct val="100000"/>
              </a:lnSpc>
              <a:spcBef>
                <a:spcPct val="0"/>
              </a:spcBef>
            </a:pPr>
            <a:r>
              <a:rPr lang="es-LA" sz="2800" b="0" i="0" strike="noStrike" cap="none" spc="0" baseline="0">
                <a:solidFill>
                  <a:srgbClr val="FFFFFF"/>
                </a:solidFill>
                <a:effectLst/>
                <a:latin typeface="Calibri"/>
                <a:ea typeface="Calibri"/>
                <a:cs typeface="Calibri"/>
              </a:rPr>
              <a:t>Capacitación sobre prevención del acoso sexual y la conducta abusiva de RPM 2023</a:t>
            </a: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518160"/>
          </a:xfrm>
          <a:prstGeom prst="rect">
            <a:avLst/>
          </a:prstGeom>
          <a:noFill/>
        </p:spPr>
        <p:txBody>
          <a:bodyPr wrap="square" rtlCol="0">
            <a:spAutoFit/>
          </a:bodyPr>
          <a:lstStyle/>
          <a:p>
            <a:r>
              <a:rPr lang="es-LA" sz="2800" b="1" i="0" strike="noStrike" cap="none" spc="0" baseline="0">
                <a:solidFill>
                  <a:srgbClr val="FFFFFF"/>
                </a:solidFill>
                <a:effectLst>
                  <a:outerShdw blurRad="50800" dist="38100" dir="2700000" algn="tl" rotWithShape="0">
                    <a:srgbClr val="000000">
                      <a:alpha val="40000"/>
                    </a:srgbClr>
                  </a:outerShdw>
                </a:effectLst>
                <a:latin typeface="Calibri"/>
                <a:ea typeface="Calibri"/>
                <a:cs typeface="Calibri"/>
              </a:rPr>
              <a:t>EL VALOR DE 168</a:t>
            </a:r>
          </a:p>
        </p:txBody>
      </p:sp>
      <p:cxnSp>
        <p:nvCxnSpPr>
          <p:cNvPr id="10" name="Straight Connector 9">
            <a:extLst>
              <a:ext uri="{FF2B5EF4-FFF2-40B4-BE49-F238E27FC236}">
                <a16:creationId xmlns:a16="http://schemas.microsoft.com/office/drawing/2014/main" id="{D81D68DD-7A28-DF47-ABBD-D69140B4E63D}"/>
              </a:ext>
            </a:extLst>
          </p:cNvPr>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stCxn id="15" idx="0"/>
          </p:cNvCxnSpPr>
          <p:nvPr/>
        </p:nvCxnSpPr>
        <p:spPr>
          <a:xfrm flipH="1">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86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C0136-1CD9-3D8E-13EF-3552BA21D742}"/>
              </a:ext>
            </a:extLst>
          </p:cNvPr>
          <p:cNvSpPr>
            <a:spLocks noGrp="1"/>
          </p:cNvSpPr>
          <p:nvPr>
            <p:ph type="title"/>
          </p:nvPr>
        </p:nvSpPr>
        <p:spPr>
          <a:xfrm>
            <a:off x="822959" y="230505"/>
            <a:ext cx="7358907" cy="787032"/>
          </a:xfrm>
        </p:spPr>
        <p:txBody>
          <a:bodyPr/>
          <a:lstStyle/>
          <a:p>
            <a:r>
              <a:rPr lang="es-LA" sz="2400" b="0" i="0" strike="noStrike" cap="none" spc="0" baseline="0">
                <a:solidFill>
                  <a:srgbClr val="FFFFFF"/>
                </a:solidFill>
                <a:effectLst/>
                <a:latin typeface="Calibri Light"/>
                <a:ea typeface="Calibri Light"/>
                <a:cs typeface="Calibri Light"/>
              </a:rPr>
              <a:t>1. Únase a la diversión. Lanza un poco más de tu propio </a:t>
            </a:r>
            <a:br>
              <a:rPr sz="2400"/>
            </a:br>
            <a:endParaRPr lang="en-US" sz="2400"/>
          </a:p>
        </p:txBody>
      </p:sp>
      <p:sp>
        <p:nvSpPr>
          <p:cNvPr id="3" name="Content Placeholder 2">
            <a:extLst>
              <a:ext uri="{FF2B5EF4-FFF2-40B4-BE49-F238E27FC236}">
                <a16:creationId xmlns:a16="http://schemas.microsoft.com/office/drawing/2014/main" id="{2C79AA37-5BA2-E25E-70BC-42957258EBB5}"/>
              </a:ext>
            </a:extLst>
          </p:cNvPr>
          <p:cNvSpPr>
            <a:spLocks noGrp="1"/>
          </p:cNvSpPr>
          <p:nvPr>
            <p:ph idx="1"/>
          </p:nvPr>
        </p:nvSpPr>
        <p:spPr>
          <a:xfrm>
            <a:off x="464995" y="1898841"/>
            <a:ext cx="8074836" cy="4842074"/>
          </a:xfrm>
        </p:spPr>
        <p:txBody>
          <a:bodyPr>
            <a:normAutofit/>
          </a:bodyPr>
          <a:lstStyle/>
          <a:p>
            <a:r>
              <a:rPr lang="es-LA" sz="2400" b="0" i="0" strike="noStrike" cap="none" spc="0" baseline="0">
                <a:solidFill>
                  <a:srgbClr val="000000"/>
                </a:solidFill>
                <a:effectLst/>
                <a:latin typeface="Calibri"/>
                <a:ea typeface="Calibri"/>
                <a:cs typeface="Calibri"/>
              </a:rPr>
              <a:t>Dicen: “Es un lanzamiento entre Nate y Bob”.</a:t>
            </a:r>
          </a:p>
          <a:p>
            <a:r>
              <a:rPr lang="es-LA" sz="2400" b="0" i="0" strike="noStrike" cap="none" spc="0" baseline="0">
                <a:solidFill>
                  <a:srgbClr val="000000"/>
                </a:solidFill>
                <a:effectLst/>
                <a:latin typeface="Calibri"/>
                <a:ea typeface="Calibri"/>
                <a:cs typeface="Calibri"/>
              </a:rPr>
              <a:t>Su nueva jefa, Sandy, responde: “Está aquí para hacer su trabajo, no para reducir la sofisticación de la discusión, volvamos al trabajo”. </a:t>
            </a:r>
          </a:p>
          <a:p>
            <a:r>
              <a:rPr lang="es-LA" sz="2400" b="0" i="0" strike="noStrike" cap="none" spc="0" baseline="0">
                <a:solidFill>
                  <a:srgbClr val="000000"/>
                </a:solidFill>
                <a:effectLst/>
                <a:latin typeface="Calibri"/>
                <a:ea typeface="Calibri"/>
                <a:cs typeface="Calibri"/>
              </a:rPr>
              <a:t>Si bien los otros comentarios no obtuvieron la misma reacción de Sandy, su comentario parecía inclinar las escalas. </a:t>
            </a:r>
          </a:p>
          <a:p>
            <a:r>
              <a:rPr lang="es-LA" sz="2400" b="0" i="0" strike="noStrike" cap="none" spc="0" baseline="0">
                <a:solidFill>
                  <a:srgbClr val="000000"/>
                </a:solidFill>
                <a:effectLst/>
                <a:latin typeface="Calibri"/>
                <a:ea typeface="Calibri"/>
                <a:cs typeface="Calibri"/>
              </a:rPr>
              <a:t>En lugar de intentar decir algo para detener la conversación poco profesional o simplemente permanecer en silencio, intentó encajar socialmente manteniendo la conversación cruda en marcha. </a:t>
            </a:r>
          </a:p>
          <a:p>
            <a:r>
              <a:rPr lang="es-LA" sz="2400" b="0" i="0" strike="noStrike" cap="none" spc="0" baseline="0">
                <a:solidFill>
                  <a:srgbClr val="000000"/>
                </a:solidFill>
                <a:effectLst/>
                <a:latin typeface="Calibri"/>
                <a:ea typeface="Calibri"/>
                <a:cs typeface="Calibri"/>
              </a:rPr>
              <a:t>Volvamos y tomemos una mejor decisión. </a:t>
            </a:r>
          </a:p>
        </p:txBody>
      </p:sp>
      <p:sp>
        <p:nvSpPr>
          <p:cNvPr id="5" name="Slide Number Placeholder 4">
            <a:extLst>
              <a:ext uri="{FF2B5EF4-FFF2-40B4-BE49-F238E27FC236}">
                <a16:creationId xmlns:a16="http://schemas.microsoft.com/office/drawing/2014/main" id="{CDD74EC3-491D-4AF0-B7ED-594A827C9076}"/>
              </a:ext>
            </a:extLst>
          </p:cNvPr>
          <p:cNvSpPr>
            <a:spLocks noGrp="1"/>
          </p:cNvSpPr>
          <p:nvPr>
            <p:ph type="sldNum" sz="quarter" idx="4"/>
          </p:nvPr>
        </p:nvSpPr>
        <p:spPr/>
        <p:txBody>
          <a:bodyPr/>
          <a:lstStyle/>
          <a:p>
            <a:fld id="{BB5FC4A1-A2DE-4EB5-9A46-57D39B4235EC}" type="slidenum">
              <a:rPr lang="en-US" smtClean="0"/>
              <a:t>10</a:t>
            </a:fld>
            <a:endParaRPr lang="en-US"/>
          </a:p>
        </p:txBody>
      </p:sp>
    </p:spTree>
    <p:extLst>
      <p:ext uri="{BB962C8B-B14F-4D97-AF65-F5344CB8AC3E}">
        <p14:creationId xmlns:p14="http://schemas.microsoft.com/office/powerpoint/2010/main" val="3305612674"/>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4" y="299647"/>
            <a:ext cx="7358907" cy="787032"/>
          </a:xfrm>
        </p:spPr>
        <p:txBody>
          <a:bodyPr/>
          <a:lstStyle/>
          <a:p>
            <a:r>
              <a:rPr lang="es-LA" sz="2800" b="0" i="0" strike="noStrike" cap="none" spc="0" baseline="0">
                <a:solidFill>
                  <a:srgbClr val="FFFFFF"/>
                </a:solidFill>
                <a:effectLst/>
                <a:latin typeface="Calibri Light"/>
                <a:ea typeface="Calibri Light"/>
                <a:cs typeface="Calibri Light"/>
              </a:rPr>
              <a:t>Quid Pro Quo</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a:bodyPr>
          <a:lstStyle/>
          <a:p>
            <a:r>
              <a:rPr lang="es-LA" sz="2400" b="0" i="0" strike="noStrike" cap="none" spc="0" baseline="0">
                <a:solidFill>
                  <a:srgbClr val="000000"/>
                </a:solidFill>
                <a:effectLst/>
                <a:latin typeface="Calibri"/>
                <a:ea typeface="Calibri"/>
                <a:cs typeface="Calibri"/>
              </a:rPr>
              <a:t>Los anticipos, ofertas o demandas deben:</a:t>
            </a:r>
          </a:p>
          <a:p>
            <a:pPr lvl="1"/>
            <a:r>
              <a:rPr lang="es-LA" sz="2200" b="0" i="0" strike="noStrike" cap="none" spc="0" baseline="0">
                <a:solidFill>
                  <a:srgbClr val="000000"/>
                </a:solidFill>
                <a:effectLst/>
                <a:latin typeface="Calibri"/>
                <a:ea typeface="Calibri"/>
                <a:cs typeface="Calibri"/>
              </a:rPr>
              <a:t>de naturaleza sexual, y</a:t>
            </a:r>
          </a:p>
          <a:p>
            <a:pPr lvl="1"/>
            <a:r>
              <a:rPr lang="es-LA" sz="2200" b="0" i="0" strike="noStrike" cap="none" spc="0" baseline="0">
                <a:solidFill>
                  <a:srgbClr val="000000"/>
                </a:solidFill>
                <a:effectLst/>
                <a:latin typeface="Calibri"/>
                <a:ea typeface="Calibri"/>
                <a:cs typeface="Calibri"/>
              </a:rPr>
              <a:t>El empleado que presenta o rechaza la conducta se utiliza como base para una decisión relacionada con el empleo</a:t>
            </a:r>
          </a:p>
          <a:p>
            <a:r>
              <a:rPr lang="es-LA" sz="2400" b="0" i="0" strike="noStrike" cap="none" spc="0" baseline="0">
                <a:solidFill>
                  <a:srgbClr val="000000"/>
                </a:solidFill>
                <a:effectLst/>
                <a:latin typeface="Calibri"/>
                <a:ea typeface="Calibri"/>
                <a:cs typeface="Calibri"/>
              </a:rPr>
              <a:t>Incluso la amenaza de represalias después de una respuesta negativa se considera Quid Pro Quo.</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Graphic 5" descr="Transfer outline">
            <a:extLst>
              <a:ext uri="{FF2B5EF4-FFF2-40B4-BE49-F238E27FC236}">
                <a16:creationId xmlns:a16="http://schemas.microsoft.com/office/drawing/2014/main" id="{90F8E6A6-30EB-365D-1431-43458458E5E9}"/>
              </a:ext>
            </a:extLst>
          </p:cNvPr>
          <p:cNvPicPr>
            <a:picLocks noChangeAspect="1"/>
          </p:cNvPicPr>
          <p:nvPr/>
        </p:nvPicPr>
        <p: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p:blipFill>
        <p:spPr>
          <a:xfrm>
            <a:off x="2638397" y="3310300"/>
            <a:ext cx="3724303" cy="3724303"/>
          </a:xfrm>
          <a:prstGeom prst="rect">
            <a:avLst/>
          </a:prstGeom>
        </p:spPr>
      </p:pic>
    </p:spTree>
    <p:extLst>
      <p:ext uri="{BB962C8B-B14F-4D97-AF65-F5344CB8AC3E}">
        <p14:creationId xmlns:p14="http://schemas.microsoft.com/office/powerpoint/2010/main" val="1879323484"/>
      </p:ext>
    </p:extLst>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113650"/>
            <a:ext cx="7358907" cy="787032"/>
          </a:xfrm>
        </p:spPr>
        <p:txBody>
          <a:bodyPr/>
          <a:lstStyle/>
          <a:p>
            <a:r>
              <a:rPr lang="es-LA" sz="2800" b="0" i="0" strike="noStrike" cap="none" spc="0" baseline="0">
                <a:solidFill>
                  <a:srgbClr val="FFFFFF"/>
                </a:solidFill>
                <a:effectLst/>
                <a:latin typeface="Calibri Light"/>
                <a:ea typeface="Calibri Light"/>
                <a:cs typeface="Calibri Light"/>
              </a:rPr>
              <a:t>Conducta abusiva (acoso en el lugar de trabajo) </a:t>
            </a:r>
            <a:endParaRPr lang="en-US" sz="280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a:xfrm>
            <a:off x="534581" y="1716279"/>
            <a:ext cx="8074836" cy="4842074"/>
          </a:xfrm>
        </p:spPr>
        <p:txBody>
          <a:bodyPr>
            <a:normAutofit fontScale="97500"/>
          </a:bodyPr>
          <a:lstStyle/>
          <a:p>
            <a:r>
              <a:rPr lang="es-LA" sz="2400" b="0" i="0" strike="noStrike" cap="none" spc="0" baseline="0">
                <a:solidFill>
                  <a:srgbClr val="000000"/>
                </a:solidFill>
                <a:effectLst/>
                <a:latin typeface="Calibri"/>
                <a:ea typeface="Calibri"/>
                <a:cs typeface="Calibri"/>
              </a:rPr>
              <a:t>Comportamiento malicioso por parte del empleador o empleado que una persona razonable consideraría hostil, ofensivo, amenazante, intimidante o humillante</a:t>
            </a:r>
          </a:p>
          <a:p>
            <a:r>
              <a:rPr lang="es-LA" sz="2400" b="0" i="0" strike="noStrike" cap="none" spc="0" baseline="0">
                <a:solidFill>
                  <a:srgbClr val="000000"/>
                </a:solidFill>
                <a:effectLst/>
                <a:latin typeface="Calibri"/>
                <a:ea typeface="Calibri"/>
                <a:cs typeface="Calibri"/>
              </a:rPr>
              <a:t>No relacionado con intereses comerciales legítimos</a:t>
            </a:r>
          </a:p>
          <a:p>
            <a:r>
              <a:rPr lang="es-LA" sz="2400" b="0" i="0" strike="noStrike" cap="none" spc="0" baseline="0">
                <a:solidFill>
                  <a:srgbClr val="000000"/>
                </a:solidFill>
                <a:effectLst/>
                <a:latin typeface="Calibri"/>
                <a:ea typeface="Calibri"/>
                <a:cs typeface="Calibri"/>
              </a:rPr>
              <a:t>Abuso verbal o sabotear o socavar el desempeño laboral de una persona</a:t>
            </a:r>
          </a:p>
          <a:p>
            <a:r>
              <a:rPr lang="es-LA" sz="2400" b="0" i="0" strike="noStrike" cap="none" spc="0" baseline="0">
                <a:solidFill>
                  <a:srgbClr val="000000"/>
                </a:solidFill>
                <a:effectLst/>
                <a:latin typeface="Calibri"/>
                <a:ea typeface="Calibri"/>
                <a:cs typeface="Calibri"/>
              </a:rPr>
              <a:t>Puede ser no verbal</a:t>
            </a:r>
          </a:p>
          <a:p>
            <a:r>
              <a:rPr lang="es-LA" sz="2400" b="0" i="0" strike="noStrike" cap="none" spc="0" baseline="0">
                <a:solidFill>
                  <a:srgbClr val="000000"/>
                </a:solidFill>
                <a:effectLst/>
                <a:latin typeface="Calibri"/>
                <a:ea typeface="Calibri"/>
                <a:cs typeface="Calibri"/>
              </a:rPr>
              <a:t>Un solo acto no es una conducta abusiva a menos que sea grave o atroz</a:t>
            </a:r>
          </a:p>
          <a:p>
            <a:r>
              <a:rPr lang="es-LA" sz="2400" b="0" i="0" strike="noStrike" cap="none" spc="0" baseline="0">
                <a:solidFill>
                  <a:srgbClr val="000000"/>
                </a:solidFill>
                <a:effectLst/>
                <a:latin typeface="Calibri"/>
                <a:ea typeface="Calibri"/>
                <a:cs typeface="Calibri"/>
              </a:rPr>
              <a:t>NO acoso basado en una categoría protegida, como sexo, raza, origen étnico, edad, religión o discapacidad</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fld id="{BB5FC4A1-A2DE-4EB5-9A46-57D39B4235EC}" type="slidenum">
              <a:rPr lang="en-US" smtClean="0"/>
              <a:t>101</a:t>
            </a:fld>
            <a:endParaRPr lang="en-US"/>
          </a:p>
        </p:txBody>
      </p:sp>
    </p:spTree>
    <p:extLst>
      <p:ext uri="{BB962C8B-B14F-4D97-AF65-F5344CB8AC3E}">
        <p14:creationId xmlns:p14="http://schemas.microsoft.com/office/powerpoint/2010/main" val="3391145226"/>
      </p:ext>
    </p:extLst>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113650"/>
            <a:ext cx="7358907" cy="787032"/>
          </a:xfrm>
        </p:spPr>
        <p:txBody>
          <a:bodyPr/>
          <a:lstStyle/>
          <a:p>
            <a:r>
              <a:rPr lang="es-LA" sz="2400" b="0" i="0" strike="noStrike" cap="none" spc="0" baseline="0">
                <a:solidFill>
                  <a:srgbClr val="FFFFFF"/>
                </a:solidFill>
                <a:effectLst/>
                <a:latin typeface="Calibri Light"/>
                <a:ea typeface="Calibri Light"/>
                <a:cs typeface="Calibri Light"/>
              </a:rPr>
              <a:t>Puede no ser ilegal, pero no debe tolerarse: </a:t>
            </a:r>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p:txBody>
          <a:bodyPr/>
          <a:lstStyle/>
          <a:p>
            <a:r>
              <a:rPr lang="es-LA" sz="2100" b="0" i="0" strike="noStrike" cap="none" spc="0" baseline="0">
                <a:solidFill>
                  <a:srgbClr val="000000"/>
                </a:solidFill>
                <a:effectLst/>
                <a:latin typeface="Calibri"/>
                <a:ea typeface="Calibri"/>
                <a:cs typeface="Calibri"/>
              </a:rPr>
              <a:t>Tóxico, improductivo y puede provocar angustia mental</a:t>
            </a:r>
          </a:p>
          <a:p>
            <a:r>
              <a:rPr lang="es-LA" sz="2100" b="0" i="0" strike="noStrike" cap="none" spc="0" baseline="0">
                <a:solidFill>
                  <a:srgbClr val="000000"/>
                </a:solidFill>
                <a:effectLst/>
                <a:latin typeface="Calibri"/>
                <a:ea typeface="Calibri"/>
                <a:cs typeface="Calibri"/>
              </a:rPr>
              <a:t>El perpetrador podría ser supervisor, compañero o subordinado</a:t>
            </a:r>
          </a:p>
          <a:p>
            <a:r>
              <a:rPr lang="es-LA" sz="2100" b="0" i="0" strike="noStrike" cap="none" spc="0" baseline="0">
                <a:solidFill>
                  <a:srgbClr val="000000"/>
                </a:solidFill>
                <a:effectLst/>
                <a:latin typeface="Calibri"/>
                <a:ea typeface="Calibri"/>
                <a:cs typeface="Calibri"/>
              </a:rPr>
              <a:t>Perpetradores y víctimas, a menudo del mismo sexo</a:t>
            </a:r>
          </a:p>
          <a:p>
            <a:r>
              <a:rPr lang="es-LA" sz="2100" b="0" i="0" strike="noStrike" cap="none" spc="0" baseline="0">
                <a:solidFill>
                  <a:srgbClr val="000000"/>
                </a:solidFill>
                <a:effectLst/>
                <a:latin typeface="Calibri"/>
                <a:ea typeface="Calibri"/>
                <a:cs typeface="Calibri"/>
              </a:rPr>
              <a:t>Informar la conducta abusiva al supervisor o a RR. HH.</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erson yelling at a person">
            <a:extLst>
              <a:ext uri="{FF2B5EF4-FFF2-40B4-BE49-F238E27FC236}">
                <a16:creationId xmlns:a16="http://schemas.microsoft.com/office/drawing/2014/main" id="{E24D4FC1-61CC-FBB9-3A79-9DFCB300ADF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193422" y="3138501"/>
            <a:ext cx="4757153" cy="3212333"/>
          </a:xfrm>
          <a:prstGeom prst="rect">
            <a:avLst/>
          </a:prstGeom>
        </p:spPr>
      </p:pic>
    </p:spTree>
    <p:extLst>
      <p:ext uri="{BB962C8B-B14F-4D97-AF65-F5344CB8AC3E}">
        <p14:creationId xmlns:p14="http://schemas.microsoft.com/office/powerpoint/2010/main" val="938899446"/>
      </p:ext>
    </p:extLst>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790526" y="303539"/>
            <a:ext cx="7358907" cy="787032"/>
          </a:xfrm>
        </p:spPr>
        <p:txBody>
          <a:bodyPr/>
          <a:lstStyle/>
          <a:p>
            <a:r>
              <a:rPr lang="es-LA" sz="2400" b="0" i="0" strike="noStrike" cap="none" spc="0" baseline="0">
                <a:solidFill>
                  <a:srgbClr val="FFFFFF"/>
                </a:solidFill>
                <a:effectLst/>
                <a:latin typeface="Calibri Light"/>
                <a:ea typeface="Calibri Light"/>
                <a:cs typeface="Calibri Light"/>
              </a:rPr>
              <a:t>Estudio de caso: Un admirador de la oficina que </a:t>
            </a:r>
            <a:br>
              <a:rPr sz="2400"/>
            </a:br>
            <a:r>
              <a:rPr lang="es-LA" sz="2400" b="0" i="0" strike="noStrike" cap="none" spc="0" baseline="0">
                <a:solidFill>
                  <a:srgbClr val="FFFFFF"/>
                </a:solidFill>
                <a:effectLst/>
                <a:latin typeface="Calibri Light"/>
                <a:ea typeface="Calibri Light"/>
                <a:cs typeface="Calibri Light"/>
              </a:rPr>
              <a:t>no da una pista. </a:t>
            </a:r>
            <a:br>
              <a:rPr sz="2400"/>
            </a:br>
            <a:endParaRPr lang="en-US" sz="240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p:txBody>
          <a:bodyPr>
            <a:noAutofit/>
          </a:bodyPr>
          <a:lstStyle/>
          <a:p>
            <a:r>
              <a:rPr lang="es-LA" sz="2400" b="0" i="0" strike="noStrike" cap="none" spc="0" baseline="0">
                <a:solidFill>
                  <a:srgbClr val="000000"/>
                </a:solidFill>
                <a:effectLst/>
                <a:latin typeface="Calibri"/>
                <a:ea typeface="Calibri"/>
                <a:cs typeface="Calibri"/>
              </a:rPr>
              <a:t>Uno de los ingenieros, Barney, de su equipo de construcción de montaña rusa le está prestando especial atención. Le envía un correo electrónico para invitarlo a eventos y horas felices fuera del horario de trabajo. </a:t>
            </a:r>
          </a:p>
          <a:p>
            <a:r>
              <a:rPr lang="es-LA" sz="2400" b="0" i="0" strike="noStrike" cap="none" spc="0" baseline="0">
                <a:solidFill>
                  <a:srgbClr val="000000"/>
                </a:solidFill>
                <a:effectLst/>
                <a:latin typeface="Calibri"/>
                <a:ea typeface="Calibri"/>
                <a:cs typeface="Calibri"/>
              </a:rPr>
              <a:t>Ha rechazado todas las invitaciones, pero él sigue invitándolo. </a:t>
            </a:r>
          </a:p>
          <a:p>
            <a:r>
              <a:rPr lang="es-LA" sz="2400" b="0" i="0" strike="noStrike" cap="none" spc="0" baseline="0">
                <a:solidFill>
                  <a:srgbClr val="000000"/>
                </a:solidFill>
                <a:effectLst/>
                <a:latin typeface="Calibri"/>
                <a:ea typeface="Calibri"/>
                <a:cs typeface="Calibri"/>
              </a:rPr>
              <a:t>La última pajilla fue una invitación a una fiesta temática de Mardi Gras con una nota especial que decía: “Tengo cuentas para ti, espero ver más de ti fuera de la oficina”. La invitación incluía una imagen de una mujer escasamente vestida. </a:t>
            </a:r>
          </a:p>
          <a:p>
            <a:r>
              <a:rPr lang="es-LA" sz="2400" b="0" i="0" strike="noStrike" cap="none" spc="0" baseline="0">
                <a:solidFill>
                  <a:srgbClr val="000000"/>
                </a:solidFill>
                <a:effectLst/>
                <a:latin typeface="Calibri"/>
                <a:ea typeface="Calibri"/>
                <a:cs typeface="Calibri"/>
              </a:rPr>
              <a:t>¿Cómo quiere tratar con Barney?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Déjelo engañar fácilmente con una respuesta de correo electrónico.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Informe su comportamiento a su representante de RR. HH. </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830031"/>
      </p:ext>
    </p:extLst>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420080"/>
            <a:ext cx="7358907" cy="787032"/>
          </a:xfrm>
        </p:spPr>
        <p:txBody>
          <a:bodyPr/>
          <a:lstStyle/>
          <a:p>
            <a:r>
              <a:rPr lang="es-LA" sz="2800" b="0" i="0" strike="noStrike" cap="none" spc="0" baseline="0">
                <a:solidFill>
                  <a:srgbClr val="FFFFFF"/>
                </a:solidFill>
                <a:effectLst/>
                <a:latin typeface="Calibri Light"/>
                <a:ea typeface="Calibri Light"/>
                <a:cs typeface="Calibri Light"/>
              </a:rPr>
              <a:t>Opción 1: Déjelo caer fácilmente </a:t>
            </a:r>
            <a:br>
              <a:rPr sz="2800"/>
            </a:br>
            <a:endParaRPr lang="en-US" sz="280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a:xfrm>
            <a:off x="432562" y="1595846"/>
            <a:ext cx="8074836" cy="4842074"/>
          </a:xfrm>
        </p:spPr>
        <p:txBody>
          <a:bodyPr>
            <a:normAutofit/>
          </a:bodyPr>
          <a:lstStyle/>
          <a:p>
            <a:r>
              <a:rPr lang="es-LA" sz="2400" b="0" i="0" strike="noStrike" cap="none" spc="0" baseline="0">
                <a:solidFill>
                  <a:srgbClr val="000000"/>
                </a:solidFill>
                <a:effectLst/>
                <a:latin typeface="Calibri"/>
                <a:ea typeface="Calibri"/>
                <a:cs typeface="Calibri"/>
              </a:rPr>
              <a:t>Le envía un correo electrónico a Barney para decir: “Deja de reenviarme invitaciones a eventos sociales y también absténgase de enviarme mensajes de texto fuera del horario laboral. Me gustaría que las cosas sigan siendo profesionales entre nosotros. Somos colegas y nada más”. </a:t>
            </a:r>
          </a:p>
          <a:p>
            <a:r>
              <a:rPr lang="es-LA" sz="2400" b="0" i="0" strike="noStrike" cap="none" spc="0" baseline="0">
                <a:solidFill>
                  <a:srgbClr val="000000"/>
                </a:solidFill>
                <a:effectLst/>
                <a:latin typeface="Calibri"/>
                <a:ea typeface="Calibri"/>
                <a:cs typeface="Calibri"/>
              </a:rPr>
              <a:t>Después de eso, los correos electrónicos se ralentizan, pero no se detienen. </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173267"/>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420080"/>
            <a:ext cx="7358907" cy="787032"/>
          </a:xfrm>
        </p:spPr>
        <p:txBody>
          <a:bodyPr/>
          <a:lstStyle/>
          <a:p>
            <a:r>
              <a:rPr lang="es-LA" sz="2800" b="0" i="0" strike="noStrike" cap="none" spc="0" baseline="0">
                <a:solidFill>
                  <a:srgbClr val="FFFFFF"/>
                </a:solidFill>
                <a:effectLst/>
                <a:latin typeface="Calibri Light"/>
                <a:ea typeface="Calibri Light"/>
                <a:cs typeface="Calibri Light"/>
              </a:rPr>
              <a:t>Opción 1: Déjelo caer fácilmente </a:t>
            </a:r>
            <a:br>
              <a:rPr sz="2800"/>
            </a:br>
            <a:endParaRPr lang="en-US" sz="280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a:xfrm>
            <a:off x="534581" y="1716279"/>
            <a:ext cx="8074836" cy="4842074"/>
          </a:xfrm>
        </p:spPr>
        <p:txBody>
          <a:bodyPr>
            <a:normAutofit/>
          </a:bodyPr>
          <a:lstStyle/>
          <a:p>
            <a:r>
              <a:rPr lang="es-LA" sz="2400" b="0" i="0" strike="noStrike" cap="none" spc="0" baseline="0">
                <a:solidFill>
                  <a:srgbClr val="000000"/>
                </a:solidFill>
                <a:effectLst/>
                <a:latin typeface="Calibri"/>
                <a:ea typeface="Calibri"/>
                <a:cs typeface="Calibri"/>
              </a:rPr>
              <a:t>Luego, Barney lo confronta en la sala de descanso. Él afirma que usted le estaba enviando señales claras y no entiende cómo podría despedirlo así. </a:t>
            </a:r>
          </a:p>
          <a:p>
            <a:r>
              <a:rPr lang="es-LA" sz="2400" b="0" i="0" strike="noStrike" cap="none" spc="0" baseline="0">
                <a:solidFill>
                  <a:srgbClr val="000000"/>
                </a:solidFill>
                <a:effectLst/>
                <a:latin typeface="Calibri"/>
                <a:ea typeface="Calibri"/>
                <a:cs typeface="Calibri"/>
              </a:rPr>
              <a:t>Barney bloquea su salida de la sala de descanso y comienza a gritarle. </a:t>
            </a:r>
          </a:p>
          <a:p>
            <a:r>
              <a:rPr lang="es-LA" sz="2400" b="0" i="0" strike="noStrike" cap="none" spc="0" baseline="0">
                <a:solidFill>
                  <a:srgbClr val="000000"/>
                </a:solidFill>
                <a:effectLst/>
                <a:latin typeface="Calibri"/>
                <a:ea typeface="Calibri"/>
                <a:cs typeface="Calibri"/>
              </a:rPr>
              <a:t>Usted informa a Barney a RR. HH.</a:t>
            </a:r>
          </a:p>
          <a:p>
            <a:r>
              <a:rPr lang="es-LA" sz="2400" b="0" i="0" strike="noStrike" cap="none" spc="0" baseline="0">
                <a:solidFill>
                  <a:srgbClr val="000000"/>
                </a:solidFill>
                <a:effectLst/>
                <a:latin typeface="Calibri"/>
                <a:ea typeface="Calibri"/>
                <a:cs typeface="Calibri"/>
              </a:rPr>
              <a:t>RR. HH. investiga y encuentra las acusaciones corroboradas; y, de hecho, Barney había sido sancionado previamente por conductas similares en el pasado. Debido a eso, su empleo finaliza. </a:t>
            </a:r>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356170"/>
      </p:ext>
    </p:extLst>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9F2C-98A9-03B3-3B8B-468EAE0D586B}"/>
              </a:ext>
            </a:extLst>
          </p:cNvPr>
          <p:cNvSpPr>
            <a:spLocks noGrp="1"/>
          </p:cNvSpPr>
          <p:nvPr>
            <p:ph type="title"/>
          </p:nvPr>
        </p:nvSpPr>
        <p:spPr>
          <a:xfrm>
            <a:off x="892546" y="420080"/>
            <a:ext cx="7358907" cy="787032"/>
          </a:xfrm>
        </p:spPr>
        <p:txBody>
          <a:bodyPr/>
          <a:lstStyle/>
          <a:p>
            <a:r>
              <a:rPr lang="es-LA" sz="3200" b="0" i="0" strike="noStrike" cap="none" spc="0" baseline="0">
                <a:solidFill>
                  <a:srgbClr val="FFFFFF"/>
                </a:solidFill>
                <a:effectLst/>
                <a:latin typeface="Calibri Light"/>
                <a:ea typeface="Calibri Light"/>
                <a:cs typeface="Calibri Light"/>
              </a:rPr>
              <a:t>Opción 2: Informar a RR. HH.  </a:t>
            </a:r>
            <a:br>
              <a:rPr sz="3200"/>
            </a:br>
            <a:endParaRPr lang="en-US" sz="2800"/>
          </a:p>
        </p:txBody>
      </p:sp>
      <p:sp>
        <p:nvSpPr>
          <p:cNvPr id="3" name="Content Placeholder 2">
            <a:extLst>
              <a:ext uri="{FF2B5EF4-FFF2-40B4-BE49-F238E27FC236}">
                <a16:creationId xmlns:a16="http://schemas.microsoft.com/office/drawing/2014/main" id="{52A81DBC-972E-15E5-E1B8-5D8C2FF0A0CD}"/>
              </a:ext>
            </a:extLst>
          </p:cNvPr>
          <p:cNvSpPr>
            <a:spLocks noGrp="1"/>
          </p:cNvSpPr>
          <p:nvPr>
            <p:ph idx="1"/>
          </p:nvPr>
        </p:nvSpPr>
        <p:spPr>
          <a:xfrm>
            <a:off x="441527" y="1716279"/>
            <a:ext cx="8074836" cy="4842074"/>
          </a:xfrm>
        </p:spPr>
        <p:txBody>
          <a:bodyPr>
            <a:normAutofit/>
          </a:bodyPr>
          <a:lstStyle/>
          <a:p>
            <a:r>
              <a:rPr lang="es-LA" sz="2400" b="0" i="0" strike="noStrike" cap="none" spc="0" baseline="0">
                <a:solidFill>
                  <a:srgbClr val="000000"/>
                </a:solidFill>
                <a:effectLst/>
                <a:latin typeface="Calibri"/>
                <a:ea typeface="Calibri"/>
                <a:cs typeface="Calibri"/>
              </a:rPr>
              <a:t>Le dice a RR. HH. que Barney le ha estado pidiendo que salga y lo “conversa” con usted. </a:t>
            </a:r>
          </a:p>
          <a:p>
            <a:r>
              <a:rPr lang="es-LA" sz="2400" b="0" i="0" strike="noStrike" cap="none" spc="0" baseline="0">
                <a:solidFill>
                  <a:srgbClr val="000000"/>
                </a:solidFill>
                <a:effectLst/>
                <a:latin typeface="Calibri"/>
                <a:ea typeface="Calibri"/>
                <a:cs typeface="Calibri"/>
              </a:rPr>
              <a:t>Le explica que le ha dicho que no, pero que no se detendrá. </a:t>
            </a:r>
          </a:p>
          <a:p>
            <a:r>
              <a:rPr lang="es-LA" sz="2400" b="0" i="0" strike="noStrike" cap="none" spc="0" baseline="0">
                <a:solidFill>
                  <a:srgbClr val="000000"/>
                </a:solidFill>
                <a:effectLst/>
                <a:latin typeface="Calibri"/>
                <a:ea typeface="Calibri"/>
                <a:cs typeface="Calibri"/>
              </a:rPr>
              <a:t>Le muestra a RR. HH. la invitación de Mardi Gras. </a:t>
            </a:r>
          </a:p>
          <a:p>
            <a:r>
              <a:rPr lang="es-LA" sz="2400" b="0" i="0" strike="noStrike" cap="none" spc="0" baseline="0">
                <a:solidFill>
                  <a:srgbClr val="000000"/>
                </a:solidFill>
                <a:effectLst/>
                <a:latin typeface="Calibri"/>
                <a:ea typeface="Calibri"/>
                <a:cs typeface="Calibri"/>
              </a:rPr>
              <a:t>RR. HH. comienza una investigación. </a:t>
            </a:r>
          </a:p>
          <a:p>
            <a:r>
              <a:rPr lang="es-LA" sz="2400" b="0" i="0" strike="noStrike" cap="none" spc="0" baseline="0">
                <a:solidFill>
                  <a:srgbClr val="000000"/>
                </a:solidFill>
                <a:effectLst/>
                <a:latin typeface="Calibri"/>
                <a:ea typeface="Calibri"/>
                <a:cs typeface="Calibri"/>
              </a:rPr>
              <a:t>RR. HH. investiga y encontró que las acusaciones estaban corroboradas y, de hecho, Barney había sido sancionado previamente por conductas similares en el pasado. Debido a eso, su empleo fue despedido. </a:t>
            </a:r>
          </a:p>
          <a:p>
            <a:pPr marL="0" indent="0">
              <a:buNone/>
            </a:pPr>
            <a:endParaRPr lang="en-US" sz="2400"/>
          </a:p>
        </p:txBody>
      </p:sp>
      <p:sp>
        <p:nvSpPr>
          <p:cNvPr id="5" name="Slide Number Placeholder 4">
            <a:extLst>
              <a:ext uri="{FF2B5EF4-FFF2-40B4-BE49-F238E27FC236}">
                <a16:creationId xmlns:a16="http://schemas.microsoft.com/office/drawing/2014/main" id="{468842F1-B059-AA0F-8E4C-99A6D4D5D9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003977"/>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Otros tipos de conducta indebida</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Autofit/>
          </a:bodyPr>
          <a:lstStyle/>
          <a:p>
            <a:r>
              <a:rPr lang="es-LA" sz="2400" b="0" i="0" strike="noStrike" cap="none" spc="0" baseline="0">
                <a:solidFill>
                  <a:srgbClr val="000000"/>
                </a:solidFill>
                <a:effectLst/>
                <a:latin typeface="Calibri"/>
                <a:ea typeface="Calibri"/>
                <a:cs typeface="Calibri"/>
              </a:rPr>
              <a:t>Si no confronta a un acosador ni denuncia su acoso sexual, puede permitir la perpetuación de sus comportamientos. En esta situación, era claramente apropiado que se acercara a Recursos Humanos o a un gerente con quien se sintiera cómodo para expresar sus inquietudes.</a:t>
            </a:r>
          </a:p>
          <a:p>
            <a:endParaRPr lang="en-US" sz="2400"/>
          </a:p>
          <a:p>
            <a:r>
              <a:rPr lang="es-LA" sz="2400" b="0" i="0" strike="noStrike" cap="none" spc="0" baseline="0">
                <a:solidFill>
                  <a:srgbClr val="000000"/>
                </a:solidFill>
                <a:effectLst/>
                <a:latin typeface="Calibri"/>
                <a:ea typeface="Calibri"/>
                <a:cs typeface="Calibri"/>
              </a:rPr>
              <a:t>No todos los atractivos o propuestas son incorrectos y se consideran acoso. La falta de comunicación de las intenciones románticas es común y puede manejarse entre pares, pero algunas situaciones llegan al nivel de necesidad de asistencia. </a:t>
            </a:r>
          </a:p>
          <a:p>
            <a:endParaRPr lang="en-US" sz="2400"/>
          </a:p>
          <a:p>
            <a:r>
              <a:rPr lang="es-LA" sz="2400" b="0" i="0" strike="noStrike" cap="none" spc="0" baseline="0">
                <a:solidFill>
                  <a:srgbClr val="000000"/>
                </a:solidFill>
                <a:effectLst/>
                <a:latin typeface="Calibri"/>
                <a:ea typeface="Calibri"/>
                <a:cs typeface="Calibri"/>
              </a:rPr>
              <a:t>Los profesionales de Recursos Humanos están allí para ayudar. Pueden evitar que una situación difícil empeore.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fld id="{BB5FC4A1-A2DE-4EB5-9A46-57D39B4235EC}" type="slidenum">
              <a:rPr lang="en-US" smtClean="0"/>
              <a:t>107</a:t>
            </a:fld>
            <a:endParaRPr lang="en-US"/>
          </a:p>
        </p:txBody>
      </p:sp>
    </p:spTree>
    <p:extLst>
      <p:ext uri="{BB962C8B-B14F-4D97-AF65-F5344CB8AC3E}">
        <p14:creationId xmlns:p14="http://schemas.microsoft.com/office/powerpoint/2010/main" val="723987"/>
      </p:ext>
    </p:extLst>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2800" b="0" i="0" strike="noStrike" cap="none" spc="0" baseline="0">
                <a:solidFill>
                  <a:srgbClr val="FFFFFF"/>
                </a:solidFill>
                <a:effectLst/>
                <a:latin typeface="Calibri Light"/>
                <a:ea typeface="Calibri Light"/>
                <a:cs typeface="Calibri Light"/>
              </a:rPr>
              <a:t>Entonces, ¿cuáles son las responsabilidades de todos en estas situaciones?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Autofit/>
          </a:bodyPr>
          <a:lstStyle/>
          <a:p>
            <a:r>
              <a:rPr lang="es-LA" sz="2400" b="0" i="0" strike="noStrike" cap="none" spc="0" baseline="0">
                <a:solidFill>
                  <a:srgbClr val="000000"/>
                </a:solidFill>
                <a:effectLst/>
                <a:latin typeface="Calibri"/>
                <a:ea typeface="Calibri"/>
                <a:cs typeface="Calibri"/>
              </a:rPr>
              <a:t>Los empleadores tienen la obligación de tomar medidas razonables para evitar conductas indebidas:</a:t>
            </a:r>
          </a:p>
          <a:p>
            <a:pPr lvl="1"/>
            <a:r>
              <a:rPr lang="es-LA" sz="2100" b="0" i="0" strike="noStrike" cap="none" spc="0" baseline="0">
                <a:solidFill>
                  <a:srgbClr val="000000"/>
                </a:solidFill>
                <a:effectLst/>
                <a:latin typeface="Calibri"/>
                <a:ea typeface="Calibri"/>
                <a:cs typeface="Calibri"/>
              </a:rPr>
              <a:t>Política bien comunicada que prohíbe el acoso</a:t>
            </a:r>
          </a:p>
          <a:p>
            <a:pPr lvl="1"/>
            <a:r>
              <a:rPr lang="es-LA" sz="2100" b="0" i="0" strike="noStrike" cap="none" spc="0" baseline="0">
                <a:solidFill>
                  <a:srgbClr val="000000"/>
                </a:solidFill>
                <a:effectLst/>
                <a:latin typeface="Calibri"/>
                <a:ea typeface="Calibri"/>
                <a:cs typeface="Calibri"/>
              </a:rPr>
              <a:t>Capacitación de empleados y supervisores</a:t>
            </a:r>
          </a:p>
          <a:p>
            <a:pPr lvl="1"/>
            <a:r>
              <a:rPr lang="es-LA" sz="2100" b="0" i="0" strike="noStrike" cap="none" spc="0" baseline="0">
                <a:solidFill>
                  <a:srgbClr val="000000"/>
                </a:solidFill>
                <a:effectLst/>
                <a:latin typeface="Calibri"/>
                <a:ea typeface="Calibri"/>
                <a:cs typeface="Calibri"/>
              </a:rPr>
              <a:t>Investigar minuciosamente las quejas</a:t>
            </a:r>
          </a:p>
          <a:p>
            <a:r>
              <a:rPr lang="es-LA" sz="2400" b="0" i="0" strike="noStrike" cap="none" spc="0" baseline="0">
                <a:solidFill>
                  <a:srgbClr val="000000"/>
                </a:solidFill>
                <a:effectLst/>
                <a:latin typeface="Calibri"/>
                <a:ea typeface="Calibri"/>
                <a:cs typeface="Calibri"/>
              </a:rPr>
              <a:t>¿Cuáles son las responsabilidades de los empleados? </a:t>
            </a:r>
          </a:p>
          <a:p>
            <a:pPr lvl="1"/>
            <a:r>
              <a:rPr lang="es-LA" sz="2100" b="0" i="0" strike="noStrike" cap="none" spc="0" baseline="0">
                <a:solidFill>
                  <a:srgbClr val="000000"/>
                </a:solidFill>
                <a:effectLst/>
                <a:latin typeface="Calibri"/>
                <a:ea typeface="Calibri"/>
                <a:cs typeface="Calibri"/>
              </a:rPr>
              <a:t>Actúe como un profesional. </a:t>
            </a:r>
          </a:p>
          <a:p>
            <a:pPr lvl="1"/>
            <a:r>
              <a:rPr lang="es-LA" sz="2100" b="0" i="0" strike="noStrike" cap="none" spc="0" baseline="0">
                <a:solidFill>
                  <a:srgbClr val="000000"/>
                </a:solidFill>
                <a:effectLst/>
                <a:latin typeface="Calibri"/>
                <a:ea typeface="Calibri"/>
                <a:cs typeface="Calibri"/>
              </a:rPr>
              <a:t>Si se siente acosado o víctima de una conducta abusiva: diga que no. </a:t>
            </a:r>
          </a:p>
          <a:p>
            <a:pPr lvl="1"/>
            <a:r>
              <a:rPr lang="es-LA" sz="2100" b="0" i="0" strike="noStrike" cap="none" spc="0" baseline="0">
                <a:solidFill>
                  <a:srgbClr val="000000"/>
                </a:solidFill>
                <a:effectLst/>
                <a:latin typeface="Calibri"/>
                <a:ea typeface="Calibri"/>
                <a:cs typeface="Calibri"/>
              </a:rPr>
              <a:t>Luego, muestre el n.o Indique a través de su lenguaje corporal que la conducta es inaceptable.</a:t>
            </a:r>
          </a:p>
          <a:p>
            <a:pPr lvl="1"/>
            <a:r>
              <a:rPr lang="es-LA" sz="2100" b="0" i="0" strike="noStrike" cap="none" spc="0" baseline="0">
                <a:solidFill>
                  <a:srgbClr val="000000"/>
                </a:solidFill>
                <a:effectLst/>
                <a:latin typeface="Calibri"/>
                <a:ea typeface="Calibri"/>
                <a:cs typeface="Calibri"/>
              </a:rPr>
              <a:t>Informar a un supervisor, a la gerencia, a RR. HH.</a:t>
            </a:r>
          </a:p>
          <a:p>
            <a:pPr lvl="1"/>
            <a:r>
              <a:rPr lang="es-LA" sz="2100" b="0" i="0" strike="noStrike" cap="none" spc="0" baseline="0">
                <a:solidFill>
                  <a:srgbClr val="000000"/>
                </a:solidFill>
                <a:effectLst/>
                <a:latin typeface="Calibri"/>
                <a:ea typeface="Calibri"/>
                <a:cs typeface="Calibri"/>
              </a:rPr>
              <a:t>Sepa que la confidencialidad puede no ser posible.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809868"/>
      </p:ext>
    </p:extLst>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Cuestionario </a:t>
            </a:r>
            <a:br>
              <a:rPr sz="1500"/>
            </a:br>
            <a:endParaRPr lang="en-US"/>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109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00453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4A6F-A36A-012A-BAC7-4B2457321899}"/>
              </a:ext>
            </a:extLst>
          </p:cNvPr>
          <p:cNvSpPr>
            <a:spLocks noGrp="1"/>
          </p:cNvSpPr>
          <p:nvPr>
            <p:ph type="title"/>
          </p:nvPr>
        </p:nvSpPr>
        <p:spPr>
          <a:xfrm>
            <a:off x="809576" y="299647"/>
            <a:ext cx="7358907" cy="787032"/>
          </a:xfrm>
        </p:spPr>
        <p:txBody>
          <a:bodyPr/>
          <a:lstStyle/>
          <a:p>
            <a:r>
              <a:rPr lang="es-LA" sz="2400" b="0" i="0" strike="noStrike" cap="none" spc="0" baseline="0">
                <a:solidFill>
                  <a:srgbClr val="FFFFFF"/>
                </a:solidFill>
                <a:effectLst/>
                <a:latin typeface="Calibri Light"/>
                <a:ea typeface="Calibri Light"/>
                <a:cs typeface="Calibri Light"/>
              </a:rPr>
              <a:t>2. Redirigir la conversación nuevamente a ideas de diseño. </a:t>
            </a:r>
            <a:br>
              <a:rPr sz="2400"/>
            </a:br>
            <a:endParaRPr lang="en-US" sz="2400"/>
          </a:p>
        </p:txBody>
      </p:sp>
      <p:sp>
        <p:nvSpPr>
          <p:cNvPr id="3" name="Content Placeholder 2">
            <a:extLst>
              <a:ext uri="{FF2B5EF4-FFF2-40B4-BE49-F238E27FC236}">
                <a16:creationId xmlns:a16="http://schemas.microsoft.com/office/drawing/2014/main" id="{85C80BD0-D8BE-6B18-190D-E0620234E3C3}"/>
              </a:ext>
            </a:extLst>
          </p:cNvPr>
          <p:cNvSpPr>
            <a:spLocks noGrp="1"/>
          </p:cNvSpPr>
          <p:nvPr>
            <p:ph idx="1"/>
          </p:nvPr>
        </p:nvSpPr>
        <p:spPr>
          <a:xfrm>
            <a:off x="534582" y="1716279"/>
            <a:ext cx="8074836" cy="4842074"/>
          </a:xfrm>
        </p:spPr>
        <p:txBody>
          <a:bodyPr/>
          <a:lstStyle/>
          <a:p>
            <a:r>
              <a:rPr lang="es-LA" sz="2400" b="0" i="0" strike="noStrike" cap="none" spc="0" baseline="0">
                <a:solidFill>
                  <a:srgbClr val="000000"/>
                </a:solidFill>
                <a:effectLst/>
                <a:latin typeface="Calibri"/>
                <a:ea typeface="Calibri"/>
                <a:cs typeface="Calibri"/>
              </a:rPr>
              <a:t>Usted dice: “No tengo nada que decir al respecto, pero me gustaría saber más sobre cómo fabricar la fuente de agua utilizando la plomería existente en el sitio”. </a:t>
            </a:r>
          </a:p>
          <a:p>
            <a:r>
              <a:rPr lang="es-LA" sz="2400" b="0" i="0" strike="noStrike" cap="none" spc="0" baseline="0">
                <a:solidFill>
                  <a:srgbClr val="000000"/>
                </a:solidFill>
                <a:effectLst/>
                <a:latin typeface="Calibri"/>
                <a:ea typeface="Calibri"/>
                <a:cs typeface="Calibri"/>
              </a:rPr>
              <a:t>Podría haber llamado la atención sobre la inadecuación de la conversación, especialmente porque otro de sus compañeros de trabajo se ve visiblemente incómodo, pero está en un nuevo equipo y le gustaría encajar. </a:t>
            </a:r>
          </a:p>
          <a:p>
            <a:r>
              <a:rPr lang="es-LA" sz="2400" b="0" i="0" strike="noStrike" cap="none" spc="0" baseline="0">
                <a:solidFill>
                  <a:srgbClr val="000000"/>
                </a:solidFill>
                <a:effectLst/>
                <a:latin typeface="Calibri"/>
                <a:ea typeface="Calibri"/>
                <a:cs typeface="Calibri"/>
              </a:rPr>
              <a:t>Tal vez podría haber mencionado el comportamiento inapropiado. </a:t>
            </a:r>
          </a:p>
          <a:p>
            <a:r>
              <a:rPr lang="es-LA" sz="2400" b="0" i="0" strike="noStrike" cap="none" spc="0" baseline="0">
                <a:solidFill>
                  <a:srgbClr val="000000"/>
                </a:solidFill>
                <a:effectLst/>
                <a:latin typeface="Calibri"/>
                <a:ea typeface="Calibri"/>
                <a:cs typeface="Calibri"/>
              </a:rPr>
              <a:t>Es bueno que no haya agregado comentarios poco profesionales y que haya actuado de manera adecuada, pero quizás otra opción podría haber dado un mejor resultado, especialmente dado cómo se sintió. </a:t>
            </a:r>
          </a:p>
          <a:p>
            <a:pPr marL="0" indent="0">
              <a:buNone/>
            </a:pPr>
            <a:endParaRPr lang="en-US" sz="2400"/>
          </a:p>
        </p:txBody>
      </p:sp>
      <p:sp>
        <p:nvSpPr>
          <p:cNvPr id="5" name="Slide Number Placeholder 4">
            <a:extLst>
              <a:ext uri="{FF2B5EF4-FFF2-40B4-BE49-F238E27FC236}">
                <a16:creationId xmlns:a16="http://schemas.microsoft.com/office/drawing/2014/main" id="{C5F90DA7-7ADB-1364-666D-06E275F46EFA}"/>
              </a:ext>
            </a:extLst>
          </p:cNvPr>
          <p:cNvSpPr>
            <a:spLocks noGrp="1"/>
          </p:cNvSpPr>
          <p:nvPr>
            <p:ph type="sldNum" sz="quarter" idx="4"/>
          </p:nvPr>
        </p:nvSpPr>
        <p:spPr/>
        <p:txBody>
          <a:bodyPr/>
          <a:lstStyle/>
          <a:p>
            <a:fld id="{BB5FC4A1-A2DE-4EB5-9A46-57D39B4235EC}" type="slidenum">
              <a:rPr lang="en-US" smtClean="0"/>
              <a:t>11</a:t>
            </a:fld>
            <a:endParaRPr lang="en-US"/>
          </a:p>
        </p:txBody>
      </p:sp>
    </p:spTree>
    <p:extLst>
      <p:ext uri="{BB962C8B-B14F-4D97-AF65-F5344CB8AC3E}">
        <p14:creationId xmlns:p14="http://schemas.microsoft.com/office/powerpoint/2010/main" val="1066022803"/>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Pregunta n.o 1</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rmAutofit fontScale="97500"/>
          </a:bodyPr>
          <a:lstStyle/>
          <a:p>
            <a:pPr marL="0" indent="0">
              <a:buNone/>
            </a:pPr>
            <a:r>
              <a:rPr lang="es-LA" sz="2400" b="0" i="0" strike="noStrike" cap="none" spc="0" baseline="0">
                <a:solidFill>
                  <a:srgbClr val="000000"/>
                </a:solidFill>
                <a:effectLst/>
                <a:latin typeface="Calibri"/>
                <a:ea typeface="Calibri"/>
                <a:cs typeface="Calibri"/>
              </a:rPr>
              <a:t>Un empleado de sexo masculino mira a una empleada demasiado para su comodidad. Nunca dice un comentario poco profesional, coquetea o le pide que salga. Sus miradas, a menudo en su cuerpo, parecen claramente inapropiadas para ella. Cuando le pide que deje de mirar fijamente su pecho un día, él se disculpa profusamente, pero al día siguiente sigue mirando fijamente. Informa esto a su supervisor. En su defensa, admite que está “distraída” por ella, pero dice que es extremadamente atractiva y usa ropa inusualmente provocativa.</a:t>
            </a:r>
          </a:p>
          <a:p>
            <a:endParaRPr lang="en-US" sz="2400"/>
          </a:p>
          <a:p>
            <a:pPr marL="0" indent="0">
              <a:buNone/>
            </a:pPr>
            <a:r>
              <a:rPr lang="es-LA" sz="2400" b="0" i="0" strike="noStrike" cap="none" spc="0" baseline="0">
                <a:solidFill>
                  <a:srgbClr val="000000"/>
                </a:solidFill>
                <a:effectLst/>
                <a:latin typeface="Calibri"/>
                <a:ea typeface="Calibri"/>
                <a:cs typeface="Calibri"/>
              </a:rPr>
              <a:t>¿Es este acoso sexual?</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Sí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672150"/>
      </p:ext>
    </p:extLst>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Respuesta n.o 1</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2213610"/>
            <a:ext cx="8074836"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 	Sí. De acuerdo con el estándar de personas razonable, su conducta parece inapropiada, vergonzosa para ella y quizás intimidante. Su explicación, culpar a la víctima por invitar a la conducta con vestimenta provocativa, no contiene agua. Después de todo, trabaja con otras personas en la oficina que no miran fijamente constantemente.</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No todas las miradas a un compañero de trabajo son acoso sexual, pero mirar su pecho de manera rutinaria está creando un entorno de trabajo hostil.</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D3165E0-8FA6-22AF-32F4-F0344DCFAABF}"/>
              </a:ext>
            </a:extLst>
          </p:cNvPr>
          <p:cNvPicPr>
            <a:picLocks noChangeAspect="1"/>
          </p:cNvPicPr>
          <p:nvPr/>
        </p:nvPicPr>
        <p:blipFill>
          <a:blip r:embed="rId2"/>
          <a:stretch>
            <a:fillRect/>
          </a:stretch>
        </p:blipFill>
        <p:spPr>
          <a:xfrm>
            <a:off x="341389" y="1634440"/>
            <a:ext cx="1164437" cy="1158340"/>
          </a:xfrm>
          <a:prstGeom prst="rect">
            <a:avLst/>
          </a:prstGeom>
        </p:spPr>
      </p:pic>
    </p:spTree>
    <p:extLst>
      <p:ext uri="{BB962C8B-B14F-4D97-AF65-F5344CB8AC3E}">
        <p14:creationId xmlns:p14="http://schemas.microsoft.com/office/powerpoint/2010/main" val="3872904919"/>
      </p:ext>
    </p:extLst>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Pregunta n.o 2</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Autofit/>
          </a:bodyPr>
          <a:lstStyle/>
          <a:p>
            <a:pPr marL="0" indent="0">
              <a:buNone/>
            </a:pPr>
            <a:r>
              <a:rPr lang="es-LA" sz="2400" b="0" i="0" strike="noStrike" cap="none" spc="0" baseline="0">
                <a:solidFill>
                  <a:srgbClr val="000000"/>
                </a:solidFill>
                <a:effectLst/>
                <a:latin typeface="Calibri"/>
                <a:ea typeface="Calibri"/>
                <a:cs typeface="Calibri"/>
              </a:rPr>
              <a:t>Una mujer alega acoso sexual contra su supervisor masculino. Para minimizar la posibilidad de acusaciones adicionales y proteger tanto al empleado como al supervisor durante el proceso de investigación, la gerencia la reasigna a un turno nocturno. Debido al trabajo nocturno, su vida se ve interrumpida durante una semana y se ve obligada a pagar el doble de los gastos de cuidado infantil para sus hijos pequeños. La investigación no revela evidencia de acoso sexual y se la vuelve a colocar en el turno de día. Presenta una nueva acusación, pero esta vez contra la compañía.</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¿Tiene un caso?</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Sí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516077"/>
      </p:ext>
    </p:extLst>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Respuesta n.o 2</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534582" y="1898841"/>
            <a:ext cx="8074836"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	Sí. Las leyes contra las represalias contra una persona que denuncia acoso están en juego aquí. Fue penalizada y sufrió daños económicos como resultado de simplemente hacer una acusación. En este caso, el empleador es responsable de las represalias contra ella, incluso si no es intencional.</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El hecho de que su caso terminara sin una determinación de acoso sexual no importa. Por ejemplo, el empleador puede haber disuadido a otros de denunciar el acoso o incluso ser testigo en su caso original.</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3766E41-DDC0-FD40-1644-2ACE74CDACA5}"/>
              </a:ext>
            </a:extLst>
          </p:cNvPr>
          <p:cNvPicPr>
            <a:picLocks noChangeAspect="1"/>
          </p:cNvPicPr>
          <p:nvPr/>
        </p:nvPicPr>
        <p:blipFill>
          <a:blip r:embed="rId2"/>
          <a:stretch>
            <a:fillRect/>
          </a:stretch>
        </p:blipFill>
        <p:spPr>
          <a:xfrm>
            <a:off x="433045" y="1319671"/>
            <a:ext cx="1164437" cy="1158340"/>
          </a:xfrm>
          <a:prstGeom prst="rect">
            <a:avLst/>
          </a:prstGeom>
        </p:spPr>
      </p:pic>
    </p:spTree>
    <p:extLst>
      <p:ext uri="{BB962C8B-B14F-4D97-AF65-F5344CB8AC3E}">
        <p14:creationId xmlns:p14="http://schemas.microsoft.com/office/powerpoint/2010/main" val="893397587"/>
      </p:ext>
    </p:extLst>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Pregunta n.o 3</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716279"/>
            <a:ext cx="8074836"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Varias empleadas de una oficina son amigas en Facebook. Una noche, en casa, una de las mujeres publica una clasificación de los “Mejores glúteos para hombres en mi oficina” sabiendo que solo es amiga en Facebook con empleadas que no se ofenderán. Cuando un amigo de un amigo lo ve, se siente humillado porque fue clasificado en último lugar. Informa esto como acoso sexual.</a:t>
            </a:r>
          </a:p>
          <a:p>
            <a:pPr>
              <a:buFont typeface="Wingdings" panose="05000000000000000000" pitchFamily="2" charset="2"/>
              <a:buChar char="q"/>
            </a:pPr>
            <a:endParaRPr lang="en-US" sz="2400"/>
          </a:p>
          <a:p>
            <a:pPr marL="0" indent="0">
              <a:buNone/>
            </a:pPr>
            <a:r>
              <a:rPr lang="es-LA" sz="2400" b="0" i="0" strike="noStrike" cap="none" spc="0" baseline="0">
                <a:solidFill>
                  <a:srgbClr val="000000"/>
                </a:solidFill>
                <a:effectLst/>
                <a:latin typeface="Calibri"/>
                <a:ea typeface="Calibri"/>
                <a:cs typeface="Calibri"/>
              </a:rPr>
              <a:t>¿Es este acoso sexual?</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Sí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211673"/>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Respuesta n.o 3</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lstStyle/>
          <a:p>
            <a:pPr marL="0" indent="0">
              <a:buNone/>
            </a:pPr>
            <a:r>
              <a:rPr lang="es-LA" sz="2100" b="0" i="0" strike="noStrike" cap="none" spc="0" baseline="0">
                <a:solidFill>
                  <a:srgbClr val="000000"/>
                </a:solidFill>
                <a:effectLst/>
                <a:latin typeface="Calibri"/>
                <a:ea typeface="Calibri"/>
                <a:cs typeface="Calibri"/>
              </a:rPr>
              <a:t>	Probablemente, esto es acoso sexual.</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La persona que originó la publicación está teniendo una “conversación” electrónica que contiene contenido sexual con personas con las que trabaja sobre personas con las que trabaja. Existe una relación laboral entre el acosador y la víctima.</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La conversación fue “escuchada”. El acoso fue fuera del horario de atención, pero público en la medida en que tenga una correlación con el entorno de trabajo experimentado por la víctima desde el día siguiente. </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La víctima fue objetada, sexualizada y humillada públicamente por un compañero de trabajo.</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F1097A2-0EE2-A1BF-343C-BB6603952694}"/>
              </a:ext>
            </a:extLst>
          </p:cNvPr>
          <p:cNvPicPr>
            <a:picLocks noChangeAspect="1"/>
          </p:cNvPicPr>
          <p:nvPr/>
        </p:nvPicPr>
        <p:blipFill>
          <a:blip r:embed="rId2"/>
          <a:stretch>
            <a:fillRect/>
          </a:stretch>
        </p:blipFill>
        <p:spPr>
          <a:xfrm>
            <a:off x="240741" y="969912"/>
            <a:ext cx="1164437" cy="1158340"/>
          </a:xfrm>
          <a:prstGeom prst="rect">
            <a:avLst/>
          </a:prstGeom>
        </p:spPr>
      </p:pic>
    </p:spTree>
    <p:extLst>
      <p:ext uri="{BB962C8B-B14F-4D97-AF65-F5344CB8AC3E}">
        <p14:creationId xmlns:p14="http://schemas.microsoft.com/office/powerpoint/2010/main" val="3646856821"/>
      </p:ext>
    </p:extLst>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Pregunta n.o 4</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p:txBody>
          <a:bodyPr>
            <a:normAutofit fontScale="92500" lnSpcReduction="20000"/>
          </a:bodyPr>
          <a:lstStyle/>
          <a:p>
            <a:pPr marL="0" indent="0">
              <a:buNone/>
            </a:pPr>
            <a:r>
              <a:rPr lang="es-LA" sz="1800" b="0" i="0" strike="noStrike" cap="none" spc="0" baseline="0">
                <a:solidFill>
                  <a:srgbClr val="000000"/>
                </a:solidFill>
                <a:effectLst/>
                <a:latin typeface="Calibri"/>
                <a:ea typeface="Calibri"/>
                <a:cs typeface="Calibri"/>
              </a:rPr>
              <a:t>La gerencia de la compañía ha apoyado la transición de género de David durante varios meses al proporcionar información y orientación adecuadas a todos los empleados. Usa ropa acorde con su identidad como hombre y prefiere el uso de pronombres masculinos. Sin embargo, David está experimentando algunos desafíos en relación con sus compañeros de trabajo.</a:t>
            </a:r>
          </a:p>
          <a:p>
            <a:pPr marL="0" indent="0">
              <a:buNone/>
            </a:pPr>
            <a:endParaRPr lang="en-US"/>
          </a:p>
          <a:p>
            <a:pPr marL="0" indent="0">
              <a:buNone/>
            </a:pPr>
            <a:r>
              <a:rPr lang="es-LA" sz="1800" b="0" i="0" strike="noStrike" cap="none" spc="0" baseline="0">
                <a:solidFill>
                  <a:srgbClr val="000000"/>
                </a:solidFill>
                <a:effectLst/>
                <a:latin typeface="Calibri"/>
                <a:ea typeface="Calibri"/>
                <a:cs typeface="Calibri"/>
              </a:rPr>
              <a:t>Algunos compañeros de trabajo se refieren inadvertidamente a David como “Debbie” y dicen “ella” ocasionalmente. Por lo general, intentan corregirse y disculparse. Sin embargo, tres de los compañeros de trabajo de David llaman repetidamente a David “Debbie” y la usan. No están siendo olvidadizos. Los empleados ofensores simplemente no aceptan el cambio y no sienten que deberían ser “obligados a llamarla él”.</a:t>
            </a:r>
          </a:p>
          <a:p>
            <a:pPr marL="0" indent="0">
              <a:buNone/>
            </a:pPr>
            <a:endParaRPr lang="en-US"/>
          </a:p>
          <a:p>
            <a:pPr marL="0" indent="0">
              <a:buNone/>
            </a:pPr>
            <a:r>
              <a:rPr lang="es-LA" sz="1800" b="0" i="0" strike="noStrike" cap="none" spc="0" baseline="0">
                <a:solidFill>
                  <a:srgbClr val="000000"/>
                </a:solidFill>
                <a:effectLst/>
                <a:latin typeface="Calibri"/>
                <a:ea typeface="Calibri"/>
                <a:cs typeface="Calibri"/>
              </a:rPr>
              <a:t>David les dice a esos tres compañeros de trabajo que considera que sus comentarios son acoso. Pero repiten su comportamiento y David lo denuncia como acoso sexual. RR. HH. recibe este informe con respeto, lo investiga exhaustivamente y toma medidas para corregir el comportamiento de los empleados acosadores.</a:t>
            </a:r>
          </a:p>
          <a:p>
            <a:pPr marL="0" indent="0">
              <a:buNone/>
            </a:pPr>
            <a:endParaRPr lang="en-US"/>
          </a:p>
          <a:p>
            <a:pPr marL="0" indent="0">
              <a:buNone/>
            </a:pPr>
            <a:r>
              <a:rPr lang="es-LA" sz="1800" b="0" i="0" strike="noStrike" cap="none" spc="0" baseline="0">
                <a:solidFill>
                  <a:srgbClr val="000000"/>
                </a:solidFill>
                <a:effectLst/>
                <a:latin typeface="Calibri"/>
                <a:ea typeface="Calibri"/>
                <a:cs typeface="Calibri"/>
              </a:rPr>
              <a:t>¿Es este acoso sexual?</a:t>
            </a:r>
          </a:p>
          <a:p>
            <a:pPr>
              <a:buFont typeface="Wingdings" panose="05000000000000000000" pitchFamily="2" charset="2"/>
              <a:buChar char="q"/>
            </a:pPr>
            <a:r>
              <a:rPr lang="es-LA" sz="1800" b="0" i="0" strike="noStrike" cap="none" spc="0" baseline="0">
                <a:solidFill>
                  <a:srgbClr val="000000"/>
                </a:solidFill>
                <a:effectLst/>
                <a:latin typeface="Calibri"/>
                <a:ea typeface="Calibri"/>
                <a:cs typeface="Calibri"/>
              </a:rPr>
              <a:t>Sí </a:t>
            </a:r>
          </a:p>
          <a:p>
            <a:pPr>
              <a:buFont typeface="Wingdings" panose="05000000000000000000" pitchFamily="2" charset="2"/>
              <a:buChar char="q"/>
            </a:pPr>
            <a:r>
              <a:rPr lang="es-LA" sz="1800" b="0" i="0" strike="noStrike" cap="none" spc="0" baseline="0">
                <a:solidFill>
                  <a:srgbClr val="000000"/>
                </a:solidFill>
                <a:effectLst/>
                <a:latin typeface="Calibri"/>
                <a:ea typeface="Calibri"/>
                <a:cs typeface="Calibri"/>
              </a:rPr>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439704"/>
      </p:ext>
    </p:extLst>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Respuesta n.o 4</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2015926"/>
            <a:ext cx="8074836" cy="4842074"/>
          </a:xfrm>
        </p:spPr>
        <p:txBody>
          <a:bodyPr/>
          <a:lstStyle/>
          <a:p>
            <a:pPr marL="0" indent="0">
              <a:buNone/>
            </a:pPr>
            <a:r>
              <a:rPr lang="es-LA" sz="2100" b="0" i="0" strike="noStrike" cap="none" spc="0" baseline="0">
                <a:solidFill>
                  <a:srgbClr val="000000"/>
                </a:solidFill>
                <a:effectLst/>
                <a:latin typeface="Calibri"/>
                <a:ea typeface="Calibri"/>
                <a:cs typeface="Calibri"/>
              </a:rPr>
              <a:t>	Esto es acoso sexual. Esto es acoso basado en el sexo de la víctima y crea un entorno de trabajo hostil.</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David es ahora legalmente un hombre y es reconocido tanto por la sociedad como por su empleador como tal. Las empleadas ofensivas han llamado a un hombre una mujer una y otra vez hasta que los comentarios se hayan vuelto generalizados y reflejen una intención hostil.</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E94C320-9C6F-1F51-9FE9-39C212E9C48F}"/>
              </a:ext>
            </a:extLst>
          </p:cNvPr>
          <p:cNvPicPr>
            <a:picLocks noChangeAspect="1"/>
          </p:cNvPicPr>
          <p:nvPr/>
        </p:nvPicPr>
        <p:blipFill>
          <a:blip r:embed="rId2"/>
          <a:stretch>
            <a:fillRect/>
          </a:stretch>
        </p:blipFill>
        <p:spPr>
          <a:xfrm>
            <a:off x="406330" y="1436756"/>
            <a:ext cx="1164437" cy="1158340"/>
          </a:xfrm>
          <a:prstGeom prst="rect">
            <a:avLst/>
          </a:prstGeom>
        </p:spPr>
      </p:pic>
    </p:spTree>
    <p:extLst>
      <p:ext uri="{BB962C8B-B14F-4D97-AF65-F5344CB8AC3E}">
        <p14:creationId xmlns:p14="http://schemas.microsoft.com/office/powerpoint/2010/main" val="1814967876"/>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Pregunta n.o 5</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833046"/>
            <a:ext cx="8074836"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¿Quién es responsable del acoso?</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Sus compañeros de trabajo que inadvertidamente hablan mal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Su empleador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Tres compañeros de trabajo que usan intencionalmente el viejo género y nombre de David.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Todo lo anterior. </a:t>
            </a:r>
          </a:p>
          <a:p>
            <a:pPr marL="0" indent="0">
              <a:buNone/>
            </a:pPr>
            <a:endParaRPr lang="en-US" sz="2400"/>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133249"/>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Respuesta n.o 5</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2015926"/>
            <a:ext cx="8074836" cy="4842074"/>
          </a:xfrm>
        </p:spPr>
        <p:txBody>
          <a:bodyPr/>
          <a:lstStyle/>
          <a:p>
            <a:pPr marL="0" indent="0">
              <a:buNone/>
            </a:pPr>
            <a:r>
              <a:rPr lang="es-LA" sz="2100" b="0" i="0" strike="noStrike" cap="none" spc="0" baseline="0">
                <a:solidFill>
                  <a:srgbClr val="000000"/>
                </a:solidFill>
                <a:effectLst/>
                <a:latin typeface="Calibri"/>
                <a:ea typeface="Calibri"/>
                <a:cs typeface="Calibri"/>
              </a:rPr>
              <a:t>	Los tres compañeros de trabajo que acosan intencionalmente a David son responsables repetidamente. En estados como California, Nueva York y muchos otros estados que ven la identidad y expresión de género como una clase protegida, su comportamiento es claramente acoso.</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Los errores ocasionales y accidentales de los compañeros de trabajo no crean una situación de discriminación o acoso.</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El empleador pareció hacer un esfuerzo de buena fe para abordar los problemas investigando exhaustivamente las inquietudes de David. El empleador no parece ser responsable dados los hechos presentados.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AAFBFA4-8FB0-4EA2-5C4D-8BD80808C31E}"/>
              </a:ext>
            </a:extLst>
          </p:cNvPr>
          <p:cNvPicPr>
            <a:picLocks noChangeAspect="1"/>
          </p:cNvPicPr>
          <p:nvPr/>
        </p:nvPicPr>
        <p:blipFill>
          <a:blip r:embed="rId2"/>
          <a:stretch>
            <a:fillRect/>
          </a:stretch>
        </p:blipFill>
        <p:spPr>
          <a:xfrm>
            <a:off x="341389" y="1240733"/>
            <a:ext cx="1164437" cy="1158340"/>
          </a:xfrm>
          <a:prstGeom prst="rect">
            <a:avLst/>
          </a:prstGeom>
        </p:spPr>
      </p:pic>
    </p:spTree>
    <p:extLst>
      <p:ext uri="{BB962C8B-B14F-4D97-AF65-F5344CB8AC3E}">
        <p14:creationId xmlns:p14="http://schemas.microsoft.com/office/powerpoint/2010/main" val="158483840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4A6F-A36A-012A-BAC7-4B2457321899}"/>
              </a:ext>
            </a:extLst>
          </p:cNvPr>
          <p:cNvSpPr>
            <a:spLocks noGrp="1"/>
          </p:cNvSpPr>
          <p:nvPr>
            <p:ph type="title"/>
          </p:nvPr>
        </p:nvSpPr>
        <p:spPr>
          <a:xfrm>
            <a:off x="790526" y="230505"/>
            <a:ext cx="7358907" cy="787032"/>
          </a:xfrm>
        </p:spPr>
        <p:txBody>
          <a:bodyPr/>
          <a:lstStyle/>
          <a:p>
            <a:r>
              <a:rPr lang="es-LA" sz="2400" b="0" i="0" strike="noStrike" cap="none" spc="0" baseline="0">
                <a:solidFill>
                  <a:srgbClr val="FFFFFF"/>
                </a:solidFill>
                <a:effectLst/>
                <a:latin typeface="Calibri Light"/>
                <a:ea typeface="Calibri Light"/>
                <a:cs typeface="Calibri Light"/>
              </a:rPr>
              <a:t>3.  Redirigir la conversación, pero también llamar la atención sobre lo que se dice.</a:t>
            </a:r>
            <a:br>
              <a:rPr sz="2400"/>
            </a:br>
            <a:endParaRPr lang="en-US" sz="2400"/>
          </a:p>
        </p:txBody>
      </p:sp>
      <p:sp>
        <p:nvSpPr>
          <p:cNvPr id="3" name="Content Placeholder 2">
            <a:extLst>
              <a:ext uri="{FF2B5EF4-FFF2-40B4-BE49-F238E27FC236}">
                <a16:creationId xmlns:a16="http://schemas.microsoft.com/office/drawing/2014/main" id="{85C80BD0-D8BE-6B18-190D-E0620234E3C3}"/>
              </a:ext>
            </a:extLst>
          </p:cNvPr>
          <p:cNvSpPr>
            <a:spLocks noGrp="1"/>
          </p:cNvSpPr>
          <p:nvPr>
            <p:ph idx="1"/>
          </p:nvPr>
        </p:nvSpPr>
        <p:spPr>
          <a:xfrm>
            <a:off x="432562" y="1898841"/>
            <a:ext cx="8074836" cy="4842074"/>
          </a:xfrm>
        </p:spPr>
        <p:txBody>
          <a:bodyPr/>
          <a:lstStyle/>
          <a:p>
            <a:r>
              <a:rPr lang="es-LA" sz="2400" b="0" i="0" strike="noStrike" cap="none" spc="0" baseline="0">
                <a:solidFill>
                  <a:srgbClr val="000000"/>
                </a:solidFill>
                <a:effectLst/>
                <a:latin typeface="Calibri"/>
                <a:ea typeface="Calibri"/>
                <a:cs typeface="Calibri"/>
              </a:rPr>
              <a:t>Dicen: “¿bromas de mama? Sé que esta es mi primera reunión con este equipo, pero esto parece inapropiado”. </a:t>
            </a:r>
          </a:p>
          <a:p>
            <a:r>
              <a:rPr lang="es-LA" sz="2400" b="0" i="0" strike="noStrike" cap="none" spc="0" baseline="0">
                <a:solidFill>
                  <a:srgbClr val="000000"/>
                </a:solidFill>
                <a:effectLst/>
                <a:latin typeface="Calibri"/>
                <a:ea typeface="Calibri"/>
                <a:cs typeface="Calibri"/>
              </a:rPr>
              <a:t>Su jefe interviene y sugiere que el grupo avance y que usted tiene razón, el grupo debe ser profesional e identifica que sus comentarios son el tipo de comentarios que pueden conducir a una queja de acoso sexual o un entorno de trabajo hostil. </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	Esta es la mejor opción. </a:t>
            </a:r>
          </a:p>
        </p:txBody>
      </p:sp>
      <p:sp>
        <p:nvSpPr>
          <p:cNvPr id="5" name="Slide Number Placeholder 4">
            <a:extLst>
              <a:ext uri="{FF2B5EF4-FFF2-40B4-BE49-F238E27FC236}">
                <a16:creationId xmlns:a16="http://schemas.microsoft.com/office/drawing/2014/main" id="{C5F90DA7-7ADB-1364-666D-06E275F46EF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027DD51-562F-C1AE-E3FA-AFBF893BC7DE}"/>
              </a:ext>
            </a:extLst>
          </p:cNvPr>
          <p:cNvPicPr>
            <a:picLocks noChangeAspect="1"/>
          </p:cNvPicPr>
          <p:nvPr/>
        </p:nvPicPr>
        <p:blipFill>
          <a:blip r:embed="rId2"/>
          <a:stretch>
            <a:fillRect/>
          </a:stretch>
        </p:blipFill>
        <p:spPr>
          <a:xfrm>
            <a:off x="302807" y="4157002"/>
            <a:ext cx="975437" cy="972074"/>
          </a:xfrm>
          <a:prstGeom prst="rect">
            <a:avLst/>
          </a:prstGeom>
        </p:spPr>
      </p:pic>
    </p:spTree>
    <p:extLst>
      <p:ext uri="{BB962C8B-B14F-4D97-AF65-F5344CB8AC3E}">
        <p14:creationId xmlns:p14="http://schemas.microsoft.com/office/powerpoint/2010/main" val="3112748099"/>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Procedimientos de quejas  </a:t>
            </a:r>
            <a:br>
              <a:rPr sz="1500"/>
            </a:br>
            <a:endParaRPr lang="en-US"/>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639955"/>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Procedimientos de quejas: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lstStyle/>
          <a:p>
            <a:r>
              <a:rPr lang="es-LA" sz="2100" b="0" i="0" strike="noStrike" cap="none" spc="0" baseline="0">
                <a:solidFill>
                  <a:srgbClr val="000000"/>
                </a:solidFill>
                <a:effectLst/>
                <a:latin typeface="Calibri"/>
                <a:ea typeface="Calibri"/>
                <a:cs typeface="Calibri"/>
              </a:rPr>
              <a:t>Sentirse empoderado para presentar una queja si es necesario</a:t>
            </a:r>
          </a:p>
          <a:p>
            <a:r>
              <a:rPr lang="es-LA" sz="2100" b="0" i="0" strike="noStrike" cap="none" spc="0" baseline="0">
                <a:solidFill>
                  <a:srgbClr val="000000"/>
                </a:solidFill>
                <a:effectLst/>
                <a:latin typeface="Calibri"/>
                <a:ea typeface="Calibri"/>
                <a:cs typeface="Calibri"/>
              </a:rPr>
              <a:t>La mayoría de las jurisdicciones: límite de tiempo legal de seis meses a un año para quejas</a:t>
            </a:r>
          </a:p>
          <a:p>
            <a:r>
              <a:rPr lang="es-LA" sz="2100" b="0" i="0" strike="noStrike" cap="none" spc="0" baseline="0">
                <a:solidFill>
                  <a:srgbClr val="000000"/>
                </a:solidFill>
                <a:effectLst/>
                <a:latin typeface="Calibri"/>
                <a:ea typeface="Calibri"/>
                <a:cs typeface="Calibri"/>
              </a:rPr>
              <a:t>Supervisores a menudo capacitados para denunciar cualquier acoso</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Close-up of a file folder with a label">
            <a:extLst>
              <a:ext uri="{FF2B5EF4-FFF2-40B4-BE49-F238E27FC236}">
                <a16:creationId xmlns:a16="http://schemas.microsoft.com/office/drawing/2014/main" id="{722E0DBB-F81D-F075-F357-2E6137CA1AC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167966" y="3280144"/>
            <a:ext cx="4668893" cy="2631558"/>
          </a:xfrm>
          <a:prstGeom prst="rect">
            <a:avLst/>
          </a:prstGeom>
        </p:spPr>
      </p:pic>
    </p:spTree>
    <p:extLst>
      <p:ext uri="{BB962C8B-B14F-4D97-AF65-F5344CB8AC3E}">
        <p14:creationId xmlns:p14="http://schemas.microsoft.com/office/powerpoint/2010/main" val="2759949238"/>
      </p:ext>
    </p:extLst>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Sin represalias: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r>
              <a:rPr lang="es-LA" sz="2400" b="0" i="0" strike="noStrike" cap="none" spc="0" baseline="0">
                <a:solidFill>
                  <a:srgbClr val="000000"/>
                </a:solidFill>
                <a:effectLst/>
                <a:latin typeface="Calibri"/>
                <a:ea typeface="Calibri"/>
                <a:cs typeface="Calibri"/>
              </a:rPr>
              <a:t>Los denunciantes y testigos protegidos </a:t>
            </a:r>
          </a:p>
          <a:p>
            <a:r>
              <a:rPr lang="es-LA" sz="2400" b="0" i="0" strike="noStrike" cap="none" spc="0" baseline="0">
                <a:solidFill>
                  <a:srgbClr val="000000"/>
                </a:solidFill>
                <a:effectLst/>
                <a:latin typeface="Calibri"/>
                <a:ea typeface="Calibri"/>
                <a:cs typeface="Calibri"/>
              </a:rPr>
              <a:t>Consulte la Política de no represalias y línea directa de </a:t>
            </a:r>
            <a:r>
              <a:rPr lang="es-LA" sz="2400" b="0" i="0" strike="noStrike" cap="none" spc="0" baseline="0">
                <a:solidFill>
                  <a:srgbClr val="000000"/>
                </a:solidFill>
                <a:effectLst/>
                <a:latin typeface="Calibri"/>
                <a:ea typeface="Calibri"/>
                <a:cs typeface="Calibri"/>
                <a:hlinkClick r:id="rId2" history="0"/>
              </a:rPr>
              <a:t>RPM</a:t>
            </a:r>
            <a:endParaRPr lang="en-US" sz="2400"/>
          </a:p>
          <a:p>
            <a:r>
              <a:rPr lang="es-LA" sz="2400" b="0" i="0" strike="noStrike" cap="none" spc="0" baseline="0">
                <a:solidFill>
                  <a:srgbClr val="000000"/>
                </a:solidFill>
                <a:effectLst/>
                <a:latin typeface="Calibri"/>
                <a:ea typeface="Calibri"/>
                <a:cs typeface="Calibri"/>
              </a:rPr>
              <a:t>Represalias = cualquier acción adversa, incluso comportamientos o actitudes hostiles, porque se quejó de acoso o discriminación</a:t>
            </a:r>
          </a:p>
          <a:p>
            <a:r>
              <a:rPr lang="es-LA" sz="2400" b="0" i="0" strike="noStrike" cap="none" spc="0" baseline="0">
                <a:solidFill>
                  <a:srgbClr val="000000"/>
                </a:solidFill>
                <a:effectLst/>
                <a:latin typeface="Calibri"/>
                <a:ea typeface="Calibri"/>
                <a:cs typeface="Calibri"/>
              </a:rPr>
              <a:t>Cualquier acción negativa que disuadiría a un empleado razonable en la misma situación en el futuro </a:t>
            </a:r>
          </a:p>
          <a:p>
            <a:r>
              <a:rPr lang="es-LA" sz="2400" b="0" i="0" strike="noStrike" cap="none" spc="0" baseline="0">
                <a:solidFill>
                  <a:srgbClr val="000000"/>
                </a:solidFill>
                <a:effectLst/>
                <a:latin typeface="Calibri"/>
                <a:ea typeface="Calibri"/>
                <a:cs typeface="Calibri"/>
              </a:rPr>
              <a:t>Incluso si la queja es infundada</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390399"/>
      </p:ext>
    </p:extLst>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stamp with text on it">
            <a:extLst>
              <a:ext uri="{FF2B5EF4-FFF2-40B4-BE49-F238E27FC236}">
                <a16:creationId xmlns:a16="http://schemas.microsoft.com/office/drawing/2014/main" id="{6762A2BD-67B3-C15D-6D77-EE4118D2AF0D}"/>
              </a:ext>
            </a:extLst>
          </p:cNvPr>
          <p:cNvPicPr>
            <a:picLocks noChangeAspect="1"/>
          </p:cNvPicPr>
          <p:nvPr/>
        </p:nvPicPr>
        <p:blipFill>
          <a:blip r:embed="rId2">
            <a:duotone>
              <a:schemeClr val="accent2">
                <a:shade val="45000"/>
                <a:satMod val="135000"/>
              </a:schemeClr>
              <a:prstClr val="white"/>
            </a:duotone>
            <a:extLst>
              <a:ext uri="{837473B0-CC2E-450A-ABE3-18F120FF3D39}">
                <a1611:picAttrSrcUrl xmlns:a1611="http://schemas.microsoft.com/office/drawing/2016/11/main" r:id="rId3"/>
              </a:ext>
            </a:extLst>
          </a:blip>
          <a:stretch>
            <a:fillRect/>
          </a:stretch>
        </p:blipFill>
        <p:spPr>
          <a:xfrm rot="1280681">
            <a:off x="-69587" y="2412535"/>
            <a:ext cx="9144000" cy="6457950"/>
          </a:xfrm>
          <a:prstGeom prst="rect">
            <a:avLst/>
          </a:prstGeom>
        </p:spPr>
      </p:pic>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Confidencialidad: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678396" y="1681117"/>
            <a:ext cx="8080291" cy="4736012"/>
          </a:xfrm>
        </p:spPr>
        <p:txBody>
          <a:bodyPr>
            <a:normAutofit/>
          </a:bodyPr>
          <a:lstStyle/>
          <a:p>
            <a:r>
              <a:rPr lang="es-LA" sz="2400" b="0" i="0" strike="noStrike" cap="none" spc="0" baseline="0">
                <a:solidFill>
                  <a:srgbClr val="000000"/>
                </a:solidFill>
                <a:effectLst/>
                <a:latin typeface="Calibri"/>
                <a:ea typeface="Calibri"/>
                <a:cs typeface="Calibri"/>
              </a:rPr>
              <a:t>Criterio razonable</a:t>
            </a:r>
          </a:p>
          <a:p>
            <a:r>
              <a:rPr lang="es-LA" sz="2400" b="0" i="0" strike="noStrike" cap="none" spc="0" baseline="0">
                <a:solidFill>
                  <a:srgbClr val="000000"/>
                </a:solidFill>
                <a:effectLst/>
                <a:latin typeface="Calibri"/>
                <a:ea typeface="Calibri"/>
                <a:cs typeface="Calibri"/>
              </a:rPr>
              <a:t>La confidencialidad solo puede prometerse en la medida de lo posible en circunstancias</a:t>
            </a:r>
          </a:p>
          <a:p>
            <a:r>
              <a:rPr lang="es-LA" sz="2400" b="0" i="0" strike="noStrike" cap="none" spc="0" baseline="0">
                <a:solidFill>
                  <a:srgbClr val="000000"/>
                </a:solidFill>
                <a:effectLst/>
                <a:latin typeface="Calibri"/>
                <a:ea typeface="Calibri"/>
                <a:cs typeface="Calibri"/>
              </a:rPr>
              <a:t>El presunto acosador puede inevitablemente conocer la identidad del denunciante y los testigos</a:t>
            </a:r>
          </a:p>
          <a:p>
            <a:r>
              <a:rPr lang="es-LA" sz="2400" b="0" i="0" strike="noStrike" cap="none" spc="0" baseline="0">
                <a:solidFill>
                  <a:srgbClr val="000000"/>
                </a:solidFill>
                <a:effectLst/>
                <a:latin typeface="Calibri"/>
                <a:ea typeface="Calibri"/>
                <a:cs typeface="Calibri"/>
              </a:rPr>
              <a:t>El presunto acosador tiene derechos; es posible que deba conocer la fuente de la queja para defenderse de manera justa.</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093146"/>
      </p:ext>
    </p:extLst>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22959" y="182880"/>
            <a:ext cx="7381415" cy="729882"/>
          </a:xfrm>
        </p:spPr>
        <p:txBody>
          <a:bodyPr anchor="ctr">
            <a:normAutofit/>
          </a:bodyPr>
          <a:lstStyle/>
          <a:p>
            <a:r>
              <a:rPr lang="es-LA" sz="2800" b="0" i="0" strike="noStrike" cap="none" spc="0" baseline="0">
                <a:solidFill>
                  <a:srgbClr val="FFFFFF"/>
                </a:solidFill>
                <a:effectLst/>
                <a:latin typeface="Calibri Light"/>
                <a:ea typeface="Calibri Light"/>
                <a:cs typeface="Calibri Light"/>
              </a:rPr>
              <a:t>Estudio de caso  </a:t>
            </a:r>
          </a:p>
        </p:txBody>
      </p:sp>
      <p:graphicFrame>
        <p:nvGraphicFramePr>
          <p:cNvPr id="7" name="Content Placeholder 2">
            <a:extLst>
              <a:ext uri="{FF2B5EF4-FFF2-40B4-BE49-F238E27FC236}">
                <a16:creationId xmlns:a16="http://schemas.microsoft.com/office/drawing/2014/main" id="{3277A869-84E7-8020-F799-D21E8D54275F}"/>
              </a:ext>
            </a:extLst>
          </p:cNvPr>
          <p:cNvGraphicFramePr>
            <a:graphicFrameLocks noGrp="1"/>
          </p:cNvGraphicFramePr>
          <p:nvPr>
            <p:ph sz="half" idx="2"/>
            <p:extLst>
              <p:ext uri="{D42A27DB-BD31-4B8C-83A1-F6EECF244321}">
                <p14:modId xmlns:p14="http://schemas.microsoft.com/office/powerpoint/2010/main" val="2334765135"/>
              </p:ext>
            </p:extLst>
          </p:nvPr>
        </p:nvGraphicFramePr>
        <p:xfrm>
          <a:off x="4763621" y="1508125"/>
          <a:ext cx="3886200" cy="51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hidden="1">
            <a:extLst>
              <a:ext uri="{FF2B5EF4-FFF2-40B4-BE49-F238E27FC236}">
                <a16:creationId xmlns:a16="http://schemas.microsoft.com/office/drawing/2014/main" id="{D38F08CA-6F10-E41E-B196-1B7057928E54}"/>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124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Content Placeholder 11" descr="A group of people standing around a table&#10;&#10;Description automatically generated">
            <a:extLst>
              <a:ext uri="{FF2B5EF4-FFF2-40B4-BE49-F238E27FC236}">
                <a16:creationId xmlns:a16="http://schemas.microsoft.com/office/drawing/2014/main" id="{3E8B5AA1-FEA3-B155-B89B-123E5BF3167B}"/>
              </a:ext>
            </a:extLst>
          </p:cNvPr>
          <p:cNvPicPr>
            <a:picLocks noGrp="1" noChangeAspect="1"/>
          </p:cNvPicPr>
          <p:nvPr>
            <p:ph sz="half" idx="1"/>
          </p:nvPr>
        </p:nvPicPr>
        <p:blipFill>
          <a:blip r:embed="rId7"/>
          <a:stretch>
            <a:fillRect/>
          </a:stretch>
        </p:blipFill>
        <p:spPr>
          <a:xfrm>
            <a:off x="645914" y="1508125"/>
            <a:ext cx="3851672" cy="5135563"/>
          </a:xfrm>
        </p:spPr>
      </p:pic>
    </p:spTree>
    <p:extLst>
      <p:ext uri="{BB962C8B-B14F-4D97-AF65-F5344CB8AC3E}">
        <p14:creationId xmlns:p14="http://schemas.microsoft.com/office/powerpoint/2010/main" val="3040046042"/>
      </p:ext>
    </p:extLst>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2800" b="0" i="0" strike="noStrike" cap="none" spc="0" baseline="0">
                <a:solidFill>
                  <a:srgbClr val="FFFFFF"/>
                </a:solidFill>
                <a:effectLst/>
                <a:latin typeface="Calibri Light"/>
                <a:ea typeface="Calibri Light"/>
                <a:cs typeface="Calibri Light"/>
              </a:rPr>
              <a:t>Estudio de caso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fontScale="97500"/>
          </a:bodyPr>
          <a:lstStyle/>
          <a:p>
            <a:r>
              <a:rPr lang="es-LA" sz="2400" b="0" i="0" strike="noStrike" cap="none" spc="0" baseline="0">
                <a:solidFill>
                  <a:srgbClr val="000000"/>
                </a:solidFill>
                <a:effectLst/>
                <a:latin typeface="Calibri"/>
                <a:ea typeface="Calibri"/>
                <a:cs typeface="Calibri"/>
              </a:rPr>
              <a:t>Mientras camina hacia su automóvil, Celeste se acerca a usted y quiere hablar sobre algo en privado. </a:t>
            </a:r>
          </a:p>
          <a:p>
            <a:r>
              <a:rPr lang="es-LA" sz="2400" b="0" i="0" strike="noStrike" cap="none" spc="0" baseline="0">
                <a:solidFill>
                  <a:srgbClr val="000000"/>
                </a:solidFill>
                <a:effectLst/>
                <a:latin typeface="Calibri"/>
                <a:ea typeface="Calibri"/>
                <a:cs typeface="Calibri"/>
              </a:rPr>
              <a:t>Dice que realmente está disfrutando de su pasantía, pero Greg ha sido inapropiado con ella. Ella dice que él la arruinó en un armario de suministros, le metió el cabello detrás de la oreja y le dijo que él podía garantizarle un trabajo aquí. Se ofreció a llevarla a cenar para analizarlo y mencionó que se acercan revisiones en unas semanas. </a:t>
            </a:r>
          </a:p>
          <a:p>
            <a:r>
              <a:rPr lang="es-LA" sz="2400" b="0" i="0" strike="noStrike" cap="none" spc="0" baseline="0">
                <a:solidFill>
                  <a:srgbClr val="000000"/>
                </a:solidFill>
                <a:effectLst/>
                <a:latin typeface="Calibri"/>
                <a:ea typeface="Calibri"/>
                <a:cs typeface="Calibri"/>
              </a:rPr>
              <a:t>Usted ofrece informar este incidente a RR. HH. o a un gerente. </a:t>
            </a:r>
          </a:p>
          <a:p>
            <a:r>
              <a:rPr lang="es-LA" sz="2400" b="0" i="0" strike="noStrike" cap="none" spc="0" baseline="0">
                <a:solidFill>
                  <a:srgbClr val="000000"/>
                </a:solidFill>
                <a:effectLst/>
                <a:latin typeface="Calibri"/>
                <a:ea typeface="Calibri"/>
                <a:cs typeface="Calibri"/>
              </a:rPr>
              <a:t>Celeste rechaza su ayuda y le pide que no diga nada.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496459"/>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2800" b="0" i="0" strike="noStrike" cap="none" spc="0" baseline="0">
                <a:solidFill>
                  <a:srgbClr val="FFFFFF"/>
                </a:solidFill>
                <a:effectLst/>
                <a:latin typeface="Calibri Light"/>
                <a:ea typeface="Calibri Light"/>
                <a:cs typeface="Calibri Light"/>
              </a:rPr>
              <a:t>¿Próximos pasos posibles?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898841"/>
            <a:ext cx="8074836" cy="4842074"/>
          </a:xfrm>
        </p:spPr>
        <p:txBody>
          <a:bodyPr>
            <a:normAutofit/>
          </a:bodyPr>
          <a:lstStyle/>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Déjelo solo. Celeste le pidió que no hiciera nada.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Vaya directamente a Greg y enfréntelo.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Informarlo a un supervisor y a RR. HH.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651047"/>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p:txBody>
          <a:bodyPr/>
          <a:lstStyle/>
          <a:p>
            <a:r>
              <a:rPr lang="es-LA" sz="2800" b="0" i="0" strike="noStrike" cap="none" spc="0" baseline="0">
                <a:solidFill>
                  <a:srgbClr val="FFFFFF"/>
                </a:solidFill>
                <a:effectLst/>
                <a:latin typeface="Calibri Light"/>
                <a:ea typeface="Calibri Light"/>
                <a:cs typeface="Calibri Light"/>
              </a:rPr>
              <a:t>Informarlo a un supervisor y a RR. HH.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2081404"/>
            <a:ext cx="8074836" cy="4842074"/>
          </a:xfrm>
        </p:spPr>
        <p:txBody>
          <a:bodyPr/>
          <a:lstStyle/>
          <a:p>
            <a:pPr marL="0" indent="0">
              <a:buNone/>
            </a:pPr>
            <a:r>
              <a:rPr lang="es-LA" sz="2100" b="0" i="0" strike="noStrike" cap="none" spc="0" baseline="0">
                <a:solidFill>
                  <a:srgbClr val="000000"/>
                </a:solidFill>
                <a:effectLst/>
                <a:latin typeface="Calibri"/>
                <a:ea typeface="Calibri"/>
                <a:cs typeface="Calibri"/>
              </a:rPr>
              <a:t>	Esta es la mejor opción</a:t>
            </a:r>
          </a:p>
          <a:p>
            <a:pPr marL="0" indent="0">
              <a:buNone/>
            </a:pPr>
            <a:endParaRPr lang="en-US"/>
          </a:p>
          <a:p>
            <a:r>
              <a:rPr lang="es-LA" sz="2100" b="0" i="0" strike="noStrike" cap="none" spc="0" baseline="0">
                <a:solidFill>
                  <a:srgbClr val="000000"/>
                </a:solidFill>
                <a:effectLst/>
                <a:latin typeface="Calibri"/>
                <a:ea typeface="Calibri"/>
                <a:cs typeface="Calibri"/>
              </a:rPr>
              <a:t>RR. HH. le pide que mantenga la confidencialidad de la queja. </a:t>
            </a:r>
          </a:p>
          <a:p>
            <a:r>
              <a:rPr lang="es-LA" sz="2100" b="0" i="0" strike="noStrike" cap="none" spc="0" baseline="0">
                <a:solidFill>
                  <a:srgbClr val="000000"/>
                </a:solidFill>
                <a:effectLst/>
                <a:latin typeface="Calibri"/>
                <a:ea typeface="Calibri"/>
                <a:cs typeface="Calibri"/>
              </a:rPr>
              <a:t>Dado que la investigación es confidencial, usted no está al tanto de cómo se llevó a cabo la investigación. </a:t>
            </a:r>
          </a:p>
          <a:p>
            <a:r>
              <a:rPr lang="es-LA" sz="2100" b="0" i="0" strike="noStrike" cap="none" spc="0" baseline="0">
                <a:solidFill>
                  <a:srgbClr val="000000"/>
                </a:solidFill>
                <a:effectLst/>
                <a:latin typeface="Calibri"/>
                <a:ea typeface="Calibri"/>
                <a:cs typeface="Calibri"/>
              </a:rPr>
              <a:t>Celeste obtuvo un nuevo mentor y una oferta de tiempo completo al final de su pasantía.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EA06AD8-1CF1-328A-030D-1668D259DAAD}"/>
              </a:ext>
            </a:extLst>
          </p:cNvPr>
          <p:cNvPicPr>
            <a:picLocks noChangeAspect="1"/>
          </p:cNvPicPr>
          <p:nvPr/>
        </p:nvPicPr>
        <p:blipFill>
          <a:blip r:embed="rId2"/>
          <a:stretch>
            <a:fillRect/>
          </a:stretch>
        </p:blipFill>
        <p:spPr>
          <a:xfrm>
            <a:off x="341389" y="1502234"/>
            <a:ext cx="1164437" cy="1158340"/>
          </a:xfrm>
          <a:prstGeom prst="rect">
            <a:avLst/>
          </a:prstGeom>
        </p:spPr>
      </p:pic>
    </p:spTree>
    <p:extLst>
      <p:ext uri="{BB962C8B-B14F-4D97-AF65-F5344CB8AC3E}">
        <p14:creationId xmlns:p14="http://schemas.microsoft.com/office/powerpoint/2010/main" val="3588830937"/>
      </p:ext>
    </p:extLst>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736064" y="188943"/>
            <a:ext cx="7358907" cy="787032"/>
          </a:xfrm>
        </p:spPr>
        <p:txBody>
          <a:bodyPr/>
          <a:lstStyle/>
          <a:p>
            <a:r>
              <a:rPr lang="es-LA" sz="2800" b="0" i="0" strike="noStrike" cap="none" spc="0" baseline="0">
                <a:solidFill>
                  <a:srgbClr val="FFFFFF"/>
                </a:solidFill>
                <a:effectLst/>
                <a:latin typeface="Calibri Light"/>
                <a:ea typeface="Calibri Light"/>
                <a:cs typeface="Calibri Light"/>
              </a:rPr>
              <a:t>¿Quién puede ser responsable del </a:t>
            </a:r>
            <a:br>
              <a:rPr sz="2800"/>
            </a:br>
            <a:r>
              <a:rPr lang="es-LA" sz="2800" b="0" i="0" strike="noStrike" cap="none" spc="0" baseline="0">
                <a:solidFill>
                  <a:srgbClr val="FFFFFF"/>
                </a:solidFill>
                <a:effectLst/>
                <a:latin typeface="Calibri Light"/>
                <a:ea typeface="Calibri Light"/>
                <a:cs typeface="Calibri Light"/>
              </a:rPr>
              <a:t>acoso sexual?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r>
              <a:rPr lang="es-LA" sz="2400" b="0" i="0" strike="noStrike" cap="none" spc="0" baseline="0">
                <a:solidFill>
                  <a:srgbClr val="000000"/>
                </a:solidFill>
                <a:effectLst/>
                <a:latin typeface="Calibri"/>
                <a:ea typeface="Calibri"/>
                <a:cs typeface="Calibri"/>
              </a:rPr>
              <a:t>El empleador, y </a:t>
            </a:r>
          </a:p>
          <a:p>
            <a:r>
              <a:rPr lang="es-LA" sz="2400" b="0" i="0" strike="noStrike" cap="none" spc="0" baseline="0">
                <a:solidFill>
                  <a:srgbClr val="000000"/>
                </a:solidFill>
                <a:effectLst/>
                <a:latin typeface="Calibri"/>
                <a:ea typeface="Calibri"/>
                <a:cs typeface="Calibri"/>
              </a:rPr>
              <a:t>El acosador.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128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wooden letter tiles spelling a word">
            <a:extLst>
              <a:ext uri="{FF2B5EF4-FFF2-40B4-BE49-F238E27FC236}">
                <a16:creationId xmlns:a16="http://schemas.microsoft.com/office/drawing/2014/main" id="{CDF3DC73-F688-EE30-0527-DFEB4EB459A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612161" y="2611902"/>
            <a:ext cx="5919677" cy="3946451"/>
          </a:xfrm>
          <a:prstGeom prst="rect">
            <a:avLst/>
          </a:prstGeom>
        </p:spPr>
      </p:pic>
    </p:spTree>
    <p:extLst>
      <p:ext uri="{BB962C8B-B14F-4D97-AF65-F5344CB8AC3E}">
        <p14:creationId xmlns:p14="http://schemas.microsoft.com/office/powerpoint/2010/main" val="1785414279"/>
      </p:ext>
    </p:extLst>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22960" y="182880"/>
            <a:ext cx="7358907" cy="787032"/>
          </a:xfrm>
        </p:spPr>
        <p:txBody>
          <a:bodyPr anchor="ctr">
            <a:normAutofit/>
          </a:bodyPr>
          <a:lstStyle/>
          <a:p>
            <a:r>
              <a:rPr lang="es-LA" sz="2000" b="0" i="0" strike="noStrike" cap="none" spc="0" baseline="0">
                <a:solidFill>
                  <a:srgbClr val="FFFFFF"/>
                </a:solidFill>
                <a:effectLst/>
                <a:latin typeface="Calibri Light"/>
                <a:ea typeface="Calibri Light"/>
                <a:cs typeface="Calibri Light"/>
              </a:rPr>
              <a:t>¿Cuándo es responsable un empleador? </a:t>
            </a:r>
          </a:p>
        </p:txBody>
      </p:sp>
      <p:sp>
        <p:nvSpPr>
          <p:cNvPr id="11" name="Date Placeholder 3">
            <a:extLst>
              <a:ext uri="{FF2B5EF4-FFF2-40B4-BE49-F238E27FC236}">
                <a16:creationId xmlns:a16="http://schemas.microsoft.com/office/drawing/2014/main" id="{4F798565-01FD-8CEF-AB64-573295133F81}"/>
              </a:ext>
            </a:extLst>
          </p:cNvPr>
          <p:cNvSpPr>
            <a:spLocks noGrp="1"/>
          </p:cNvSpPr>
          <p:nvPr>
            <p:ph type="dt" sz="half" idx="2"/>
          </p:nvPr>
        </p:nvSpPr>
        <p:spPr>
          <a:xfrm>
            <a:off x="5828145" y="6558353"/>
            <a:ext cx="2869679" cy="365125"/>
          </a:xfrm>
        </p:spPr>
        <p:txBody>
          <a:bodyPr/>
          <a:lstStyle/>
          <a:p>
            <a:pPr>
              <a:spcAft>
                <a:spcPts val="600"/>
              </a:spcAft>
            </a:pPr>
            <a:r>
              <a:rPr lang="es-LA" sz="900" b="0" i="0" strike="noStrike" cap="none" spc="0" baseline="0">
                <a:solidFill>
                  <a:srgbClr val="898989"/>
                </a:solidFill>
                <a:effectLst/>
                <a:latin typeface="Calibri"/>
                <a:ea typeface="Calibri"/>
                <a:cs typeface="Calibri"/>
              </a:rPr>
              <a:t>[NOMBRE DEL EVENTO] [FECHA]</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ct val="0"/>
              </a:spcBef>
              <a:spcAft>
                <a:spcPts val="600"/>
              </a:spcAft>
              <a:buClrTx/>
              <a:buSzTx/>
              <a:buFontTx/>
              <a:buNone/>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ct val="0"/>
                </a:spcBef>
                <a:spcAft>
                  <a:spcPts val="600"/>
                </a:spcAft>
                <a:buClrTx/>
                <a:buSzTx/>
                <a:buFontTx/>
                <a:buNone/>
                <a:defRPr/>
              </a:pPr>
              <a:t>129</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6E588EDF-5E95-1C38-2519-86033C8F0341}"/>
              </a:ext>
            </a:extLst>
          </p:cNvPr>
          <p:cNvGraphicFramePr>
            <a:graphicFrameLocks noGrp="1"/>
          </p:cNvGraphicFramePr>
          <p:nvPr>
            <p:ph idx="1"/>
            <p:extLst>
              <p:ext uri="{D42A27DB-BD31-4B8C-83A1-F6EECF244321}">
                <p14:modId xmlns:p14="http://schemas.microsoft.com/office/powerpoint/2010/main" val="2240405291"/>
              </p:ext>
            </p:extLst>
          </p:nvPr>
        </p:nvGraphicFramePr>
        <p:xfrm>
          <a:off x="432562" y="1508760"/>
          <a:ext cx="8074836" cy="484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239256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0285B-8080-8FB3-9DE5-68BBF052C702}"/>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Lección aprendida</a:t>
            </a:r>
          </a:p>
        </p:txBody>
      </p:sp>
      <p:sp>
        <p:nvSpPr>
          <p:cNvPr id="3" name="Content Placeholder 2">
            <a:extLst>
              <a:ext uri="{FF2B5EF4-FFF2-40B4-BE49-F238E27FC236}">
                <a16:creationId xmlns:a16="http://schemas.microsoft.com/office/drawing/2014/main" id="{624011B1-7492-6971-CCE1-AEF3F0B76710}"/>
              </a:ext>
            </a:extLst>
          </p:cNvPr>
          <p:cNvSpPr>
            <a:spLocks noGrp="1"/>
          </p:cNvSpPr>
          <p:nvPr>
            <p:ph idx="1"/>
          </p:nvPr>
        </p:nvSpPr>
        <p:spPr/>
        <p:txBody>
          <a:bodyPr>
            <a:noAutofit/>
          </a:bodyPr>
          <a:lstStyle/>
          <a:p>
            <a:r>
              <a:rPr lang="es-LA" sz="2200" b="0" i="0" strike="noStrike" cap="none" spc="0" baseline="0" dirty="0">
                <a:solidFill>
                  <a:srgbClr val="000000"/>
                </a:solidFill>
                <a:effectLst/>
                <a:latin typeface="Calibri"/>
                <a:ea typeface="Calibri"/>
                <a:cs typeface="Calibri"/>
              </a:rPr>
              <a:t>Las conversaciones de trabajo deben seguir siendo profesionales y no se les debe permitir desviarse hacia un territorio cuestionable. Incluso si las personas no expresan oposición, la conversación podría ser ofensiva para ellas.</a:t>
            </a:r>
          </a:p>
          <a:p>
            <a:r>
              <a:rPr lang="es-LA" sz="2200" b="0" i="0" strike="noStrike" cap="none" spc="0" baseline="0" dirty="0">
                <a:solidFill>
                  <a:srgbClr val="000000"/>
                </a:solidFill>
                <a:effectLst/>
                <a:latin typeface="Calibri"/>
                <a:ea typeface="Calibri"/>
                <a:cs typeface="Calibri"/>
              </a:rPr>
              <a:t>Si se siente incómodo con la conducta en el lugar de trabajo o incómodo para aquellos que potencialmente no hablan por sí mismos, hable directamente o hable con Recursos Humanos o un supervisor.</a:t>
            </a:r>
          </a:p>
          <a:p>
            <a:r>
              <a:rPr lang="es-LA" sz="2200" b="0" i="0" strike="noStrike" cap="none" spc="0" baseline="0" dirty="0">
                <a:solidFill>
                  <a:srgbClr val="000000"/>
                </a:solidFill>
                <a:effectLst/>
                <a:latin typeface="Calibri"/>
                <a:ea typeface="Calibri"/>
                <a:cs typeface="Calibri"/>
              </a:rPr>
              <a:t>En algunas situaciones, el jefe o un supervisor puede ser el culpable o un cómplice al no detener una conducta cuestionable. En esas situaciones, puede considerar tener una conversación privada con ellos, su jefe o Recursos Humanos. Esto no es traicionero; es una parte importante de mantener un lugar de trabajo libre de acoso.</a:t>
            </a:r>
          </a:p>
          <a:p>
            <a:r>
              <a:rPr lang="es-LA" sz="2200" b="0" i="0" strike="noStrike" cap="none" spc="0" baseline="0" dirty="0">
                <a:solidFill>
                  <a:srgbClr val="000000"/>
                </a:solidFill>
                <a:effectLst/>
                <a:latin typeface="Calibri"/>
                <a:ea typeface="Calibri"/>
                <a:cs typeface="Calibri"/>
              </a:rPr>
              <a:t>Todos somos líderes en lo que respecta a la cultura del lugar de trabajo.</a:t>
            </a:r>
          </a:p>
          <a:p>
            <a:endParaRPr lang="en-US" sz="2200" dirty="0"/>
          </a:p>
        </p:txBody>
      </p:sp>
      <p:sp>
        <p:nvSpPr>
          <p:cNvPr id="5" name="Slide Number Placeholder 4">
            <a:extLst>
              <a:ext uri="{FF2B5EF4-FFF2-40B4-BE49-F238E27FC236}">
                <a16:creationId xmlns:a16="http://schemas.microsoft.com/office/drawing/2014/main" id="{9F4A57F8-D987-CCC9-B607-3D2167EA8A14}"/>
              </a:ext>
            </a:extLst>
          </p:cNvPr>
          <p:cNvSpPr>
            <a:spLocks noGrp="1"/>
          </p:cNvSpPr>
          <p:nvPr>
            <p:ph type="sldNum" sz="quarter" idx="4"/>
          </p:nvPr>
        </p:nvSpPr>
        <p:spPr/>
        <p:txBody>
          <a:bodyPr/>
          <a:lstStyle/>
          <a:p>
            <a:fld id="{BB5FC4A1-A2DE-4EB5-9A46-57D39B4235EC}" type="slidenum">
              <a:rPr lang="en-US" smtClean="0"/>
              <a:t>13</a:t>
            </a:fld>
            <a:endParaRPr lang="en-US"/>
          </a:p>
        </p:txBody>
      </p:sp>
    </p:spTree>
    <p:extLst>
      <p:ext uri="{BB962C8B-B14F-4D97-AF65-F5344CB8AC3E}">
        <p14:creationId xmlns:p14="http://schemas.microsoft.com/office/powerpoint/2010/main" val="2311826028"/>
      </p:ext>
    </p:extLst>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55593"/>
            <a:ext cx="7358907" cy="787032"/>
          </a:xfrm>
        </p:spPr>
        <p:txBody>
          <a:bodyPr/>
          <a:lstStyle/>
          <a:p>
            <a:r>
              <a:rPr lang="es-LA" sz="2800" b="0" i="0" strike="noStrike" cap="none" spc="0" baseline="0">
                <a:solidFill>
                  <a:srgbClr val="FFFFFF"/>
                </a:solidFill>
                <a:effectLst/>
                <a:latin typeface="Calibri Light"/>
                <a:ea typeface="Calibri Light"/>
                <a:cs typeface="Calibri Light"/>
              </a:rPr>
              <a:t>¿Cómo pueden ser responsables las personas?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45945" y="1960333"/>
            <a:ext cx="8074836" cy="4842074"/>
          </a:xfrm>
        </p:spPr>
        <p:txBody>
          <a:bodyPr>
            <a:normAutofit/>
          </a:bodyPr>
          <a:lstStyle/>
          <a:p>
            <a:r>
              <a:rPr lang="es-LA" sz="2400" b="0" i="0" strike="noStrike" cap="none" spc="0" baseline="0">
                <a:solidFill>
                  <a:srgbClr val="000000"/>
                </a:solidFill>
                <a:effectLst/>
                <a:latin typeface="Calibri"/>
                <a:ea typeface="Calibri"/>
                <a:cs typeface="Calibri"/>
              </a:rPr>
              <a:t>Acoso sexual ilegal</a:t>
            </a:r>
          </a:p>
          <a:p>
            <a:r>
              <a:rPr lang="es-LA" sz="2400" b="0" i="0" strike="noStrike" cap="none" spc="0" baseline="0">
                <a:solidFill>
                  <a:srgbClr val="000000"/>
                </a:solidFill>
                <a:effectLst/>
                <a:latin typeface="Calibri"/>
                <a:ea typeface="Calibri"/>
                <a:cs typeface="Calibri"/>
              </a:rPr>
              <a:t>Una relación laboral entre el acosador y la víctima</a:t>
            </a:r>
          </a:p>
          <a:p>
            <a:r>
              <a:rPr lang="es-LA" sz="2400" b="0" i="0" strike="noStrike" cap="none" spc="0" baseline="0">
                <a:solidFill>
                  <a:srgbClr val="000000"/>
                </a:solidFill>
                <a:effectLst/>
                <a:latin typeface="Calibri"/>
                <a:ea typeface="Calibri"/>
                <a:cs typeface="Calibri"/>
              </a:rPr>
              <a:t>Supervisor, compañero o subordinado</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150901"/>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s-LA" sz="2800" b="0" i="0" strike="noStrike" cap="none" spc="0" baseline="0">
                <a:solidFill>
                  <a:srgbClr val="FFFFFF"/>
                </a:solidFill>
                <a:effectLst/>
                <a:latin typeface="Calibri Light"/>
                <a:ea typeface="Calibri Light"/>
                <a:cs typeface="Calibri Light"/>
              </a:rPr>
              <a:t>Las víctimas pueden tener derecho a “remedios” </a:t>
            </a:r>
            <a:br>
              <a:rPr sz="2800"/>
            </a:br>
            <a:r>
              <a:rPr lang="es-LA" sz="2800" b="0" i="0" strike="noStrike" cap="none" spc="0" baseline="0">
                <a:solidFill>
                  <a:srgbClr val="FFFFFF"/>
                </a:solidFill>
                <a:effectLst/>
                <a:latin typeface="Calibri Light"/>
                <a:ea typeface="Calibri Light"/>
                <a:cs typeface="Calibri Light"/>
              </a:rPr>
              <a:t>o compensaciones legales: </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534581" y="1716279"/>
            <a:ext cx="8074836" cy="4842074"/>
          </a:xfrm>
        </p:spPr>
        <p:txBody>
          <a:bodyPr>
            <a:normAutofit/>
          </a:bodyPr>
          <a:lstStyle/>
          <a:p>
            <a:r>
              <a:rPr lang="es-LA" sz="2400" b="0" i="0" strike="noStrike" cap="none" spc="0" baseline="0">
                <a:solidFill>
                  <a:srgbClr val="000000"/>
                </a:solidFill>
                <a:effectLst/>
                <a:latin typeface="Calibri"/>
                <a:ea typeface="Calibri"/>
                <a:cs typeface="Calibri"/>
              </a:rPr>
              <a:t>Alivio “integrado”: pago retroactivo, pago anticipado, reincorporación, transferencia, purga de archivo de personal, etc.</a:t>
            </a:r>
          </a:p>
          <a:p>
            <a:r>
              <a:rPr lang="es-LA" sz="2400" b="0" i="0" strike="noStrike" cap="none" spc="0" baseline="0">
                <a:solidFill>
                  <a:srgbClr val="000000"/>
                </a:solidFill>
                <a:effectLst/>
                <a:latin typeface="Calibri"/>
                <a:ea typeface="Calibri"/>
                <a:cs typeface="Calibri"/>
              </a:rPr>
              <a:t>Daños compensatorios por angustia emocional y física</a:t>
            </a:r>
          </a:p>
          <a:p>
            <a:r>
              <a:rPr lang="es-LA" sz="2400" b="0" i="0" strike="noStrike" cap="none" spc="0" baseline="0">
                <a:solidFill>
                  <a:srgbClr val="000000"/>
                </a:solidFill>
                <a:effectLst/>
                <a:latin typeface="Calibri"/>
                <a:ea typeface="Calibri"/>
                <a:cs typeface="Calibri"/>
              </a:rPr>
              <a:t>Daños punitivos</a:t>
            </a:r>
          </a:p>
          <a:p>
            <a:r>
              <a:rPr lang="es-LA" sz="2400" b="0" i="0" strike="noStrike" cap="none" spc="0" baseline="0">
                <a:solidFill>
                  <a:srgbClr val="000000"/>
                </a:solidFill>
                <a:effectLst/>
                <a:latin typeface="Calibri"/>
                <a:ea typeface="Calibri"/>
                <a:cs typeface="Calibri"/>
              </a:rPr>
              <a:t>Alivio afirmativo (en algunos estados): se ordena al empleador implementar políticas en el lugar de trabajo, realizar capacitación, proporcionar asesoramiento</a:t>
            </a:r>
          </a:p>
          <a:p>
            <a:r>
              <a:rPr lang="es-LA" sz="2400" b="0" i="0" strike="noStrike" cap="none" spc="0" baseline="0">
                <a:solidFill>
                  <a:srgbClr val="000000"/>
                </a:solidFill>
                <a:effectLst/>
                <a:latin typeface="Calibri"/>
                <a:ea typeface="Calibri"/>
                <a:cs typeface="Calibri"/>
              </a:rPr>
              <a:t>Multas administrativas (en algunos estados)</a:t>
            </a:r>
          </a:p>
          <a:p>
            <a:r>
              <a:rPr lang="es-LA" sz="2400" b="0" i="0" strike="noStrike" cap="none" spc="0" baseline="0">
                <a:solidFill>
                  <a:srgbClr val="000000"/>
                </a:solidFill>
                <a:effectLst/>
                <a:latin typeface="Calibri"/>
                <a:ea typeface="Calibri"/>
                <a:cs typeface="Calibri"/>
              </a:rPr>
              <a:t>Medidas cautelares </a:t>
            </a:r>
          </a:p>
          <a:p>
            <a:r>
              <a:rPr lang="es-LA" sz="2400" b="0" i="0" strike="noStrike" cap="none" spc="0" baseline="0">
                <a:solidFill>
                  <a:srgbClr val="000000"/>
                </a:solidFill>
                <a:effectLst/>
                <a:latin typeface="Calibri"/>
                <a:ea typeface="Calibri"/>
                <a:cs typeface="Calibri"/>
              </a:rPr>
              <a:t>Honorarios y costos de abogados</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894083"/>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Cuestionario   </a:t>
            </a:r>
            <a:br>
              <a:rPr sz="1500"/>
            </a:br>
            <a:endParaRPr lang="en-US"/>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786998"/>
      </p:ext>
    </p:extLst>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s-LA" sz="3200" b="0" i="0" strike="noStrike" cap="none" spc="0" baseline="0">
                <a:solidFill>
                  <a:srgbClr val="FFFFFF"/>
                </a:solidFill>
                <a:effectLst/>
                <a:latin typeface="Calibri Light"/>
                <a:ea typeface="Calibri Light"/>
                <a:cs typeface="Calibri Light"/>
              </a:rPr>
              <a:t>Pregunta n.o 1</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Un supervisor atrapa a un empleado robando un tóner de impresora del trabajo y vendiéndolo en línea. De acuerdo con la política de la compañía, el empleado debe ser despedido por robo de propiedad de la compañía. El supervisor ofrece no informar el robo a cambio de una “fecha” más tarde esa noche. El empleado lo denuncia como acoso sexual.</a:t>
            </a:r>
          </a:p>
          <a:p>
            <a:endParaRPr lang="en-US" sz="2400"/>
          </a:p>
          <a:p>
            <a:pPr marL="0" indent="0">
              <a:buNone/>
            </a:pPr>
            <a:r>
              <a:rPr lang="es-LA" sz="2400" b="0" i="0" strike="noStrike" cap="none" spc="0" baseline="0">
                <a:solidFill>
                  <a:srgbClr val="000000"/>
                </a:solidFill>
                <a:effectLst/>
                <a:latin typeface="Calibri"/>
                <a:ea typeface="Calibri"/>
                <a:cs typeface="Calibri"/>
              </a:rPr>
              <a:t>¿Es este acoso sexual?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Sí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93591"/>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s-LA" sz="3200" b="0" i="0" strike="noStrike" cap="none" spc="0" baseline="0">
                <a:solidFill>
                  <a:srgbClr val="FFFFFF"/>
                </a:solidFill>
                <a:effectLst/>
                <a:latin typeface="Calibri Light"/>
                <a:ea typeface="Calibri Light"/>
                <a:cs typeface="Calibri Light"/>
              </a:rPr>
              <a:t>Respuesta n.o 1</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lstStyle/>
          <a:p>
            <a:pPr marL="0" indent="0">
              <a:buNone/>
            </a:pPr>
            <a:r>
              <a:rPr lang="es-LA" sz="2100" b="0" i="0" strike="noStrike" cap="none" spc="0" baseline="0">
                <a:solidFill>
                  <a:srgbClr val="000000"/>
                </a:solidFill>
                <a:effectLst/>
                <a:latin typeface="Calibri"/>
                <a:ea typeface="Calibri"/>
                <a:cs typeface="Calibri"/>
              </a:rPr>
              <a:t>	Esto es acoso sexual quid pro quo. </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Existe una relación laboral entre las dos personas (incluso si el empleado fue despedido inmediatamente y tuvo que presentarse a una “fecha” para ser recontratado, estaría protegido como postulante a un empleo). Existe un beneficio laboral tangible asociado con la aceptación de la solicitud para la fecha. </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Tanto el supervisor como el empleador son responsables del acoso sexual.</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Si bien el robo aún debería dar lugar a que el empleado sea despedido y quizás a cargos penales, la respuesta del supervisor fue negligente con respecto a sus deberes, abusiva del poder y claramente quid pro quo.</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D6EB723-6422-A757-04A9-0092A77A0ECD}"/>
              </a:ext>
            </a:extLst>
          </p:cNvPr>
          <p:cNvPicPr>
            <a:picLocks noChangeAspect="1"/>
          </p:cNvPicPr>
          <p:nvPr/>
        </p:nvPicPr>
        <p:blipFill>
          <a:blip r:embed="rId2"/>
          <a:stretch>
            <a:fillRect/>
          </a:stretch>
        </p:blipFill>
        <p:spPr>
          <a:xfrm>
            <a:off x="310327" y="1002282"/>
            <a:ext cx="1164437" cy="1158340"/>
          </a:xfrm>
          <a:prstGeom prst="rect">
            <a:avLst/>
          </a:prstGeom>
        </p:spPr>
      </p:pic>
    </p:spTree>
    <p:extLst>
      <p:ext uri="{BB962C8B-B14F-4D97-AF65-F5344CB8AC3E}">
        <p14:creationId xmlns:p14="http://schemas.microsoft.com/office/powerpoint/2010/main" val="213866169"/>
      </p:ext>
    </p:extLst>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s-LA" sz="3200" b="0" i="0" strike="noStrike" cap="none" spc="0" baseline="0">
                <a:solidFill>
                  <a:srgbClr val="FFFFFF"/>
                </a:solidFill>
                <a:effectLst/>
                <a:latin typeface="Calibri Light"/>
                <a:ea typeface="Calibri Light"/>
                <a:cs typeface="Calibri Light"/>
              </a:rPr>
              <a:t>Pregunta n.o 2</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fontScale="92500" lnSpcReduction="20000"/>
          </a:bodyPr>
          <a:lstStyle/>
          <a:p>
            <a:pPr marL="0" indent="0">
              <a:buNone/>
            </a:pPr>
            <a:r>
              <a:rPr lang="es-LA" sz="1800" b="0" i="0" strike="noStrike" cap="none" spc="0" baseline="0">
                <a:solidFill>
                  <a:srgbClr val="000000"/>
                </a:solidFill>
                <a:effectLst/>
                <a:latin typeface="Calibri"/>
                <a:ea typeface="Calibri"/>
                <a:cs typeface="Calibri"/>
              </a:rPr>
              <a:t>Mary es una nueva supervisora de nivel básico en una ocupación tradicionalmente dominada por hombres. Los otros supervisores y el 95 % de la fuerza laboral son hombres. </a:t>
            </a:r>
          </a:p>
          <a:p>
            <a:pPr marL="0" indent="0">
              <a:buNone/>
            </a:pPr>
            <a:endParaRPr lang="en-US"/>
          </a:p>
          <a:p>
            <a:pPr marL="0" indent="0">
              <a:buNone/>
            </a:pPr>
            <a:r>
              <a:rPr lang="es-LA" sz="1800" b="0" i="0" strike="noStrike" cap="none" spc="0" baseline="0">
                <a:solidFill>
                  <a:srgbClr val="000000"/>
                </a:solidFill>
                <a:effectLst/>
                <a:latin typeface="Calibri"/>
                <a:ea typeface="Calibri"/>
                <a:cs typeface="Calibri"/>
              </a:rPr>
              <a:t>El Supervisor Sénior de Mary no cree que las mujeres deberían estar en la industria y se rehúsa a que la sede central esté “forzando un caso de acción afirmativa” sobre él. El supervisor sénior les dice a los otros supervisores y miembros del equipo: “esta industria no es un lugar para una mujer”. Él les dice a los subordinados de Mary que “mantengan la vista en ella” y “la anulen cuando las cosas sean importantes”. </a:t>
            </a:r>
          </a:p>
          <a:p>
            <a:pPr marL="0" indent="0">
              <a:buNone/>
            </a:pPr>
            <a:endParaRPr lang="en-US"/>
          </a:p>
          <a:p>
            <a:pPr marL="0" indent="0">
              <a:buNone/>
            </a:pPr>
            <a:r>
              <a:rPr lang="es-LA" sz="1800" b="0" i="0" strike="noStrike" cap="none" spc="0" baseline="0">
                <a:solidFill>
                  <a:srgbClr val="000000"/>
                </a:solidFill>
                <a:effectLst/>
                <a:latin typeface="Calibri"/>
                <a:ea typeface="Calibri"/>
                <a:cs typeface="Calibri"/>
              </a:rPr>
              <a:t>Mary le dice al Supervisor Sénior que la está socavando, pero él dice: “crezca un par o nunca llegará aquí”. </a:t>
            </a:r>
          </a:p>
          <a:p>
            <a:pPr marL="0" indent="0">
              <a:buNone/>
            </a:pPr>
            <a:endParaRPr lang="en-US"/>
          </a:p>
          <a:p>
            <a:pPr marL="0" indent="0">
              <a:buNone/>
            </a:pPr>
            <a:r>
              <a:rPr lang="es-LA" sz="1800" b="0" i="0" strike="noStrike" cap="none" spc="0" baseline="0">
                <a:solidFill>
                  <a:srgbClr val="000000"/>
                </a:solidFill>
                <a:effectLst/>
                <a:latin typeface="Calibri"/>
                <a:ea typeface="Calibri"/>
                <a:cs typeface="Calibri"/>
              </a:rPr>
              <a:t>El supervisor sénior no ha expresado interés en Mary sexualmente ni ha hecho comentarios sexuales. Mary voluntariamente hizo su carrera en una ocupación dominada por hombres y se le advirtió que el sexismo puede venir con el territorio.</a:t>
            </a:r>
          </a:p>
          <a:p>
            <a:pPr marL="0" indent="0">
              <a:buNone/>
            </a:pPr>
            <a:endParaRPr lang="en-US"/>
          </a:p>
          <a:p>
            <a:pPr marL="0" indent="0">
              <a:buNone/>
            </a:pPr>
            <a:r>
              <a:rPr lang="es-LA" sz="1800" b="0" i="0" strike="noStrike" cap="none" spc="0" baseline="0">
                <a:solidFill>
                  <a:srgbClr val="000000"/>
                </a:solidFill>
                <a:effectLst/>
                <a:latin typeface="Calibri"/>
                <a:ea typeface="Calibri"/>
                <a:cs typeface="Calibri"/>
              </a:rPr>
              <a:t>¿Es este acoso sexual? </a:t>
            </a:r>
          </a:p>
          <a:p>
            <a:pPr>
              <a:buFont typeface="Wingdings" panose="05000000000000000000" pitchFamily="2" charset="2"/>
              <a:buChar char="q"/>
            </a:pPr>
            <a:r>
              <a:rPr lang="es-LA" sz="1800" b="0" i="0" strike="noStrike" cap="none" spc="0" baseline="0">
                <a:solidFill>
                  <a:srgbClr val="000000"/>
                </a:solidFill>
                <a:effectLst/>
                <a:latin typeface="Calibri"/>
                <a:ea typeface="Calibri"/>
                <a:cs typeface="Calibri"/>
              </a:rPr>
              <a:t>Sí </a:t>
            </a:r>
          </a:p>
          <a:p>
            <a:pPr>
              <a:buFont typeface="Wingdings" panose="05000000000000000000" pitchFamily="2" charset="2"/>
              <a:buChar char="q"/>
            </a:pPr>
            <a:r>
              <a:rPr lang="es-LA" sz="1800" b="0" i="0" strike="noStrike" cap="none" spc="0" baseline="0">
                <a:solidFill>
                  <a:srgbClr val="000000"/>
                </a:solidFill>
                <a:effectLst/>
                <a:latin typeface="Calibri"/>
                <a:ea typeface="Calibri"/>
                <a:cs typeface="Calibri"/>
              </a:rPr>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711549"/>
      </p:ext>
    </p:extLst>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s-LA" sz="3200" b="0" i="0" strike="noStrike" cap="none" spc="0" baseline="0">
                <a:solidFill>
                  <a:srgbClr val="FFFFFF"/>
                </a:solidFill>
                <a:effectLst/>
                <a:latin typeface="Calibri Light"/>
                <a:ea typeface="Calibri Light"/>
                <a:cs typeface="Calibri Light"/>
              </a:rPr>
              <a:t>Respuesta n.o 2</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534581" y="1704834"/>
            <a:ext cx="8074836" cy="4842074"/>
          </a:xfrm>
        </p:spPr>
        <p:txBody>
          <a:bodyPr>
            <a:normAutofit fontScale="97500"/>
          </a:bodyPr>
          <a:lstStyle/>
          <a:p>
            <a:pPr marL="0" indent="0">
              <a:buNone/>
            </a:pPr>
            <a:r>
              <a:rPr lang="es-LA" sz="2400" b="0" i="0" strike="noStrike" cap="none" spc="0" baseline="0">
                <a:solidFill>
                  <a:srgbClr val="000000"/>
                </a:solidFill>
                <a:effectLst/>
                <a:latin typeface="Calibri"/>
                <a:ea typeface="Calibri"/>
                <a:cs typeface="Calibri"/>
              </a:rPr>
              <a:t>	Las declaraciones que socavan la autoridad de Mary y el sexismo expresado contra su género por el supervisor sénior han creado un entorno de trabajo hostil.</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El acoso no tiene que involucrar comentarios sexuales o situaciones sexuales para ser considerado acoso sexual. El acoso sexual es una forma de discriminación basada en el género de una persona. </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El hecho de que Mary esté en un campo dominado por hombres de ninguna manera debería obligarla a aceptar un entorno de trabajo hostil o una oportunidad menor que la misma de tener éxito en su trabajo.</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CC6E98C-76BE-924A-1C1D-56F4AA4011FE}"/>
              </a:ext>
            </a:extLst>
          </p:cNvPr>
          <p:cNvPicPr>
            <a:picLocks noChangeAspect="1"/>
          </p:cNvPicPr>
          <p:nvPr/>
        </p:nvPicPr>
        <p:blipFill>
          <a:blip r:embed="rId2"/>
          <a:stretch>
            <a:fillRect/>
          </a:stretch>
        </p:blipFill>
        <p:spPr>
          <a:xfrm>
            <a:off x="480561" y="1125664"/>
            <a:ext cx="1164437" cy="1158340"/>
          </a:xfrm>
          <a:prstGeom prst="rect">
            <a:avLst/>
          </a:prstGeom>
        </p:spPr>
      </p:pic>
    </p:spTree>
    <p:extLst>
      <p:ext uri="{BB962C8B-B14F-4D97-AF65-F5344CB8AC3E}">
        <p14:creationId xmlns:p14="http://schemas.microsoft.com/office/powerpoint/2010/main" val="1501832094"/>
      </p:ext>
    </p:extLst>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s-LA" sz="3200" b="0" i="0" strike="noStrike" cap="none" spc="0" baseline="0">
                <a:solidFill>
                  <a:srgbClr val="FFFFFF"/>
                </a:solidFill>
                <a:effectLst/>
                <a:latin typeface="Calibri Light"/>
                <a:ea typeface="Calibri Light"/>
                <a:cs typeface="Calibri Light"/>
              </a:rPr>
              <a:t>Pregunta n.o 3</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Un empleado que no es supervisor recibe capacitación sobre acoso sexual, pero sigue agrediendo sexualmente a otro empleado sin previo aviso. El empleado que recibe la groped está extremadamente molesto por el incidente y se refiere a la política de acoso sexual del empleador. La política establece que el empleador tiene tolerancia cero al acoso sexual. El empleado de groped informa esto a un supervisor e inmediatamente contrata a un abogado para iniciar una demanda contra el empleador.</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¿El empleado tiene un caso contra la compañía?</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Sí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324525"/>
      </p:ext>
    </p:extLst>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s-LA" sz="3200" b="0" i="0" strike="noStrike" cap="none" spc="0" baseline="0">
                <a:solidFill>
                  <a:srgbClr val="FFFFFF"/>
                </a:solidFill>
                <a:effectLst/>
                <a:latin typeface="Calibri Light"/>
                <a:ea typeface="Calibri Light"/>
                <a:cs typeface="Calibri Light"/>
              </a:rPr>
              <a:t>Respuesta n.o 3</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fontScale="95000" lnSpcReduction="10000"/>
          </a:bodyPr>
          <a:lstStyle/>
          <a:p>
            <a:pPr marL="0" indent="0">
              <a:buNone/>
            </a:pPr>
            <a:r>
              <a:rPr lang="es-LA" sz="2100" b="0" i="0" strike="noStrike" cap="none" spc="0" baseline="0">
                <a:solidFill>
                  <a:srgbClr val="000000"/>
                </a:solidFill>
                <a:effectLst/>
                <a:latin typeface="Calibri"/>
                <a:ea typeface="Calibri"/>
                <a:cs typeface="Calibri"/>
              </a:rPr>
              <a:t>	Las únicas formas en que la compañía puede ser responsable son:</a:t>
            </a:r>
          </a:p>
          <a:p>
            <a:pPr marL="0" indent="0">
              <a:buNone/>
            </a:pPr>
            <a:endParaRPr lang="en-US"/>
          </a:p>
          <a:p>
            <a:r>
              <a:rPr lang="es-LA" sz="2100" b="0" i="0" strike="noStrike" cap="none" spc="0" baseline="0">
                <a:solidFill>
                  <a:srgbClr val="000000"/>
                </a:solidFill>
                <a:effectLst/>
                <a:latin typeface="Calibri"/>
                <a:ea typeface="Calibri"/>
                <a:cs typeface="Calibri"/>
              </a:rPr>
              <a:t>Si el acosador fuera un supervisor,</a:t>
            </a:r>
          </a:p>
          <a:p>
            <a:r>
              <a:rPr lang="es-LA" sz="2100" b="0" i="0" strike="noStrike" cap="none" spc="0" baseline="0">
                <a:solidFill>
                  <a:srgbClr val="000000"/>
                </a:solidFill>
                <a:effectLst/>
                <a:latin typeface="Calibri"/>
                <a:ea typeface="Calibri"/>
                <a:cs typeface="Calibri"/>
              </a:rPr>
              <a:t>Si el empleador sabía o debería haber sabido de la conducta de acoso y no tomó medidas correctivas inmediatas y apropiadas, o</a:t>
            </a:r>
          </a:p>
          <a:p>
            <a:r>
              <a:rPr lang="es-LA" sz="2100" b="0" i="0" strike="noStrike" cap="none" spc="0" baseline="0">
                <a:solidFill>
                  <a:srgbClr val="000000"/>
                </a:solidFill>
                <a:effectLst/>
                <a:latin typeface="Calibri"/>
                <a:ea typeface="Calibri"/>
                <a:cs typeface="Calibri"/>
              </a:rPr>
              <a:t>Si el empleador no investigó adecuadamente la queja.</a:t>
            </a:r>
          </a:p>
          <a:p>
            <a:pPr marL="0" indent="0">
              <a:buNone/>
            </a:pPr>
            <a:r>
              <a:rPr lang="es-LA" sz="2100" b="0" i="0" strike="noStrike" cap="none" spc="0" baseline="0">
                <a:solidFill>
                  <a:srgbClr val="000000"/>
                </a:solidFill>
                <a:effectLst/>
                <a:latin typeface="Calibri"/>
                <a:ea typeface="Calibri"/>
                <a:cs typeface="Calibri"/>
              </a:rPr>
              <a:t>El empleador actuó de manera responsable al proporcionar capacitación sobre acoso sexual, tener una política de tolerancia cero para el acoso sexual y contar con un sistema implementado para recibir una queja. El empleador no tenía forma de saber que el golpe estaba a punto de ocurrir antes de que se diera y aún no se le había dado la oportunidad de investigar adecuadamente el incidente y tomar medidas correctivas contra el acosador. </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Por otro lado, el acosador es personalmente responsable.</a:t>
            </a:r>
          </a:p>
          <a:p>
            <a:pPr marL="0" indent="0">
              <a:buNone/>
            </a:pPr>
            <a:endParaRPr lang="en-US"/>
          </a:p>
          <a:p>
            <a:pPr marL="0" indent="0">
              <a:buNone/>
            </a:pPr>
            <a:endParaRPr lang="en-US"/>
          </a:p>
          <a:p>
            <a:pPr marL="0" indent="0">
              <a:buNone/>
            </a:pPr>
            <a:endParaRPr lang="en-US"/>
          </a:p>
          <a:p>
            <a:pPr marL="0" indent="0">
              <a:buNone/>
            </a:pPr>
            <a:endParaRPr lang="en-US"/>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199933C-06C5-AA0D-B91E-76079F71533D}"/>
              </a:ext>
            </a:extLst>
          </p:cNvPr>
          <p:cNvPicPr>
            <a:picLocks noChangeAspect="1"/>
          </p:cNvPicPr>
          <p:nvPr/>
        </p:nvPicPr>
        <p:blipFill>
          <a:blip r:embed="rId2"/>
          <a:stretch>
            <a:fillRect/>
          </a:stretch>
        </p:blipFill>
        <p:spPr>
          <a:xfrm>
            <a:off x="411832" y="1002282"/>
            <a:ext cx="1164437" cy="1158340"/>
          </a:xfrm>
          <a:prstGeom prst="rect">
            <a:avLst/>
          </a:prstGeom>
        </p:spPr>
      </p:pic>
    </p:spTree>
    <p:extLst>
      <p:ext uri="{BB962C8B-B14F-4D97-AF65-F5344CB8AC3E}">
        <p14:creationId xmlns:p14="http://schemas.microsoft.com/office/powerpoint/2010/main" val="2773213774"/>
      </p:ext>
    </p:extLst>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s-LA" sz="3200" b="0" i="0" strike="noStrike" cap="none" spc="0" baseline="0">
                <a:solidFill>
                  <a:srgbClr val="FFFFFF"/>
                </a:solidFill>
                <a:effectLst/>
                <a:latin typeface="Calibri Light"/>
                <a:ea typeface="Calibri Light"/>
                <a:cs typeface="Calibri Light"/>
              </a:rPr>
              <a:t>Pregunta n.o 4</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John llama repetidamente a su compañero Tom un término despectivo para los hombres homosexuales y a menudo lo aborda usando nombres femeninos como “Sally” o “Jane” en el lugar de trabajo. El comportamiento no se detiene, y Tom se siente profundamente ofendido e informa esto a su supervisor.</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¿El empleado tiene un caso contra la compañía?</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Sí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139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04080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¿Qué es el acoso sexual?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2" y="1742676"/>
            <a:ext cx="8074836" cy="4392310"/>
          </a:xfrm>
        </p:spPr>
        <p:txBody>
          <a:bodyPr>
            <a:normAutofit/>
          </a:bodyPr>
          <a:lstStyle/>
          <a:p>
            <a:pPr marL="0" indent="0">
              <a:buNone/>
            </a:pPr>
            <a:r>
              <a:rPr lang="es-LA" sz="3600" b="0" i="0" strike="noStrike" cap="none" spc="0" baseline="0">
                <a:solidFill>
                  <a:srgbClr val="000000"/>
                </a:solidFill>
                <a:effectLst/>
                <a:latin typeface="Calibri"/>
                <a:ea typeface="Calibri"/>
                <a:cs typeface="Calibri"/>
              </a:rPr>
              <a:t>Existen dos tipos de acoso sexual: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fld id="{BB5FC4A1-A2DE-4EB5-9A46-57D39B4235EC}" type="slidenum">
              <a:rPr lang="en-US" smtClean="0"/>
              <a:t>14</a:t>
            </a:fld>
            <a:endParaRPr lang="en-US"/>
          </a:p>
        </p:txBody>
      </p:sp>
      <p:sp>
        <p:nvSpPr>
          <p:cNvPr id="4" name="Rectangle 3">
            <a:extLst>
              <a:ext uri="{FF2B5EF4-FFF2-40B4-BE49-F238E27FC236}">
                <a16:creationId xmlns:a16="http://schemas.microsoft.com/office/drawing/2014/main" id="{375CA9C8-AF74-5384-755F-BA4F846E0ADB}"/>
              </a:ext>
            </a:extLst>
          </p:cNvPr>
          <p:cNvSpPr/>
          <p:nvPr/>
        </p:nvSpPr>
        <p:spPr>
          <a:xfrm>
            <a:off x="636602" y="2658137"/>
            <a:ext cx="3355635" cy="30866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LA" sz="4200" b="0" i="0" strike="noStrike" cap="none" spc="0" baseline="0">
                <a:solidFill>
                  <a:srgbClr val="FFFFFF"/>
                </a:solidFill>
                <a:effectLst/>
                <a:latin typeface="Calibri"/>
                <a:ea typeface="Calibri"/>
                <a:cs typeface="Calibri"/>
              </a:rPr>
              <a:t>Entorno de trabajo hostil</a:t>
            </a:r>
          </a:p>
        </p:txBody>
      </p:sp>
      <p:sp>
        <p:nvSpPr>
          <p:cNvPr id="6" name="Rectangle 5">
            <a:extLst>
              <a:ext uri="{FF2B5EF4-FFF2-40B4-BE49-F238E27FC236}">
                <a16:creationId xmlns:a16="http://schemas.microsoft.com/office/drawing/2014/main" id="{7A978DBD-DD37-C248-2D0D-70AC82CD74FF}"/>
              </a:ext>
            </a:extLst>
          </p:cNvPr>
          <p:cNvSpPr/>
          <p:nvPr/>
        </p:nvSpPr>
        <p:spPr>
          <a:xfrm>
            <a:off x="5017618" y="2658138"/>
            <a:ext cx="3355635" cy="30866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LA" sz="4200" b="0" i="0" strike="noStrike" cap="none" spc="0" baseline="0">
                <a:solidFill>
                  <a:srgbClr val="FFFFFF"/>
                </a:solidFill>
                <a:effectLst/>
                <a:latin typeface="Calibri"/>
                <a:ea typeface="Calibri"/>
                <a:cs typeface="Calibri"/>
              </a:rPr>
              <a:t>Quid Pro Quo</a:t>
            </a:r>
          </a:p>
        </p:txBody>
      </p:sp>
    </p:spTree>
    <p:extLst>
      <p:ext uri="{BB962C8B-B14F-4D97-AF65-F5344CB8AC3E}">
        <p14:creationId xmlns:p14="http://schemas.microsoft.com/office/powerpoint/2010/main" val="3522992545"/>
      </p:ext>
    </p:extLst>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s-LA" sz="3200" b="0" i="0" strike="noStrike" cap="none" spc="0" baseline="0">
                <a:solidFill>
                  <a:srgbClr val="FFFFFF"/>
                </a:solidFill>
                <a:effectLst/>
                <a:latin typeface="Calibri Light"/>
                <a:ea typeface="Calibri Light"/>
                <a:cs typeface="Calibri Light"/>
              </a:rPr>
              <a:t>Respuesta n.o 4</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898841"/>
            <a:ext cx="8074836"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	John ha hecho comentarios sexuales no deseados reiterados hacia Tom. Desde la perspectiva de los estándares federales y muchos estados, este es un comportamiento generalizado que crea un entorno de trabajo hostil. Para los estados que no emplean el estándar “grave o generalizado”, es probable que una persona razonable esté de acuerdo en que este patrón de conducta crea un entorno laboral hostil.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140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C019B0B-58E3-274D-F76D-0830948E6252}"/>
              </a:ext>
            </a:extLst>
          </p:cNvPr>
          <p:cNvPicPr>
            <a:picLocks noChangeAspect="1"/>
          </p:cNvPicPr>
          <p:nvPr/>
        </p:nvPicPr>
        <p:blipFill>
          <a:blip r:embed="rId2"/>
          <a:stretch>
            <a:fillRect/>
          </a:stretch>
        </p:blipFill>
        <p:spPr>
          <a:xfrm>
            <a:off x="341389" y="1142197"/>
            <a:ext cx="1164437" cy="1158340"/>
          </a:xfrm>
          <a:prstGeom prst="rect">
            <a:avLst/>
          </a:prstGeom>
        </p:spPr>
      </p:pic>
    </p:spTree>
    <p:extLst>
      <p:ext uri="{BB962C8B-B14F-4D97-AF65-F5344CB8AC3E}">
        <p14:creationId xmlns:p14="http://schemas.microsoft.com/office/powerpoint/2010/main" val="1466401645"/>
      </p:ext>
    </p:extLst>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s-LA" sz="3200" b="0" i="0" strike="noStrike" cap="none" spc="0" baseline="0">
                <a:solidFill>
                  <a:srgbClr val="FFFFFF"/>
                </a:solidFill>
                <a:effectLst/>
                <a:latin typeface="Calibri Light"/>
                <a:ea typeface="Calibri Light"/>
                <a:cs typeface="Calibri Light"/>
              </a:rPr>
              <a:t>Pregunta n.o 5</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464995" y="1566817"/>
            <a:ext cx="8074836"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¿Hace alguna diferencia legal si Tom es realmente homosexual o no?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Sí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No </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141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657427"/>
      </p:ext>
    </p:extLst>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CD9EB-EEFC-5174-6730-47999618FD31}"/>
              </a:ext>
            </a:extLst>
          </p:cNvPr>
          <p:cNvSpPr>
            <a:spLocks noGrp="1"/>
          </p:cNvSpPr>
          <p:nvPr>
            <p:ph type="title"/>
          </p:nvPr>
        </p:nvSpPr>
        <p:spPr>
          <a:xfrm>
            <a:off x="892546" y="215250"/>
            <a:ext cx="7358907" cy="787032"/>
          </a:xfrm>
        </p:spPr>
        <p:txBody>
          <a:bodyPr/>
          <a:lstStyle/>
          <a:p>
            <a:r>
              <a:rPr lang="es-LA" sz="3200" b="0" i="0" strike="noStrike" cap="none" spc="0" baseline="0">
                <a:solidFill>
                  <a:srgbClr val="FFFFFF"/>
                </a:solidFill>
                <a:effectLst/>
                <a:latin typeface="Calibri Light"/>
                <a:ea typeface="Calibri Light"/>
                <a:cs typeface="Calibri Light"/>
              </a:rPr>
              <a:t>Respuesta n.o 5</a:t>
            </a:r>
          </a:p>
        </p:txBody>
      </p:sp>
      <p:sp>
        <p:nvSpPr>
          <p:cNvPr id="3" name="Content Placeholder 2">
            <a:extLst>
              <a:ext uri="{FF2B5EF4-FFF2-40B4-BE49-F238E27FC236}">
                <a16:creationId xmlns:a16="http://schemas.microsoft.com/office/drawing/2014/main" id="{9FECB5C6-5D7A-A5C8-83AD-E99363F963F7}"/>
              </a:ext>
            </a:extLst>
          </p:cNvPr>
          <p:cNvSpPr>
            <a:spLocks noGrp="1"/>
          </p:cNvSpPr>
          <p:nvPr>
            <p:ph idx="1"/>
          </p:nvPr>
        </p:nvSpPr>
        <p:spPr>
          <a:xfrm>
            <a:off x="534581" y="2015926"/>
            <a:ext cx="8074836"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	No. La ley prohíbe la discriminación basada en la orientación sexual real o percibida de una persona, así como el acoso basado en estereotipos de género.</a:t>
            </a:r>
          </a:p>
        </p:txBody>
      </p:sp>
      <p:sp>
        <p:nvSpPr>
          <p:cNvPr id="5" name="Slide Number Placeholder 4">
            <a:extLst>
              <a:ext uri="{FF2B5EF4-FFF2-40B4-BE49-F238E27FC236}">
                <a16:creationId xmlns:a16="http://schemas.microsoft.com/office/drawing/2014/main" id="{D38F08CA-6F10-E41E-B196-1B7057928E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142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CB9D3A-3E07-605E-96EC-63EB698BB30F}"/>
              </a:ext>
            </a:extLst>
          </p:cNvPr>
          <p:cNvPicPr>
            <a:picLocks noChangeAspect="1"/>
          </p:cNvPicPr>
          <p:nvPr/>
        </p:nvPicPr>
        <p:blipFill>
          <a:blip r:embed="rId2"/>
          <a:stretch>
            <a:fillRect/>
          </a:stretch>
        </p:blipFill>
        <p:spPr>
          <a:xfrm>
            <a:off x="310327" y="1323172"/>
            <a:ext cx="1164437" cy="1158340"/>
          </a:xfrm>
          <a:prstGeom prst="rect">
            <a:avLst/>
          </a:prstGeom>
        </p:spPr>
      </p:pic>
    </p:spTree>
    <p:extLst>
      <p:ext uri="{BB962C8B-B14F-4D97-AF65-F5344CB8AC3E}">
        <p14:creationId xmlns:p14="http://schemas.microsoft.com/office/powerpoint/2010/main" val="447830913"/>
      </p:ext>
    </p:extLst>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3E07D-D22F-C90F-1E3D-EA9B16333E0A}"/>
              </a:ext>
            </a:extLst>
          </p:cNvPr>
          <p:cNvSpPr>
            <a:spLocks noGrp="1"/>
          </p:cNvSpPr>
          <p:nvPr>
            <p:ph type="title"/>
          </p:nvPr>
        </p:nvSpPr>
        <p:spPr/>
        <p:txBody>
          <a:bodyPr/>
          <a:lstStyle/>
          <a:p>
            <a:r>
              <a:rPr lang="es-LA" sz="2000" b="0" i="0" strike="noStrike" cap="none" spc="0" baseline="0">
                <a:solidFill>
                  <a:srgbClr val="FFFFFF"/>
                </a:solidFill>
                <a:effectLst/>
                <a:latin typeface="Calibri Light"/>
                <a:ea typeface="Calibri Light"/>
                <a:cs typeface="Calibri Light"/>
              </a:rPr>
              <a:t>Plantear inquietudes</a:t>
            </a:r>
          </a:p>
        </p:txBody>
      </p:sp>
      <p:sp>
        <p:nvSpPr>
          <p:cNvPr id="3" name="Content Placeholder 2">
            <a:extLst>
              <a:ext uri="{FF2B5EF4-FFF2-40B4-BE49-F238E27FC236}">
                <a16:creationId xmlns:a16="http://schemas.microsoft.com/office/drawing/2014/main" id="{3682913F-20ED-BCE0-9FC8-A384E3751542}"/>
              </a:ext>
            </a:extLst>
          </p:cNvPr>
          <p:cNvSpPr>
            <a:spLocks noGrp="1"/>
          </p:cNvSpPr>
          <p:nvPr>
            <p:ph sz="half" idx="1"/>
          </p:nvPr>
        </p:nvSpPr>
        <p:spPr/>
        <p:txBody>
          <a:bodyPr>
            <a:normAutofit fontScale="95000"/>
          </a:bodyPr>
          <a:lstStyle/>
          <a:p>
            <a:pPr marL="0" indent="0">
              <a:buNone/>
            </a:pPr>
            <a:r>
              <a:rPr lang="es-LA" sz="1600" b="1" i="0" strike="noStrike" cap="none" spc="0" baseline="0">
                <a:solidFill>
                  <a:srgbClr val="000000"/>
                </a:solidFill>
                <a:effectLst/>
                <a:latin typeface="Calibri"/>
                <a:ea typeface="Calibri"/>
                <a:cs typeface="Calibri"/>
              </a:rPr>
              <a:t>Si tiene una inquietud o algo no se siente bien, hable.</a:t>
            </a:r>
          </a:p>
          <a:p>
            <a:r>
              <a:rPr lang="es-LA" sz="1600" b="0" i="0" strike="noStrike" cap="none" spc="0" baseline="0">
                <a:solidFill>
                  <a:srgbClr val="373535"/>
                </a:solidFill>
                <a:effectLst/>
                <a:latin typeface="BentonSans"/>
                <a:ea typeface="BentonSans"/>
                <a:cs typeface="BentonSans"/>
              </a:rPr>
              <a:t>Puede informar su inquietud hablando con alguien o poniéndola por escrito, a través de cualquiera de los siguientes canales.</a:t>
            </a:r>
          </a:p>
          <a:p>
            <a:pPr lvl="1"/>
            <a:r>
              <a:rPr lang="es-LA" sz="1300" b="0" i="0" strike="noStrike" cap="none" spc="0" baseline="0">
                <a:solidFill>
                  <a:srgbClr val="373535"/>
                </a:solidFill>
                <a:effectLst/>
                <a:latin typeface="BentonSans"/>
                <a:ea typeface="BentonSans"/>
                <a:cs typeface="BentonSans"/>
              </a:rPr>
              <a:t>Su supervisor</a:t>
            </a:r>
          </a:p>
          <a:p>
            <a:pPr lvl="1"/>
            <a:r>
              <a:rPr lang="es-LA" sz="1300" b="0" i="0" strike="noStrike" cap="none" spc="0" baseline="0">
                <a:solidFill>
                  <a:srgbClr val="373535"/>
                </a:solidFill>
                <a:effectLst/>
                <a:latin typeface="BentonSans"/>
                <a:ea typeface="BentonSans"/>
                <a:cs typeface="BentonSans"/>
              </a:rPr>
              <a:t>Un líder de la compañía</a:t>
            </a:r>
          </a:p>
          <a:p>
            <a:pPr lvl="1"/>
            <a:r>
              <a:rPr lang="es-LA" sz="1300" b="0" i="0" strike="noStrike" cap="none" spc="0" baseline="0">
                <a:solidFill>
                  <a:srgbClr val="373535"/>
                </a:solidFill>
                <a:effectLst/>
                <a:latin typeface="BentonSans Light"/>
                <a:ea typeface="BentonSans Light"/>
                <a:cs typeface="BentonSans Light"/>
              </a:rPr>
              <a:t>Su Departamento de Recursos </a:t>
            </a:r>
            <a:r>
              <a:rPr lang="es-LA" sz="1300" b="0" i="0" strike="noStrike" cap="none" spc="0" baseline="0">
                <a:solidFill>
                  <a:srgbClr val="373535"/>
                </a:solidFill>
                <a:effectLst/>
                <a:latin typeface="BentonSans"/>
                <a:ea typeface="BentonSans"/>
                <a:cs typeface="BentonSans"/>
              </a:rPr>
              <a:t>Humanos</a:t>
            </a:r>
          </a:p>
          <a:p>
            <a:pPr lvl="1"/>
            <a:r>
              <a:rPr lang="es-LA" sz="1300" b="0" i="0" strike="noStrike" cap="none" spc="0" baseline="0">
                <a:solidFill>
                  <a:srgbClr val="373535"/>
                </a:solidFill>
                <a:effectLst/>
                <a:latin typeface="BentonSans"/>
                <a:ea typeface="BentonSans"/>
                <a:cs typeface="BentonSans"/>
              </a:rPr>
              <a:t>Departamento Legal y de Cumplimiento de su grupo o RPM: </a:t>
            </a:r>
            <a:r>
              <a:rPr lang="es-LA" sz="1300" b="0" i="0" strike="noStrike" cap="none" spc="0" baseline="0">
                <a:solidFill>
                  <a:srgbClr val="21467B"/>
                </a:solidFill>
                <a:effectLst/>
                <a:latin typeface="BentonSans"/>
                <a:ea typeface="BentonSans"/>
                <a:cs typeface="BentonSans"/>
                <a:hlinkClick r:id="rId2" history="0"/>
              </a:rPr>
              <a:t>compliance@rpminc.com</a:t>
            </a:r>
            <a:endParaRPr lang="en-US" sz="1300" b="0" i="0" u="none" strike="noStrike" baseline="0">
              <a:solidFill>
                <a:srgbClr val="21467B"/>
              </a:solidFill>
              <a:latin typeface="BentonSans"/>
            </a:endParaRPr>
          </a:p>
          <a:p>
            <a:pPr lvl="1"/>
            <a:r>
              <a:rPr lang="es-LA" sz="1300" b="1" i="0" strike="noStrike" cap="none" spc="0" baseline="0">
                <a:solidFill>
                  <a:srgbClr val="373535"/>
                </a:solidFill>
                <a:effectLst/>
                <a:latin typeface="BentonSans"/>
                <a:ea typeface="BentonSans"/>
                <a:cs typeface="BentonSans"/>
              </a:rPr>
              <a:t>Línea directa de RPM </a:t>
            </a:r>
            <a:r>
              <a:rPr lang="es-LA" sz="1300" b="0" i="0" strike="noStrike" cap="none" spc="0" baseline="0">
                <a:solidFill>
                  <a:srgbClr val="373535"/>
                </a:solidFill>
                <a:effectLst/>
                <a:latin typeface="BentonSans"/>
                <a:ea typeface="BentonSans"/>
                <a:cs typeface="BentonSans"/>
              </a:rPr>
              <a:t>: puede encontrar los números de teléfono en </a:t>
            </a:r>
            <a:r>
              <a:rPr lang="es-LA" sz="1300" b="0" i="0" strike="noStrike" cap="none" spc="0" baseline="0">
                <a:solidFill>
                  <a:srgbClr val="21467B"/>
                </a:solidFill>
                <a:latin typeface="BentonSans"/>
                <a:ea typeface="BentonSans"/>
                <a:cs typeface="BentonSans"/>
                <a:hlinkClick r:id="rId3" history="0"/>
              </a:rPr>
              <a:t>www.rpminc.com/hotline</a:t>
            </a:r>
            <a:r>
              <a:rPr lang="es-LA" sz="1300" b="0" i="0" strike="noStrike" cap="none" spc="0" baseline="0">
                <a:solidFill>
                  <a:srgbClr val="373535"/>
                </a:solidFill>
                <a:effectLst/>
                <a:latin typeface="BentonSans"/>
                <a:ea typeface="BentonSans"/>
                <a:cs typeface="BentonSans"/>
              </a:rPr>
              <a:t>, o puede presentar un informe en línea en </a:t>
            </a:r>
            <a:r>
              <a:rPr lang="es-LA" sz="1300" b="0" i="0" strike="noStrike" cap="none" spc="0" baseline="0">
                <a:solidFill>
                  <a:srgbClr val="21467B"/>
                </a:solidFill>
                <a:effectLst/>
                <a:latin typeface="BentonSans"/>
                <a:ea typeface="BentonSans"/>
                <a:cs typeface="BentonSans"/>
                <a:hlinkClick r:id="rId4" history="0"/>
              </a:rPr>
              <a:t>https://iwf.tnwgrc.com/rpminternational</a:t>
            </a:r>
            <a:r>
              <a:rPr lang="es-LA" sz="1300" b="0" i="0" strike="noStrike" cap="none" spc="0" baseline="0">
                <a:solidFill>
                  <a:srgbClr val="373535"/>
                </a:solidFill>
                <a:effectLst/>
                <a:latin typeface="BentonSans"/>
                <a:ea typeface="BentonSans"/>
                <a:cs typeface="BentonSans"/>
              </a:rPr>
              <a:t>.</a:t>
            </a:r>
          </a:p>
          <a:p>
            <a:r>
              <a:rPr lang="es-LA" sz="1600" b="0" i="0" strike="noStrike" cap="none" spc="0" baseline="0">
                <a:solidFill>
                  <a:srgbClr val="373535"/>
                </a:solidFill>
                <a:effectLst/>
                <a:latin typeface="BentonSans"/>
                <a:ea typeface="BentonSans"/>
                <a:cs typeface="BentonSans"/>
              </a:rPr>
              <a:t>La línea directa de RPM es operada por un servicio independiente de terceros. A menos que la ley local prohíba la presentación de informes anónimos, no tiene que proporcionar su identidad a menos que decida hacerlo.</a:t>
            </a:r>
          </a:p>
        </p:txBody>
      </p:sp>
      <p:pic>
        <p:nvPicPr>
          <p:cNvPr id="6" name="Content Placeholder 5" descr="A road with a sign on it and a sunset in the background&#10;&#10;Description automatically generated with low confidence">
            <a:extLst>
              <a:ext uri="{FF2B5EF4-FFF2-40B4-BE49-F238E27FC236}">
                <a16:creationId xmlns:a16="http://schemas.microsoft.com/office/drawing/2014/main" id="{D70D50F0-47A2-338F-D7A1-19A2FB767C40}"/>
              </a:ext>
            </a:extLst>
          </p:cNvPr>
          <p:cNvPicPr>
            <a:picLocks noGrp="1" noChangeAspect="1"/>
          </p:cNvPicPr>
          <p:nvPr>
            <p:ph sz="half" idx="2"/>
          </p:nvPr>
        </p:nvPicPr>
        <p:blipFill>
          <a:blip r:embed="rId5"/>
          <a:stretch>
            <a:fillRect/>
          </a:stretch>
        </p:blipFill>
        <p:spPr>
          <a:xfrm>
            <a:off x="5009603" y="3185159"/>
            <a:ext cx="3886200" cy="2914650"/>
          </a:xfrm>
        </p:spPr>
      </p:pic>
      <p:sp>
        <p:nvSpPr>
          <p:cNvPr id="7" name="Content Placeholder 2">
            <a:extLst>
              <a:ext uri="{FF2B5EF4-FFF2-40B4-BE49-F238E27FC236}">
                <a16:creationId xmlns:a16="http://schemas.microsoft.com/office/drawing/2014/main" id="{611BF96A-E8E0-F22F-EFC8-E68128F8F9C3}"/>
              </a:ext>
            </a:extLst>
          </p:cNvPr>
          <p:cNvSpPr txBox="1"/>
          <p:nvPr/>
        </p:nvSpPr>
        <p:spPr>
          <a:xfrm>
            <a:off x="5009603" y="1508760"/>
            <a:ext cx="3886200" cy="1463480"/>
          </a:xfrm>
          <a:prstGeom prst="rect">
            <a:avLst/>
          </a:prstGeom>
        </p:spPr>
        <p:txBody>
          <a:bodyPr vert="horz" lIns="91440" tIns="45720" rIns="91440" bIns="45720" rtlCol="0">
            <a:normAutofit fontScale="95000"/>
          </a:bodyPr>
          <a:lst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LA" sz="1600" b="0" i="0" strike="noStrike" cap="none" spc="0" baseline="0">
                <a:solidFill>
                  <a:srgbClr val="373535"/>
                </a:solidFill>
                <a:effectLst/>
                <a:latin typeface="BentonSans"/>
                <a:ea typeface="BentonSans"/>
                <a:cs typeface="BentonSans"/>
              </a:rPr>
              <a:t>Todos los informes de buena fe se toman en serio y se revisan cuidadosamente. Los informes de cualquier violación de la ley, nuestros valores y expectativas de 168 o comportamiento poco ético se investigarán de manera oportuna y adecuada.</a:t>
            </a:r>
          </a:p>
          <a:p>
            <a:pPr marL="0" indent="0">
              <a:buFont typeface="Arial" panose="020B0604020202020204" pitchFamily="34" charset="0"/>
              <a:buNone/>
            </a:pPr>
            <a:endParaRPr lang="en-US" sz="1600">
              <a:solidFill>
                <a:srgbClr val="21467B"/>
              </a:solidFill>
              <a:latin typeface="BentonSans"/>
            </a:endParaRPr>
          </a:p>
          <a:p>
            <a:pPr marL="0" indent="0">
              <a:buFont typeface="Arial" panose="020B0604020202020204" pitchFamily="34" charset="0"/>
              <a:buNone/>
            </a:pPr>
            <a:endParaRPr lang="en-US"/>
          </a:p>
        </p:txBody>
      </p:sp>
    </p:spTree>
    <p:extLst>
      <p:ext uri="{BB962C8B-B14F-4D97-AF65-F5344CB8AC3E}">
        <p14:creationId xmlns:p14="http://schemas.microsoft.com/office/powerpoint/2010/main" val="1834208117"/>
      </p:ext>
    </p:extLst>
  </p:cSld>
  <p:clrMapOvr>
    <a:masterClrMapping/>
  </p:clrMapOvr>
  <p:transition spd="med">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a:blip r:embed="rId3"/>
          <a:srcRect l="10663" t="1445" r="10663"/>
          <a:stretch>
            <a:fillRect/>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6F7D5242-B4D2-1646-89B9-3E03D1D54BCE}"/>
              </a:ext>
            </a:extLst>
          </p:cNvPr>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1243358" y="5388316"/>
            <a:ext cx="6657284" cy="1077159"/>
          </a:xfrm>
        </p:spPr>
        <p:txBody>
          <a:bodyPr>
            <a:noAutofit/>
          </a:bodyPr>
          <a:lstStyle/>
          <a:p>
            <a:pPr>
              <a:lnSpc>
                <a:spcPct val="100000"/>
              </a:lnSpc>
              <a:spcBef>
                <a:spcPct val="0"/>
              </a:spcBef>
            </a:pPr>
            <a:r>
              <a:rPr lang="es-LA" sz="3200" b="0" i="0" strike="noStrike" cap="none" spc="0" baseline="0">
                <a:solidFill>
                  <a:srgbClr val="FFFFFF"/>
                </a:solidFill>
                <a:effectLst/>
                <a:latin typeface="Calibri"/>
                <a:ea typeface="Calibri"/>
                <a:cs typeface="Calibri"/>
              </a:rPr>
              <a:t>¿Tiene preguntas? </a:t>
            </a: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51816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s-LA" sz="2800" b="1" i="0" strike="noStrike" cap="none" spc="0" baseline="0">
                <a:solidFill>
                  <a:srgbClr val="FFFFFF"/>
                </a:solidFill>
                <a:effectLst>
                  <a:outerShdw blurRad="50800" dist="38100" dir="2700000" algn="tl" rotWithShape="0">
                    <a:srgbClr val="000000">
                      <a:alpha val="40000"/>
                    </a:srgbClr>
                  </a:outerShdw>
                </a:effectLst>
                <a:latin typeface="Calibri"/>
                <a:ea typeface="Calibri"/>
                <a:cs typeface="Calibri"/>
              </a:rPr>
              <a:t>EL VALOR DE 168</a:t>
            </a:r>
          </a:p>
        </p:txBody>
      </p:sp>
      <p:cxnSp>
        <p:nvCxnSpPr>
          <p:cNvPr id="10" name="Straight Connector 9">
            <a:extLst>
              <a:ext uri="{FF2B5EF4-FFF2-40B4-BE49-F238E27FC236}">
                <a16:creationId xmlns:a16="http://schemas.microsoft.com/office/drawing/2014/main" id="{D81D68DD-7A28-DF47-ABBD-D69140B4E63D}"/>
              </a:ext>
            </a:extLst>
          </p:cNvPr>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stCxn id="15" idx="0"/>
          </p:cNvCxnSpPr>
          <p:nvPr/>
        </p:nvCxnSpPr>
        <p:spPr>
          <a:xfrm flipH="1">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59" y="182880"/>
            <a:ext cx="7381415" cy="729882"/>
          </a:xfrm>
        </p:spPr>
        <p:txBody>
          <a:bodyPr anchor="ctr">
            <a:normAutofit/>
          </a:bodyPr>
          <a:lstStyle/>
          <a:p>
            <a:r>
              <a:rPr lang="es-LA" sz="2400" b="0" i="0" strike="noStrike" cap="none" spc="0" baseline="0">
                <a:solidFill>
                  <a:srgbClr val="FFFFFF"/>
                </a:solidFill>
                <a:effectLst/>
                <a:latin typeface="Calibri Light"/>
                <a:ea typeface="Calibri Light"/>
                <a:cs typeface="Calibri Light"/>
              </a:rPr>
              <a:t>Entorno de trabajo hostil  </a:t>
            </a:r>
          </a:p>
        </p:txBody>
      </p:sp>
      <p:pic>
        <p:nvPicPr>
          <p:cNvPr id="6" name="Content Placeholder 5" descr="A person holding a person's knee&#10;&#10;Description automatically generated">
            <a:extLst>
              <a:ext uri="{FF2B5EF4-FFF2-40B4-BE49-F238E27FC236}">
                <a16:creationId xmlns:a16="http://schemas.microsoft.com/office/drawing/2014/main" id="{55F23332-F26D-B465-A5B1-1893AA76920A}"/>
              </a:ext>
            </a:extLst>
          </p:cNvPr>
          <p:cNvPicPr>
            <a:picLocks noGrp="1" noChangeAspect="1"/>
          </p:cNvPicPr>
          <p:nvPr>
            <p:ph sz="half" idx="1"/>
          </p:nvPr>
        </p:nvPicPr>
        <p:blipFill>
          <a:blip r:embed="rId2"/>
          <a:stretch>
            <a:fillRect/>
          </a:stretch>
        </p:blipFill>
        <p:spPr>
          <a:xfrm>
            <a:off x="4398963" y="1857375"/>
            <a:ext cx="5235574" cy="3926681"/>
          </a:xfrm>
        </p:spPr>
      </p:pic>
      <p:sp>
        <p:nvSpPr>
          <p:cNvPr id="5" name="Slide Number Placeholder 4" hidden="1">
            <a:extLst>
              <a:ext uri="{FF2B5EF4-FFF2-40B4-BE49-F238E27FC236}">
                <a16:creationId xmlns:a16="http://schemas.microsoft.com/office/drawing/2014/main" id="{6B5E798E-E98B-594A-481B-A6F6CEBC33C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15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2" name="Content Placeholder 2">
            <a:extLst>
              <a:ext uri="{FF2B5EF4-FFF2-40B4-BE49-F238E27FC236}">
                <a16:creationId xmlns:a16="http://schemas.microsoft.com/office/drawing/2014/main" id="{6733A76C-FE5D-27B0-BAC6-30EFD94B74E6}"/>
              </a:ext>
            </a:extLst>
          </p:cNvPr>
          <p:cNvGraphicFramePr>
            <a:graphicFrameLocks noGrp="1"/>
          </p:cNvGraphicFramePr>
          <p:nvPr>
            <p:ph sz="half" idx="2"/>
            <p:extLst>
              <p:ext uri="{D42A27DB-BD31-4B8C-83A1-F6EECF244321}">
                <p14:modId xmlns:p14="http://schemas.microsoft.com/office/powerpoint/2010/main" val="1315381423"/>
              </p:ext>
            </p:extLst>
          </p:nvPr>
        </p:nvGraphicFramePr>
        <p:xfrm>
          <a:off x="627466" y="1539696"/>
          <a:ext cx="4287434" cy="51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132978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59" y="182880"/>
            <a:ext cx="7381415" cy="729882"/>
          </a:xfrm>
        </p:spPr>
        <p:txBody>
          <a:bodyPr anchor="ctr">
            <a:normAutofit/>
          </a:bodyPr>
          <a:lstStyle/>
          <a:p>
            <a:r>
              <a:rPr lang="es-LA" sz="2000" b="0" i="0" strike="noStrike" cap="none" spc="0" baseline="0">
                <a:solidFill>
                  <a:srgbClr val="FFFFFF"/>
                </a:solidFill>
                <a:effectLst/>
                <a:latin typeface="Calibri Light"/>
                <a:ea typeface="Calibri Light"/>
                <a:cs typeface="Calibri Light"/>
              </a:rPr>
              <a:t>Cuatro elementos del entorno de trabajo hostil  </a:t>
            </a:r>
          </a:p>
        </p:txBody>
      </p:sp>
      <p:graphicFrame>
        <p:nvGraphicFramePr>
          <p:cNvPr id="7" name="Content Placeholder 2">
            <a:extLst>
              <a:ext uri="{FF2B5EF4-FFF2-40B4-BE49-F238E27FC236}">
                <a16:creationId xmlns:a16="http://schemas.microsoft.com/office/drawing/2014/main" id="{AA526E01-8D87-C011-D027-23DF77712686}"/>
              </a:ext>
            </a:extLst>
          </p:cNvPr>
          <p:cNvGraphicFramePr>
            <a:graphicFrameLocks noGrp="1"/>
          </p:cNvGraphicFramePr>
          <p:nvPr>
            <p:ph sz="half" idx="2"/>
            <p:extLst>
              <p:ext uri="{D42A27DB-BD31-4B8C-83A1-F6EECF244321}">
                <p14:modId xmlns:p14="http://schemas.microsoft.com/office/powerpoint/2010/main" val="3950878818"/>
              </p:ext>
            </p:extLst>
          </p:nvPr>
        </p:nvGraphicFramePr>
        <p:xfrm>
          <a:off x="411479" y="1040586"/>
          <a:ext cx="8321041" cy="5634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hidden="1">
            <a:extLst>
              <a:ext uri="{FF2B5EF4-FFF2-40B4-BE49-F238E27FC236}">
                <a16:creationId xmlns:a16="http://schemas.microsoft.com/office/drawing/2014/main" id="{6B5E798E-E98B-594A-481B-A6F6CEBC33C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16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33726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60" y="182880"/>
            <a:ext cx="7358907" cy="787032"/>
          </a:xfrm>
        </p:spPr>
        <p:txBody>
          <a:bodyPr anchor="ctr">
            <a:normAutofit/>
          </a:bodyPr>
          <a:lstStyle/>
          <a:p>
            <a:r>
              <a:rPr lang="es-LA" sz="2000" b="0" i="0" strike="noStrike" cap="none" spc="0" baseline="0">
                <a:solidFill>
                  <a:srgbClr val="FFFFFF"/>
                </a:solidFill>
                <a:effectLst/>
                <a:latin typeface="Calibri Light"/>
                <a:ea typeface="Calibri Light"/>
                <a:cs typeface="Calibri Light"/>
              </a:rPr>
              <a:t>Acoso quid pro quo   </a:t>
            </a:r>
          </a:p>
        </p:txBody>
      </p:sp>
      <p:sp>
        <p:nvSpPr>
          <p:cNvPr id="9" name="Date Placeholder 3">
            <a:extLst>
              <a:ext uri="{FF2B5EF4-FFF2-40B4-BE49-F238E27FC236}">
                <a16:creationId xmlns:a16="http://schemas.microsoft.com/office/drawing/2014/main" id="{CAB4A4F6-F9B3-7B95-62AC-41838AF4C949}"/>
              </a:ext>
            </a:extLst>
          </p:cNvPr>
          <p:cNvSpPr>
            <a:spLocks noGrp="1"/>
          </p:cNvSpPr>
          <p:nvPr>
            <p:ph type="dt" sz="half" idx="2"/>
          </p:nvPr>
        </p:nvSpPr>
        <p:spPr>
          <a:xfrm>
            <a:off x="5828145" y="6558353"/>
            <a:ext cx="2869679" cy="365125"/>
          </a:xfrm>
        </p:spPr>
        <p:txBody>
          <a:bodyPr/>
          <a:lstStyle/>
          <a:p>
            <a:pPr>
              <a:spcAft>
                <a:spcPts val="600"/>
              </a:spcAft>
            </a:pPr>
            <a:r>
              <a:rPr lang="es-LA" sz="900" b="0" i="0" strike="noStrike" cap="none" spc="0" baseline="0">
                <a:solidFill>
                  <a:srgbClr val="898989"/>
                </a:solidFill>
                <a:effectLst/>
                <a:latin typeface="Calibri"/>
                <a:ea typeface="Calibri"/>
                <a:cs typeface="Calibri"/>
              </a:rPr>
              <a:t>[NOMBRE DEL EVENTO] [FECHA]</a:t>
            </a:r>
          </a:p>
        </p:txBody>
      </p:sp>
      <p:sp>
        <p:nvSpPr>
          <p:cNvPr id="13" name="Slide Number Placeholder 4">
            <a:extLst>
              <a:ext uri="{FF2B5EF4-FFF2-40B4-BE49-F238E27FC236}">
                <a16:creationId xmlns:a16="http://schemas.microsoft.com/office/drawing/2014/main" id="{40CDEE2A-3EDF-56F2-2E7B-E81D4D2A6DEF}"/>
              </a:ext>
            </a:extLst>
          </p:cNvPr>
          <p:cNvSpPr>
            <a:spLocks noGrp="1"/>
          </p:cNvSpPr>
          <p:nvPr>
            <p:ph type="sldNum" sz="quarter" idx="4"/>
          </p:nvPr>
        </p:nvSpPr>
        <p:spPr>
          <a:xfrm>
            <a:off x="8663437" y="6558353"/>
            <a:ext cx="480561" cy="365125"/>
          </a:xfrm>
        </p:spPr>
        <p:txBody>
          <a:bodyPr/>
          <a:lstStyle/>
          <a:p>
            <a:pPr>
              <a:spcAft>
                <a:spcPts val="600"/>
              </a:spcAft>
            </a:pPr>
            <a:fld id="{BB5FC4A1-A2DE-4EB5-9A46-57D39B4235EC}" type="slidenum">
              <a:rPr lang="en-US" smtClean="0"/>
              <a:pPr>
                <a:spcAft>
                  <a:spcPts val="600"/>
                </a:spcAft>
              </a:pPr>
              <a:t>17</a:t>
            </a:fld>
            <a:endParaRPr lang="en-US"/>
          </a:p>
        </p:txBody>
      </p:sp>
      <p:sp>
        <p:nvSpPr>
          <p:cNvPr id="5" name="Slide Number Placeholder 4" hidden="1">
            <a:extLst>
              <a:ext uri="{FF2B5EF4-FFF2-40B4-BE49-F238E27FC236}">
                <a16:creationId xmlns:a16="http://schemas.microsoft.com/office/drawing/2014/main" id="{6B5E798E-E98B-594A-481B-A6F6CEBC33C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12" name="Content Placeholder 2">
            <a:extLst>
              <a:ext uri="{FF2B5EF4-FFF2-40B4-BE49-F238E27FC236}">
                <a16:creationId xmlns:a16="http://schemas.microsoft.com/office/drawing/2014/main" id="{9C2900C5-D71B-A933-9CF3-996F19299A20}"/>
              </a:ext>
            </a:extLst>
          </p:cNvPr>
          <p:cNvGraphicFramePr>
            <a:graphicFrameLocks noGrp="1"/>
          </p:cNvGraphicFramePr>
          <p:nvPr>
            <p:ph idx="1"/>
            <p:extLst>
              <p:ext uri="{D42A27DB-BD31-4B8C-83A1-F6EECF244321}">
                <p14:modId xmlns:p14="http://schemas.microsoft.com/office/powerpoint/2010/main" val="4277833089"/>
              </p:ext>
            </p:extLst>
          </p:nvPr>
        </p:nvGraphicFramePr>
        <p:xfrm>
          <a:off x="432562" y="1508759"/>
          <a:ext cx="8074836" cy="5049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669475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59" y="182880"/>
            <a:ext cx="7381415" cy="729882"/>
          </a:xfrm>
        </p:spPr>
        <p:txBody>
          <a:bodyPr anchor="ctr">
            <a:normAutofit/>
          </a:bodyPr>
          <a:lstStyle/>
          <a:p>
            <a:r>
              <a:rPr lang="es-LA" sz="2000" b="0" i="0" strike="noStrike" cap="none" spc="0" baseline="0">
                <a:solidFill>
                  <a:srgbClr val="FFFFFF"/>
                </a:solidFill>
                <a:effectLst/>
                <a:latin typeface="Calibri Light"/>
                <a:ea typeface="Calibri Light"/>
                <a:cs typeface="Calibri Light"/>
              </a:rPr>
              <a:t>Requisitos específicos del estado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sz="half" idx="1"/>
          </p:nvPr>
        </p:nvSpPr>
        <p:spPr>
          <a:xfrm>
            <a:off x="628650" y="1508760"/>
            <a:ext cx="4552950" cy="5135424"/>
          </a:xfrm>
        </p:spPr>
        <p:txBody>
          <a:bodyPr>
            <a:normAutofit fontScale="97500"/>
          </a:bodyPr>
          <a:lstStyle/>
          <a:p>
            <a:r>
              <a:rPr lang="es-LA" sz="2200" b="0" i="0" strike="noStrike" cap="none" spc="0" baseline="0">
                <a:solidFill>
                  <a:srgbClr val="000000"/>
                </a:solidFill>
                <a:effectLst/>
                <a:latin typeface="Calibri"/>
                <a:ea typeface="Calibri"/>
                <a:cs typeface="Calibri"/>
              </a:rPr>
              <a:t>Varios estados tienen requisitos de capacitación específicos escritos en la ley estatal. </a:t>
            </a:r>
          </a:p>
          <a:p>
            <a:r>
              <a:rPr lang="es-LA" sz="2200" b="1" i="0" strike="noStrike" cap="none" spc="0" baseline="0">
                <a:solidFill>
                  <a:srgbClr val="000000"/>
                </a:solidFill>
                <a:effectLst/>
                <a:latin typeface="Calibri"/>
                <a:ea typeface="Calibri"/>
                <a:cs typeface="Calibri"/>
              </a:rPr>
              <a:t>Si usted es empleado o su lugar de trabajo principal se encuentra en uno de los estados que se enumeran a continuación, debe conocer la información requerida.</a:t>
            </a:r>
            <a:r>
              <a:rPr lang="es-LA" sz="2200" b="0" i="0" strike="noStrike" cap="none" spc="0" baseline="0">
                <a:solidFill>
                  <a:srgbClr val="000000"/>
                </a:solidFill>
                <a:effectLst/>
                <a:latin typeface="Calibri"/>
                <a:ea typeface="Calibri"/>
                <a:cs typeface="Calibri"/>
              </a:rPr>
              <a:t> </a:t>
            </a:r>
          </a:p>
          <a:p>
            <a:r>
              <a:rPr lang="es-LA" sz="2200" b="0" i="0" strike="noStrike" cap="none" spc="0" baseline="0">
                <a:solidFill>
                  <a:srgbClr val="000000"/>
                </a:solidFill>
                <a:effectLst/>
                <a:latin typeface="Calibri"/>
                <a:ea typeface="Calibri"/>
                <a:cs typeface="Calibri"/>
              </a:rPr>
              <a:t>California, Connecticut, Delaware, D.C., Illinois, Maine, Maryland, Nueva York, Oregón, Estado de Washington</a:t>
            </a:r>
          </a:p>
          <a:p>
            <a:r>
              <a:rPr lang="es-LA" sz="2200" b="0" i="0" strike="noStrike" cap="none" spc="0" baseline="0">
                <a:solidFill>
                  <a:srgbClr val="000000"/>
                </a:solidFill>
                <a:effectLst/>
                <a:latin typeface="Calibri"/>
                <a:ea typeface="Calibri"/>
                <a:cs typeface="Calibri"/>
              </a:rPr>
              <a:t>Además, si tiene relaciones laborales con empleados en cualquiera de estos estados, hay información requerida que debe conocer. </a:t>
            </a:r>
          </a:p>
          <a:p>
            <a:endParaRPr lang="en-US" sz="2200"/>
          </a:p>
        </p:txBody>
      </p:sp>
      <p:pic>
        <p:nvPicPr>
          <p:cNvPr id="6" name="Content Placeholder 5" descr="A map of the united states of america&#10;&#10;Description automatically generated">
            <a:extLst>
              <a:ext uri="{FF2B5EF4-FFF2-40B4-BE49-F238E27FC236}">
                <a16:creationId xmlns:a16="http://schemas.microsoft.com/office/drawing/2014/main" id="{619414B9-E3D1-72F8-A8EA-60A507560912}"/>
              </a:ext>
            </a:extLst>
          </p:cNvPr>
          <p:cNvPicPr>
            <a:picLocks noGrp="1" noChangeAspect="1"/>
          </p:cNvPicPr>
          <p:nvPr>
            <p:ph sz="half" idx="2"/>
          </p:nvPr>
        </p:nvPicPr>
        <p:blipFill>
          <a:blip r:embed="rId2"/>
          <a:stretch>
            <a:fillRect/>
          </a:stretch>
        </p:blipFill>
        <p:spPr>
          <a:xfrm>
            <a:off x="5352455" y="1355725"/>
            <a:ext cx="3440906" cy="4587875"/>
          </a:xfrm>
        </p:spPr>
      </p:pic>
      <p:sp>
        <p:nvSpPr>
          <p:cNvPr id="5" name="Slide Number Placeholder 4" hidden="1">
            <a:extLst>
              <a:ext uri="{FF2B5EF4-FFF2-40B4-BE49-F238E27FC236}">
                <a16:creationId xmlns:a16="http://schemas.microsoft.com/office/drawing/2014/main" id="{6B5E798E-E98B-594A-481B-A6F6CEBC33C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18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714621"/>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209550"/>
            <a:ext cx="7358907" cy="787032"/>
          </a:xfrm>
        </p:spPr>
        <p:txBody>
          <a:bodyPr/>
          <a:lstStyle/>
          <a:p>
            <a:r>
              <a:rPr lang="es-LA" sz="2800" b="0" i="0" strike="noStrike" cap="none" spc="0" baseline="0">
                <a:solidFill>
                  <a:srgbClr val="FFFFFF"/>
                </a:solidFill>
                <a:effectLst/>
                <a:latin typeface="Calibri Light"/>
                <a:ea typeface="Calibri Light"/>
                <a:cs typeface="Calibri Light"/>
              </a:rPr>
              <a:t>California – Clases protegidas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p:txBody>
          <a:bodyPr>
            <a:normAutofit/>
          </a:bodyPr>
          <a:lstStyle/>
          <a:p>
            <a:pPr marL="0" indent="0" algn="l">
              <a:buNone/>
            </a:pPr>
            <a:r>
              <a:rPr lang="es-LA" sz="2000" b="0" i="0" strike="noStrike" cap="none" spc="0" baseline="0">
                <a:solidFill>
                  <a:srgbClr val="000000"/>
                </a:solidFill>
                <a:effectLst/>
                <a:latin typeface="Lato"/>
                <a:ea typeface="Lato"/>
                <a:cs typeface="Lato"/>
              </a:rPr>
              <a:t>La Ley de California prohíbe la </a:t>
            </a:r>
            <a:r>
              <a:rPr lang="es-LA" sz="2000" b="1" i="0" strike="noStrike" cap="none" spc="0" baseline="0">
                <a:solidFill>
                  <a:srgbClr val="000000"/>
                </a:solidFill>
                <a:effectLst/>
                <a:latin typeface="Lato"/>
                <a:ea typeface="Lato"/>
                <a:cs typeface="Lato"/>
              </a:rPr>
              <a:t>discriminación</a:t>
            </a:r>
            <a:r>
              <a:rPr lang="es-LA" sz="2000" b="0" i="0" strike="noStrike" cap="none" spc="0" baseline="0">
                <a:solidFill>
                  <a:srgbClr val="000000"/>
                </a:solidFill>
                <a:effectLst/>
                <a:latin typeface="Lato"/>
                <a:ea typeface="Lato"/>
                <a:cs typeface="Lato"/>
              </a:rPr>
              <a:t> y el </a:t>
            </a:r>
            <a:r>
              <a:rPr lang="es-LA" sz="2000" b="1" i="0" strike="noStrike" cap="none" spc="0" baseline="0">
                <a:solidFill>
                  <a:srgbClr val="000000"/>
                </a:solidFill>
                <a:effectLst/>
                <a:latin typeface="Lato"/>
                <a:ea typeface="Lato"/>
                <a:cs typeface="Lato"/>
              </a:rPr>
              <a:t>acoso</a:t>
            </a:r>
            <a:r>
              <a:rPr lang="es-LA" sz="2000" b="0" i="0" strike="noStrike" cap="none" spc="0" baseline="0">
                <a:solidFill>
                  <a:srgbClr val="000000"/>
                </a:solidFill>
                <a:effectLst/>
                <a:latin typeface="Lato"/>
                <a:ea typeface="Lato"/>
                <a:cs typeface="Lato"/>
              </a:rPr>
              <a:t> de empleados en función de lo siguiente real o percibido:</a:t>
            </a:r>
          </a:p>
          <a:p>
            <a:pPr algn="l">
              <a:buFont typeface="Arial" panose="020B0604020202020204" pitchFamily="34" charset="0"/>
              <a:buChar char="•"/>
            </a:pPr>
            <a:r>
              <a:rPr lang="es-LA" sz="2000" b="0" i="0" strike="noStrike" cap="none" spc="0" baseline="0">
                <a:solidFill>
                  <a:srgbClr val="000000"/>
                </a:solidFill>
                <a:effectLst/>
                <a:latin typeface="Lato"/>
                <a:ea typeface="Lato"/>
                <a:cs typeface="Lato"/>
              </a:rPr>
              <a:t>Raza (incluidos los rasgos históricamente asociados con la raza, como los estilos de cabello y la textura)</a:t>
            </a:r>
          </a:p>
          <a:p>
            <a:pPr algn="l">
              <a:buFont typeface="Arial" panose="020B0604020202020204" pitchFamily="34" charset="0"/>
              <a:buChar char="•"/>
            </a:pPr>
            <a:r>
              <a:rPr lang="es-LA" sz="2000" b="0" i="0" strike="noStrike" cap="none" spc="0" baseline="0">
                <a:solidFill>
                  <a:srgbClr val="000000"/>
                </a:solidFill>
                <a:effectLst/>
                <a:latin typeface="Lato"/>
                <a:ea typeface="Lato"/>
                <a:cs typeface="Lato"/>
              </a:rPr>
              <a:t>Color</a:t>
            </a:r>
          </a:p>
          <a:p>
            <a:pPr algn="l">
              <a:buFont typeface="Arial" panose="020B0604020202020204" pitchFamily="34" charset="0"/>
              <a:buChar char="•"/>
            </a:pPr>
            <a:r>
              <a:rPr lang="es-LA" sz="2000" b="0" i="0" strike="noStrike" cap="none" spc="0" baseline="0">
                <a:solidFill>
                  <a:srgbClr val="000000"/>
                </a:solidFill>
                <a:effectLst/>
                <a:latin typeface="Lato"/>
                <a:ea typeface="Lato"/>
                <a:cs typeface="Lato"/>
              </a:rPr>
              <a:t>Ancestry u origen nacional (incluido el uso de idiomas o la posesión de una licencia de conducir emitida a personas que no pueden probar su presencia en los EE. UU. está autorizada por la ley federal)</a:t>
            </a:r>
          </a:p>
          <a:p>
            <a:pPr algn="l">
              <a:buFont typeface="Arial" panose="020B0604020202020204" pitchFamily="34" charset="0"/>
              <a:buChar char="•"/>
            </a:pPr>
            <a:r>
              <a:rPr lang="es-LA" sz="2000" b="0" i="0" strike="noStrike" cap="none" spc="0" baseline="0">
                <a:solidFill>
                  <a:srgbClr val="000000"/>
                </a:solidFill>
                <a:effectLst/>
                <a:latin typeface="Lato"/>
                <a:ea typeface="Lato"/>
                <a:cs typeface="Lato"/>
              </a:rPr>
              <a:t>Religión o credo (incluidos los requisitos para adaptarse a creencias religiosas, como vestimenta religiosa o prácticas de aseo) </a:t>
            </a:r>
          </a:p>
          <a:p>
            <a:pPr algn="l">
              <a:buFont typeface="Arial" panose="020B0604020202020204" pitchFamily="34" charset="0"/>
              <a:buChar char="•"/>
            </a:pPr>
            <a:r>
              <a:rPr lang="es-LA" sz="2000" b="0" i="0" strike="noStrike" cap="none" spc="0" baseline="0">
                <a:solidFill>
                  <a:srgbClr val="000000"/>
                </a:solidFill>
                <a:effectLst/>
                <a:latin typeface="Lato"/>
                <a:ea typeface="Lato"/>
                <a:cs typeface="Lato"/>
              </a:rPr>
              <a:t>Edad (40 años o más)</a:t>
            </a:r>
          </a:p>
          <a:p>
            <a:pPr algn="l">
              <a:buFont typeface="Arial" panose="020B0604020202020204" pitchFamily="34" charset="0"/>
              <a:buChar char="•"/>
            </a:pPr>
            <a:r>
              <a:rPr lang="es-LA" sz="2000" b="0" i="0" strike="noStrike" cap="none" spc="0" baseline="0">
                <a:solidFill>
                  <a:srgbClr val="000000"/>
                </a:solidFill>
                <a:effectLst/>
                <a:latin typeface="Lato"/>
                <a:ea typeface="Lato"/>
                <a:cs typeface="Lato"/>
              </a:rPr>
              <a:t>Sexo (incluidos embarazo, parto, lactancia y/o afecciones médicas relacionadas)</a:t>
            </a:r>
          </a:p>
          <a:p>
            <a:endParaRPr lang="en-US" sz="2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7737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a:xfrm>
            <a:off x="790526" y="113650"/>
            <a:ext cx="7358907" cy="787032"/>
          </a:xfrm>
        </p:spPr>
        <p:txBody>
          <a:bodyPr/>
          <a:lstStyle/>
          <a:p>
            <a:r>
              <a:rPr lang="es-LA" sz="2200" b="1" i="0" strike="noStrike" cap="none" spc="0" baseline="0">
                <a:solidFill>
                  <a:srgbClr val="FFFFFF"/>
                </a:solidFill>
                <a:effectLst/>
                <a:latin typeface="Calibri Light"/>
                <a:ea typeface="Calibri Light"/>
                <a:cs typeface="Calibri Light"/>
              </a:rPr>
              <a:t>¿Por qué prevención del acoso, el acoso sexual y la conducta abusiva? </a:t>
            </a:r>
          </a:p>
        </p:txBody>
      </p:sp>
      <p:sp>
        <p:nvSpPr>
          <p:cNvPr id="3" name="Content Placeholder 2">
            <a:extLst>
              <a:ext uri="{FF2B5EF4-FFF2-40B4-BE49-F238E27FC236}">
                <a16:creationId xmlns:a16="http://schemas.microsoft.com/office/drawing/2014/main" id="{393FB37D-6618-4F34-953E-969C30912F90}"/>
              </a:ext>
            </a:extLst>
          </p:cNvPr>
          <p:cNvSpPr>
            <a:spLocks noGrp="1"/>
          </p:cNvSpPr>
          <p:nvPr>
            <p:ph idx="1"/>
          </p:nvPr>
        </p:nvSpPr>
        <p:spPr>
          <a:xfrm>
            <a:off x="432561" y="1806471"/>
            <a:ext cx="8074836" cy="4842074"/>
          </a:xfrm>
        </p:spPr>
        <p:txBody>
          <a:bodyPr>
            <a:normAutofit/>
          </a:bodyPr>
          <a:lstStyle/>
          <a:p>
            <a:r>
              <a:rPr lang="es-LA" sz="2400" b="0" i="0" strike="noStrike" cap="none" spc="0" baseline="0" dirty="0">
                <a:solidFill>
                  <a:srgbClr val="000000"/>
                </a:solidFill>
                <a:effectLst/>
                <a:latin typeface="Calibri"/>
                <a:ea typeface="Calibri"/>
                <a:cs typeface="Calibri"/>
              </a:rPr>
              <a:t>RPM tiene la obligación de proporcionar un entorno de trabajo libre de acoso (Política de no acoso de</a:t>
            </a:r>
            <a:r>
              <a:rPr lang="en-US" sz="2400" b="0" i="0" strike="noStrike" cap="none" spc="0" baseline="0" dirty="0">
                <a:solidFill>
                  <a:srgbClr val="000000"/>
                </a:solidFill>
                <a:effectLst/>
                <a:latin typeface="Calibri"/>
                <a:ea typeface="Calibri"/>
                <a:cs typeface="Calibri"/>
              </a:rPr>
              <a:t> </a:t>
            </a:r>
            <a:r>
              <a:rPr lang="es-LA" sz="2400" b="0" i="0" strike="noStrike" cap="none" spc="0" baseline="0" dirty="0">
                <a:solidFill>
                  <a:srgbClr val="000000"/>
                </a:solidFill>
                <a:effectLst/>
                <a:latin typeface="Calibri"/>
                <a:ea typeface="Calibri"/>
                <a:cs typeface="Calibri"/>
                <a:hlinkClick r:id="rId3" history="0"/>
              </a:rPr>
              <a:t>RPM</a:t>
            </a:r>
            <a:r>
              <a:rPr lang="es-LA" sz="2400" b="0" i="0" strike="noStrike" cap="none" spc="0" baseline="0" dirty="0">
                <a:solidFill>
                  <a:srgbClr val="000000"/>
                </a:solidFill>
                <a:effectLst/>
                <a:latin typeface="Calibri"/>
                <a:ea typeface="Calibri"/>
                <a:cs typeface="Calibri"/>
              </a:rPr>
              <a:t>).</a:t>
            </a:r>
          </a:p>
          <a:p>
            <a:pPr algn="just">
              <a:buFont typeface="Arial" panose="020B0604020202020204" pitchFamily="34" charset="0"/>
              <a:buChar char="•"/>
            </a:pPr>
            <a:r>
              <a:rPr lang="es-LA" sz="2400" b="0" i="0" strike="noStrike" cap="none" spc="0" baseline="0" dirty="0">
                <a:solidFill>
                  <a:srgbClr val="000000"/>
                </a:solidFill>
                <a:effectLst/>
                <a:latin typeface="Calibri"/>
                <a:ea typeface="Calibri"/>
                <a:cs typeface="Calibri"/>
              </a:rPr>
              <a:t>El acoso basado en clases protegidas, por ejemplo, raza, género, nacionalidad, edad, etc., es una forma de discriminación en virtud de las leyes estatales y federales.</a:t>
            </a:r>
          </a:p>
          <a:p>
            <a:pPr algn="just">
              <a:buFont typeface="Arial" panose="020B0604020202020204" pitchFamily="34" charset="0"/>
              <a:buChar char="•"/>
            </a:pPr>
            <a:r>
              <a:rPr lang="es-LA" sz="2400" b="0" i="0" strike="noStrike" cap="none" spc="0" baseline="0" dirty="0">
                <a:solidFill>
                  <a:srgbClr val="000000"/>
                </a:solidFill>
                <a:effectLst/>
                <a:latin typeface="Calibri"/>
                <a:ea typeface="Calibri"/>
                <a:cs typeface="Calibri"/>
              </a:rPr>
              <a:t>Las leyes se aplican a empleadores, agencias de empleo, grupos laborales, el gobierno, etc. </a:t>
            </a:r>
          </a:p>
          <a:p>
            <a:pPr algn="just">
              <a:buFont typeface="Arial" panose="020B0604020202020204" pitchFamily="34" charset="0"/>
              <a:buChar char="•"/>
            </a:pPr>
            <a:r>
              <a:rPr lang="es-LA" sz="2400" b="0" i="0" strike="noStrike" cap="none" spc="0" baseline="0" dirty="0">
                <a:solidFill>
                  <a:srgbClr val="000000"/>
                </a:solidFill>
                <a:effectLst/>
                <a:latin typeface="Calibri"/>
                <a:ea typeface="Calibri"/>
                <a:cs typeface="Calibri"/>
              </a:rPr>
              <a:t>Conducta abusiva = Intimidación en el lugar de trabajo</a:t>
            </a:r>
          </a:p>
          <a:p>
            <a:pPr algn="just">
              <a:buFont typeface="Arial" panose="020B0604020202020204" pitchFamily="34" charset="0"/>
              <a:buChar char="•"/>
            </a:pPr>
            <a:r>
              <a:rPr lang="es-LA" sz="2400" b="0" i="0" strike="noStrike" cap="none" spc="0" baseline="0" dirty="0">
                <a:solidFill>
                  <a:srgbClr val="000000"/>
                </a:solidFill>
                <a:effectLst/>
                <a:latin typeface="Calibri"/>
                <a:ea typeface="Calibri"/>
                <a:cs typeface="Calibri"/>
              </a:rPr>
              <a:t>“Una onza de prevención vale una libra de cura”. </a:t>
            </a:r>
          </a:p>
          <a:p>
            <a:endParaRPr lang="en-US" dirty="0"/>
          </a:p>
        </p:txBody>
      </p:sp>
      <p:sp>
        <p:nvSpPr>
          <p:cNvPr id="5" name="Slide Number Placeholder 4">
            <a:extLst>
              <a:ext uri="{FF2B5EF4-FFF2-40B4-BE49-F238E27FC236}">
                <a16:creationId xmlns:a16="http://schemas.microsoft.com/office/drawing/2014/main" id="{4272448E-1CAA-4EF1-A9C1-52547A35B05F}"/>
              </a:ext>
            </a:extLst>
          </p:cNvPr>
          <p:cNvSpPr>
            <a:spLocks noGrp="1"/>
          </p:cNvSpPr>
          <p:nvPr>
            <p:ph type="sldNum" sz="quarter" idx="4"/>
          </p:nvPr>
        </p:nvSpPr>
        <p:spPr/>
        <p:txBody>
          <a:bodyPr/>
          <a:lstStyle/>
          <a:p>
            <a:fld id="{BB5FC4A1-A2DE-4EB5-9A46-57D39B4235EC}" type="slidenum">
              <a:rPr lang="en-US" smtClean="0"/>
              <a:t>2</a:t>
            </a:fld>
            <a:endParaRPr lang="en-US"/>
          </a:p>
        </p:txBody>
      </p:sp>
    </p:spTree>
    <p:extLst>
      <p:ext uri="{BB962C8B-B14F-4D97-AF65-F5344CB8AC3E}">
        <p14:creationId xmlns:p14="http://schemas.microsoft.com/office/powerpoint/2010/main" val="152026226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0051" y="257175"/>
            <a:ext cx="7358907" cy="787032"/>
          </a:xfrm>
        </p:spPr>
        <p:txBody>
          <a:bodyPr/>
          <a:lstStyle/>
          <a:p>
            <a:r>
              <a:rPr lang="es-LA" sz="2800" b="0" i="0" strike="noStrike" cap="none" spc="0" baseline="0">
                <a:solidFill>
                  <a:srgbClr val="FFFFFF"/>
                </a:solidFill>
                <a:effectLst/>
                <a:latin typeface="Calibri Light"/>
                <a:ea typeface="Calibri Light"/>
                <a:cs typeface="Calibri Light"/>
              </a:rPr>
              <a:t>California – Clases protegidas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2" y="1508760"/>
            <a:ext cx="8508238"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Además, la Ley de California también prohíbe la </a:t>
            </a:r>
            <a:r>
              <a:rPr lang="es-LA" sz="2400" b="1" i="0" strike="noStrike" cap="none" spc="0" baseline="0">
                <a:solidFill>
                  <a:srgbClr val="000000"/>
                </a:solidFill>
                <a:effectLst/>
                <a:latin typeface="Calibri"/>
                <a:ea typeface="Calibri"/>
                <a:cs typeface="Calibri"/>
              </a:rPr>
              <a:t>discriminación</a:t>
            </a:r>
            <a:r>
              <a:rPr lang="es-LA" sz="2400" b="0" i="0" strike="noStrike" cap="none" spc="0" baseline="0">
                <a:solidFill>
                  <a:srgbClr val="000000"/>
                </a:solidFill>
                <a:effectLst/>
                <a:latin typeface="Calibri"/>
                <a:ea typeface="Calibri"/>
                <a:cs typeface="Calibri"/>
              </a:rPr>
              <a:t> y el </a:t>
            </a:r>
            <a:r>
              <a:rPr lang="es-LA" sz="2400" b="1" i="0" strike="noStrike" cap="none" spc="0" baseline="0">
                <a:solidFill>
                  <a:srgbClr val="000000"/>
                </a:solidFill>
                <a:effectLst/>
                <a:latin typeface="Calibri"/>
                <a:ea typeface="Calibri"/>
                <a:cs typeface="Calibri"/>
              </a:rPr>
              <a:t>acoso</a:t>
            </a:r>
            <a:r>
              <a:rPr lang="es-LA" sz="2400" b="0" i="0" strike="noStrike" cap="none" spc="0" baseline="0">
                <a:solidFill>
                  <a:srgbClr val="000000"/>
                </a:solidFill>
                <a:effectLst/>
                <a:latin typeface="Calibri"/>
                <a:ea typeface="Calibri"/>
                <a:cs typeface="Calibri"/>
              </a:rPr>
              <a:t> de empleados en función de lo siguiente real o percibido:</a:t>
            </a:r>
          </a:p>
          <a:p>
            <a:pPr algn="l">
              <a:buFont typeface="Arial" panose="020B0604020202020204" pitchFamily="34" charset="0"/>
              <a:buChar char="•"/>
            </a:pPr>
            <a:r>
              <a:rPr lang="es-LA" sz="2400" b="0" i="0" strike="noStrike" cap="none" spc="0" baseline="0">
                <a:solidFill>
                  <a:srgbClr val="000000"/>
                </a:solidFill>
                <a:effectLst/>
                <a:latin typeface="Calibri"/>
                <a:ea typeface="Calibri"/>
                <a:cs typeface="Calibri"/>
              </a:rPr>
              <a:t>Estado civil</a:t>
            </a:r>
          </a:p>
          <a:p>
            <a:pPr algn="l">
              <a:buFont typeface="Arial" panose="020B0604020202020204" pitchFamily="34" charset="0"/>
              <a:buChar char="•"/>
            </a:pPr>
            <a:r>
              <a:rPr lang="es-LA" sz="2400" b="0" i="0" strike="noStrike" cap="none" spc="0" baseline="0">
                <a:solidFill>
                  <a:srgbClr val="000000"/>
                </a:solidFill>
                <a:effectLst/>
                <a:latin typeface="Calibri"/>
                <a:ea typeface="Calibri"/>
                <a:cs typeface="Calibri"/>
              </a:rPr>
              <a:t>Afección médica (incluidas características genéticas, VIH/SIDA, cáncer o un registro o antecedentes de cáncer)</a:t>
            </a:r>
          </a:p>
          <a:p>
            <a:pPr algn="l">
              <a:buFont typeface="Arial" panose="020B0604020202020204" pitchFamily="34" charset="0"/>
              <a:buChar char="•"/>
            </a:pPr>
            <a:r>
              <a:rPr lang="es-LA" sz="2400" b="0" i="0" strike="noStrike" cap="none" spc="0" baseline="0">
                <a:solidFill>
                  <a:srgbClr val="000000"/>
                </a:solidFill>
                <a:effectLst/>
                <a:latin typeface="Calibri"/>
                <a:ea typeface="Calibri"/>
                <a:cs typeface="Calibri"/>
              </a:rPr>
              <a:t>Discapacidad (mental o física)</a:t>
            </a:r>
          </a:p>
          <a:p>
            <a:pPr algn="l">
              <a:buFont typeface="Arial" panose="020B0604020202020204" pitchFamily="34" charset="0"/>
              <a:buChar char="•"/>
            </a:pPr>
            <a:r>
              <a:rPr lang="es-LA" sz="2400" b="0" i="0" strike="noStrike" cap="none" spc="0" baseline="0">
                <a:solidFill>
                  <a:srgbClr val="000000"/>
                </a:solidFill>
                <a:effectLst/>
                <a:latin typeface="Calibri"/>
                <a:ea typeface="Calibri"/>
                <a:cs typeface="Calibri"/>
              </a:rPr>
              <a:t>Estado militar o de veterano</a:t>
            </a:r>
          </a:p>
          <a:p>
            <a:pPr algn="l">
              <a:buFont typeface="Arial" panose="020B0604020202020204" pitchFamily="34" charset="0"/>
              <a:buChar char="•"/>
            </a:pPr>
            <a:r>
              <a:rPr lang="es-LA" sz="2400" b="0" i="0" strike="noStrike" cap="none" spc="0" baseline="0">
                <a:solidFill>
                  <a:srgbClr val="000000"/>
                </a:solidFill>
                <a:effectLst/>
                <a:latin typeface="Calibri"/>
                <a:ea typeface="Calibri"/>
                <a:cs typeface="Calibri"/>
              </a:rPr>
              <a:t>Orientación sexual</a:t>
            </a:r>
          </a:p>
          <a:p>
            <a:pPr algn="l">
              <a:buFont typeface="Arial" panose="020B0604020202020204" pitchFamily="34" charset="0"/>
              <a:buChar char="•"/>
            </a:pPr>
            <a:r>
              <a:rPr lang="es-LA" sz="2400" b="0" i="0" strike="noStrike" cap="none" spc="0" baseline="0">
                <a:solidFill>
                  <a:srgbClr val="000000"/>
                </a:solidFill>
                <a:effectLst/>
                <a:latin typeface="Calibri"/>
                <a:ea typeface="Calibri"/>
                <a:cs typeface="Calibri"/>
              </a:rPr>
              <a:t>Género, identidad de género o expresión de género</a:t>
            </a:r>
          </a:p>
          <a:p>
            <a:pPr algn="l">
              <a:buFont typeface="Arial" panose="020B0604020202020204" pitchFamily="34" charset="0"/>
              <a:buChar char="•"/>
            </a:pPr>
            <a:r>
              <a:rPr lang="es-LA" sz="2400" b="0" i="0" strike="noStrike" cap="none" spc="0" baseline="0">
                <a:solidFill>
                  <a:srgbClr val="000000"/>
                </a:solidFill>
                <a:effectLst/>
                <a:latin typeface="Calibri"/>
                <a:ea typeface="Calibri"/>
                <a:cs typeface="Calibri"/>
              </a:rPr>
              <a:t>Información genética</a:t>
            </a:r>
          </a:p>
          <a:p>
            <a:endParaRPr lang="en-US" sz="2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74257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209550"/>
            <a:ext cx="7358907" cy="787032"/>
          </a:xfrm>
        </p:spPr>
        <p:txBody>
          <a:bodyPr/>
          <a:lstStyle/>
          <a:p>
            <a:r>
              <a:rPr lang="es-LA" sz="2800" b="0" i="0" strike="noStrike" cap="none" spc="0" baseline="0">
                <a:solidFill>
                  <a:srgbClr val="FFFFFF"/>
                </a:solidFill>
                <a:effectLst/>
                <a:latin typeface="Calibri Light"/>
                <a:ea typeface="Calibri Light"/>
                <a:cs typeface="Calibri Light"/>
              </a:rPr>
              <a:t>Ley de California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2" y="1508760"/>
            <a:ext cx="8508238" cy="4842074"/>
          </a:xfrm>
        </p:spPr>
        <p:txBody>
          <a:bodyPr>
            <a:normAutofit fontScale="92500" lnSpcReduction="10000"/>
          </a:bodyPr>
          <a:lstStyle/>
          <a:p>
            <a:r>
              <a:rPr lang="es-LA" sz="2400" b="0" i="0" strike="noStrike" cap="none" spc="0" baseline="0">
                <a:solidFill>
                  <a:srgbClr val="000000"/>
                </a:solidFill>
                <a:effectLst/>
                <a:latin typeface="Calibri"/>
                <a:ea typeface="Calibri"/>
                <a:cs typeface="Calibri"/>
              </a:rPr>
              <a:t>Podría interpretarse que protege otras características no mencionadas anteriormente, como actividades políticas o afiliaciones, condición de víctima de un delito, etc. Para obtener más detalles, visite </a:t>
            </a:r>
            <a:r>
              <a:rPr lang="es-LA" sz="2400" b="0" i="0" strike="noStrike" cap="none" spc="0" baseline="0">
                <a:solidFill>
                  <a:srgbClr val="000000"/>
                </a:solidFill>
                <a:latin typeface="Calibri"/>
                <a:ea typeface="Calibri"/>
                <a:cs typeface="Calibri"/>
                <a:hlinkClick r:id="rId2" history="0"/>
              </a:rPr>
              <a:t>www.dfeh.ca.gov</a:t>
            </a:r>
            <a:r>
              <a:rPr lang="es-LA" sz="2400" b="0" i="0" strike="noStrike" cap="none" spc="0" baseline="0">
                <a:solidFill>
                  <a:srgbClr val="000000"/>
                </a:solidFill>
                <a:effectLst/>
                <a:latin typeface="Calibri"/>
                <a:ea typeface="Calibri"/>
                <a:cs typeface="Calibri"/>
              </a:rPr>
              <a:t>.</a:t>
            </a:r>
          </a:p>
          <a:p>
            <a:r>
              <a:rPr lang="es-LA" sz="2400" b="0" i="0" strike="noStrike" cap="none" spc="0" baseline="0">
                <a:solidFill>
                  <a:srgbClr val="000000"/>
                </a:solidFill>
                <a:effectLst/>
                <a:latin typeface="Calibri"/>
                <a:ea typeface="Calibri"/>
                <a:cs typeface="Calibri"/>
              </a:rPr>
              <a:t>Prohíbe las represalias contra una persona que se oponga, informe o ayude a otra persona a oponerse a la discriminación ilegal.</a:t>
            </a:r>
          </a:p>
          <a:p>
            <a:r>
              <a:rPr lang="es-LA" sz="2400" b="0" i="0" strike="noStrike" cap="none" spc="0" baseline="0">
                <a:solidFill>
                  <a:srgbClr val="000000"/>
                </a:solidFill>
                <a:effectLst/>
                <a:latin typeface="Calibri"/>
                <a:ea typeface="Calibri"/>
                <a:cs typeface="Calibri"/>
              </a:rPr>
              <a:t>Prohíbe la discriminación contra alguien porque identifica o se percibe como transgénero o no conforme con el género.</a:t>
            </a:r>
          </a:p>
          <a:p>
            <a:r>
              <a:rPr lang="es-LA" sz="2400" b="0" i="0" strike="noStrike" cap="none" spc="0" baseline="0">
                <a:solidFill>
                  <a:srgbClr val="000000"/>
                </a:solidFill>
                <a:effectLst/>
                <a:latin typeface="Calibri"/>
                <a:ea typeface="Calibri"/>
                <a:cs typeface="Calibri"/>
              </a:rPr>
              <a:t>Prohíbe el acoso y la discriminación contra empleados, postulantes, pasantes no remunerados, voluntarios y contratistas independientes por parte de cualquier persona.</a:t>
            </a:r>
          </a:p>
          <a:p>
            <a:r>
              <a:rPr lang="es-LA" sz="2400" b="0" i="0" strike="noStrike" cap="none" spc="0" baseline="0">
                <a:solidFill>
                  <a:srgbClr val="000000"/>
                </a:solidFill>
                <a:effectLst/>
                <a:latin typeface="Calibri"/>
                <a:ea typeface="Calibri"/>
                <a:cs typeface="Calibri"/>
              </a:rPr>
              <a:t>Requiere que los empleadores tomen todas las medidas razonables para prevenir el acoso y la discriminación.</a:t>
            </a:r>
          </a:p>
          <a:p>
            <a:r>
              <a:rPr lang="es-LA" sz="2400" b="0" i="0" strike="noStrike" cap="none" spc="0" baseline="0">
                <a:solidFill>
                  <a:srgbClr val="000000"/>
                </a:solidFill>
                <a:effectLst/>
                <a:latin typeface="Calibri"/>
                <a:ea typeface="Calibri"/>
                <a:cs typeface="Calibri"/>
              </a:rPr>
              <a:t>Prohíbe otros tipos de discriminación en el lugar de trabajo. Para obtener más detalles, visite </a:t>
            </a:r>
            <a:r>
              <a:rPr lang="es-LA" sz="2400" b="0" i="0" strike="noStrike" cap="none" spc="0" baseline="0">
                <a:solidFill>
                  <a:srgbClr val="000000"/>
                </a:solidFill>
                <a:latin typeface="Calibri"/>
                <a:ea typeface="Calibri"/>
                <a:cs typeface="Calibri"/>
                <a:hlinkClick r:id="rId2" history="0"/>
              </a:rPr>
              <a:t>www.dfeh.ca.gov</a:t>
            </a:r>
            <a:r>
              <a:rPr lang="es-LA" sz="2400" b="0" i="0" strike="noStrike" cap="none" spc="0" baseline="0">
                <a:solidFill>
                  <a:srgbClr val="000000"/>
                </a:solidFill>
                <a:effectLst/>
                <a:latin typeface="Calibri"/>
                <a:ea typeface="Calibri"/>
                <a:cs typeface="Calibri"/>
              </a:rPr>
              <a:t>.</a:t>
            </a:r>
          </a:p>
          <a:p>
            <a:endParaRPr lang="en-US" sz="2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009376"/>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Connecticut – Ley de Prácticas Justas de Empleo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s-LA" sz="1800" b="0" i="0" strike="noStrike" cap="none" spc="0" baseline="0">
                <a:solidFill>
                  <a:srgbClr val="000000"/>
                </a:solidFill>
                <a:effectLst/>
                <a:latin typeface="Calibri"/>
                <a:ea typeface="Calibri"/>
                <a:cs typeface="Calibri"/>
              </a:rPr>
              <a:t>Prohíbe la discriminación y el acoso de los empleados en función de lo siguiente:</a:t>
            </a:r>
          </a:p>
          <a:p>
            <a:r>
              <a:rPr lang="es-LA" sz="1800" b="0" i="0" strike="noStrike" cap="none" spc="0" baseline="0">
                <a:solidFill>
                  <a:srgbClr val="000000"/>
                </a:solidFill>
                <a:effectLst/>
                <a:latin typeface="Calibri"/>
                <a:ea typeface="Calibri"/>
                <a:cs typeface="Calibri"/>
              </a:rPr>
              <a:t>Raza</a:t>
            </a:r>
          </a:p>
          <a:p>
            <a:r>
              <a:rPr lang="es-LA" sz="1800" b="0" i="0" strike="noStrike" cap="none" spc="0" baseline="0">
                <a:solidFill>
                  <a:srgbClr val="000000"/>
                </a:solidFill>
                <a:effectLst/>
                <a:latin typeface="Calibri"/>
                <a:ea typeface="Calibri"/>
                <a:cs typeface="Calibri"/>
              </a:rPr>
              <a:t>Color</a:t>
            </a:r>
          </a:p>
          <a:p>
            <a:r>
              <a:rPr lang="es-LA" sz="1800" b="0" i="0" strike="noStrike" cap="none" spc="0" baseline="0">
                <a:solidFill>
                  <a:srgbClr val="000000"/>
                </a:solidFill>
                <a:effectLst/>
                <a:latin typeface="Calibri"/>
                <a:ea typeface="Calibri"/>
                <a:cs typeface="Calibri"/>
              </a:rPr>
              <a:t>Credo religioso (incluidos los requisitos para adaptarse a las creencias religiosas)</a:t>
            </a:r>
          </a:p>
          <a:p>
            <a:r>
              <a:rPr lang="es-LA" sz="1800" b="0" i="0" strike="noStrike" cap="none" spc="0" baseline="0">
                <a:solidFill>
                  <a:srgbClr val="000000"/>
                </a:solidFill>
                <a:effectLst/>
                <a:latin typeface="Calibri"/>
                <a:ea typeface="Calibri"/>
                <a:cs typeface="Calibri"/>
              </a:rPr>
              <a:t>Edad</a:t>
            </a:r>
          </a:p>
          <a:p>
            <a:r>
              <a:rPr lang="es-LA" sz="1800" b="0" i="0" strike="noStrike" cap="none" spc="0" baseline="0">
                <a:solidFill>
                  <a:srgbClr val="000000"/>
                </a:solidFill>
                <a:effectLst/>
                <a:latin typeface="Calibri"/>
                <a:ea typeface="Calibri"/>
                <a:cs typeface="Calibri"/>
              </a:rPr>
              <a:t>Sexo (incluidos embarazo, capacidad de concebir, esterilización, fertilidad o afecciones médicas relacionadas)</a:t>
            </a:r>
          </a:p>
          <a:p>
            <a:r>
              <a:rPr lang="es-LA" sz="1800" b="0" i="0" strike="noStrike" cap="none" spc="0" baseline="0">
                <a:solidFill>
                  <a:srgbClr val="000000"/>
                </a:solidFill>
                <a:effectLst/>
                <a:latin typeface="Calibri"/>
                <a:ea typeface="Calibri"/>
                <a:cs typeface="Calibri"/>
              </a:rPr>
              <a:t>Estado civil</a:t>
            </a:r>
          </a:p>
          <a:p>
            <a:r>
              <a:rPr lang="es-LA" sz="1800" b="0" i="0" strike="noStrike" cap="none" spc="0" baseline="0">
                <a:solidFill>
                  <a:srgbClr val="000000"/>
                </a:solidFill>
                <a:effectLst/>
                <a:latin typeface="Calibri"/>
                <a:ea typeface="Calibri"/>
                <a:cs typeface="Calibri"/>
              </a:rPr>
              <a:t>Origen nacional o ascendencia</a:t>
            </a:r>
          </a:p>
          <a:p>
            <a:r>
              <a:rPr lang="es-LA" sz="1800" b="0" i="0" strike="noStrike" cap="none" spc="0" baseline="0">
                <a:solidFill>
                  <a:srgbClr val="000000"/>
                </a:solidFill>
                <a:effectLst/>
                <a:latin typeface="Calibri"/>
                <a:ea typeface="Calibri"/>
                <a:cs typeface="Calibri"/>
              </a:rPr>
              <a:t>Antecedentes pasados o actuales de discapacidad mental</a:t>
            </a:r>
          </a:p>
          <a:p>
            <a:r>
              <a:rPr lang="es-LA" sz="1800" b="0" i="0" strike="noStrike" cap="none" spc="0" baseline="0">
                <a:solidFill>
                  <a:srgbClr val="000000"/>
                </a:solidFill>
                <a:effectLst/>
                <a:latin typeface="Calibri"/>
                <a:ea typeface="Calibri"/>
                <a:cs typeface="Calibri"/>
              </a:rPr>
              <a:t>Discapacidad de aprendizaje o discapacidad física</a:t>
            </a:r>
          </a:p>
          <a:p>
            <a:r>
              <a:rPr lang="es-LA" sz="1800" b="0" i="0" strike="noStrike" cap="none" spc="0" baseline="0">
                <a:solidFill>
                  <a:srgbClr val="000000"/>
                </a:solidFill>
                <a:effectLst/>
                <a:latin typeface="Calibri"/>
                <a:ea typeface="Calibri"/>
                <a:cs typeface="Calibri"/>
              </a:rPr>
              <a:t>Orientación sexual</a:t>
            </a:r>
          </a:p>
          <a:p>
            <a:r>
              <a:rPr lang="es-LA" sz="1800" b="0" i="0" strike="noStrike" cap="none" spc="0" baseline="0">
                <a:solidFill>
                  <a:srgbClr val="000000"/>
                </a:solidFill>
                <a:effectLst/>
                <a:latin typeface="Calibri"/>
                <a:ea typeface="Calibri"/>
                <a:cs typeface="Calibri"/>
              </a:rPr>
              <a:t>Identidad o expresión de género</a:t>
            </a:r>
          </a:p>
          <a:p>
            <a:r>
              <a:rPr lang="es-LA" sz="1800" b="0" i="0" strike="noStrike" cap="none" spc="0" baseline="0">
                <a:solidFill>
                  <a:srgbClr val="000000"/>
                </a:solidFill>
                <a:effectLst/>
                <a:latin typeface="Calibri"/>
                <a:ea typeface="Calibri"/>
                <a:cs typeface="Calibri"/>
              </a:rPr>
              <a:t>Información genética</a:t>
            </a:r>
          </a:p>
          <a:p>
            <a:pPr marL="0" indent="0">
              <a:buNone/>
            </a:pPr>
            <a:r>
              <a:rPr lang="es-LA" sz="1800" b="0" i="0" strike="noStrike" cap="none" spc="0" baseline="0">
                <a:solidFill>
                  <a:srgbClr val="000000"/>
                </a:solidFill>
                <a:effectLst/>
                <a:latin typeface="Calibri"/>
                <a:ea typeface="Calibri"/>
                <a:cs typeface="Calibri"/>
              </a:rPr>
              <a:t>Protege contra represalias.</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34311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194313"/>
            <a:ext cx="7358907" cy="787032"/>
          </a:xfrm>
        </p:spPr>
        <p:txBody>
          <a:bodyPr/>
          <a:lstStyle/>
          <a:p>
            <a:r>
              <a:rPr lang="es-LA" sz="2800" b="0" i="0" strike="noStrike" cap="none" spc="0" baseline="0">
                <a:solidFill>
                  <a:srgbClr val="FFFFFF"/>
                </a:solidFill>
                <a:effectLst/>
                <a:latin typeface="Calibri Light"/>
                <a:ea typeface="Calibri Light"/>
                <a:cs typeface="Calibri Light"/>
              </a:rPr>
              <a:t>Connecticut – Acoso sexual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s-LA" sz="2400" b="0" i="0" strike="noStrike" cap="none" spc="0" baseline="0">
                <a:solidFill>
                  <a:srgbClr val="000000"/>
                </a:solidFill>
                <a:effectLst/>
                <a:latin typeface="Calibri"/>
                <a:ea typeface="Calibri"/>
                <a:cs typeface="Calibri"/>
              </a:rPr>
              <a:t>La Ley de Prácticas Justas de Empleo prohíbe el acoso sexual.</a:t>
            </a:r>
          </a:p>
          <a:p>
            <a:pPr marL="0" indent="0">
              <a:buNone/>
            </a:pPr>
            <a:r>
              <a:rPr lang="es-LA" sz="2400" b="0" i="0" strike="noStrike" cap="none" spc="0" baseline="0">
                <a:solidFill>
                  <a:srgbClr val="000000"/>
                </a:solidFill>
                <a:effectLst/>
                <a:latin typeface="Calibri"/>
                <a:ea typeface="Calibri"/>
                <a:cs typeface="Calibri"/>
              </a:rPr>
              <a:t>El acoso sexual es cualquier insinuación sexual no deseada o solicitud de favores sexuales o cualquier conducta de naturaleza sexual que:</a:t>
            </a:r>
          </a:p>
          <a:p>
            <a:r>
              <a:rPr lang="es-LA" sz="2400" b="0" i="0" strike="noStrike" cap="none" spc="0" baseline="0">
                <a:solidFill>
                  <a:srgbClr val="000000"/>
                </a:solidFill>
                <a:effectLst/>
                <a:latin typeface="Calibri"/>
                <a:ea typeface="Calibri"/>
                <a:cs typeface="Calibri"/>
              </a:rPr>
              <a:t>Afecta un término o condición de empleo,</a:t>
            </a:r>
          </a:p>
          <a:p>
            <a:r>
              <a:rPr lang="es-LA" sz="2400" b="0" i="0" strike="noStrike" cap="none" spc="0" baseline="0">
                <a:solidFill>
                  <a:srgbClr val="000000"/>
                </a:solidFill>
                <a:effectLst/>
                <a:latin typeface="Calibri"/>
                <a:ea typeface="Calibri"/>
                <a:cs typeface="Calibri"/>
              </a:rPr>
              <a:t>Afecta una decisión de empleo,</a:t>
            </a:r>
          </a:p>
          <a:p>
            <a:r>
              <a:rPr lang="es-LA" sz="2400" b="0" i="0" strike="noStrike" cap="none" spc="0" baseline="0">
                <a:solidFill>
                  <a:srgbClr val="000000"/>
                </a:solidFill>
                <a:effectLst/>
                <a:latin typeface="Calibri"/>
                <a:ea typeface="Calibri"/>
                <a:cs typeface="Calibri"/>
              </a:rPr>
              <a:t>interfiere sustancialmente con el desempeño laboral; o</a:t>
            </a:r>
          </a:p>
          <a:p>
            <a:r>
              <a:rPr lang="es-LA" sz="2400" b="0" i="0" strike="noStrike" cap="none" spc="0" baseline="0">
                <a:solidFill>
                  <a:srgbClr val="000000"/>
                </a:solidFill>
                <a:effectLst/>
                <a:latin typeface="Calibri"/>
                <a:ea typeface="Calibri"/>
                <a:cs typeface="Calibri"/>
              </a:rPr>
              <a:t>Crea un entorno de trabajo intimidante, hostil u ofensivo.</a:t>
            </a:r>
          </a:p>
          <a:p>
            <a:pPr marL="0" indent="0">
              <a:buNone/>
            </a:pPr>
            <a:r>
              <a:rPr lang="es-LA" sz="2400" b="0" i="0" strike="noStrike" cap="none" spc="0" baseline="0">
                <a:solidFill>
                  <a:srgbClr val="000000"/>
                </a:solidFill>
                <a:effectLst/>
                <a:latin typeface="Calibri"/>
                <a:ea typeface="Calibri"/>
                <a:cs typeface="Calibri"/>
              </a:rPr>
              <a:t>El acoso sexual no depende del género del acosador o la víctima e incluye el acoso del mismo sexo y del sexo opuesto.</a:t>
            </a:r>
          </a:p>
          <a:p>
            <a:pPr marL="0" indent="0">
              <a:buNone/>
            </a:pPr>
            <a:r>
              <a:rPr lang="es-LA" sz="2400" b="0" i="0" strike="noStrike" cap="none" spc="0" baseline="0">
                <a:solidFill>
                  <a:srgbClr val="000000"/>
                </a:solidFill>
                <a:effectLst/>
                <a:latin typeface="Calibri"/>
                <a:ea typeface="Calibri"/>
                <a:cs typeface="Calibri"/>
              </a:rPr>
              <a:t>Los recursos incluyen, entre otros, órdenes de cese y desistimiento; contratación, ascenso o reincorporación; daños compensatorios y pago retroactivo; y responsabilidad por sanciones civiles y penales.</a:t>
            </a:r>
          </a:p>
          <a:p>
            <a:pPr marL="0" indent="0">
              <a:buNone/>
            </a:pPr>
            <a:endParaRPr lang="en-US" sz="1800"/>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56219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Además del proceso interno de quejas de RPM: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algn="l"/>
            <a:r>
              <a:rPr lang="es-LA" sz="1400" b="0" i="0" strike="noStrike" cap="none" spc="0" baseline="0">
                <a:solidFill>
                  <a:srgbClr val="FFFFFF"/>
                </a:solidFill>
                <a:effectLst/>
                <a:latin typeface="Calibri"/>
                <a:ea typeface="Calibri"/>
                <a:cs typeface="Calibri"/>
              </a:rPr>
              <a:t>Además del proceso interno de quejas de su empleador, puede comunicarse con:</a:t>
            </a:r>
          </a:p>
          <a:p>
            <a:pPr marL="0" indent="0" algn="l">
              <a:buNone/>
            </a:pPr>
            <a:r>
              <a:rPr lang="es-LA" sz="3200" b="1" i="0" strike="noStrike" cap="none" spc="0" baseline="0">
                <a:solidFill>
                  <a:srgbClr val="000000"/>
                </a:solidFill>
                <a:effectLst/>
                <a:latin typeface="Calibri"/>
                <a:ea typeface="Calibri"/>
                <a:cs typeface="Calibri"/>
              </a:rPr>
              <a:t>Comisión de Derechos Humanos y Oportunidades de Connecticut</a:t>
            </a:r>
            <a:endParaRPr lang="en-US" sz="3200" b="0" i="0">
              <a:effectLst/>
            </a:endParaRPr>
          </a:p>
          <a:p>
            <a:pPr algn="l"/>
            <a:r>
              <a:rPr lang="es-LA" sz="3200" b="0" i="0" strike="noStrike" cap="none" spc="0" baseline="0">
                <a:solidFill>
                  <a:srgbClr val="000000"/>
                </a:solidFill>
                <a:effectLst/>
                <a:latin typeface="Calibri"/>
                <a:ea typeface="Calibri"/>
                <a:cs typeface="Calibri"/>
              </a:rPr>
              <a:t>25 Sigourney Street, Hartford, Connecticut 06106</a:t>
            </a:r>
          </a:p>
          <a:p>
            <a:pPr algn="l"/>
            <a:r>
              <a:rPr lang="es-LA" sz="3200" b="0" i="0" strike="noStrike" cap="none" spc="0" baseline="0">
                <a:solidFill>
                  <a:srgbClr val="000000"/>
                </a:solidFill>
                <a:effectLst/>
                <a:latin typeface="Calibri"/>
                <a:ea typeface="Calibri"/>
                <a:cs typeface="Calibri"/>
              </a:rPr>
              <a:t>Teléfono: (860) 541-3400</a:t>
            </a:r>
          </a:p>
          <a:p>
            <a:pPr algn="l"/>
            <a:r>
              <a:rPr lang="es-LA" sz="3200" b="0" i="0" strike="noStrike" cap="none" spc="0" baseline="0">
                <a:solidFill>
                  <a:srgbClr val="000000"/>
                </a:solidFill>
                <a:effectLst/>
                <a:latin typeface="Calibri"/>
                <a:ea typeface="Calibri"/>
                <a:cs typeface="Calibri"/>
              </a:rPr>
              <a:t>Fax: (860) 246-5419</a:t>
            </a:r>
          </a:p>
          <a:p>
            <a:pPr algn="l"/>
            <a:r>
              <a:rPr lang="es-LA" sz="3200" b="0" i="0" u="sng" strike="noStrike" cap="none" spc="0" baseline="0">
                <a:solidFill>
                  <a:srgbClr val="000000"/>
                </a:solidFill>
                <a:effectLst/>
                <a:uFill>
                  <a:solidFill>
                    <a:srgbClr val="000000"/>
                  </a:solidFill>
                </a:uFill>
                <a:latin typeface="Calibri"/>
                <a:ea typeface="Calibri"/>
                <a:cs typeface="Calibri"/>
                <a:hlinkClick r:id="rId2" history="0"/>
              </a:rPr>
              <a:t>http://www.ct.gov/chro</a:t>
            </a:r>
            <a:endParaRPr lang="en-US" sz="3200" b="0" i="0">
              <a:effectLst/>
            </a:endParaRPr>
          </a:p>
          <a:p>
            <a:pPr marL="0" indent="0">
              <a:buNone/>
            </a:pPr>
            <a:endParaRPr lang="en-US" sz="3600"/>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64732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194313"/>
            <a:ext cx="7358907" cy="787032"/>
          </a:xfrm>
        </p:spPr>
        <p:txBody>
          <a:bodyPr/>
          <a:lstStyle/>
          <a:p>
            <a:r>
              <a:rPr lang="es-LA" sz="2800" b="0" i="0" strike="noStrike" cap="none" spc="0" baseline="0">
                <a:solidFill>
                  <a:srgbClr val="FFFFFF"/>
                </a:solidFill>
                <a:effectLst/>
                <a:latin typeface="Calibri Light"/>
                <a:ea typeface="Calibri Light"/>
                <a:cs typeface="Calibri Light"/>
              </a:rPr>
              <a:t>Delaware – Acoso sexual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r>
              <a:rPr lang="es-LA" sz="2200" b="0" i="0" strike="noStrike" cap="none" spc="0" baseline="0">
                <a:solidFill>
                  <a:srgbClr val="000000"/>
                </a:solidFill>
                <a:effectLst/>
                <a:latin typeface="Calibri"/>
                <a:ea typeface="Calibri"/>
                <a:cs typeface="Calibri"/>
              </a:rPr>
              <a:t>La Ley de Discriminación en el Empleo de Delaware (Delaware Discrimination in Employment Act, DDEA) prohíbe la discriminación en el empleo en función de:</a:t>
            </a:r>
          </a:p>
          <a:p>
            <a:pPr lvl="1"/>
            <a:r>
              <a:rPr lang="es-LA" sz="1800" b="0" i="0" strike="noStrike" cap="none" spc="0" baseline="0">
                <a:solidFill>
                  <a:srgbClr val="000000"/>
                </a:solidFill>
                <a:effectLst/>
                <a:latin typeface="Calibri"/>
                <a:ea typeface="Calibri"/>
                <a:cs typeface="Calibri"/>
              </a:rPr>
              <a:t>raza; </a:t>
            </a:r>
          </a:p>
          <a:p>
            <a:pPr lvl="1"/>
            <a:r>
              <a:rPr lang="es-LA" sz="1800" b="0" i="0" strike="noStrike" cap="none" spc="0" baseline="0">
                <a:solidFill>
                  <a:srgbClr val="000000"/>
                </a:solidFill>
                <a:effectLst/>
                <a:latin typeface="Calibri"/>
                <a:ea typeface="Calibri"/>
                <a:cs typeface="Calibri"/>
              </a:rPr>
              <a:t>estado civil;</a:t>
            </a:r>
          </a:p>
          <a:p>
            <a:pPr lvl="1"/>
            <a:r>
              <a:rPr lang="es-LA" sz="1800" b="0" i="0" strike="noStrike" cap="none" spc="0" baseline="0">
                <a:solidFill>
                  <a:srgbClr val="000000"/>
                </a:solidFill>
                <a:effectLst/>
                <a:latin typeface="Calibri"/>
                <a:ea typeface="Calibri"/>
                <a:cs typeface="Calibri"/>
              </a:rPr>
              <a:t>información genética; </a:t>
            </a:r>
          </a:p>
          <a:p>
            <a:pPr lvl="1"/>
            <a:r>
              <a:rPr lang="es-LA" sz="1800" b="0" i="0" strike="noStrike" cap="none" spc="0" baseline="0">
                <a:solidFill>
                  <a:srgbClr val="000000"/>
                </a:solidFill>
                <a:effectLst/>
                <a:latin typeface="Calibri"/>
                <a:ea typeface="Calibri"/>
                <a:cs typeface="Calibri"/>
              </a:rPr>
              <a:t>color; </a:t>
            </a:r>
          </a:p>
          <a:p>
            <a:pPr lvl="1"/>
            <a:r>
              <a:rPr lang="es-LA" sz="1800" b="0" i="0" strike="noStrike" cap="none" spc="0" baseline="0">
                <a:solidFill>
                  <a:srgbClr val="000000"/>
                </a:solidFill>
                <a:effectLst/>
                <a:latin typeface="Calibri"/>
                <a:ea typeface="Calibri"/>
                <a:cs typeface="Calibri"/>
              </a:rPr>
              <a:t>edad (40 años o más);</a:t>
            </a:r>
          </a:p>
          <a:p>
            <a:pPr lvl="1"/>
            <a:r>
              <a:rPr lang="es-LA" sz="1800" b="0" i="0" strike="noStrike" cap="none" spc="0" baseline="0">
                <a:solidFill>
                  <a:srgbClr val="000000"/>
                </a:solidFill>
                <a:effectLst/>
                <a:latin typeface="Calibri"/>
                <a:ea typeface="Calibri"/>
                <a:cs typeface="Calibri"/>
              </a:rPr>
              <a:t>religión, sexo (incluido el embarazo);</a:t>
            </a:r>
          </a:p>
          <a:p>
            <a:pPr lvl="1"/>
            <a:r>
              <a:rPr lang="es-LA" sz="1800" b="0" i="0" strike="noStrike" cap="none" spc="0" baseline="0">
                <a:solidFill>
                  <a:srgbClr val="000000"/>
                </a:solidFill>
                <a:effectLst/>
                <a:latin typeface="Calibri"/>
                <a:ea typeface="Calibri"/>
                <a:cs typeface="Calibri"/>
              </a:rPr>
              <a:t>orientación sexual; </a:t>
            </a:r>
          </a:p>
          <a:p>
            <a:pPr lvl="1"/>
            <a:r>
              <a:rPr lang="es-LA" sz="1800" b="0" i="0" strike="noStrike" cap="none" spc="0" baseline="0">
                <a:solidFill>
                  <a:srgbClr val="000000"/>
                </a:solidFill>
                <a:effectLst/>
                <a:latin typeface="Calibri"/>
                <a:ea typeface="Calibri"/>
                <a:cs typeface="Calibri"/>
              </a:rPr>
              <a:t>identidad de género; o </a:t>
            </a:r>
          </a:p>
          <a:p>
            <a:pPr lvl="1"/>
            <a:r>
              <a:rPr lang="es-LA" sz="1800" b="0" i="0" strike="noStrike" cap="none" spc="0" baseline="0">
                <a:solidFill>
                  <a:srgbClr val="000000"/>
                </a:solidFill>
                <a:effectLst/>
                <a:latin typeface="Calibri"/>
                <a:ea typeface="Calibri"/>
                <a:cs typeface="Calibri"/>
              </a:rPr>
              <a:t>origen nacional.</a:t>
            </a:r>
          </a:p>
          <a:p>
            <a:r>
              <a:rPr lang="es-LA" sz="2200" b="0" i="0" strike="noStrike" cap="none" spc="0" baseline="0">
                <a:solidFill>
                  <a:srgbClr val="000000"/>
                </a:solidFill>
                <a:effectLst/>
                <a:latin typeface="Calibri"/>
                <a:ea typeface="Calibri"/>
                <a:cs typeface="Calibri"/>
              </a:rPr>
              <a:t>La Ley también prohíbe a los empleadores discriminar porque una persona fue víctima de violencia doméstica, un delito sexual o acoso. Los empleadores no pueden discriminar a una persona debido a una decisión de salud reproductiva por parte de la persona o debido a sus responsabilidades familiares.</a:t>
            </a:r>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14045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Delaware – Identidad de género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6" y="1796942"/>
            <a:ext cx="8435667" cy="4761411"/>
          </a:xfrm>
        </p:spPr>
        <p:txBody>
          <a:bodyPr>
            <a:noAutofit/>
          </a:bodyPr>
          <a:lstStyle/>
          <a:p>
            <a:r>
              <a:rPr lang="es-LA" sz="2800" b="0" i="0" strike="noStrike" cap="none" spc="0" baseline="0">
                <a:solidFill>
                  <a:srgbClr val="000000"/>
                </a:solidFill>
                <a:effectLst/>
                <a:latin typeface="Calibri"/>
                <a:ea typeface="Calibri"/>
                <a:cs typeface="Calibri"/>
              </a:rPr>
              <a:t>La Ley define la “identidad de género” como la identidad, apariencia, expresión o comportamiento de una persona relacionados con el género, independientemente del sexo asignado de la persona al nacer. </a:t>
            </a:r>
          </a:p>
          <a:p>
            <a:pPr marL="0" indent="0">
              <a:buNone/>
            </a:pPr>
            <a:endParaRPr lang="en-US" sz="2800"/>
          </a:p>
          <a:p>
            <a:r>
              <a:rPr lang="es-LA" sz="2800" b="0" i="0" strike="noStrike" cap="none" spc="0" baseline="0">
                <a:solidFill>
                  <a:srgbClr val="000000"/>
                </a:solidFill>
                <a:effectLst/>
                <a:latin typeface="Calibri"/>
                <a:ea typeface="Calibri"/>
                <a:cs typeface="Calibri"/>
              </a:rPr>
              <a:t>En virtud de la ley, la identidad de género puede demostrarse mediante una afirmación coherente y uniforme de la identidad de género o cualquier otra evidencia de que la identidad de género se mantiene sinceramente como parte de la identidad central de una persona.</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424045"/>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194313"/>
            <a:ext cx="7358907" cy="787032"/>
          </a:xfrm>
        </p:spPr>
        <p:txBody>
          <a:bodyPr/>
          <a:lstStyle/>
          <a:p>
            <a:r>
              <a:rPr lang="es-LA" sz="2800" b="0" i="0" strike="noStrike" cap="none" spc="0" baseline="0">
                <a:solidFill>
                  <a:srgbClr val="FFFFFF"/>
                </a:solidFill>
                <a:effectLst/>
                <a:latin typeface="Calibri Light"/>
                <a:ea typeface="Calibri Light"/>
                <a:cs typeface="Calibri Light"/>
              </a:rPr>
              <a:t>Además del proceso interno de </a:t>
            </a:r>
            <a:br>
              <a:rPr sz="2800"/>
            </a:br>
            <a:r>
              <a:rPr lang="es-LA" sz="2800" b="0" i="0" strike="noStrike" cap="none" spc="0" baseline="0">
                <a:solidFill>
                  <a:srgbClr val="FFFFFF"/>
                </a:solidFill>
                <a:effectLst/>
                <a:latin typeface="Calibri Light"/>
                <a:ea typeface="Calibri Light"/>
                <a:cs typeface="Calibri Light"/>
              </a:rPr>
              <a:t>quejas de RPM: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324203"/>
            <a:ext cx="8435667" cy="4761411"/>
          </a:xfrm>
        </p:spPr>
        <p:txBody>
          <a:bodyPr>
            <a:noAutofit/>
          </a:bodyPr>
          <a:lstStyle/>
          <a:p>
            <a:pPr marL="0" indent="0" algn="l">
              <a:buNone/>
            </a:pPr>
            <a:r>
              <a:rPr lang="es-LA" sz="2000" b="0" i="0" strike="noStrike" cap="none" spc="0" baseline="0">
                <a:solidFill>
                  <a:srgbClr val="FFFFFF"/>
                </a:solidFill>
                <a:effectLst/>
                <a:latin typeface="Lato"/>
                <a:ea typeface="Lato"/>
                <a:cs typeface="Lato"/>
              </a:rPr>
              <a:t>puede comunicarse con:</a:t>
            </a:r>
            <a:endParaRPr lang="en-US" sz="2000"/>
          </a:p>
          <a:p>
            <a:pPr marL="0" indent="0">
              <a:buNone/>
            </a:pPr>
            <a:r>
              <a:rPr lang="es-LA" sz="2000" b="0" i="0" strike="noStrike" cap="none" spc="0" baseline="0">
                <a:solidFill>
                  <a:srgbClr val="000000"/>
                </a:solidFill>
                <a:effectLst/>
                <a:latin typeface="Calibri"/>
                <a:ea typeface="Calibri"/>
                <a:cs typeface="Calibri"/>
              </a:rPr>
              <a:t>Oficina contra la discriminación del Departamento de Trabajo de Delaware</a:t>
            </a:r>
          </a:p>
          <a:p>
            <a:pPr marL="0" indent="0">
              <a:buNone/>
            </a:pPr>
            <a:endParaRPr lang="en-US" sz="2000"/>
          </a:p>
          <a:p>
            <a:pPr marL="0" indent="0">
              <a:buNone/>
            </a:pPr>
            <a:r>
              <a:rPr lang="es-LA" sz="2000" b="0" i="0" strike="noStrike" cap="none" spc="0" baseline="0">
                <a:solidFill>
                  <a:srgbClr val="000000"/>
                </a:solidFill>
                <a:effectLst/>
                <a:latin typeface="Calibri"/>
                <a:ea typeface="Calibri"/>
                <a:cs typeface="Calibri"/>
              </a:rPr>
              <a:t>Condado de New Castle:</a:t>
            </a:r>
          </a:p>
          <a:p>
            <a:pPr marL="0" indent="0">
              <a:buNone/>
            </a:pPr>
            <a:r>
              <a:rPr lang="es-LA" sz="2000" b="0" i="0" strike="noStrike" cap="none" spc="0" baseline="0">
                <a:solidFill>
                  <a:srgbClr val="000000"/>
                </a:solidFill>
                <a:effectLst/>
                <a:latin typeface="Calibri"/>
                <a:ea typeface="Calibri"/>
                <a:cs typeface="Calibri"/>
              </a:rPr>
              <a:t>4425 N. Market Street, 3.er piso </a:t>
            </a:r>
          </a:p>
          <a:p>
            <a:pPr marL="0" indent="0">
              <a:buNone/>
            </a:pPr>
            <a:r>
              <a:rPr lang="es-LA" sz="2000" b="0" i="0" strike="noStrike" cap="none" spc="0" baseline="0">
                <a:solidFill>
                  <a:srgbClr val="000000"/>
                </a:solidFill>
                <a:effectLst/>
                <a:latin typeface="Calibri"/>
                <a:ea typeface="Calibri"/>
                <a:cs typeface="Calibri"/>
              </a:rPr>
              <a:t>Wilmington, DE 19802</a:t>
            </a:r>
          </a:p>
          <a:p>
            <a:pPr marL="0" indent="0">
              <a:buNone/>
            </a:pPr>
            <a:r>
              <a:rPr lang="es-LA" sz="2000" b="0" i="0" strike="noStrike" cap="none" spc="0" baseline="0">
                <a:solidFill>
                  <a:srgbClr val="000000"/>
                </a:solidFill>
                <a:effectLst/>
                <a:latin typeface="Calibri"/>
                <a:ea typeface="Calibri"/>
                <a:cs typeface="Calibri"/>
              </a:rPr>
              <a:t>teléfono: (302) 761-8200</a:t>
            </a:r>
          </a:p>
          <a:p>
            <a:pPr marL="0" indent="0">
              <a:buNone/>
            </a:pPr>
            <a:endParaRPr lang="en-US" sz="2000"/>
          </a:p>
          <a:p>
            <a:pPr marL="0" indent="0">
              <a:buNone/>
            </a:pPr>
            <a:r>
              <a:rPr lang="es-LA" sz="2000" b="0" i="0" strike="noStrike" cap="none" spc="0" baseline="0">
                <a:solidFill>
                  <a:srgbClr val="000000"/>
                </a:solidFill>
                <a:effectLst/>
                <a:latin typeface="Calibri"/>
                <a:ea typeface="Calibri"/>
                <a:cs typeface="Calibri"/>
              </a:rPr>
              <a:t>Condados de Kent/Sussex:</a:t>
            </a:r>
          </a:p>
          <a:p>
            <a:pPr marL="0" indent="0">
              <a:buNone/>
            </a:pPr>
            <a:r>
              <a:rPr lang="es-LA" sz="2000" b="0" i="0" strike="noStrike" cap="none" spc="0" baseline="0">
                <a:solidFill>
                  <a:srgbClr val="000000"/>
                </a:solidFill>
                <a:effectLst/>
                <a:latin typeface="Calibri"/>
                <a:ea typeface="Calibri"/>
                <a:cs typeface="Calibri"/>
              </a:rPr>
              <a:t>Blue Hen Corporate Center 655 S. Bay Road, Suite 2H </a:t>
            </a:r>
          </a:p>
          <a:p>
            <a:pPr marL="0" indent="0">
              <a:buNone/>
            </a:pPr>
            <a:r>
              <a:rPr lang="es-LA" sz="2000" b="0" i="0" strike="noStrike" cap="none" spc="0" baseline="0">
                <a:solidFill>
                  <a:srgbClr val="000000"/>
                </a:solidFill>
                <a:effectLst/>
                <a:latin typeface="Calibri"/>
                <a:ea typeface="Calibri"/>
                <a:cs typeface="Calibri"/>
              </a:rPr>
              <a:t>Dover, DE 19901 </a:t>
            </a:r>
          </a:p>
          <a:p>
            <a:pPr marL="0" indent="0">
              <a:buNone/>
            </a:pPr>
            <a:r>
              <a:rPr lang="es-LA" sz="2000" b="0" i="0" strike="noStrike" cap="none" spc="0" baseline="0">
                <a:solidFill>
                  <a:srgbClr val="000000"/>
                </a:solidFill>
                <a:effectLst/>
                <a:latin typeface="Calibri"/>
                <a:ea typeface="Calibri"/>
                <a:cs typeface="Calibri"/>
              </a:rPr>
              <a:t>teléfono: (302) 422-1134</a:t>
            </a:r>
          </a:p>
          <a:p>
            <a:pPr marL="0" indent="0">
              <a:buNone/>
            </a:pPr>
            <a:r>
              <a:rPr lang="es-LA" sz="2000" b="0" i="0" strike="noStrike" cap="none" spc="0" baseline="0">
                <a:solidFill>
                  <a:srgbClr val="000000"/>
                </a:solidFill>
                <a:effectLst/>
                <a:latin typeface="Calibri"/>
                <a:ea typeface="Calibri"/>
                <a:cs typeface="Calibri"/>
                <a:hlinkClick r:id="rId2" history="0"/>
              </a:rPr>
              <a:t>https://dia.delawareworks.com/discrimination/file-a-charge.php</a:t>
            </a:r>
            <a:endParaRPr lang="en-US" sz="2000"/>
          </a:p>
          <a:p>
            <a:pPr marL="0" indent="0">
              <a:buNone/>
            </a:pPr>
            <a:endParaRPr lang="en-US" sz="2000"/>
          </a:p>
          <a:p>
            <a:pPr marL="0" indent="0">
              <a:buNone/>
            </a:pPr>
            <a:endParaRPr lang="en-US" sz="20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310374"/>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0051" y="194313"/>
            <a:ext cx="7358907" cy="787032"/>
          </a:xfrm>
        </p:spPr>
        <p:txBody>
          <a:bodyPr/>
          <a:lstStyle/>
          <a:p>
            <a:r>
              <a:rPr lang="es-LA" sz="2800" b="0" i="0" strike="noStrike" cap="none" spc="0" baseline="0">
                <a:solidFill>
                  <a:srgbClr val="FFFFFF"/>
                </a:solidFill>
                <a:effectLst/>
                <a:latin typeface="Calibri Light"/>
                <a:ea typeface="Calibri Light"/>
                <a:cs typeface="Calibri Light"/>
              </a:rPr>
              <a:t>Leyes de Washington, DC</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6" y="1796942"/>
            <a:ext cx="8435667" cy="4761411"/>
          </a:xfrm>
        </p:spPr>
        <p:txBody>
          <a:bodyPr>
            <a:noAutofit/>
          </a:bodyPr>
          <a:lstStyle/>
          <a:p>
            <a:r>
              <a:rPr lang="es-LA" sz="2000" b="0" i="0" strike="noStrike" cap="none" spc="0" baseline="0">
                <a:solidFill>
                  <a:srgbClr val="000000"/>
                </a:solidFill>
                <a:effectLst/>
                <a:latin typeface="Calibri"/>
                <a:ea typeface="Calibri"/>
                <a:cs typeface="Calibri"/>
              </a:rPr>
              <a:t>En virtud de la Ley de Derechos Humanos del Distrito de Columbia, es ilegal que un empleador o empleado en el Distrito cree un entorno hostil basado en cualquier característica protegida cubierta por la ley. Además, todos los empleados están protegidos por la ley federal, Título VII de la Ley de Derechos Civiles de 1964.</a:t>
            </a:r>
          </a:p>
          <a:p>
            <a:pPr marL="0" indent="0">
              <a:buNone/>
            </a:pPr>
            <a:endParaRPr lang="en-US" sz="2000"/>
          </a:p>
          <a:p>
            <a:r>
              <a:rPr lang="es-LA" sz="2000" b="0" i="0" strike="noStrike" cap="none" spc="0" baseline="0">
                <a:solidFill>
                  <a:srgbClr val="000000"/>
                </a:solidFill>
                <a:effectLst/>
                <a:latin typeface="Calibri"/>
                <a:ea typeface="Calibri"/>
                <a:cs typeface="Calibri"/>
              </a:rPr>
              <a:t>La Ley 22-196 del Distrito de Columbia, Ley de Enmienda a la Equidad de los Trabajadores con Salarios Propinas de 2018, requiere capacitación sobre prevención del acoso para los empleados que trabajan para obtener propinas en la industria hotelera (restaurantes, bares, hoteles), mantenimiento de edificios y seguridad. </a:t>
            </a:r>
          </a:p>
          <a:p>
            <a:pPr marL="0" indent="0">
              <a:buNone/>
            </a:pPr>
            <a:endParaRPr lang="en-US" sz="2000"/>
          </a:p>
          <a:p>
            <a:r>
              <a:rPr lang="es-LA" sz="2000" b="0" i="0" strike="noStrike" cap="none" spc="0" baseline="0">
                <a:solidFill>
                  <a:srgbClr val="000000"/>
                </a:solidFill>
                <a:effectLst/>
                <a:latin typeface="Calibri"/>
                <a:ea typeface="Calibri"/>
                <a:cs typeface="Calibri"/>
              </a:rPr>
              <a:t>Tanto la ley de la ciudad como la federal protegen a cualquier persona de represalias que presente una queja o participe en una investigación de una queja de acoso sexual.</a:t>
            </a:r>
          </a:p>
          <a:p>
            <a:pPr marL="0" indent="0">
              <a:buNone/>
            </a:pPr>
            <a:endParaRPr lang="en-US" sz="1800"/>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84982"/>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Washington, DC - Clases protegidas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6" y="1475204"/>
            <a:ext cx="8435667" cy="4761411"/>
          </a:xfrm>
        </p:spPr>
        <p:txBody>
          <a:bodyPr>
            <a:noAutofit/>
          </a:bodyPr>
          <a:lstStyle/>
          <a:p>
            <a:pPr marL="0" indent="0">
              <a:buNone/>
            </a:pPr>
            <a:r>
              <a:rPr lang="es-LA" sz="1800" b="0" i="0" strike="noStrike" cap="none" spc="0" baseline="0">
                <a:solidFill>
                  <a:srgbClr val="000000"/>
                </a:solidFill>
                <a:effectLst/>
                <a:latin typeface="Calibri"/>
                <a:ea typeface="Calibri"/>
                <a:cs typeface="Calibri"/>
              </a:rPr>
              <a:t>Las leyes del Distrito de Columbia prohíben la discriminación basada en:</a:t>
            </a:r>
          </a:p>
          <a:p>
            <a:r>
              <a:rPr lang="es-LA" sz="1600" b="0" i="0" strike="noStrike" cap="none" spc="0" baseline="0">
                <a:solidFill>
                  <a:srgbClr val="000000"/>
                </a:solidFill>
                <a:effectLst/>
                <a:latin typeface="Calibri"/>
                <a:ea typeface="Calibri"/>
                <a:cs typeface="Calibri"/>
              </a:rPr>
              <a:t>Raza o color</a:t>
            </a:r>
          </a:p>
          <a:p>
            <a:r>
              <a:rPr lang="es-LA" sz="1600" b="0" i="0" strike="noStrike" cap="none" spc="0" baseline="0">
                <a:solidFill>
                  <a:srgbClr val="000000"/>
                </a:solidFill>
                <a:effectLst/>
                <a:latin typeface="Calibri"/>
                <a:ea typeface="Calibri"/>
                <a:cs typeface="Calibri"/>
              </a:rPr>
              <a:t>Origen nacional, ascendencia u origen étnico</a:t>
            </a:r>
          </a:p>
          <a:p>
            <a:r>
              <a:rPr lang="es-LA" sz="1600" b="0" i="0" strike="noStrike" cap="none" spc="0" baseline="0">
                <a:solidFill>
                  <a:srgbClr val="000000"/>
                </a:solidFill>
                <a:effectLst/>
                <a:latin typeface="Calibri"/>
                <a:ea typeface="Calibri"/>
                <a:cs typeface="Calibri"/>
              </a:rPr>
              <a:t>Religión</a:t>
            </a:r>
          </a:p>
          <a:p>
            <a:r>
              <a:rPr lang="es-LA" sz="1600" b="0" i="0" strike="noStrike" cap="none" spc="0" baseline="0">
                <a:solidFill>
                  <a:srgbClr val="000000"/>
                </a:solidFill>
                <a:effectLst/>
                <a:latin typeface="Calibri"/>
                <a:ea typeface="Calibri"/>
                <a:cs typeface="Calibri"/>
              </a:rPr>
              <a:t>Decisiones sobre sexo, sexo, embarazo y parto (y afecciones médicas relacionadas), lactancia o salud reproductiva</a:t>
            </a:r>
          </a:p>
          <a:p>
            <a:r>
              <a:rPr lang="es-LA" sz="1600" b="0" i="0" strike="noStrike" cap="none" spc="0" baseline="0">
                <a:solidFill>
                  <a:srgbClr val="000000"/>
                </a:solidFill>
                <a:effectLst/>
                <a:latin typeface="Calibri"/>
                <a:ea typeface="Calibri"/>
                <a:cs typeface="Calibri"/>
              </a:rPr>
              <a:t>Edad (18 años o más)</a:t>
            </a:r>
          </a:p>
          <a:p>
            <a:r>
              <a:rPr lang="es-LA" sz="1600" b="0" i="0" strike="noStrike" cap="none" spc="0" baseline="0">
                <a:solidFill>
                  <a:srgbClr val="000000"/>
                </a:solidFill>
                <a:effectLst/>
                <a:latin typeface="Calibri"/>
                <a:ea typeface="Calibri"/>
                <a:cs typeface="Calibri"/>
              </a:rPr>
              <a:t>Estado civil, pareja doméstica o estado familiar </a:t>
            </a:r>
          </a:p>
          <a:p>
            <a:r>
              <a:rPr lang="es-LA" sz="1600" b="0" i="0" strike="noStrike" cap="none" spc="0" baseline="0">
                <a:solidFill>
                  <a:srgbClr val="000000"/>
                </a:solidFill>
                <a:effectLst/>
                <a:latin typeface="Calibri"/>
                <a:ea typeface="Calibri"/>
                <a:cs typeface="Calibri"/>
              </a:rPr>
              <a:t>Aspecto personal</a:t>
            </a:r>
          </a:p>
          <a:p>
            <a:r>
              <a:rPr lang="es-LA" sz="1600" b="0" i="0" strike="noStrike" cap="none" spc="0" baseline="0">
                <a:solidFill>
                  <a:srgbClr val="000000"/>
                </a:solidFill>
                <a:effectLst/>
                <a:latin typeface="Calibri"/>
                <a:ea typeface="Calibri"/>
                <a:cs typeface="Calibri"/>
              </a:rPr>
              <a:t>Orientación sexual, identidad o expresión de género</a:t>
            </a:r>
          </a:p>
          <a:p>
            <a:r>
              <a:rPr lang="es-LA" sz="1600" b="0" i="0" strike="noStrike" cap="none" spc="0" baseline="0">
                <a:solidFill>
                  <a:srgbClr val="000000"/>
                </a:solidFill>
                <a:effectLst/>
                <a:latin typeface="Calibri"/>
                <a:ea typeface="Calibri"/>
                <a:cs typeface="Calibri"/>
              </a:rPr>
              <a:t>Responsabilidades familiares</a:t>
            </a:r>
          </a:p>
          <a:p>
            <a:r>
              <a:rPr lang="es-LA" sz="1600" b="0" i="0" strike="noStrike" cap="none" spc="0" baseline="0">
                <a:solidFill>
                  <a:srgbClr val="000000"/>
                </a:solidFill>
                <a:effectLst/>
                <a:latin typeface="Calibri"/>
                <a:ea typeface="Calibri"/>
                <a:cs typeface="Calibri"/>
              </a:rPr>
              <a:t>Afiliación política</a:t>
            </a:r>
          </a:p>
          <a:p>
            <a:r>
              <a:rPr lang="es-LA" sz="1600" b="0" i="0" strike="noStrike" cap="none" spc="0" baseline="0">
                <a:solidFill>
                  <a:srgbClr val="000000"/>
                </a:solidFill>
                <a:effectLst/>
                <a:latin typeface="Calibri"/>
                <a:ea typeface="Calibri"/>
                <a:cs typeface="Calibri"/>
              </a:rPr>
              <a:t>Información genética o de discapacidad (incluido el VIH/SIDA)</a:t>
            </a:r>
          </a:p>
          <a:p>
            <a:r>
              <a:rPr lang="es-LA" sz="1600" b="0" i="0" strike="noStrike" cap="none" spc="0" baseline="0">
                <a:solidFill>
                  <a:srgbClr val="000000"/>
                </a:solidFill>
                <a:effectLst/>
                <a:latin typeface="Calibri"/>
                <a:ea typeface="Calibri"/>
                <a:cs typeface="Calibri"/>
              </a:rPr>
              <a:t>Matriculación (estado de inscripción en la escuela)</a:t>
            </a:r>
          </a:p>
          <a:p>
            <a:r>
              <a:rPr lang="es-LA" sz="1600" b="0" i="0" strike="noStrike" cap="none" spc="0" baseline="0">
                <a:solidFill>
                  <a:srgbClr val="000000"/>
                </a:solidFill>
                <a:effectLst/>
                <a:latin typeface="Calibri"/>
                <a:ea typeface="Calibri"/>
                <a:cs typeface="Calibri"/>
              </a:rPr>
              <a:t>Fuente de ingresos, lugar de residencia o negocio, o información crediticia</a:t>
            </a:r>
          </a:p>
          <a:p>
            <a:r>
              <a:rPr lang="es-LA" sz="1600" b="0" i="0" strike="noStrike" cap="none" spc="0" baseline="0">
                <a:solidFill>
                  <a:srgbClr val="000000"/>
                </a:solidFill>
                <a:effectLst/>
                <a:latin typeface="Calibri"/>
                <a:ea typeface="Calibri"/>
                <a:cs typeface="Calibri"/>
              </a:rPr>
              <a:t>Estado como víctima de un delito intrafamiliar, o estado como víctima o familiar de una víctima de violencia doméstica, un delito sexual o acoso</a:t>
            </a:r>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45636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per with a check mark and a pencil">
            <a:extLst>
              <a:ext uri="{FF2B5EF4-FFF2-40B4-BE49-F238E27FC236}">
                <a16:creationId xmlns:a16="http://schemas.microsoft.com/office/drawing/2014/main" id="{14B941B7-3E85-935B-EB67-3BC34470A4D9}"/>
              </a:ext>
            </a:extLst>
          </p:cNvPr>
          <p:cNvPicPr>
            <a:picLocks noChangeAspect="1"/>
          </p:cNvPicPr>
          <p:nvPr/>
        </p:nvPicPr>
        <p:blipFill>
          <a:blip r:embed="rId3">
            <a:duotone>
              <a:prstClr val="black"/>
              <a:schemeClr val="accent2">
                <a:tint val="45000"/>
                <a:satMod val="400000"/>
              </a:schemeClr>
            </a:duotone>
            <a:extLst>
              <a:ext uri="{837473B0-CC2E-450A-ABE3-18F120FF3D39}">
                <a1611:picAttrSrcUrl xmlns:a1611="http://schemas.microsoft.com/office/drawing/2016/11/main" r:id="rId4"/>
              </a:ext>
            </a:extLst>
          </a:blip>
          <a:stretch>
            <a:fillRect/>
          </a:stretch>
        </p:blipFill>
        <p:spPr>
          <a:xfrm>
            <a:off x="5554154" y="1901825"/>
            <a:ext cx="3349563" cy="3435450"/>
          </a:xfrm>
          <a:prstGeom prst="rect">
            <a:avLst/>
          </a:prstGeom>
        </p:spPr>
      </p:pic>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p:txBody>
          <a:bodyPr/>
          <a:lstStyle/>
          <a:p>
            <a:r>
              <a:rPr lang="es-LA" sz="3200" b="1" i="0" strike="noStrike" cap="none" spc="0" baseline="0">
                <a:solidFill>
                  <a:srgbClr val="FFFFFF"/>
                </a:solidFill>
                <a:effectLst/>
                <a:latin typeface="Calibri Light"/>
                <a:ea typeface="Calibri Light"/>
                <a:cs typeface="Calibri Light"/>
              </a:rPr>
              <a:t>Objetivos </a:t>
            </a:r>
          </a:p>
        </p:txBody>
      </p:sp>
      <p:sp>
        <p:nvSpPr>
          <p:cNvPr id="3" name="Content Placeholder 2">
            <a:extLst>
              <a:ext uri="{FF2B5EF4-FFF2-40B4-BE49-F238E27FC236}">
                <a16:creationId xmlns:a16="http://schemas.microsoft.com/office/drawing/2014/main" id="{393FB37D-6618-4F34-953E-969C30912F90}"/>
              </a:ext>
            </a:extLst>
          </p:cNvPr>
          <p:cNvSpPr>
            <a:spLocks noGrp="1"/>
          </p:cNvSpPr>
          <p:nvPr>
            <p:ph idx="1"/>
          </p:nvPr>
        </p:nvSpPr>
        <p:spPr>
          <a:xfrm>
            <a:off x="696964" y="1901825"/>
            <a:ext cx="4857190" cy="5049593"/>
          </a:xfrm>
        </p:spPr>
        <p:txBody>
          <a:bodyPr/>
          <a:lstStyle/>
          <a:p>
            <a:r>
              <a:rPr lang="es-LA" sz="2800" b="0" i="0" strike="noStrike" cap="none" spc="0" baseline="0">
                <a:solidFill>
                  <a:srgbClr val="000000"/>
                </a:solidFill>
                <a:effectLst/>
                <a:latin typeface="Calibri"/>
                <a:ea typeface="Calibri"/>
                <a:cs typeface="Calibri"/>
              </a:rPr>
              <a:t>Reconocer el acoso</a:t>
            </a:r>
          </a:p>
          <a:p>
            <a:r>
              <a:rPr lang="es-LA" sz="2800" b="0" i="0" strike="noStrike" cap="none" spc="0" baseline="0">
                <a:solidFill>
                  <a:srgbClr val="000000"/>
                </a:solidFill>
                <a:effectLst/>
                <a:latin typeface="Calibri"/>
                <a:ea typeface="Calibri"/>
                <a:cs typeface="Calibri"/>
              </a:rPr>
              <a:t>Prevenir el acoso</a:t>
            </a:r>
          </a:p>
          <a:p>
            <a:r>
              <a:rPr lang="es-LA" sz="2800" b="0" i="0" strike="noStrike" cap="none" spc="0" baseline="0">
                <a:solidFill>
                  <a:srgbClr val="000000"/>
                </a:solidFill>
                <a:effectLst/>
                <a:latin typeface="Calibri"/>
                <a:ea typeface="Calibri"/>
                <a:cs typeface="Calibri"/>
              </a:rPr>
              <a:t>Reconocer e informar conductas abusivas </a:t>
            </a:r>
          </a:p>
          <a:p>
            <a:r>
              <a:rPr lang="es-LA" sz="2800" b="0" i="0" strike="noStrike" cap="none" spc="0" baseline="0">
                <a:solidFill>
                  <a:srgbClr val="000000"/>
                </a:solidFill>
                <a:effectLst/>
                <a:latin typeface="Calibri"/>
                <a:ea typeface="Calibri"/>
                <a:cs typeface="Calibri"/>
              </a:rPr>
              <a:t>Derechos y responsabilidades si ocurre una conducta indebida </a:t>
            </a:r>
          </a:p>
          <a:p>
            <a:r>
              <a:rPr lang="es-LA" sz="2800" b="0" i="0" strike="noStrike" cap="none" spc="0" baseline="0">
                <a:solidFill>
                  <a:srgbClr val="000000"/>
                </a:solidFill>
                <a:effectLst/>
                <a:latin typeface="Calibri"/>
                <a:ea typeface="Calibri"/>
                <a:cs typeface="Calibri"/>
              </a:rPr>
              <a:t>Recursos disponibles </a:t>
            </a:r>
          </a:p>
          <a:p>
            <a:r>
              <a:rPr lang="es-LA" sz="2800" b="0" i="0" strike="noStrike" cap="none" spc="0" baseline="0">
                <a:solidFill>
                  <a:srgbClr val="000000"/>
                </a:solidFill>
                <a:effectLst/>
                <a:latin typeface="Calibri"/>
                <a:ea typeface="Calibri"/>
                <a:cs typeface="Calibri"/>
              </a:rPr>
              <a:t>Practicar en escenarios </a:t>
            </a:r>
          </a:p>
        </p:txBody>
      </p:sp>
      <p:sp>
        <p:nvSpPr>
          <p:cNvPr id="5" name="Slide Number Placeholder 4">
            <a:extLst>
              <a:ext uri="{FF2B5EF4-FFF2-40B4-BE49-F238E27FC236}">
                <a16:creationId xmlns:a16="http://schemas.microsoft.com/office/drawing/2014/main" id="{4272448E-1CAA-4EF1-A9C1-52547A35B05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79083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194313"/>
            <a:ext cx="7358907" cy="787032"/>
          </a:xfrm>
        </p:spPr>
        <p:txBody>
          <a:bodyPr/>
          <a:lstStyle/>
          <a:p>
            <a:r>
              <a:rPr lang="es-LA" sz="2400" b="0" i="0" strike="noStrike" cap="none" spc="0" baseline="0">
                <a:solidFill>
                  <a:srgbClr val="FFFFFF"/>
                </a:solidFill>
                <a:effectLst/>
                <a:latin typeface="Calibri Light"/>
                <a:ea typeface="Calibri Light"/>
                <a:cs typeface="Calibri Light"/>
              </a:rPr>
              <a:t>Washington, DC - Acoso de empleados y no empleados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r>
              <a:rPr lang="es-LA" sz="2000" b="0" i="0" strike="noStrike" cap="none" spc="0" baseline="0">
                <a:solidFill>
                  <a:srgbClr val="000000"/>
                </a:solidFill>
                <a:effectLst/>
                <a:latin typeface="Calibri"/>
                <a:ea typeface="Calibri"/>
                <a:cs typeface="Calibri"/>
              </a:rPr>
              <a:t>Las leyes del Distrito de Columbia y la Ley de Derechos Civiles de 1964 protegen a los empleados y no empleados del acoso sexual.</a:t>
            </a:r>
          </a:p>
          <a:p>
            <a:pPr lvl="1"/>
            <a:r>
              <a:rPr lang="es-LA" sz="1700" b="0" i="0" strike="noStrike" cap="none" spc="0" baseline="0">
                <a:solidFill>
                  <a:srgbClr val="000000"/>
                </a:solidFill>
                <a:effectLst/>
                <a:latin typeface="Calibri"/>
                <a:ea typeface="Calibri"/>
                <a:cs typeface="Calibri"/>
              </a:rPr>
              <a:t>Los empleados incluyen compañeros de trabajo, supervisores y gerentes. </a:t>
            </a:r>
          </a:p>
          <a:p>
            <a:pPr lvl="1"/>
            <a:r>
              <a:rPr lang="es-LA" sz="1700" b="0" i="0" strike="noStrike" cap="none" spc="0" baseline="0">
                <a:solidFill>
                  <a:srgbClr val="000000"/>
                </a:solidFill>
                <a:effectLst/>
                <a:latin typeface="Calibri"/>
                <a:ea typeface="Calibri"/>
                <a:cs typeface="Calibri"/>
              </a:rPr>
              <a:t>Las personas que no son empleados incluyen personas que no son empleados, pero que están prestando servicios directamente para un empleador, como contratistas, consultores o trabajadores temporales.</a:t>
            </a:r>
          </a:p>
          <a:p>
            <a:endParaRPr lang="en-US" sz="2000"/>
          </a:p>
          <a:p>
            <a:r>
              <a:rPr lang="es-LA" sz="2000" b="0" i="0" strike="noStrike" cap="none" spc="0" baseline="0">
                <a:solidFill>
                  <a:srgbClr val="000000"/>
                </a:solidFill>
                <a:effectLst/>
                <a:latin typeface="Calibri"/>
                <a:ea typeface="Calibri"/>
                <a:cs typeface="Calibri"/>
              </a:rPr>
              <a:t>Las víctimas de acoso sexual pueden incluir a empleados y no empleados cuando son acosados sexualmente por otros empleados o no empleados.</a:t>
            </a:r>
          </a:p>
          <a:p>
            <a:pPr marL="0" indent="0">
              <a:buNone/>
            </a:pPr>
            <a:endParaRPr lang="en-US" sz="2000"/>
          </a:p>
          <a:p>
            <a:r>
              <a:rPr lang="es-LA" sz="2000" b="0" i="0" strike="noStrike" cap="none" spc="0" baseline="0">
                <a:solidFill>
                  <a:srgbClr val="000000"/>
                </a:solidFill>
                <a:effectLst/>
                <a:latin typeface="Calibri"/>
                <a:ea typeface="Calibri"/>
                <a:cs typeface="Calibri"/>
              </a:rPr>
              <a:t>Los empleados o no empleados que sean testigos del acoso sexual también pueden ser víctimas. </a:t>
            </a:r>
          </a:p>
          <a:p>
            <a:pPr marL="0" indent="0">
              <a:buNone/>
            </a:pPr>
            <a:endParaRPr lang="en-US" sz="2000"/>
          </a:p>
          <a:p>
            <a:r>
              <a:rPr lang="es-LA" sz="2000" b="0" i="0" strike="noStrike" cap="none" spc="0" baseline="0">
                <a:solidFill>
                  <a:srgbClr val="000000"/>
                </a:solidFill>
                <a:effectLst/>
                <a:latin typeface="Calibri"/>
                <a:ea typeface="Calibri"/>
                <a:cs typeface="Calibri"/>
              </a:rPr>
              <a:t>Los empleadores son responsables del acoso sexual perpetrado por sus empleados y no empleados contra otros empleados y no empleados.</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526441"/>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194313"/>
            <a:ext cx="7358907" cy="787032"/>
          </a:xfrm>
        </p:spPr>
        <p:txBody>
          <a:bodyPr/>
          <a:lstStyle/>
          <a:p>
            <a:r>
              <a:rPr lang="es-LA" sz="2400" b="0" i="0" strike="noStrike" cap="none" spc="0" baseline="0">
                <a:solidFill>
                  <a:srgbClr val="FFFFFF"/>
                </a:solidFill>
                <a:effectLst/>
                <a:latin typeface="Calibri Light"/>
                <a:ea typeface="Calibri Light"/>
                <a:cs typeface="Calibri Light"/>
              </a:rPr>
              <a:t>Washington, DC - Acoso de clientes </a:t>
            </a:r>
            <a:br>
              <a:rPr sz="2400"/>
            </a:br>
            <a:r>
              <a:rPr lang="es-LA" sz="2400" b="0" i="0" strike="noStrike" cap="none" spc="0" baseline="0">
                <a:solidFill>
                  <a:srgbClr val="FFFFFF"/>
                </a:solidFill>
                <a:effectLst/>
                <a:latin typeface="Calibri Light"/>
                <a:ea typeface="Calibri Light"/>
                <a:cs typeface="Calibri Light"/>
              </a:rPr>
              <a:t>y clientes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5" y="1676540"/>
            <a:ext cx="8435667" cy="4761411"/>
          </a:xfrm>
        </p:spPr>
        <p:txBody>
          <a:bodyPr>
            <a:noAutofit/>
          </a:bodyPr>
          <a:lstStyle/>
          <a:p>
            <a:r>
              <a:rPr lang="es-LA" sz="2800" b="0" i="0" strike="noStrike" cap="none" spc="0" baseline="0">
                <a:solidFill>
                  <a:srgbClr val="000000"/>
                </a:solidFill>
                <a:effectLst/>
                <a:latin typeface="Calibri"/>
                <a:ea typeface="Calibri"/>
                <a:cs typeface="Calibri"/>
              </a:rPr>
              <a:t>La Ley de Derechos Civiles de 1964 protege a los clientes y clientes del acoso sexual en “lugares de alojamiento público”, como tiendas, hoteles, restaurantes y bares, teatros, museos, clubes de salud y hospitales.</a:t>
            </a:r>
          </a:p>
          <a:p>
            <a:pPr marL="0" indent="0">
              <a:buNone/>
            </a:pPr>
            <a:endParaRPr lang="en-US" sz="2800"/>
          </a:p>
          <a:p>
            <a:r>
              <a:rPr lang="es-LA" sz="2800" b="0" i="0" strike="noStrike" cap="none" spc="0" baseline="0">
                <a:solidFill>
                  <a:srgbClr val="000000"/>
                </a:solidFill>
                <a:effectLst/>
                <a:latin typeface="Calibri"/>
                <a:ea typeface="Calibri"/>
                <a:cs typeface="Calibri"/>
              </a:rPr>
              <a:t>Los empleadores en “lugares de alojamiento público” son responsables del acoso sexual de Clientes y Clientes cuando son perpetrados por sus Empleados o No empleados.</a:t>
            </a:r>
          </a:p>
          <a:p>
            <a:pPr marL="0" indent="0">
              <a:buNone/>
            </a:pPr>
            <a:endParaRPr lang="en-US" sz="2000"/>
          </a:p>
          <a:p>
            <a:pPr marL="0" indent="0">
              <a:buNone/>
            </a:pPr>
            <a:endParaRPr lang="en-US" sz="20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698074"/>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194313"/>
            <a:ext cx="7358907" cy="787032"/>
          </a:xfrm>
        </p:spPr>
        <p:txBody>
          <a:bodyPr/>
          <a:lstStyle/>
          <a:p>
            <a:r>
              <a:rPr lang="es-LA" sz="2400" b="0" i="0" strike="noStrike" cap="none" spc="0" baseline="0">
                <a:solidFill>
                  <a:srgbClr val="FFFFFF"/>
                </a:solidFill>
                <a:effectLst/>
                <a:latin typeface="Calibri Light"/>
                <a:ea typeface="Calibri Light"/>
                <a:cs typeface="Calibri Light"/>
              </a:rPr>
              <a:t>Washington, DC - Acoso por parte de clientes </a:t>
            </a:r>
            <a:br>
              <a:rPr sz="2400"/>
            </a:br>
            <a:r>
              <a:rPr lang="es-LA" sz="2400" b="0" i="0" strike="noStrike" cap="none" spc="0" baseline="0">
                <a:solidFill>
                  <a:srgbClr val="FFFFFF"/>
                </a:solidFill>
                <a:effectLst/>
                <a:latin typeface="Calibri Light"/>
                <a:ea typeface="Calibri Light"/>
                <a:cs typeface="Calibri Light"/>
              </a:rPr>
              <a:t>y clientes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s-LA" sz="2800" b="0" i="0" strike="noStrike" cap="none" spc="0" baseline="0">
                <a:solidFill>
                  <a:srgbClr val="000000"/>
                </a:solidFill>
                <a:effectLst/>
                <a:latin typeface="Calibri"/>
                <a:ea typeface="Calibri"/>
                <a:cs typeface="Calibri"/>
              </a:rPr>
              <a:t>La Ley de Derechos Civiles de 1964 también prohíbe el acoso sexual de empleados y no empleados por parte de clientes, clientes y terceros.</a:t>
            </a:r>
          </a:p>
          <a:p>
            <a:r>
              <a:rPr lang="es-LA" sz="2800" b="0" i="0" strike="noStrike" cap="none" spc="0" baseline="0">
                <a:solidFill>
                  <a:srgbClr val="000000"/>
                </a:solidFill>
                <a:effectLst/>
                <a:latin typeface="Calibri"/>
                <a:ea typeface="Calibri"/>
                <a:cs typeface="Calibri"/>
              </a:rPr>
              <a:t>Los empleadores son responsables del acoso sexual de sus empleados y no empleados por parte de clientes y clientes.</a:t>
            </a:r>
          </a:p>
          <a:p>
            <a:r>
              <a:rPr lang="es-LA" sz="2800" b="0" i="0" strike="noStrike" cap="none" spc="0" baseline="0">
                <a:solidFill>
                  <a:srgbClr val="000000"/>
                </a:solidFill>
                <a:effectLst/>
                <a:latin typeface="Calibri"/>
                <a:ea typeface="Calibri"/>
                <a:cs typeface="Calibri"/>
              </a:rPr>
              <a:t>Los empleadores también son responsables del acoso sexual de sus empleados y no empleados por parte de terceros, como representantes de ventas, proveedores o repartidores.</a:t>
            </a:r>
          </a:p>
          <a:p>
            <a:pPr marL="0" indent="0">
              <a:buNone/>
            </a:pPr>
            <a:endParaRPr lang="en-US" sz="20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094478"/>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p:txBody>
          <a:bodyPr/>
          <a:lstStyle/>
          <a:p>
            <a:r>
              <a:rPr lang="es-LA" sz="2400" b="0" i="0" strike="noStrike" cap="none" spc="0" baseline="0">
                <a:solidFill>
                  <a:srgbClr val="FFFFFF"/>
                </a:solidFill>
                <a:effectLst/>
                <a:latin typeface="Calibri Light"/>
                <a:ea typeface="Calibri Light"/>
                <a:cs typeface="Calibri Light"/>
              </a:rPr>
              <a:t>Washington D.C. – Escenario A </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p:txBody>
          <a:bodyPr/>
          <a:lstStyle/>
          <a:p>
            <a:pPr marL="0" indent="0">
              <a:buNone/>
            </a:pPr>
            <a:r>
              <a:rPr lang="es-LA" sz="3200" b="0" i="0" strike="noStrike" cap="none" spc="0" baseline="0">
                <a:solidFill>
                  <a:srgbClr val="000000"/>
                </a:solidFill>
                <a:effectLst/>
                <a:latin typeface="Calibri"/>
                <a:ea typeface="Calibri"/>
                <a:cs typeface="Calibri"/>
              </a:rPr>
              <a:t>Sandra es mesera del restaurante y bar The Hungry Skillet. Está prestando servicios de catering por parte del restaurante en una fiesta de licenciatura en una residencia privada. La fiesta se vuelve recóndita y llama a su gerente para decirle que los asistentes a la fiesta le están haciendo crecer repetidamente.</a:t>
            </a:r>
          </a:p>
          <a:p>
            <a:endParaRPr lang="en-US"/>
          </a:p>
          <a:p>
            <a:pPr marL="0" indent="0">
              <a:buNone/>
            </a:pPr>
            <a:endParaRPr lang="en-US"/>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fld id="{BB5FC4A1-A2DE-4EB5-9A46-57D39B4235EC}" type="slidenum">
              <a:rPr lang="en-US" smtClean="0"/>
              <a:t>33</a:t>
            </a:fld>
            <a:endParaRPr lang="en-US"/>
          </a:p>
        </p:txBody>
      </p:sp>
    </p:spTree>
    <p:extLst>
      <p:ext uri="{BB962C8B-B14F-4D97-AF65-F5344CB8AC3E}">
        <p14:creationId xmlns:p14="http://schemas.microsoft.com/office/powerpoint/2010/main" val="2224486015"/>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790526" y="113650"/>
            <a:ext cx="7716872" cy="787032"/>
          </a:xfrm>
        </p:spPr>
        <p:txBody>
          <a:bodyPr/>
          <a:lstStyle/>
          <a:p>
            <a:r>
              <a:rPr lang="es-LA" sz="2000" b="0" i="0" strike="noStrike" cap="none" spc="0" baseline="0">
                <a:solidFill>
                  <a:srgbClr val="FFFFFF"/>
                </a:solidFill>
                <a:effectLst/>
                <a:latin typeface="Lato"/>
                <a:ea typeface="Lato"/>
                <a:cs typeface="Lato"/>
              </a:rPr>
              <a:t>¿Qué puede hacer el gerente? ¿El restaurante es responsable? </a:t>
            </a:r>
            <a:br>
              <a:rPr sz="2000"/>
            </a:br>
            <a:r>
              <a:rPr lang="es-LA" sz="2000" b="0" i="0" strike="noStrike" cap="none" spc="0" baseline="0">
                <a:solidFill>
                  <a:srgbClr val="FFFFFF"/>
                </a:solidFill>
                <a:effectLst/>
                <a:latin typeface="Lato"/>
                <a:ea typeface="Lato"/>
                <a:cs typeface="Lato"/>
              </a:rPr>
              <a:t>Seleccione todas las opciones adecuadas</a:t>
            </a:r>
            <a:endParaRPr lang="en-US"/>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p:txBody>
          <a:bodyPr/>
          <a:lstStyle/>
          <a:p>
            <a:endParaRPr lang="en-US"/>
          </a:p>
          <a:p>
            <a:pPr>
              <a:buFont typeface="Wingdings" panose="05000000000000000000" pitchFamily="2" charset="2"/>
              <a:buChar char="q"/>
            </a:pPr>
            <a:r>
              <a:rPr lang="es-LA" sz="2100" b="0" i="0" strike="noStrike" cap="none" spc="0" baseline="0">
                <a:solidFill>
                  <a:srgbClr val="000000"/>
                </a:solidFill>
                <a:effectLst/>
                <a:latin typeface="Calibri"/>
                <a:ea typeface="Calibri"/>
                <a:cs typeface="Calibri"/>
              </a:rPr>
              <a:t>El gerente debe sugerirle a Sandra que se detenga o hable con el anfitrión de la fiesta, pero no tiene otro recurso porque está en una residencia privada y no en el restaurante.</a:t>
            </a:r>
          </a:p>
          <a:p>
            <a:pPr>
              <a:buFont typeface="Wingdings" panose="05000000000000000000" pitchFamily="2" charset="2"/>
              <a:buChar char="q"/>
            </a:pPr>
            <a:r>
              <a:rPr lang="es-LA" sz="2100" b="0" i="0" strike="noStrike" cap="none" spc="0" baseline="0">
                <a:solidFill>
                  <a:srgbClr val="000000"/>
                </a:solidFill>
                <a:effectLst/>
                <a:latin typeface="Calibri"/>
                <a:ea typeface="Calibri"/>
                <a:cs typeface="Calibri"/>
              </a:rPr>
              <a:t>El gerente puede pedirle a Sandra que ponga al anfitrión de la fiesta en el teléfono y le diga que el acoso debe detenerse, o el servicio de catering será despedido.</a:t>
            </a:r>
          </a:p>
          <a:p>
            <a:pPr>
              <a:buFont typeface="Wingdings" panose="05000000000000000000" pitchFamily="2" charset="2"/>
              <a:buChar char="q"/>
            </a:pPr>
            <a:r>
              <a:rPr lang="es-LA" sz="2100" b="0" i="0" strike="noStrike" cap="none" spc="0" baseline="0">
                <a:solidFill>
                  <a:srgbClr val="000000"/>
                </a:solidFill>
                <a:effectLst/>
                <a:latin typeface="Calibri"/>
                <a:ea typeface="Calibri"/>
                <a:cs typeface="Calibri"/>
              </a:rPr>
              <a:t>El restaurante es responsable de proteger a Sandra del acoso por parte de clientes o clientes.</a:t>
            </a:r>
          </a:p>
          <a:p>
            <a:pPr marL="0" indent="0">
              <a:buNone/>
            </a:pPr>
            <a:endParaRPr lang="en-US"/>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76972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9F0D3-D346-A810-E643-DA58CB83D4AE}"/>
              </a:ext>
            </a:extLst>
          </p:cNvPr>
          <p:cNvSpPr>
            <a:spLocks noGrp="1"/>
          </p:cNvSpPr>
          <p:nvPr>
            <p:ph type="title"/>
          </p:nvPr>
        </p:nvSpPr>
        <p:spPr/>
        <p:txBody>
          <a:bodyPr/>
          <a:lstStyle/>
          <a:p>
            <a:r>
              <a:rPr lang="es-LA" sz="3600" b="0" i="0" strike="noStrike" cap="none" spc="0" baseline="0">
                <a:solidFill>
                  <a:srgbClr val="FFFFFF"/>
                </a:solidFill>
                <a:effectLst/>
                <a:latin typeface="Calibri Light"/>
                <a:ea typeface="Calibri Light"/>
                <a:cs typeface="Calibri Light"/>
              </a:rPr>
              <a:t>Respuesta</a:t>
            </a:r>
          </a:p>
        </p:txBody>
      </p:sp>
      <p:sp>
        <p:nvSpPr>
          <p:cNvPr id="3" name="Content Placeholder 2">
            <a:extLst>
              <a:ext uri="{FF2B5EF4-FFF2-40B4-BE49-F238E27FC236}">
                <a16:creationId xmlns:a16="http://schemas.microsoft.com/office/drawing/2014/main" id="{70A95673-CC42-4B60-6068-15FE79D330EF}"/>
              </a:ext>
            </a:extLst>
          </p:cNvPr>
          <p:cNvSpPr>
            <a:spLocks noGrp="1"/>
          </p:cNvSpPr>
          <p:nvPr>
            <p:ph idx="1"/>
          </p:nvPr>
        </p:nvSpPr>
        <p:spPr>
          <a:xfrm>
            <a:off x="464995" y="2455058"/>
            <a:ext cx="8074836"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	La ubicación fuera del sitio sigue siendo un lugar de trabajo para Sandra como empleada del restaurante. El restaurante es responsable de prevenir el acoso de sus empleados por parte de clientes o clientes y tomar medidas correctivas si esto ocurre. </a:t>
            </a:r>
          </a:p>
          <a:p>
            <a:endParaRPr lang="en-US" sz="2400"/>
          </a:p>
          <a:p>
            <a:r>
              <a:rPr lang="es-LA" sz="2400" b="0" i="0" strike="noStrike" cap="none" spc="0" baseline="0">
                <a:solidFill>
                  <a:srgbClr val="000000"/>
                </a:solidFill>
                <a:effectLst/>
                <a:latin typeface="Calibri"/>
                <a:ea typeface="Calibri"/>
                <a:cs typeface="Calibri"/>
              </a:rPr>
              <a:t>El gerente debe asegurarse de que el acoso se detenga o retire al empleado de la ubicación. </a:t>
            </a:r>
          </a:p>
        </p:txBody>
      </p:sp>
      <p:sp>
        <p:nvSpPr>
          <p:cNvPr id="5" name="Slide Number Placeholder 4">
            <a:extLst>
              <a:ext uri="{FF2B5EF4-FFF2-40B4-BE49-F238E27FC236}">
                <a16:creationId xmlns:a16="http://schemas.microsoft.com/office/drawing/2014/main" id="{BF5B1570-62D2-ED2A-22C1-701BBE52E286}"/>
              </a:ext>
            </a:extLst>
          </p:cNvPr>
          <p:cNvSpPr>
            <a:spLocks noGrp="1"/>
          </p:cNvSpPr>
          <p:nvPr>
            <p:ph type="sldNum" sz="quarter" idx="4"/>
          </p:nvPr>
        </p:nvSpPr>
        <p:spPr/>
        <p:txBody>
          <a:bodyPr/>
          <a:lstStyle/>
          <a:p>
            <a:fld id="{BB5FC4A1-A2DE-4EB5-9A46-57D39B4235EC}" type="slidenum">
              <a:rPr lang="en-US" smtClean="0"/>
              <a:t>35</a:t>
            </a:fld>
            <a:endParaRPr lang="en-US"/>
          </a:p>
        </p:txBody>
      </p:sp>
      <p:pic>
        <p:nvPicPr>
          <p:cNvPr id="6" name="Picture 5">
            <a:extLst>
              <a:ext uri="{FF2B5EF4-FFF2-40B4-BE49-F238E27FC236}">
                <a16:creationId xmlns:a16="http://schemas.microsoft.com/office/drawing/2014/main" id="{FDB49B8D-C6CD-F728-FBEE-0E472B29C854}"/>
              </a:ext>
            </a:extLst>
          </p:cNvPr>
          <p:cNvPicPr>
            <a:picLocks noChangeAspect="1"/>
          </p:cNvPicPr>
          <p:nvPr/>
        </p:nvPicPr>
        <p:blipFill>
          <a:blip r:embed="rId2"/>
          <a:stretch>
            <a:fillRect/>
          </a:stretch>
        </p:blipFill>
        <p:spPr>
          <a:xfrm>
            <a:off x="341389" y="1732044"/>
            <a:ext cx="1085860" cy="1082116"/>
          </a:xfrm>
          <a:prstGeom prst="rect">
            <a:avLst/>
          </a:prstGeom>
        </p:spPr>
      </p:pic>
    </p:spTree>
    <p:extLst>
      <p:ext uri="{BB962C8B-B14F-4D97-AF65-F5344CB8AC3E}">
        <p14:creationId xmlns:p14="http://schemas.microsoft.com/office/powerpoint/2010/main" val="3887989033"/>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p:txBody>
          <a:bodyPr/>
          <a:lstStyle/>
          <a:p>
            <a:r>
              <a:rPr lang="es-LA" sz="2800" b="0" i="0" strike="noStrike" cap="none" spc="0" baseline="0">
                <a:solidFill>
                  <a:srgbClr val="FFFFFF"/>
                </a:solidFill>
                <a:effectLst/>
                <a:latin typeface="Calibri Light"/>
                <a:ea typeface="Calibri Light"/>
                <a:cs typeface="Calibri Light"/>
              </a:rPr>
              <a:t>Washington D.C. – Situación B </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a:xfrm>
            <a:off x="464995" y="2015926"/>
            <a:ext cx="8074836" cy="4842074"/>
          </a:xfrm>
        </p:spPr>
        <p:txBody>
          <a:bodyPr>
            <a:normAutofit/>
          </a:bodyPr>
          <a:lstStyle/>
          <a:p>
            <a:pPr marL="0" indent="0">
              <a:buNone/>
            </a:pPr>
            <a:r>
              <a:rPr lang="es-LA" sz="2800" b="0" i="0" strike="noStrike" cap="none" spc="0" baseline="0">
                <a:solidFill>
                  <a:srgbClr val="000000"/>
                </a:solidFill>
                <a:effectLst/>
                <a:latin typeface="Calibri"/>
                <a:ea typeface="Calibri"/>
                <a:cs typeface="Calibri"/>
              </a:rPr>
              <a:t>El empleado A está siendo capacitado para un ascenso como subgerente en Smithson’s Bar and Grill con responsabilidades de tratar con vendedores, repartidores y proveedores en el bar. Un proveedor hace repetidamente comentarios sugestivos que sugieren que tiene relaciones sexuales. Después de varios encuentros como este, el empleado A se lo dice al gerente. </a:t>
            </a:r>
            <a:endParaRPr lang="en-US" sz="280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81375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830643" y="167043"/>
            <a:ext cx="7482713" cy="524979"/>
          </a:xfrm>
        </p:spPr>
        <p:txBody>
          <a:bodyPr/>
          <a:lstStyle/>
          <a:p>
            <a:r>
              <a:rPr lang="es-LA" sz="2000" b="0" i="0" strike="noStrike" cap="none" spc="0" baseline="0">
                <a:solidFill>
                  <a:srgbClr val="FFFFFF"/>
                </a:solidFill>
                <a:effectLst/>
                <a:latin typeface="Lato"/>
                <a:ea typeface="Lato"/>
                <a:cs typeface="Lato"/>
              </a:rPr>
              <a:t>¿Cuál es el mejor curso de acción del gerente? ¿Es responsable el bar? Seleccione todas las opciones adecuadas:</a:t>
            </a:r>
            <a:endParaRPr lang="en-US"/>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p:txBody>
          <a:bodyPr>
            <a:normAutofit fontScale="92500" lnSpcReduction="20000"/>
          </a:bodyPr>
          <a:lstStyle/>
          <a:p>
            <a:pPr algn="just">
              <a:buFont typeface="Wingdings" panose="05000000000000000000" pitchFamily="2" charset="2"/>
              <a:buChar char="q"/>
            </a:pPr>
            <a:r>
              <a:rPr lang="es-LA" sz="2500" b="0" i="0" strike="noStrike" cap="none" spc="0" baseline="0">
                <a:solidFill>
                  <a:srgbClr val="000000"/>
                </a:solidFill>
                <a:effectLst/>
                <a:latin typeface="Calibri"/>
                <a:ea typeface="Calibri"/>
                <a:cs typeface="Calibri"/>
              </a:rPr>
              <a:t>El bar es responsable de tomar medidas correctivas para proteger al empleado del acoso de un tercero.</a:t>
            </a:r>
          </a:p>
          <a:p>
            <a:pPr marL="0" indent="0" algn="just">
              <a:buNone/>
            </a:pPr>
            <a:endParaRPr lang="en-US" sz="3200"/>
          </a:p>
          <a:p>
            <a:pPr algn="just">
              <a:buFont typeface="Wingdings" panose="05000000000000000000" pitchFamily="2" charset="2"/>
              <a:buChar char="q"/>
            </a:pPr>
            <a:r>
              <a:rPr lang="es-LA" sz="2500" b="0" i="0" strike="noStrike" cap="none" spc="0" baseline="0">
                <a:solidFill>
                  <a:srgbClr val="000000"/>
                </a:solidFill>
                <a:effectLst/>
                <a:latin typeface="Calibri"/>
                <a:ea typeface="Calibri"/>
                <a:cs typeface="Calibri"/>
              </a:rPr>
              <a:t>El gerente debe trasladar al empleado A a diferentes responsabilidades o a un turno diferente para evitar un mayor contacto con el proveedor.</a:t>
            </a:r>
          </a:p>
          <a:p>
            <a:pPr marL="0" indent="0" algn="just">
              <a:buNone/>
            </a:pPr>
            <a:endParaRPr lang="en-US" sz="3200"/>
          </a:p>
          <a:p>
            <a:pPr>
              <a:buFont typeface="Wingdings" panose="05000000000000000000" pitchFamily="2" charset="2"/>
              <a:buChar char="q"/>
            </a:pPr>
            <a:r>
              <a:rPr lang="es-LA" sz="2500" b="0" i="0" strike="noStrike" cap="none" spc="0" baseline="0">
                <a:solidFill>
                  <a:srgbClr val="000000"/>
                </a:solidFill>
                <a:effectLst/>
                <a:latin typeface="Calibri"/>
                <a:ea typeface="Calibri"/>
                <a:cs typeface="Calibri"/>
              </a:rPr>
              <a:t>El gerente debe decirle al empleado A que ignore el comportamiento, ya que el bar no tiene responsabilidad por el comportamiento de esta persona externa.</a:t>
            </a:r>
          </a:p>
          <a:p>
            <a:pPr marL="0" indent="0" algn="just">
              <a:buNone/>
            </a:pPr>
            <a:endParaRPr lang="en-US" sz="3200"/>
          </a:p>
          <a:p>
            <a:pPr algn="just">
              <a:buFont typeface="Wingdings" panose="05000000000000000000" pitchFamily="2" charset="2"/>
              <a:buChar char="q"/>
            </a:pPr>
            <a:r>
              <a:rPr lang="es-LA" sz="2500" b="0" i="0" strike="noStrike" cap="none" spc="0" baseline="0">
                <a:solidFill>
                  <a:srgbClr val="000000"/>
                </a:solidFill>
                <a:effectLst/>
                <a:latin typeface="Calibri"/>
                <a:ea typeface="Calibri"/>
                <a:cs typeface="Calibri"/>
              </a:rPr>
              <a:t>El gerente debe llamar al jefe del proveedor. La compañía del proveedor opera bajo los mismos estándares estatales y federales que la barra y debe estar motivada para corregir el problema. </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07569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1079137" y="244676"/>
            <a:ext cx="6985725" cy="524979"/>
          </a:xfrm>
        </p:spPr>
        <p:txBody>
          <a:bodyPr/>
          <a:lstStyle/>
          <a:p>
            <a:r>
              <a:rPr lang="es-LA" sz="2800" b="0" i="0" strike="noStrike" cap="none" spc="0" baseline="0">
                <a:solidFill>
                  <a:srgbClr val="FFFFFF"/>
                </a:solidFill>
                <a:effectLst/>
                <a:latin typeface="Calibri Light"/>
                <a:ea typeface="Calibri Light"/>
                <a:cs typeface="Calibri Light"/>
              </a:rPr>
              <a:t>Respuesta</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a:xfrm>
            <a:off x="423037" y="2150402"/>
            <a:ext cx="8074836" cy="4842074"/>
          </a:xfrm>
        </p:spPr>
        <p:txBody>
          <a:bodyPr>
            <a:normAutofit/>
          </a:bodyPr>
          <a:lstStyle/>
          <a:p>
            <a:pPr marL="0" indent="0">
              <a:buNone/>
            </a:pPr>
            <a:r>
              <a:rPr lang="es-LA" sz="3200" b="0" i="0" strike="noStrike" cap="none" spc="0" baseline="0">
                <a:solidFill>
                  <a:srgbClr val="000000"/>
                </a:solidFill>
                <a:effectLst/>
                <a:latin typeface="Calibri"/>
                <a:ea typeface="Calibri"/>
                <a:cs typeface="Calibri"/>
              </a:rPr>
              <a:t>	El bar es responsable de proteger a sus empleados y no empleados del acoso de terceros. Cambiar el turno o las tareas del empleado A podría constituir una represalia contra el empleado por presentar el informe y crear responsabilidad por el bar.</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C4AC9D8-8F67-9748-8607-71A798FBD715}"/>
              </a:ext>
            </a:extLst>
          </p:cNvPr>
          <p:cNvPicPr>
            <a:picLocks noChangeAspect="1"/>
          </p:cNvPicPr>
          <p:nvPr/>
        </p:nvPicPr>
        <p:blipFill>
          <a:blip r:embed="rId2"/>
          <a:stretch>
            <a:fillRect/>
          </a:stretch>
        </p:blipFill>
        <p:spPr>
          <a:xfrm>
            <a:off x="185090" y="1429093"/>
            <a:ext cx="1287724" cy="1283284"/>
          </a:xfrm>
          <a:prstGeom prst="rect">
            <a:avLst/>
          </a:prstGeom>
        </p:spPr>
      </p:pic>
    </p:spTree>
    <p:extLst>
      <p:ext uri="{BB962C8B-B14F-4D97-AF65-F5344CB8AC3E}">
        <p14:creationId xmlns:p14="http://schemas.microsoft.com/office/powerpoint/2010/main" val="2088331922"/>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p:txBody>
          <a:bodyPr/>
          <a:lstStyle/>
          <a:p>
            <a:r>
              <a:rPr lang="es-LA" sz="2800" b="0" i="0" strike="noStrike" cap="none" spc="0" baseline="0">
                <a:solidFill>
                  <a:srgbClr val="FFFFFF"/>
                </a:solidFill>
                <a:effectLst/>
                <a:latin typeface="Calibri Light"/>
                <a:ea typeface="Calibri Light"/>
                <a:cs typeface="Calibri Light"/>
              </a:rPr>
              <a:t>Washington D.C. – Situación C </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p:txBody>
          <a:bodyPr>
            <a:normAutofit fontScale="97500" lnSpcReduction="10000"/>
          </a:bodyPr>
          <a:lstStyle/>
          <a:p>
            <a:pPr marL="0" indent="0">
              <a:buNone/>
            </a:pPr>
            <a:r>
              <a:rPr lang="es-LA" sz="2800" b="0" i="0" strike="noStrike" cap="none" spc="0" baseline="0">
                <a:solidFill>
                  <a:srgbClr val="000000"/>
                </a:solidFill>
                <a:effectLst/>
                <a:latin typeface="Calibri"/>
                <a:ea typeface="Calibri"/>
                <a:cs typeface="Calibri"/>
              </a:rPr>
              <a:t>Dos camareros de Sticky Spoon Diner se burlan repetidamente de un cocinero de corto plazo sobre su sexualidad y comportamiento. </a:t>
            </a:r>
          </a:p>
          <a:p>
            <a:pPr marL="0" indent="0">
              <a:buNone/>
            </a:pPr>
            <a:r>
              <a:rPr lang="es-LA" sz="2800" b="0" i="0" strike="noStrike" cap="none" spc="0" baseline="0">
                <a:solidFill>
                  <a:srgbClr val="000000"/>
                </a:solidFill>
                <a:effectLst/>
                <a:latin typeface="Calibri"/>
                <a:ea typeface="Calibri"/>
                <a:cs typeface="Calibri"/>
              </a:rPr>
              <a:t>Sus comentarios en forma de “elogios” son estereotipos finamente ocultos para hombres homosexuales. El cocinero dice que no es gay, pero considera que la insinuación constante es enferma y personalmente ofensiva. </a:t>
            </a:r>
          </a:p>
          <a:p>
            <a:pPr marL="0" indent="0">
              <a:buNone/>
            </a:pPr>
            <a:r>
              <a:rPr lang="es-LA" sz="2800" b="0" i="0" strike="noStrike" cap="none" spc="0" baseline="0">
                <a:solidFill>
                  <a:srgbClr val="000000"/>
                </a:solidFill>
                <a:effectLst/>
                <a:latin typeface="Calibri"/>
                <a:ea typeface="Calibri"/>
                <a:cs typeface="Calibri"/>
              </a:rPr>
              <a:t>Le dice a su gerente, pero el gerente ha presenciado y se ha reído de este comportamiento, y le dice al cocinero que “se levante” y lo apague. El cocinero también sabe que este comportamiento ha ofendido a otros empleados e incluso a los clientes.</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55596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a:xfrm>
            <a:off x="822959" y="182880"/>
            <a:ext cx="7381415" cy="729882"/>
          </a:xfrm>
        </p:spPr>
        <p:txBody>
          <a:bodyPr vert="horz" lIns="91440" tIns="45720" rIns="91440" bIns="45720" rtlCol="0" anchor="ctr">
            <a:normAutofit/>
          </a:bodyPr>
          <a:lstStyle/>
          <a:p>
            <a:r>
              <a:rPr lang="es-LA" sz="2000" b="1" i="0" strike="noStrike" cap="none" spc="0" baseline="0">
                <a:solidFill>
                  <a:srgbClr val="FFFFFF"/>
                </a:solidFill>
                <a:effectLst/>
                <a:latin typeface="Calibri Light"/>
                <a:ea typeface="Calibri Light"/>
                <a:cs typeface="Calibri Light"/>
              </a:rPr>
              <a:t>¿Por qué el fuerte enfoque en el acoso sexual? </a:t>
            </a:r>
          </a:p>
        </p:txBody>
      </p:sp>
      <p:pic>
        <p:nvPicPr>
          <p:cNvPr id="9" name="Content Placeholder 8" descr="A person holding her hand up&#10;&#10;Description automatically generated">
            <a:extLst>
              <a:ext uri="{FF2B5EF4-FFF2-40B4-BE49-F238E27FC236}">
                <a16:creationId xmlns:a16="http://schemas.microsoft.com/office/drawing/2014/main" id="{63F9C1B7-E13F-CFD5-FD70-42068716A066}"/>
              </a:ext>
            </a:extLst>
          </p:cNvPr>
          <p:cNvPicPr>
            <a:picLocks noGrp="1" noChangeAspect="1"/>
          </p:cNvPicPr>
          <p:nvPr>
            <p:ph sz="half" idx="1"/>
          </p:nvPr>
        </p:nvPicPr>
        <p:blipFill>
          <a:blip r:embed="rId3"/>
          <a:stretch>
            <a:fillRect/>
          </a:stretch>
        </p:blipFill>
        <p:spPr>
          <a:xfrm>
            <a:off x="645914" y="1508125"/>
            <a:ext cx="3851672" cy="5135563"/>
          </a:xfrm>
        </p:spPr>
      </p:pic>
      <p:sp>
        <p:nvSpPr>
          <p:cNvPr id="5" name="Slide Number Placeholder 4" hidden="1">
            <a:extLst>
              <a:ext uri="{FF2B5EF4-FFF2-40B4-BE49-F238E27FC236}">
                <a16:creationId xmlns:a16="http://schemas.microsoft.com/office/drawing/2014/main" id="{4272448E-1CAA-4EF1-A9C1-52547A35B05F}"/>
              </a:ext>
            </a:extLst>
          </p:cNvPr>
          <p:cNvSpPr>
            <a:spLocks noGrp="1"/>
          </p:cNvSpPr>
          <p:nvPr>
            <p:ph type="sldNum" sz="quarter" idx="4294967295"/>
          </p:nvPr>
        </p:nvSpPr>
        <p:spPr>
          <a:xfrm>
            <a:off x="8662988" y="6557963"/>
            <a:ext cx="481012"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8" name="TextBox 3">
            <a:extLst>
              <a:ext uri="{FF2B5EF4-FFF2-40B4-BE49-F238E27FC236}">
                <a16:creationId xmlns:a16="http://schemas.microsoft.com/office/drawing/2014/main" id="{FA06ECBC-29C0-BCCC-252E-A8091AA85ABD}"/>
              </a:ext>
            </a:extLst>
          </p:cNvPr>
          <p:cNvGraphicFramePr/>
          <p:nvPr>
            <p:extLst>
              <p:ext uri="{D42A27DB-BD31-4B8C-83A1-F6EECF244321}">
                <p14:modId xmlns:p14="http://schemas.microsoft.com/office/powerpoint/2010/main" val="3008514862"/>
              </p:ext>
            </p:extLst>
          </p:nvPr>
        </p:nvGraphicFramePr>
        <p:xfrm>
          <a:off x="4629150" y="1508760"/>
          <a:ext cx="3886200" cy="5135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0434111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822961" y="362857"/>
            <a:ext cx="6361610" cy="290286"/>
          </a:xfrm>
        </p:spPr>
        <p:txBody>
          <a:bodyPr/>
          <a:lstStyle/>
          <a:p>
            <a:r>
              <a:rPr lang="es-LA" sz="2000" b="0" i="0" strike="noStrike" cap="none" spc="0" baseline="0">
                <a:solidFill>
                  <a:srgbClr val="FFFFFF"/>
                </a:solidFill>
                <a:effectLst/>
                <a:latin typeface="Lato"/>
                <a:ea typeface="Lato"/>
                <a:cs typeface="Lato"/>
              </a:rPr>
              <a:t>¿Quién puede informar esto? Si una investigación confirma este comportamiento de acoso, ¿quién puede ser considerado responsable? Seleccione todas las opciones adecuadas.</a:t>
            </a:r>
            <a:endParaRPr lang="en-US"/>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a:xfrm>
            <a:off x="440951" y="1716279"/>
            <a:ext cx="8074836" cy="4842074"/>
          </a:xfrm>
        </p:spPr>
        <p:txBody>
          <a:bodyPr>
            <a:normAutofit/>
          </a:bodyPr>
          <a:lstStyle/>
          <a:p>
            <a:pPr algn="just">
              <a:buFont typeface="Wingdings" panose="05000000000000000000" pitchFamily="2" charset="2"/>
              <a:buChar char="q"/>
            </a:pPr>
            <a:r>
              <a:rPr lang="es-LA" sz="2800" b="0" i="0" strike="noStrike" cap="none" spc="0" baseline="0">
                <a:solidFill>
                  <a:srgbClr val="000000"/>
                </a:solidFill>
                <a:effectLst/>
                <a:latin typeface="Calibri"/>
                <a:ea typeface="Calibri"/>
                <a:cs typeface="Calibri"/>
              </a:rPr>
              <a:t>El cocinero no es gay, así que no es realmente acoso.</a:t>
            </a:r>
          </a:p>
          <a:p>
            <a:pPr algn="just">
              <a:buFont typeface="Wingdings" panose="05000000000000000000" pitchFamily="2" charset="2"/>
              <a:buChar char="q"/>
            </a:pPr>
            <a:r>
              <a:rPr lang="es-LA" sz="2800" b="0" i="0" strike="noStrike" cap="none" spc="0" baseline="0">
                <a:solidFill>
                  <a:srgbClr val="000000"/>
                </a:solidFill>
                <a:effectLst/>
                <a:latin typeface="Calibri"/>
                <a:ea typeface="Calibri"/>
                <a:cs typeface="Calibri"/>
              </a:rPr>
              <a:t>El cocinero y los testigos pueden informar esto a la alta gerencia del restaurante.</a:t>
            </a:r>
          </a:p>
          <a:p>
            <a:pPr algn="just">
              <a:buFont typeface="Wingdings" panose="05000000000000000000" pitchFamily="2" charset="2"/>
              <a:buChar char="q"/>
            </a:pPr>
            <a:r>
              <a:rPr lang="es-LA" sz="2800" b="0" i="0" strike="noStrike" cap="none" spc="0" baseline="0">
                <a:solidFill>
                  <a:srgbClr val="000000"/>
                </a:solidFill>
                <a:effectLst/>
                <a:latin typeface="Calibri"/>
                <a:ea typeface="Calibri"/>
                <a:cs typeface="Calibri"/>
              </a:rPr>
              <a:t>Este acoso puede ser denunciado por agencias estatales o federales para investigación y medidas correctivas.</a:t>
            </a:r>
          </a:p>
          <a:p>
            <a:pPr algn="just">
              <a:buFont typeface="Wingdings" panose="05000000000000000000" pitchFamily="2" charset="2"/>
              <a:buChar char="q"/>
            </a:pPr>
            <a:r>
              <a:rPr lang="es-LA" sz="2800" b="0" i="0" strike="noStrike" cap="none" spc="0" baseline="0">
                <a:solidFill>
                  <a:srgbClr val="000000"/>
                </a:solidFill>
                <a:effectLst/>
                <a:latin typeface="Calibri"/>
                <a:ea typeface="Calibri"/>
                <a:cs typeface="Calibri"/>
              </a:rPr>
              <a:t>Los acosadores individuales pueden ser considerados responsables.</a:t>
            </a:r>
          </a:p>
          <a:p>
            <a:pPr algn="just">
              <a:buFont typeface="Wingdings" panose="05000000000000000000" pitchFamily="2" charset="2"/>
              <a:buChar char="q"/>
            </a:pPr>
            <a:r>
              <a:rPr lang="es-LA" sz="2800" b="0" i="0" strike="noStrike" cap="none" spc="0" baseline="0">
                <a:solidFill>
                  <a:srgbClr val="000000"/>
                </a:solidFill>
                <a:effectLst/>
                <a:latin typeface="Calibri"/>
                <a:ea typeface="Calibri"/>
                <a:cs typeface="Calibri"/>
              </a:rPr>
              <a:t>El restaurante es responsable de que el gerente no tome medidas correctivas.</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921"/>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F5318-89D8-9F18-7EB1-30215E40ED05}"/>
              </a:ext>
            </a:extLst>
          </p:cNvPr>
          <p:cNvSpPr>
            <a:spLocks noGrp="1"/>
          </p:cNvSpPr>
          <p:nvPr>
            <p:ph type="title"/>
          </p:nvPr>
        </p:nvSpPr>
        <p:spPr>
          <a:xfrm>
            <a:off x="822961" y="362857"/>
            <a:ext cx="6361610" cy="290286"/>
          </a:xfrm>
        </p:spPr>
        <p:txBody>
          <a:bodyPr/>
          <a:lstStyle/>
          <a:p>
            <a:r>
              <a:rPr lang="es-LA" sz="2800" b="0" i="0" strike="noStrike" cap="none" spc="0" baseline="0">
                <a:solidFill>
                  <a:srgbClr val="FFFFFF"/>
                </a:solidFill>
                <a:effectLst/>
                <a:latin typeface="Calibri Light"/>
                <a:ea typeface="Calibri Light"/>
                <a:cs typeface="Calibri Light"/>
              </a:rPr>
              <a:t>Respuesta</a:t>
            </a:r>
          </a:p>
        </p:txBody>
      </p:sp>
      <p:sp>
        <p:nvSpPr>
          <p:cNvPr id="3" name="Content Placeholder 2">
            <a:extLst>
              <a:ext uri="{FF2B5EF4-FFF2-40B4-BE49-F238E27FC236}">
                <a16:creationId xmlns:a16="http://schemas.microsoft.com/office/drawing/2014/main" id="{380B8472-008B-B665-3DCA-B23E79BB89AE}"/>
              </a:ext>
            </a:extLst>
          </p:cNvPr>
          <p:cNvSpPr>
            <a:spLocks noGrp="1"/>
          </p:cNvSpPr>
          <p:nvPr>
            <p:ph idx="1"/>
          </p:nvPr>
        </p:nvSpPr>
        <p:spPr>
          <a:xfrm>
            <a:off x="461137" y="2015926"/>
            <a:ext cx="8074836" cy="4842074"/>
          </a:xfrm>
        </p:spPr>
        <p:txBody>
          <a:bodyPr>
            <a:normAutofit/>
          </a:bodyPr>
          <a:lstStyle/>
          <a:p>
            <a:pPr marL="0" indent="0">
              <a:buNone/>
            </a:pPr>
            <a:r>
              <a:rPr lang="es-LA" sz="2800" b="0" i="0" strike="noStrike" cap="none" spc="0" baseline="0">
                <a:solidFill>
                  <a:srgbClr val="000000"/>
                </a:solidFill>
                <a:effectLst/>
                <a:latin typeface="Calibri"/>
                <a:ea typeface="Calibri"/>
                <a:cs typeface="Calibri"/>
              </a:rPr>
              <a:t>	No hace ninguna diferencia si el cocinero es gay. Esta conducta sexual repetida le resultó ofensiva. Cualquier persona que experimente o sea testigo de acoso ilegal puede denunciarlo al liderazgo de la compañía o a las agencias estatales o federales para que se tomen medidas correctivas. El restaurante es responsable de que el gerente no tome medidas correctivas y detenga el acoso.</a:t>
            </a:r>
          </a:p>
        </p:txBody>
      </p:sp>
      <p:sp>
        <p:nvSpPr>
          <p:cNvPr id="5" name="Slide Number Placeholder 4">
            <a:extLst>
              <a:ext uri="{FF2B5EF4-FFF2-40B4-BE49-F238E27FC236}">
                <a16:creationId xmlns:a16="http://schemas.microsoft.com/office/drawing/2014/main" id="{7E8B8C46-6B87-E3AC-D493-4AD22245F3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E01DDCB-39A3-6565-C066-95AE95F5900D}"/>
              </a:ext>
            </a:extLst>
          </p:cNvPr>
          <p:cNvPicPr>
            <a:picLocks noChangeAspect="1"/>
          </p:cNvPicPr>
          <p:nvPr/>
        </p:nvPicPr>
        <p:blipFill>
          <a:blip r:embed="rId2"/>
          <a:stretch>
            <a:fillRect/>
          </a:stretch>
        </p:blipFill>
        <p:spPr>
          <a:xfrm>
            <a:off x="240715" y="1248880"/>
            <a:ext cx="1324427" cy="1319860"/>
          </a:xfrm>
          <a:prstGeom prst="rect">
            <a:avLst/>
          </a:prstGeom>
        </p:spPr>
      </p:pic>
    </p:spTree>
    <p:extLst>
      <p:ext uri="{BB962C8B-B14F-4D97-AF65-F5344CB8AC3E}">
        <p14:creationId xmlns:p14="http://schemas.microsoft.com/office/powerpoint/2010/main" val="489051755"/>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Además del proceso interno de quejas de RPM: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lgn="l">
              <a:buNone/>
            </a:pPr>
            <a:r>
              <a:rPr lang="es-LA" sz="2000" b="0" i="0" strike="noStrike" cap="none" spc="0" baseline="0">
                <a:solidFill>
                  <a:srgbClr val="000000"/>
                </a:solidFill>
                <a:effectLst/>
                <a:latin typeface="Calibri"/>
                <a:ea typeface="Calibri"/>
                <a:cs typeface="Calibri"/>
              </a:rPr>
              <a:t>Además del proceso interno de quejas de su empleador, en el plazo de un año a partir de la presunta discriminación, puede comunicarse con:</a:t>
            </a:r>
          </a:p>
          <a:p>
            <a:pPr marL="0" indent="0">
              <a:buNone/>
            </a:pPr>
            <a:endParaRPr lang="en-US" sz="2000"/>
          </a:p>
          <a:p>
            <a:pPr marL="0" indent="0">
              <a:buNone/>
            </a:pPr>
            <a:r>
              <a:rPr lang="es-LA" sz="2000" b="0" i="0" strike="noStrike" cap="none" spc="0" baseline="0">
                <a:solidFill>
                  <a:srgbClr val="000000"/>
                </a:solidFill>
                <a:effectLst/>
                <a:latin typeface="Calibri"/>
                <a:ea typeface="Calibri"/>
                <a:cs typeface="Calibri"/>
              </a:rPr>
              <a:t>Oficina de Derechos Humanos del Distrito de Columbia</a:t>
            </a:r>
          </a:p>
          <a:p>
            <a:pPr marL="0" indent="0">
              <a:buNone/>
            </a:pPr>
            <a:r>
              <a:rPr lang="es-LA" sz="2000" b="0" i="0" strike="noStrike" cap="none" spc="0" baseline="0">
                <a:solidFill>
                  <a:srgbClr val="000000"/>
                </a:solidFill>
                <a:effectLst/>
                <a:latin typeface="Calibri"/>
                <a:ea typeface="Calibri"/>
                <a:cs typeface="Calibri"/>
              </a:rPr>
              <a:t>441 4th Street NW, Suite 570 North</a:t>
            </a:r>
          </a:p>
          <a:p>
            <a:pPr marL="0" indent="0">
              <a:buNone/>
            </a:pPr>
            <a:r>
              <a:rPr lang="es-LA" sz="2000" b="0" i="0" strike="noStrike" cap="none" spc="0" baseline="0">
                <a:solidFill>
                  <a:srgbClr val="000000"/>
                </a:solidFill>
                <a:effectLst/>
                <a:latin typeface="Calibri"/>
                <a:ea typeface="Calibri"/>
                <a:cs typeface="Calibri"/>
              </a:rPr>
              <a:t>Washington, DC 20001</a:t>
            </a:r>
          </a:p>
          <a:p>
            <a:pPr marL="0" indent="0">
              <a:buNone/>
            </a:pPr>
            <a:r>
              <a:rPr lang="es-LA" sz="2000" b="0" i="0" strike="noStrike" cap="none" spc="0" baseline="0">
                <a:solidFill>
                  <a:srgbClr val="000000"/>
                </a:solidFill>
                <a:effectLst/>
                <a:latin typeface="Calibri"/>
                <a:ea typeface="Calibri"/>
                <a:cs typeface="Calibri"/>
              </a:rPr>
              <a:t>Teléfono: 202-727-4559</a:t>
            </a:r>
          </a:p>
          <a:p>
            <a:pPr marL="0" indent="0">
              <a:buNone/>
            </a:pPr>
            <a:r>
              <a:rPr lang="es-LA" sz="2000" b="0" i="0" strike="noStrike" cap="none" spc="0" baseline="0">
                <a:solidFill>
                  <a:srgbClr val="000000"/>
                </a:solidFill>
                <a:effectLst/>
                <a:latin typeface="Calibri"/>
                <a:ea typeface="Calibri"/>
                <a:cs typeface="Calibri"/>
              </a:rPr>
              <a:t>Correo electrónico: ohr.intake@dc.gov</a:t>
            </a:r>
          </a:p>
          <a:p>
            <a:pPr marL="0" indent="0">
              <a:buNone/>
            </a:pPr>
            <a:endParaRPr lang="en-US" sz="2000"/>
          </a:p>
          <a:p>
            <a:pPr marL="0" indent="0">
              <a:buNone/>
            </a:pPr>
            <a:r>
              <a:rPr lang="es-LA" sz="2000" b="0" i="0" strike="noStrike" cap="none" spc="0" baseline="0">
                <a:solidFill>
                  <a:srgbClr val="000000"/>
                </a:solidFill>
                <a:effectLst/>
                <a:latin typeface="Calibri"/>
                <a:ea typeface="Calibri"/>
                <a:cs typeface="Calibri"/>
              </a:rPr>
              <a:t>En línea: </a:t>
            </a:r>
            <a:r>
              <a:rPr lang="es-LA" sz="2000" b="0" i="0" strike="noStrike" cap="none" spc="0" baseline="0">
                <a:solidFill>
                  <a:srgbClr val="000000"/>
                </a:solidFill>
                <a:effectLst/>
                <a:latin typeface="Calibri"/>
                <a:ea typeface="Calibri"/>
                <a:cs typeface="Calibri"/>
                <a:hlinkClick r:id="rId2" history="0"/>
              </a:rPr>
              <a:t>https://ohr.dc.gov/service/file-discrimination-complaint</a:t>
            </a:r>
            <a:endParaRPr lang="en-US" sz="2000"/>
          </a:p>
          <a:p>
            <a:pPr marL="0" indent="0">
              <a:buNone/>
            </a:pPr>
            <a:endParaRPr lang="en-US" sz="20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264877"/>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194313"/>
            <a:ext cx="7358907" cy="787032"/>
          </a:xfrm>
        </p:spPr>
        <p:txBody>
          <a:bodyPr/>
          <a:lstStyle/>
          <a:p>
            <a:r>
              <a:rPr lang="es-LA" sz="2800" b="0" i="0" strike="noStrike" cap="none" spc="0" baseline="0">
                <a:solidFill>
                  <a:srgbClr val="FFFFFF"/>
                </a:solidFill>
                <a:effectLst/>
                <a:latin typeface="Calibri Light"/>
                <a:ea typeface="Calibri Light"/>
                <a:cs typeface="Calibri Light"/>
              </a:rPr>
              <a:t>Clases protegidas de Illinois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s-LA" sz="1600" b="0" i="0" strike="noStrike" cap="none" spc="0" baseline="0">
                <a:solidFill>
                  <a:srgbClr val="000000"/>
                </a:solidFill>
                <a:effectLst/>
                <a:latin typeface="Calibri"/>
                <a:ea typeface="Calibri"/>
                <a:cs typeface="Calibri"/>
              </a:rPr>
              <a:t>La Ley de Derechos Humanos de Illinois prohíbe la discriminación y el acoso de los empleados en función de lo siguiente real o percibido:</a:t>
            </a:r>
          </a:p>
          <a:p>
            <a:r>
              <a:rPr lang="es-LA" sz="1600" b="0" i="0" strike="noStrike" cap="none" spc="0" baseline="0">
                <a:solidFill>
                  <a:srgbClr val="000000"/>
                </a:solidFill>
                <a:effectLst/>
                <a:latin typeface="Calibri"/>
                <a:ea typeface="Calibri"/>
                <a:cs typeface="Calibri"/>
              </a:rPr>
              <a:t>Raza</a:t>
            </a:r>
          </a:p>
          <a:p>
            <a:r>
              <a:rPr lang="es-LA" sz="1600" b="0" i="0" strike="noStrike" cap="none" spc="0" baseline="0">
                <a:solidFill>
                  <a:srgbClr val="000000"/>
                </a:solidFill>
                <a:effectLst/>
                <a:latin typeface="Calibri"/>
                <a:ea typeface="Calibri"/>
                <a:cs typeface="Calibri"/>
              </a:rPr>
              <a:t>Color</a:t>
            </a:r>
          </a:p>
          <a:p>
            <a:r>
              <a:rPr lang="es-LA" sz="1600" b="0" i="0" strike="noStrike" cap="none" spc="0" baseline="0">
                <a:solidFill>
                  <a:srgbClr val="000000"/>
                </a:solidFill>
                <a:effectLst/>
                <a:latin typeface="Calibri"/>
                <a:ea typeface="Calibri"/>
                <a:cs typeface="Calibri"/>
              </a:rPr>
              <a:t>Religión</a:t>
            </a:r>
          </a:p>
          <a:p>
            <a:r>
              <a:rPr lang="es-LA" sz="1600" b="0" i="0" strike="noStrike" cap="none" spc="0" baseline="0">
                <a:solidFill>
                  <a:srgbClr val="000000"/>
                </a:solidFill>
                <a:effectLst/>
                <a:latin typeface="Calibri"/>
                <a:ea typeface="Calibri"/>
                <a:cs typeface="Calibri"/>
              </a:rPr>
              <a:t>Origen nacional</a:t>
            </a:r>
          </a:p>
          <a:p>
            <a:r>
              <a:rPr lang="es-LA" sz="1600" b="0" i="0" strike="noStrike" cap="none" spc="0" baseline="0">
                <a:solidFill>
                  <a:srgbClr val="000000"/>
                </a:solidFill>
                <a:effectLst/>
                <a:latin typeface="Calibri"/>
                <a:ea typeface="Calibri"/>
                <a:cs typeface="Calibri"/>
              </a:rPr>
              <a:t>Ancianos</a:t>
            </a:r>
          </a:p>
          <a:p>
            <a:r>
              <a:rPr lang="es-LA" sz="1600" b="0" i="0" strike="noStrike" cap="none" spc="0" baseline="0">
                <a:solidFill>
                  <a:srgbClr val="000000"/>
                </a:solidFill>
                <a:effectLst/>
                <a:latin typeface="Calibri"/>
                <a:ea typeface="Calibri"/>
                <a:cs typeface="Calibri"/>
              </a:rPr>
              <a:t>Edad</a:t>
            </a:r>
          </a:p>
          <a:p>
            <a:r>
              <a:rPr lang="es-LA" sz="1600" b="0" i="0" strike="noStrike" cap="none" spc="0" baseline="0">
                <a:solidFill>
                  <a:srgbClr val="000000"/>
                </a:solidFill>
                <a:effectLst/>
                <a:latin typeface="Calibri"/>
                <a:ea typeface="Calibri"/>
                <a:cs typeface="Calibri"/>
              </a:rPr>
              <a:t>Sexo, orientación sexual o identidad relacionada con el género</a:t>
            </a:r>
          </a:p>
          <a:p>
            <a:r>
              <a:rPr lang="es-LA" sz="1600" b="0" i="0" strike="noStrike" cap="none" spc="0" baseline="0">
                <a:solidFill>
                  <a:srgbClr val="000000"/>
                </a:solidFill>
                <a:effectLst/>
                <a:latin typeface="Calibri"/>
                <a:ea typeface="Calibri"/>
                <a:cs typeface="Calibri"/>
              </a:rPr>
              <a:t>Estado civil</a:t>
            </a:r>
          </a:p>
          <a:p>
            <a:r>
              <a:rPr lang="es-LA" sz="1600" b="0" i="0" strike="noStrike" cap="none" spc="0" baseline="0">
                <a:solidFill>
                  <a:srgbClr val="000000"/>
                </a:solidFill>
                <a:effectLst/>
                <a:latin typeface="Calibri"/>
                <a:ea typeface="Calibri"/>
                <a:cs typeface="Calibri"/>
              </a:rPr>
              <a:t>Estado del orden de protección</a:t>
            </a:r>
          </a:p>
          <a:p>
            <a:r>
              <a:rPr lang="es-LA" sz="1600" b="0" i="0" strike="noStrike" cap="none" spc="0" baseline="0">
                <a:solidFill>
                  <a:srgbClr val="000000"/>
                </a:solidFill>
                <a:effectLst/>
                <a:latin typeface="Calibri"/>
                <a:ea typeface="Calibri"/>
                <a:cs typeface="Calibri"/>
              </a:rPr>
              <a:t>Discapacidad</a:t>
            </a:r>
          </a:p>
          <a:p>
            <a:r>
              <a:rPr lang="es-LA" sz="1600" b="0" i="0" strike="noStrike" cap="none" spc="0" baseline="0">
                <a:solidFill>
                  <a:srgbClr val="000000"/>
                </a:solidFill>
                <a:effectLst/>
                <a:latin typeface="Calibri"/>
                <a:ea typeface="Calibri"/>
                <a:cs typeface="Calibri"/>
              </a:rPr>
              <a:t>Estado militar</a:t>
            </a:r>
          </a:p>
          <a:p>
            <a:r>
              <a:rPr lang="es-LA" sz="1600" b="0" i="0" strike="noStrike" cap="none" spc="0" baseline="0">
                <a:solidFill>
                  <a:srgbClr val="000000"/>
                </a:solidFill>
                <a:effectLst/>
                <a:latin typeface="Calibri"/>
                <a:ea typeface="Calibri"/>
                <a:cs typeface="Calibri"/>
              </a:rPr>
              <a:t>Embarazo</a:t>
            </a:r>
          </a:p>
          <a:p>
            <a:r>
              <a:rPr lang="es-LA" sz="1600" b="0" i="0" strike="noStrike" cap="none" spc="0" baseline="0">
                <a:solidFill>
                  <a:srgbClr val="000000"/>
                </a:solidFill>
                <a:effectLst/>
                <a:latin typeface="Calibri"/>
                <a:ea typeface="Calibri"/>
                <a:cs typeface="Calibri"/>
              </a:rPr>
              <a:t>Despido desfavorable del servicio militar</a:t>
            </a:r>
          </a:p>
          <a:p>
            <a:r>
              <a:rPr lang="es-LA" sz="1600" b="0" i="0" strike="noStrike" cap="none" spc="0" baseline="0">
                <a:solidFill>
                  <a:srgbClr val="000000"/>
                </a:solidFill>
                <a:effectLst/>
                <a:latin typeface="Calibri"/>
                <a:ea typeface="Calibri"/>
                <a:cs typeface="Calibri"/>
              </a:rPr>
              <a:t>Estado de ciudadanía</a:t>
            </a:r>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59379"/>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47625"/>
            <a:ext cx="7358907" cy="787032"/>
          </a:xfrm>
        </p:spPr>
        <p:txBody>
          <a:bodyPr/>
          <a:lstStyle/>
          <a:p>
            <a:r>
              <a:rPr lang="es-LA" sz="2800" b="0" i="0" strike="noStrike" cap="none" spc="0" baseline="0">
                <a:solidFill>
                  <a:srgbClr val="FFFFFF"/>
                </a:solidFill>
                <a:effectLst/>
                <a:latin typeface="Calibri Light"/>
                <a:ea typeface="Calibri Light"/>
                <a:cs typeface="Calibri Light"/>
              </a:rPr>
              <a:t>Ley de Derechos Humanos de Illinois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es-LA" sz="2000" b="0" i="0" strike="noStrike" cap="none" spc="0" baseline="0">
                <a:solidFill>
                  <a:srgbClr val="000000"/>
                </a:solidFill>
                <a:effectLst/>
                <a:latin typeface="Calibri"/>
                <a:ea typeface="Calibri"/>
                <a:cs typeface="Calibri"/>
              </a:rPr>
              <a:t>Prohíbe cualquier comportamiento no deseado o insinuaciones sexuales que:</a:t>
            </a:r>
          </a:p>
          <a:p>
            <a:pPr marL="0" indent="0">
              <a:buNone/>
            </a:pPr>
            <a:endParaRPr lang="en-US" sz="2000"/>
          </a:p>
          <a:p>
            <a:r>
              <a:rPr lang="es-LA" sz="2000" b="0" i="0" strike="noStrike" cap="none" spc="0" baseline="0">
                <a:solidFill>
                  <a:srgbClr val="000000"/>
                </a:solidFill>
                <a:effectLst/>
                <a:latin typeface="Calibri"/>
                <a:ea typeface="Calibri"/>
                <a:cs typeface="Calibri"/>
              </a:rPr>
              <a:t>interferir con el desempeño laboral de una persona, o </a:t>
            </a:r>
          </a:p>
          <a:p>
            <a:r>
              <a:rPr lang="es-LA" sz="2000" b="0" i="0" strike="noStrike" cap="none" spc="0" baseline="0">
                <a:solidFill>
                  <a:srgbClr val="000000"/>
                </a:solidFill>
                <a:effectLst/>
                <a:latin typeface="Calibri"/>
                <a:ea typeface="Calibri"/>
                <a:cs typeface="Calibri"/>
              </a:rPr>
              <a:t>crear un entorno laboral hostil u ofensivo, o </a:t>
            </a:r>
          </a:p>
          <a:p>
            <a:r>
              <a:rPr lang="es-LA" sz="2000" b="0" i="0" strike="noStrike" cap="none" spc="0" baseline="0">
                <a:solidFill>
                  <a:srgbClr val="000000"/>
                </a:solidFill>
                <a:effectLst/>
                <a:latin typeface="Calibri"/>
                <a:ea typeface="Calibri"/>
                <a:cs typeface="Calibri"/>
              </a:rPr>
              <a:t>convertirse en una condición del empleo de una persona o la base para las decisiones de empleo.</a:t>
            </a:r>
          </a:p>
          <a:p>
            <a:pPr marL="0" indent="0">
              <a:buNone/>
            </a:pPr>
            <a:r>
              <a:rPr lang="es-LA" sz="2000" b="0" i="0" strike="noStrike" cap="none" spc="0" baseline="0">
                <a:solidFill>
                  <a:srgbClr val="000000"/>
                </a:solidFill>
                <a:effectLst/>
                <a:latin typeface="Calibri"/>
                <a:ea typeface="Calibri"/>
                <a:cs typeface="Calibri"/>
              </a:rPr>
              <a:t>Protege a empleados y no empleados, como contratistas y consultores.</a:t>
            </a:r>
          </a:p>
          <a:p>
            <a:pPr marL="0" indent="0">
              <a:buNone/>
            </a:pPr>
            <a:endParaRPr lang="en-US" sz="2000"/>
          </a:p>
          <a:p>
            <a:pPr marL="0" indent="0">
              <a:buNone/>
            </a:pPr>
            <a:r>
              <a:rPr lang="es-LA" sz="2000" b="0" i="0" strike="noStrike" cap="none" spc="0" baseline="0">
                <a:solidFill>
                  <a:srgbClr val="000000"/>
                </a:solidFill>
                <a:effectLst/>
                <a:latin typeface="Calibri"/>
                <a:ea typeface="Calibri"/>
                <a:cs typeface="Calibri"/>
              </a:rPr>
              <a:t>Prohíbe las represalias contra un empleado por presentar una queja o participar en una investigación de acoso sexual.</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961399"/>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227563"/>
            <a:ext cx="7358907" cy="787032"/>
          </a:xfrm>
        </p:spPr>
        <p:txBody>
          <a:bodyPr/>
          <a:lstStyle/>
          <a:p>
            <a:r>
              <a:rPr lang="es-LA" sz="2800" b="0" i="0" strike="noStrike" cap="none" spc="0" baseline="0">
                <a:solidFill>
                  <a:srgbClr val="FFFFFF"/>
                </a:solidFill>
                <a:effectLst/>
                <a:latin typeface="Calibri Light"/>
                <a:ea typeface="Calibri Light"/>
                <a:cs typeface="Calibri Light"/>
              </a:rPr>
              <a:t>Ciudad de Chicago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lnSpc>
                <a:spcPct val="100000"/>
              </a:lnSpc>
              <a:buNone/>
            </a:pPr>
            <a:r>
              <a:rPr lang="es-LA" sz="1700" b="0" i="0" strike="noStrike" cap="none" spc="0" baseline="0" dirty="0">
                <a:solidFill>
                  <a:srgbClr val="000000"/>
                </a:solidFill>
                <a:effectLst/>
                <a:latin typeface="Calibri"/>
                <a:ea typeface="Calibri"/>
                <a:cs typeface="Calibri"/>
              </a:rPr>
              <a:t>La ciudad de Chicago define el acoso sexual como cualquier:</a:t>
            </a:r>
          </a:p>
          <a:p>
            <a:pPr marL="0" indent="0">
              <a:lnSpc>
                <a:spcPct val="100000"/>
              </a:lnSpc>
              <a:buNone/>
            </a:pPr>
            <a:r>
              <a:rPr lang="es-LA" sz="1700" b="0" i="0" strike="noStrike" cap="none" spc="0" baseline="0" dirty="0">
                <a:solidFill>
                  <a:srgbClr val="000000"/>
                </a:solidFill>
                <a:effectLst/>
                <a:latin typeface="Calibri"/>
                <a:ea typeface="Calibri"/>
                <a:cs typeface="Calibri"/>
              </a:rPr>
              <a:t>(i) insinuaciones sexuales no deseadas o conductas no deseadas de naturaleza sexual;  </a:t>
            </a:r>
          </a:p>
          <a:p>
            <a:pPr marL="0" indent="0">
              <a:lnSpc>
                <a:spcPct val="100000"/>
              </a:lnSpc>
              <a:buNone/>
            </a:pPr>
            <a:r>
              <a:rPr lang="es-LA" sz="1700" b="0" i="0" strike="noStrike" cap="none" spc="0" baseline="0" dirty="0">
                <a:solidFill>
                  <a:srgbClr val="000000"/>
                </a:solidFill>
                <a:effectLst/>
                <a:latin typeface="Calibri"/>
                <a:ea typeface="Calibri"/>
                <a:cs typeface="Calibri"/>
              </a:rPr>
              <a:t>(ii) solicitudes de favores sexuales o conductas de naturaleza sexual cuando </a:t>
            </a:r>
          </a:p>
          <a:p>
            <a:pPr marL="0" indent="0">
              <a:lnSpc>
                <a:spcPct val="100000"/>
              </a:lnSpc>
              <a:buNone/>
            </a:pPr>
            <a:r>
              <a:rPr lang="es-LA" sz="1700" b="0" i="0" strike="noStrike" cap="none" spc="0" baseline="0" dirty="0">
                <a:solidFill>
                  <a:srgbClr val="000000"/>
                </a:solidFill>
                <a:effectLst/>
                <a:latin typeface="Calibri"/>
                <a:ea typeface="Calibri"/>
                <a:cs typeface="Calibri"/>
              </a:rPr>
              <a:t>   (1) la sumisión a dicha conducta se convierte explícita o implícitamente en un término o condición del empleo de una persona; o </a:t>
            </a:r>
          </a:p>
          <a:p>
            <a:pPr marL="0" indent="0">
              <a:lnSpc>
                <a:spcPct val="100000"/>
              </a:lnSpc>
              <a:buNone/>
            </a:pPr>
            <a:r>
              <a:rPr lang="es-LA" sz="1700" b="0" i="0" strike="noStrike" cap="none" spc="0" baseline="0" dirty="0">
                <a:solidFill>
                  <a:srgbClr val="000000"/>
                </a:solidFill>
                <a:effectLst/>
                <a:latin typeface="Calibri"/>
                <a:ea typeface="Calibri"/>
                <a:cs typeface="Calibri"/>
              </a:rPr>
              <a:t>   (2) la sumisión o el rechazo de dicha conducta por parte de una persona se utiliza como base para cualquier decisión de empleo que afecte a la persona; o </a:t>
            </a:r>
          </a:p>
          <a:p>
            <a:pPr marL="0" indent="0">
              <a:lnSpc>
                <a:spcPct val="100000"/>
              </a:lnSpc>
              <a:buNone/>
            </a:pPr>
            <a:r>
              <a:rPr lang="es-LA" sz="1700" b="0" i="0" strike="noStrike" cap="none" spc="0" baseline="0" dirty="0">
                <a:solidFill>
                  <a:srgbClr val="000000"/>
                </a:solidFill>
                <a:effectLst/>
                <a:latin typeface="Calibri"/>
                <a:ea typeface="Calibri"/>
                <a:cs typeface="Calibri"/>
              </a:rPr>
              <a:t>   (3) dicha conducta tiene el propósito o efecto de interferir sustancialmente con el desempeño laboral de una persona o crear un entorno laboral intimidante, hostil u ofensivo; o </a:t>
            </a:r>
          </a:p>
          <a:p>
            <a:pPr marL="0" indent="0">
              <a:lnSpc>
                <a:spcPct val="100000"/>
              </a:lnSpc>
              <a:buNone/>
            </a:pPr>
            <a:r>
              <a:rPr lang="es-LA" sz="1700" b="0" i="0" strike="noStrike" cap="none" spc="0" baseline="0" dirty="0">
                <a:solidFill>
                  <a:srgbClr val="000000"/>
                </a:solidFill>
                <a:effectLst/>
                <a:latin typeface="Calibri"/>
                <a:ea typeface="Calibri"/>
                <a:cs typeface="Calibri"/>
              </a:rPr>
              <a:t>(iii) conducta sexual indebida, que significa cualquier comportamiento de naturaleza sexual que también implique coerción, abuso de autoridad o uso indebido del puesto de trabajo de una persona.</a:t>
            </a:r>
          </a:p>
          <a:p>
            <a:pPr marL="0" indent="0">
              <a:lnSpc>
                <a:spcPct val="100000"/>
              </a:lnSpc>
              <a:buNone/>
            </a:pPr>
            <a:r>
              <a:rPr lang="es-LA" sz="1700" b="0" i="0" strike="noStrike" cap="none" spc="0" baseline="0" dirty="0">
                <a:solidFill>
                  <a:srgbClr val="000000"/>
                </a:solidFill>
                <a:effectLst/>
                <a:latin typeface="Calibri"/>
                <a:ea typeface="Calibri"/>
                <a:cs typeface="Calibri"/>
              </a:rPr>
              <a:t>Además de una hora de capacitación sobre prevención del acoso sexual para todos los empleados (requerida en Illinois), Chicago también requiere una hora adicional de capacitación para supervisores y gerentes. También requiere una hora de capacitación de espectadores para todos los empleados.</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112542"/>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Además del proceso interno de quejas de RPM: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s-LA" sz="1800" b="0" i="0" strike="noStrike" cap="none" spc="0" baseline="0">
                <a:solidFill>
                  <a:srgbClr val="000000"/>
                </a:solidFill>
                <a:effectLst/>
                <a:latin typeface="Calibri"/>
                <a:ea typeface="Calibri"/>
                <a:cs typeface="Calibri"/>
              </a:rPr>
              <a:t>Además del proceso interno de quejas de su empleador, los empleados dentro de los límites geográficos de Chicago pueden presentar una queja hasta 365 días después del supuesto incidente ante:</a:t>
            </a:r>
          </a:p>
          <a:p>
            <a:pPr marL="0" indent="0">
              <a:buNone/>
            </a:pPr>
            <a:r>
              <a:rPr lang="es-LA" sz="1800" b="0" i="0" strike="noStrike" cap="none" spc="0" baseline="0">
                <a:solidFill>
                  <a:srgbClr val="000000"/>
                </a:solidFill>
                <a:effectLst/>
                <a:latin typeface="Calibri"/>
                <a:ea typeface="Calibri"/>
                <a:cs typeface="Calibri"/>
              </a:rPr>
              <a:t>Comisión de Relaciones Humanas de Chicago</a:t>
            </a:r>
          </a:p>
          <a:p>
            <a:pPr marL="0" indent="0">
              <a:buNone/>
            </a:pPr>
            <a:r>
              <a:rPr lang="es-LA" sz="1800" b="0" i="0" strike="noStrike" cap="none" spc="0" baseline="0">
                <a:solidFill>
                  <a:srgbClr val="000000"/>
                </a:solidFill>
                <a:effectLst/>
                <a:latin typeface="Calibri"/>
                <a:ea typeface="Calibri"/>
                <a:cs typeface="Calibri"/>
              </a:rPr>
              <a:t>En persona: 740 N. Sedgwick, 4.o piso, Chicago, IL 60654</a:t>
            </a:r>
          </a:p>
          <a:p>
            <a:pPr marL="0" indent="0">
              <a:buNone/>
            </a:pPr>
            <a:r>
              <a:rPr lang="es-LA" sz="1800" b="0" i="0" strike="noStrike" cap="none" spc="0" baseline="0">
                <a:solidFill>
                  <a:srgbClr val="000000"/>
                </a:solidFill>
                <a:effectLst/>
                <a:latin typeface="Calibri"/>
                <a:ea typeface="Calibri"/>
                <a:cs typeface="Calibri"/>
              </a:rPr>
              <a:t>Correo electrónico: cchrfilings@cityofchicago.org</a:t>
            </a:r>
          </a:p>
          <a:p>
            <a:pPr marL="0" indent="0">
              <a:buNone/>
            </a:pPr>
            <a:r>
              <a:rPr lang="es-LA" sz="1800" b="0" i="0" strike="noStrike" cap="none" spc="0" baseline="0">
                <a:solidFill>
                  <a:srgbClr val="000000"/>
                </a:solidFill>
                <a:effectLst/>
                <a:latin typeface="Calibri"/>
                <a:ea typeface="Calibri"/>
                <a:cs typeface="Calibri"/>
              </a:rPr>
              <a:t>Sitio web: </a:t>
            </a:r>
            <a:r>
              <a:rPr lang="es-LA" sz="1800" b="0" i="0" strike="noStrike" cap="none" spc="0" baseline="0">
                <a:solidFill>
                  <a:srgbClr val="000000"/>
                </a:solidFill>
                <a:effectLst/>
                <a:latin typeface="Calibri"/>
                <a:ea typeface="Calibri"/>
                <a:cs typeface="Calibri"/>
                <a:hlinkClick r:id="rId2" history="0"/>
              </a:rPr>
              <a:t>https://www.chicago.gov/content/dam/city/depts/cchr/AdjSupportingInfo/basic-steps-for-filing-/BasicStepsforFiling_ProForm.pdf</a:t>
            </a:r>
            <a:endParaRPr lang="en-US" sz="1800"/>
          </a:p>
          <a:p>
            <a:pPr marL="0" indent="0">
              <a:buNone/>
            </a:pPr>
            <a:r>
              <a:rPr lang="es-LA" sz="1800" b="0" i="0" strike="noStrike" cap="none" spc="0" baseline="0">
                <a:solidFill>
                  <a:srgbClr val="000000"/>
                </a:solidFill>
                <a:effectLst/>
                <a:latin typeface="Calibri"/>
                <a:ea typeface="Calibri"/>
                <a:cs typeface="Calibri"/>
              </a:rPr>
              <a:t>En todo Illinois, los empleados pueden presentar una queja hasta 300 días después del presunto incidente ante:</a:t>
            </a:r>
          </a:p>
          <a:p>
            <a:pPr marL="0" indent="0">
              <a:buNone/>
            </a:pPr>
            <a:r>
              <a:rPr lang="es-LA" sz="1800" b="0" i="0" strike="noStrike" cap="none" spc="0" baseline="0">
                <a:solidFill>
                  <a:srgbClr val="000000"/>
                </a:solidFill>
                <a:effectLst/>
                <a:latin typeface="Calibri"/>
                <a:ea typeface="Calibri"/>
                <a:cs typeface="Calibri"/>
              </a:rPr>
              <a:t>Departamento de Derechos Humanos de Illinois</a:t>
            </a:r>
          </a:p>
          <a:p>
            <a:pPr marL="0" indent="0">
              <a:buNone/>
            </a:pPr>
            <a:r>
              <a:rPr lang="es-LA" sz="1800" b="0" i="0" strike="noStrike" cap="none" spc="0" baseline="0">
                <a:solidFill>
                  <a:srgbClr val="000000"/>
                </a:solidFill>
                <a:effectLst/>
                <a:latin typeface="Calibri"/>
                <a:ea typeface="Calibri"/>
                <a:cs typeface="Calibri"/>
              </a:rPr>
              <a:t>Teléfono: (877) 236-7703</a:t>
            </a:r>
          </a:p>
          <a:p>
            <a:pPr marL="0" indent="0">
              <a:buNone/>
            </a:pPr>
            <a:r>
              <a:rPr lang="es-LA" sz="1800" b="0" i="0" strike="noStrike" cap="none" spc="0" baseline="0">
                <a:solidFill>
                  <a:srgbClr val="000000"/>
                </a:solidFill>
                <a:effectLst/>
                <a:latin typeface="Calibri"/>
                <a:ea typeface="Calibri"/>
                <a:cs typeface="Calibri"/>
              </a:rPr>
              <a:t>Correo electrónico: IDHR.ReportSH@illinois.gov</a:t>
            </a:r>
          </a:p>
          <a:p>
            <a:pPr marL="0" indent="0">
              <a:buNone/>
            </a:pPr>
            <a:r>
              <a:rPr lang="es-LA" sz="1800" b="0" i="0" strike="noStrike" cap="none" spc="0" baseline="0">
                <a:solidFill>
                  <a:srgbClr val="000000"/>
                </a:solidFill>
                <a:effectLst/>
                <a:latin typeface="Calibri"/>
                <a:ea typeface="Calibri"/>
                <a:cs typeface="Calibri"/>
              </a:rPr>
              <a:t>Sitio web: </a:t>
            </a:r>
            <a:r>
              <a:rPr lang="es-LA" sz="1800" b="0" i="0" strike="noStrike" cap="none" spc="0" baseline="0">
                <a:solidFill>
                  <a:srgbClr val="000000"/>
                </a:solidFill>
                <a:effectLst/>
                <a:latin typeface="Calibri"/>
                <a:ea typeface="Calibri"/>
                <a:cs typeface="Calibri"/>
                <a:hlinkClick r:id="rId3" history="0"/>
              </a:rPr>
              <a:t>https://shdh.illinois.gov/</a:t>
            </a:r>
            <a:endParaRPr lang="en-US" sz="1800"/>
          </a:p>
          <a:p>
            <a:pPr marL="0" indent="0">
              <a:buNone/>
            </a:pPr>
            <a:endParaRPr lang="en-US" sz="1800"/>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211076"/>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19101" y="227563"/>
            <a:ext cx="7358907" cy="787032"/>
          </a:xfrm>
        </p:spPr>
        <p:txBody>
          <a:bodyPr/>
          <a:lstStyle/>
          <a:p>
            <a:r>
              <a:rPr lang="es-LA" sz="2800" b="0" i="0" strike="noStrike" cap="none" spc="0" baseline="0">
                <a:solidFill>
                  <a:srgbClr val="FFFFFF"/>
                </a:solidFill>
                <a:effectLst/>
                <a:latin typeface="Calibri Light"/>
                <a:ea typeface="Calibri Light"/>
                <a:cs typeface="Calibri Light"/>
              </a:rPr>
              <a:t>Ley de Derechos Humanos de Maine</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601345"/>
            <a:ext cx="8435667" cy="4761411"/>
          </a:xfrm>
        </p:spPr>
        <p:txBody>
          <a:bodyPr>
            <a:noAutofit/>
          </a:bodyPr>
          <a:lstStyle/>
          <a:p>
            <a:pPr marL="0" indent="0">
              <a:buNone/>
            </a:pPr>
            <a:r>
              <a:rPr lang="es-LA" sz="1800" b="0" i="0" strike="noStrike" cap="none" spc="0" baseline="0">
                <a:solidFill>
                  <a:srgbClr val="000000"/>
                </a:solidFill>
                <a:effectLst/>
                <a:latin typeface="Calibri"/>
                <a:ea typeface="Calibri"/>
                <a:cs typeface="Calibri"/>
              </a:rPr>
              <a:t>Prohíbe la discriminación y el acoso de los empleados en función de lo siguiente:</a:t>
            </a:r>
          </a:p>
          <a:p>
            <a:r>
              <a:rPr lang="es-LA" sz="1800" b="0" i="0" strike="noStrike" cap="none" spc="0" baseline="0">
                <a:solidFill>
                  <a:srgbClr val="000000"/>
                </a:solidFill>
                <a:effectLst/>
                <a:latin typeface="Calibri"/>
                <a:ea typeface="Calibri"/>
                <a:cs typeface="Calibri"/>
              </a:rPr>
              <a:t>Raza</a:t>
            </a:r>
          </a:p>
          <a:p>
            <a:r>
              <a:rPr lang="es-LA" sz="1800" b="0" i="0" strike="noStrike" cap="none" spc="0" baseline="0">
                <a:solidFill>
                  <a:srgbClr val="000000"/>
                </a:solidFill>
                <a:effectLst/>
                <a:latin typeface="Calibri"/>
                <a:ea typeface="Calibri"/>
                <a:cs typeface="Calibri"/>
              </a:rPr>
              <a:t>Color</a:t>
            </a:r>
          </a:p>
          <a:p>
            <a:r>
              <a:rPr lang="es-LA" sz="1800" b="0" i="0" strike="noStrike" cap="none" spc="0" baseline="0">
                <a:solidFill>
                  <a:srgbClr val="000000"/>
                </a:solidFill>
                <a:effectLst/>
                <a:latin typeface="Calibri"/>
                <a:ea typeface="Calibri"/>
                <a:cs typeface="Calibri"/>
              </a:rPr>
              <a:t>Sexo (incluidos embarazo, parto o afecciones médicas relacionadas)</a:t>
            </a:r>
          </a:p>
          <a:p>
            <a:r>
              <a:rPr lang="es-LA" sz="1800" b="0" i="0" strike="noStrike" cap="none" spc="0" baseline="0">
                <a:solidFill>
                  <a:srgbClr val="000000"/>
                </a:solidFill>
                <a:effectLst/>
                <a:latin typeface="Calibri"/>
                <a:ea typeface="Calibri"/>
                <a:cs typeface="Calibri"/>
              </a:rPr>
              <a:t>Orientación sexual (incluida la identidad y expresión de género)</a:t>
            </a:r>
          </a:p>
          <a:p>
            <a:r>
              <a:rPr lang="es-LA" sz="1800" b="0" i="0" strike="noStrike" cap="none" spc="0" baseline="0">
                <a:solidFill>
                  <a:srgbClr val="000000"/>
                </a:solidFill>
                <a:effectLst/>
                <a:latin typeface="Calibri"/>
                <a:ea typeface="Calibri"/>
                <a:cs typeface="Calibri"/>
              </a:rPr>
              <a:t>Edad</a:t>
            </a:r>
          </a:p>
          <a:p>
            <a:r>
              <a:rPr lang="es-LA" sz="1800" b="0" i="0" strike="noStrike" cap="none" spc="0" baseline="0">
                <a:solidFill>
                  <a:srgbClr val="000000"/>
                </a:solidFill>
                <a:effectLst/>
                <a:latin typeface="Calibri"/>
                <a:ea typeface="Calibri"/>
                <a:cs typeface="Calibri"/>
              </a:rPr>
              <a:t>Discapacidad física o mental (incluido el requisito de adaptación para discapacidades)</a:t>
            </a:r>
          </a:p>
          <a:p>
            <a:r>
              <a:rPr lang="es-LA" sz="1800" b="0" i="0" strike="noStrike" cap="none" spc="0" baseline="0">
                <a:solidFill>
                  <a:srgbClr val="000000"/>
                </a:solidFill>
                <a:effectLst/>
                <a:latin typeface="Calibri"/>
                <a:ea typeface="Calibri"/>
                <a:cs typeface="Calibri"/>
              </a:rPr>
              <a:t>Predisposición genética</a:t>
            </a:r>
          </a:p>
          <a:p>
            <a:r>
              <a:rPr lang="es-LA" sz="1800" b="0" i="0" strike="noStrike" cap="none" spc="0" baseline="0">
                <a:solidFill>
                  <a:srgbClr val="000000"/>
                </a:solidFill>
                <a:effectLst/>
                <a:latin typeface="Calibri"/>
                <a:ea typeface="Calibri"/>
                <a:cs typeface="Calibri"/>
              </a:rPr>
              <a:t>Religión</a:t>
            </a:r>
          </a:p>
          <a:p>
            <a:r>
              <a:rPr lang="es-LA" sz="1800" b="0" i="0" strike="noStrike" cap="none" spc="0" baseline="0">
                <a:solidFill>
                  <a:srgbClr val="000000"/>
                </a:solidFill>
                <a:effectLst/>
                <a:latin typeface="Calibri"/>
                <a:ea typeface="Calibri"/>
                <a:cs typeface="Calibri"/>
              </a:rPr>
              <a:t>Ancianos</a:t>
            </a:r>
          </a:p>
          <a:p>
            <a:r>
              <a:rPr lang="es-LA" sz="1800" b="0" i="0" strike="noStrike" cap="none" spc="0" baseline="0">
                <a:solidFill>
                  <a:srgbClr val="000000"/>
                </a:solidFill>
                <a:effectLst/>
                <a:latin typeface="Calibri"/>
                <a:ea typeface="Calibri"/>
                <a:cs typeface="Calibri"/>
              </a:rPr>
              <a:t>Origen nacional</a:t>
            </a:r>
          </a:p>
          <a:p>
            <a:pPr marL="0" indent="0">
              <a:buNone/>
            </a:pPr>
            <a:r>
              <a:rPr lang="es-LA" sz="1800" b="0" i="0" strike="noStrike" cap="none" spc="0" baseline="0">
                <a:solidFill>
                  <a:srgbClr val="000000"/>
                </a:solidFill>
                <a:effectLst/>
                <a:latin typeface="Calibri"/>
                <a:ea typeface="Calibri"/>
                <a:cs typeface="Calibri"/>
              </a:rPr>
              <a:t>Protege contra las represalias contra un empleado por ejercer derechos en virtud de la Ley, quejarse de una violación de la Ley o testificar o participar en una investigación o procedimiento.</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000662"/>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0051" y="227563"/>
            <a:ext cx="7358907" cy="787032"/>
          </a:xfrm>
        </p:spPr>
        <p:txBody>
          <a:bodyPr/>
          <a:lstStyle/>
          <a:p>
            <a:r>
              <a:rPr lang="es-LA" sz="2800" b="0" i="0" strike="noStrike" cap="none" spc="0" baseline="0">
                <a:solidFill>
                  <a:srgbClr val="FFFFFF"/>
                </a:solidFill>
                <a:effectLst/>
                <a:latin typeface="Calibri Light"/>
                <a:ea typeface="Calibri Light"/>
                <a:cs typeface="Calibri Light"/>
              </a:rPr>
              <a:t>Maine – Acoso sexual</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796942"/>
            <a:ext cx="8435667" cy="4761411"/>
          </a:xfrm>
        </p:spPr>
        <p:txBody>
          <a:bodyPr>
            <a:noAutofit/>
          </a:bodyPr>
          <a:lstStyle/>
          <a:p>
            <a:pPr marL="0" indent="0">
              <a:buNone/>
            </a:pPr>
            <a:r>
              <a:rPr lang="es-LA" sz="2000" b="0" i="0" strike="noStrike" cap="none" spc="0" baseline="0">
                <a:solidFill>
                  <a:srgbClr val="000000"/>
                </a:solidFill>
                <a:effectLst/>
                <a:latin typeface="Calibri"/>
                <a:ea typeface="Calibri"/>
                <a:cs typeface="Calibri"/>
              </a:rPr>
              <a:t>La Ley de Derechos Humanos de Maine prohíbe el acoso sexual.</a:t>
            </a:r>
          </a:p>
          <a:p>
            <a:pPr marL="0" indent="0">
              <a:buNone/>
            </a:pPr>
            <a:endParaRPr lang="en-US" sz="2000"/>
          </a:p>
          <a:p>
            <a:pPr marL="0" indent="0">
              <a:buNone/>
            </a:pPr>
            <a:r>
              <a:rPr lang="es-LA" sz="2000" b="0" i="0" strike="noStrike" cap="none" spc="0" baseline="0">
                <a:solidFill>
                  <a:srgbClr val="000000"/>
                </a:solidFill>
                <a:effectLst/>
                <a:latin typeface="Calibri"/>
                <a:ea typeface="Calibri"/>
                <a:cs typeface="Calibri"/>
              </a:rPr>
              <a:t>El acoso sexual son insinuaciones sexuales no deseadas, solicitudes de favores sexuales y otras conductas verbales o físicas de naturaleza sexual que amenazan con:</a:t>
            </a:r>
          </a:p>
          <a:p>
            <a:r>
              <a:rPr lang="es-LA" sz="2000" b="0" i="0" strike="noStrike" cap="none" spc="0" baseline="0">
                <a:solidFill>
                  <a:srgbClr val="000000"/>
                </a:solidFill>
                <a:effectLst/>
                <a:latin typeface="Calibri"/>
                <a:ea typeface="Calibri"/>
                <a:cs typeface="Calibri"/>
              </a:rPr>
              <a:t>seguridad laboral, </a:t>
            </a:r>
          </a:p>
          <a:p>
            <a:r>
              <a:rPr lang="es-LA" sz="2000" b="0" i="0" strike="noStrike" cap="none" spc="0" baseline="0">
                <a:solidFill>
                  <a:srgbClr val="000000"/>
                </a:solidFill>
                <a:effectLst/>
                <a:latin typeface="Calibri"/>
                <a:ea typeface="Calibri"/>
                <a:cs typeface="Calibri"/>
              </a:rPr>
              <a:t>condiciones laborales, o </a:t>
            </a:r>
          </a:p>
          <a:p>
            <a:r>
              <a:rPr lang="es-LA" sz="2000" b="0" i="0" strike="noStrike" cap="none" spc="0" baseline="0">
                <a:solidFill>
                  <a:srgbClr val="000000"/>
                </a:solidFill>
                <a:effectLst/>
                <a:latin typeface="Calibri"/>
                <a:ea typeface="Calibri"/>
                <a:cs typeface="Calibri"/>
              </a:rPr>
              <a:t>el avance de las oportunidades.</a:t>
            </a:r>
          </a:p>
          <a:p>
            <a:pPr marL="0" indent="0">
              <a:buNone/>
            </a:pPr>
            <a:r>
              <a:rPr lang="es-LA" sz="2000" b="0" i="0" strike="noStrike" cap="none" spc="0" baseline="0">
                <a:solidFill>
                  <a:srgbClr val="000000"/>
                </a:solidFill>
                <a:effectLst/>
                <a:latin typeface="Calibri"/>
                <a:ea typeface="Calibri"/>
                <a:cs typeface="Calibri"/>
              </a:rPr>
              <a:t>Incluye represalias por quejarse sobre acoso sexual.</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656022"/>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Además del proceso interno de quejas de RPM: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908810"/>
            <a:ext cx="8435667" cy="4761411"/>
          </a:xfrm>
        </p:spPr>
        <p:txBody>
          <a:bodyPr>
            <a:noAutofit/>
          </a:bodyPr>
          <a:lstStyle/>
          <a:p>
            <a:pPr marL="0" indent="0">
              <a:buNone/>
            </a:pPr>
            <a:r>
              <a:rPr lang="es-LA" sz="2000" b="0" i="0" strike="noStrike" cap="none" spc="0" baseline="0">
                <a:solidFill>
                  <a:srgbClr val="000000"/>
                </a:solidFill>
                <a:effectLst/>
                <a:latin typeface="Calibri"/>
                <a:ea typeface="Calibri"/>
                <a:cs typeface="Calibri"/>
              </a:rPr>
              <a:t>Además del proceso interno de quejas de su empleador, puede comunicarse con:</a:t>
            </a:r>
          </a:p>
          <a:p>
            <a:pPr marL="0" indent="0">
              <a:buNone/>
            </a:pPr>
            <a:endParaRPr lang="en-US" sz="2000"/>
          </a:p>
          <a:p>
            <a:pPr marL="0" indent="0">
              <a:buNone/>
            </a:pPr>
            <a:r>
              <a:rPr lang="es-LA" sz="2000" b="0" i="0" strike="noStrike" cap="none" spc="0" baseline="0">
                <a:solidFill>
                  <a:srgbClr val="000000"/>
                </a:solidFill>
                <a:effectLst/>
                <a:latin typeface="Calibri"/>
                <a:ea typeface="Calibri"/>
                <a:cs typeface="Calibri"/>
              </a:rPr>
              <a:t>Comisión de Derechos Humanos de Maine</a:t>
            </a:r>
          </a:p>
          <a:p>
            <a:pPr marL="0" indent="0">
              <a:buNone/>
            </a:pPr>
            <a:r>
              <a:rPr lang="es-LA" sz="2000" b="0" i="0" strike="noStrike" cap="none" spc="0" baseline="0">
                <a:solidFill>
                  <a:srgbClr val="000000"/>
                </a:solidFill>
                <a:effectLst/>
                <a:latin typeface="Calibri"/>
                <a:ea typeface="Calibri"/>
                <a:cs typeface="Calibri"/>
              </a:rPr>
              <a:t>51 State House Station, Augusta, Maine 04333-0051</a:t>
            </a:r>
          </a:p>
          <a:p>
            <a:pPr marL="0" indent="0">
              <a:buNone/>
            </a:pPr>
            <a:r>
              <a:rPr lang="es-LA" sz="2000" b="0" i="0" strike="noStrike" cap="none" spc="0" baseline="0">
                <a:solidFill>
                  <a:srgbClr val="000000"/>
                </a:solidFill>
                <a:effectLst/>
                <a:latin typeface="Calibri"/>
                <a:ea typeface="Calibri"/>
                <a:cs typeface="Calibri"/>
              </a:rPr>
              <a:t>Teléfono: (207) 624-6290</a:t>
            </a:r>
          </a:p>
          <a:p>
            <a:pPr marL="0" indent="0">
              <a:buNone/>
            </a:pPr>
            <a:r>
              <a:rPr lang="es-LA" sz="2000" b="0" i="0" strike="noStrike" cap="none" spc="0" baseline="0">
                <a:solidFill>
                  <a:srgbClr val="000000"/>
                </a:solidFill>
                <a:effectLst/>
                <a:latin typeface="Calibri"/>
                <a:ea typeface="Calibri"/>
                <a:cs typeface="Calibri"/>
              </a:rPr>
              <a:t>Fax: (207) 624-8729</a:t>
            </a:r>
          </a:p>
          <a:p>
            <a:pPr marL="0" indent="0">
              <a:buNone/>
            </a:pPr>
            <a:r>
              <a:rPr lang="es-LA" sz="2000" b="0" i="0" strike="noStrike" cap="none" spc="0" baseline="0">
                <a:solidFill>
                  <a:srgbClr val="000000"/>
                </a:solidFill>
                <a:effectLst/>
                <a:latin typeface="Calibri"/>
                <a:ea typeface="Calibri"/>
                <a:cs typeface="Calibri"/>
                <a:hlinkClick r:id="rId2" history="0"/>
              </a:rPr>
              <a:t>http://www.maine.gov/mhrc</a:t>
            </a:r>
            <a:endParaRPr lang="en-US" sz="20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63074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83000"/>
          </a:schemeClr>
        </a:solidFill>
        <a:effectLst/>
      </p:bgPr>
    </p:bg>
    <p:spTree>
      <p:nvGrpSpPr>
        <p:cNvPr id="1" name=""/>
        <p:cNvGrpSpPr/>
        <p:nvPr/>
      </p:nvGrpSpPr>
      <p:grpSpPr>
        <a:xfrm>
          <a:off x="0" y="0"/>
          <a:ext cx="0" cy="0"/>
          <a:chOff x="0" y="0"/>
          <a:chExt cx="0" cy="0"/>
        </a:xfrm>
      </p:grpSpPr>
      <p:pic>
        <p:nvPicPr>
          <p:cNvPr id="6" name="Picture 5" descr="A group of colorful blocks with people icons">
            <a:extLst>
              <a:ext uri="{FF2B5EF4-FFF2-40B4-BE49-F238E27FC236}">
                <a16:creationId xmlns:a16="http://schemas.microsoft.com/office/drawing/2014/main" id="{8BE666DB-2117-0DB4-53E8-C98B82168018}"/>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 uri="{837473B0-CC2E-450A-ABE3-18F120FF3D39}">
                <a1611:picAttrSrcUrl xmlns:a1611="http://schemas.microsoft.com/office/drawing/2016/11/main" r:id="rId5"/>
              </a:ext>
            </a:extLst>
          </a:blip>
          <a:stretch>
            <a:fillRect/>
          </a:stretch>
        </p:blipFill>
        <p:spPr>
          <a:xfrm rot="21226066">
            <a:off x="-1037809" y="988135"/>
            <a:ext cx="11591086" cy="6519985"/>
          </a:xfrm>
          <a:prstGeom prst="rect">
            <a:avLst/>
          </a:prstGeom>
        </p:spPr>
      </p:pic>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a:xfrm>
            <a:off x="790526" y="113650"/>
            <a:ext cx="7358907" cy="787032"/>
          </a:xfrm>
        </p:spPr>
        <p:txBody>
          <a:bodyPr/>
          <a:lstStyle/>
          <a:p>
            <a:r>
              <a:rPr lang="es-LA" sz="2800" b="1" i="0" strike="noStrike" cap="none" spc="0" baseline="0">
                <a:solidFill>
                  <a:srgbClr val="FFFFFF"/>
                </a:solidFill>
                <a:effectLst/>
                <a:latin typeface="Calibri Light"/>
                <a:ea typeface="Calibri Light"/>
                <a:cs typeface="Calibri Light"/>
              </a:rPr>
              <a:t>¿Quién está protegido contra el acoso? </a:t>
            </a:r>
          </a:p>
        </p:txBody>
      </p:sp>
      <p:sp>
        <p:nvSpPr>
          <p:cNvPr id="5" name="Slide Number Placeholder 4">
            <a:extLst>
              <a:ext uri="{FF2B5EF4-FFF2-40B4-BE49-F238E27FC236}">
                <a16:creationId xmlns:a16="http://schemas.microsoft.com/office/drawing/2014/main" id="{4272448E-1CAA-4EF1-A9C1-52547A35B05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30AF6C-CEEF-CD84-A06F-693BAA6473F6}"/>
              </a:ext>
            </a:extLst>
          </p:cNvPr>
          <p:cNvSpPr txBox="1"/>
          <p:nvPr/>
        </p:nvSpPr>
        <p:spPr>
          <a:xfrm>
            <a:off x="341168" y="2000250"/>
            <a:ext cx="5230957" cy="54559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LA" sz="3200" b="0" i="0" strike="noStrike" cap="none" spc="0" baseline="0">
                <a:solidFill>
                  <a:srgbClr val="000000"/>
                </a:solidFill>
                <a:effectLst/>
                <a:latin typeface="Calibri"/>
                <a:ea typeface="Calibri"/>
                <a:cs typeface="Calibri"/>
              </a:rPr>
              <a:t>Todos los empleados</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LA" sz="3200" b="0" i="0" strike="noStrike" cap="none" spc="0" baseline="0">
                <a:solidFill>
                  <a:srgbClr val="000000"/>
                </a:solidFill>
                <a:effectLst/>
                <a:latin typeface="Calibri"/>
                <a:ea typeface="Calibri"/>
                <a:cs typeface="Calibri"/>
              </a:rPr>
              <a:t>Solicitantes de empleo</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LA" sz="3200" b="0" i="0" strike="noStrike" cap="none" spc="0" baseline="0">
                <a:solidFill>
                  <a:srgbClr val="000000"/>
                </a:solidFill>
                <a:effectLst/>
                <a:latin typeface="Calibri"/>
                <a:ea typeface="Calibri"/>
                <a:cs typeface="Calibri"/>
              </a:rPr>
              <a:t>En muchos estados, los contratistas independientes </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LA" sz="3200" b="0" i="0" strike="noStrike" cap="none" spc="0" baseline="0">
                <a:solidFill>
                  <a:srgbClr val="000000"/>
                </a:solidFill>
                <a:effectLst/>
                <a:latin typeface="Calibri"/>
                <a:ea typeface="Calibri"/>
                <a:cs typeface="Calibri"/>
              </a:rPr>
              <a:t>Obligación de proteger a los clientes, proveedores y otras personas con las que nos encontramos en nuestro trabajo </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145254"/>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190500"/>
            <a:ext cx="7358907" cy="787032"/>
          </a:xfrm>
        </p:spPr>
        <p:txBody>
          <a:bodyPr/>
          <a:lstStyle/>
          <a:p>
            <a:r>
              <a:rPr lang="es-LA" sz="2800" b="0" i="0" strike="noStrike" cap="none" spc="0" baseline="0">
                <a:solidFill>
                  <a:srgbClr val="FFFFFF"/>
                </a:solidFill>
                <a:effectLst/>
                <a:latin typeface="Calibri Light"/>
                <a:ea typeface="Calibri Light"/>
                <a:cs typeface="Calibri Light"/>
              </a:rPr>
              <a:t>Maryland – Clases protegidas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723160"/>
            <a:ext cx="8435667" cy="4761411"/>
          </a:xfrm>
        </p:spPr>
        <p:txBody>
          <a:bodyPr>
            <a:noAutofit/>
          </a:bodyPr>
          <a:lstStyle/>
          <a:p>
            <a:pPr marL="0" indent="0">
              <a:buNone/>
            </a:pPr>
            <a:r>
              <a:rPr lang="es-LA" sz="2000" b="0" i="0" strike="noStrike" cap="none" spc="0" baseline="0">
                <a:solidFill>
                  <a:srgbClr val="000000"/>
                </a:solidFill>
                <a:effectLst/>
                <a:latin typeface="Calibri"/>
                <a:ea typeface="Calibri"/>
                <a:cs typeface="Calibri"/>
              </a:rPr>
              <a:t>Prohíbe la discriminación laboral en función de:</a:t>
            </a:r>
          </a:p>
          <a:p>
            <a:r>
              <a:rPr lang="es-LA" sz="2000" b="0" i="0" strike="noStrike" cap="none" spc="0" baseline="0">
                <a:solidFill>
                  <a:srgbClr val="000000"/>
                </a:solidFill>
                <a:effectLst/>
                <a:latin typeface="Calibri"/>
                <a:ea typeface="Calibri"/>
                <a:cs typeface="Calibri"/>
              </a:rPr>
              <a:t>Raza (incluye textura de cabello, peinados afro y peinados protectores)</a:t>
            </a:r>
          </a:p>
          <a:p>
            <a:r>
              <a:rPr lang="es-LA" sz="2000" b="0" i="0" strike="noStrike" cap="none" spc="0" baseline="0">
                <a:solidFill>
                  <a:srgbClr val="000000"/>
                </a:solidFill>
                <a:effectLst/>
                <a:latin typeface="Calibri"/>
                <a:ea typeface="Calibri"/>
                <a:cs typeface="Calibri"/>
              </a:rPr>
              <a:t>Color</a:t>
            </a:r>
          </a:p>
          <a:p>
            <a:r>
              <a:rPr lang="es-LA" sz="2000" b="0" i="0" strike="noStrike" cap="none" spc="0" baseline="0">
                <a:solidFill>
                  <a:srgbClr val="000000"/>
                </a:solidFill>
                <a:effectLst/>
                <a:latin typeface="Calibri"/>
                <a:ea typeface="Calibri"/>
                <a:cs typeface="Calibri"/>
              </a:rPr>
              <a:t>Religión</a:t>
            </a:r>
          </a:p>
          <a:p>
            <a:r>
              <a:rPr lang="es-LA" sz="2000" b="0" i="0" strike="noStrike" cap="none" spc="0" baseline="0">
                <a:solidFill>
                  <a:srgbClr val="000000"/>
                </a:solidFill>
                <a:effectLst/>
                <a:latin typeface="Calibri"/>
                <a:ea typeface="Calibri"/>
                <a:cs typeface="Calibri"/>
              </a:rPr>
              <a:t>Ancianos u origen nacional</a:t>
            </a:r>
          </a:p>
          <a:p>
            <a:r>
              <a:rPr lang="es-LA" sz="2000" b="0" i="0" strike="noStrike" cap="none" spc="0" baseline="0">
                <a:solidFill>
                  <a:srgbClr val="000000"/>
                </a:solidFill>
                <a:effectLst/>
                <a:latin typeface="Calibri"/>
                <a:ea typeface="Calibri"/>
                <a:cs typeface="Calibri"/>
              </a:rPr>
              <a:t>Sexo</a:t>
            </a:r>
          </a:p>
          <a:p>
            <a:r>
              <a:rPr lang="es-LA" sz="2000" b="0" i="0" strike="noStrike" cap="none" spc="0" baseline="0">
                <a:solidFill>
                  <a:srgbClr val="000000"/>
                </a:solidFill>
                <a:effectLst/>
                <a:latin typeface="Calibri"/>
                <a:ea typeface="Calibri"/>
                <a:cs typeface="Calibri"/>
              </a:rPr>
              <a:t>Edad</a:t>
            </a:r>
          </a:p>
          <a:p>
            <a:r>
              <a:rPr lang="es-LA" sz="2000" b="0" i="0" strike="noStrike" cap="none" spc="0" baseline="0">
                <a:solidFill>
                  <a:srgbClr val="000000"/>
                </a:solidFill>
                <a:effectLst/>
                <a:latin typeface="Calibri"/>
                <a:ea typeface="Calibri"/>
                <a:cs typeface="Calibri"/>
              </a:rPr>
              <a:t>Estado civil</a:t>
            </a:r>
          </a:p>
          <a:p>
            <a:r>
              <a:rPr lang="es-LA" sz="2000" b="0" i="0" strike="noStrike" cap="none" spc="0" baseline="0">
                <a:solidFill>
                  <a:srgbClr val="000000"/>
                </a:solidFill>
                <a:effectLst/>
                <a:latin typeface="Calibri"/>
                <a:ea typeface="Calibri"/>
                <a:cs typeface="Calibri"/>
              </a:rPr>
              <a:t>Orientación sexual</a:t>
            </a:r>
          </a:p>
          <a:p>
            <a:r>
              <a:rPr lang="es-LA" sz="2000" b="0" i="0" strike="noStrike" cap="none" spc="0" baseline="0">
                <a:solidFill>
                  <a:srgbClr val="000000"/>
                </a:solidFill>
                <a:effectLst/>
                <a:latin typeface="Calibri"/>
                <a:ea typeface="Calibri"/>
                <a:cs typeface="Calibri"/>
              </a:rPr>
              <a:t>Identidad de género</a:t>
            </a:r>
          </a:p>
          <a:p>
            <a:r>
              <a:rPr lang="es-LA" sz="2000" b="0" i="0" strike="noStrike" cap="none" spc="0" baseline="0">
                <a:solidFill>
                  <a:srgbClr val="000000"/>
                </a:solidFill>
                <a:effectLst/>
                <a:latin typeface="Calibri"/>
                <a:ea typeface="Calibri"/>
                <a:cs typeface="Calibri"/>
              </a:rPr>
              <a:t>Discapacidad</a:t>
            </a:r>
          </a:p>
          <a:p>
            <a:r>
              <a:rPr lang="es-LA" sz="2000" b="0" i="0" strike="noStrike" cap="none" spc="0" baseline="0">
                <a:solidFill>
                  <a:srgbClr val="000000"/>
                </a:solidFill>
                <a:effectLst/>
                <a:latin typeface="Calibri"/>
                <a:ea typeface="Calibri"/>
                <a:cs typeface="Calibri"/>
              </a:rPr>
              <a:t>Información genética o negativa a someterse a una prueba genética</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335229"/>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Maryland – Acoso y acoso sexual</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es-LA" sz="1800" b="0" i="0" strike="noStrike" cap="none" spc="0" baseline="0">
                <a:solidFill>
                  <a:srgbClr val="000000"/>
                </a:solidFill>
                <a:effectLst/>
                <a:latin typeface="Calibri"/>
                <a:ea typeface="Calibri"/>
                <a:cs typeface="Calibri"/>
              </a:rPr>
              <a:t>A diferencia de los precedentes federales, la ley de Maryland establece expresamente que el acoso y el acoso sexual “no necesitan ser graves ni generalizados”. Esto puede tener el efecto de reducir el nivel para defender las acusaciones de acoso y acoso sexual.</a:t>
            </a:r>
          </a:p>
          <a:p>
            <a:pPr marL="0" indent="0">
              <a:buNone/>
            </a:pPr>
            <a:r>
              <a:rPr lang="es-LA" sz="1800" b="0" i="0" strike="noStrike" cap="none" spc="0" baseline="0">
                <a:solidFill>
                  <a:srgbClr val="000000"/>
                </a:solidFill>
                <a:effectLst/>
                <a:latin typeface="Calibri"/>
                <a:ea typeface="Calibri"/>
                <a:cs typeface="Calibri"/>
              </a:rPr>
              <a:t>El acoso consiste en una conducta indeseada y ofensiva basada en una clase protegida.</a:t>
            </a:r>
          </a:p>
          <a:p>
            <a:pPr marL="0" indent="0">
              <a:buNone/>
            </a:pPr>
            <a:r>
              <a:rPr lang="es-LA" sz="1800" b="0" i="0" strike="noStrike" cap="none" spc="0" baseline="0">
                <a:solidFill>
                  <a:srgbClr val="000000"/>
                </a:solidFill>
                <a:effectLst/>
                <a:latin typeface="Calibri"/>
                <a:ea typeface="Calibri"/>
                <a:cs typeface="Calibri"/>
              </a:rPr>
              <a:t>El acoso sexual consiste en insinuaciones sexuales no deseadas, solicitudes de favores sexuales u otra conducta de naturaleza sexual.</a:t>
            </a:r>
          </a:p>
          <a:p>
            <a:pPr marL="0" indent="0">
              <a:buNone/>
            </a:pPr>
            <a:r>
              <a:rPr lang="es-LA" sz="1800" b="0" i="0" strike="noStrike" cap="none" spc="0" baseline="0">
                <a:solidFill>
                  <a:srgbClr val="000000"/>
                </a:solidFill>
                <a:effectLst/>
                <a:latin typeface="Calibri"/>
                <a:ea typeface="Calibri"/>
                <a:cs typeface="Calibri"/>
              </a:rPr>
              <a:t>Tanto el acoso como el acoso sexual implican al menos una de tres condiciones:</a:t>
            </a:r>
          </a:p>
          <a:p>
            <a:r>
              <a:rPr lang="es-LA" sz="1800" b="0" i="0" strike="noStrike" cap="none" spc="0" baseline="0">
                <a:solidFill>
                  <a:srgbClr val="000000"/>
                </a:solidFill>
                <a:effectLst/>
                <a:latin typeface="Calibri"/>
                <a:ea typeface="Calibri"/>
                <a:cs typeface="Calibri"/>
              </a:rPr>
              <a:t>la sumisión a la conducta se convierte explícita o implícitamente en un término o condición de empleo de una persona; O</a:t>
            </a:r>
          </a:p>
          <a:p>
            <a:r>
              <a:rPr lang="es-LA" sz="1800" b="0" i="0" strike="noStrike" cap="none" spc="0" baseline="0">
                <a:solidFill>
                  <a:srgbClr val="000000"/>
                </a:solidFill>
                <a:effectLst/>
                <a:latin typeface="Calibri"/>
                <a:ea typeface="Calibri"/>
                <a:cs typeface="Calibri"/>
              </a:rPr>
              <a:t>la sumisión o el rechazo de la conducta se utiliza como base para las decisiones de empleo que afectan a la persona; O </a:t>
            </a:r>
          </a:p>
          <a:p>
            <a:r>
              <a:rPr lang="es-LA" sz="1800" b="0" i="0" strike="noStrike" cap="none" spc="0" baseline="0">
                <a:solidFill>
                  <a:srgbClr val="000000"/>
                </a:solidFill>
                <a:effectLst/>
                <a:latin typeface="Calibri"/>
                <a:ea typeface="Calibri"/>
                <a:cs typeface="Calibri"/>
              </a:rPr>
              <a:t>según la totalidad de las circunstancias, la conducta crea de manera irrazonable un entorno de trabajo que una persona razonable percibiría como abusivo u hostil.</a:t>
            </a:r>
          </a:p>
          <a:p>
            <a:pPr marL="0" indent="0">
              <a:buNone/>
            </a:pPr>
            <a:r>
              <a:rPr lang="es-LA" sz="1800" b="0" i="0" strike="noStrike" cap="none" spc="0" baseline="0">
                <a:solidFill>
                  <a:srgbClr val="000000"/>
                </a:solidFill>
                <a:effectLst/>
                <a:latin typeface="Calibri"/>
                <a:ea typeface="Calibri"/>
                <a:cs typeface="Calibri"/>
              </a:rPr>
              <a:t>La ley de Maryland establece que los empleadores no deben discriminar ni tomar represalias contra ningún empleado o postulante por oponerse a la discriminación o el acoso ilegal, o por presentar una queja, testificar, ayudar o participar de cualquier manera en una investigación, procedimiento o audiencia.</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882133"/>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Además del proceso interno de quejas de RPM: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s-LA" sz="1800" b="0" i="0" strike="noStrike" cap="none" spc="0" baseline="0">
                <a:solidFill>
                  <a:srgbClr val="000000"/>
                </a:solidFill>
                <a:effectLst/>
                <a:latin typeface="Calibri"/>
                <a:ea typeface="Calibri"/>
                <a:cs typeface="Calibri"/>
              </a:rPr>
              <a:t>Las personas que hayan sufrido discriminación o acoso ilegal en Maryland pueden consultar los procedimientos internos de quejas de su empleador o comunicarse con la Comisión de Derechos Civiles de Maryland. Una queja de acoso contra un empleador debe presentarse dentro de los dos años posteriores al supuesto incidente.</a:t>
            </a:r>
          </a:p>
          <a:p>
            <a:pPr marL="0" indent="0">
              <a:buNone/>
            </a:pPr>
            <a:endParaRPr lang="en-US" sz="1800"/>
          </a:p>
          <a:p>
            <a:pPr marL="0" indent="0">
              <a:buNone/>
            </a:pPr>
            <a:r>
              <a:rPr lang="es-LA" sz="1800" b="0" i="0" strike="noStrike" cap="none" spc="0" baseline="0">
                <a:solidFill>
                  <a:srgbClr val="000000"/>
                </a:solidFill>
                <a:effectLst/>
                <a:latin typeface="Calibri"/>
                <a:ea typeface="Calibri"/>
                <a:cs typeface="Calibri"/>
              </a:rPr>
              <a:t>Comisión de Derechos Civiles de Maryland</a:t>
            </a:r>
          </a:p>
          <a:p>
            <a:pPr marL="0" indent="0">
              <a:buNone/>
            </a:pPr>
            <a:r>
              <a:rPr lang="es-LA" sz="1800" b="0" i="0" strike="noStrike" cap="none" spc="0" baseline="0">
                <a:solidFill>
                  <a:srgbClr val="000000"/>
                </a:solidFill>
                <a:effectLst/>
                <a:latin typeface="Calibri"/>
                <a:ea typeface="Calibri"/>
                <a:cs typeface="Calibri"/>
              </a:rPr>
              <a:t>Dirección: 6 Saint Paul Street, Suite 900, Baltimore, MD 21202-1631</a:t>
            </a:r>
          </a:p>
          <a:p>
            <a:pPr marL="0" indent="0">
              <a:buNone/>
            </a:pPr>
            <a:r>
              <a:rPr lang="es-LA" sz="1800" b="0" i="0" strike="noStrike" cap="none" spc="0" baseline="0">
                <a:solidFill>
                  <a:srgbClr val="000000"/>
                </a:solidFill>
                <a:effectLst/>
                <a:latin typeface="Calibri"/>
                <a:ea typeface="Calibri"/>
                <a:cs typeface="Calibri"/>
              </a:rPr>
              <a:t>Teléfono: 800-637-6247 / 410-767-8600 </a:t>
            </a:r>
          </a:p>
          <a:p>
            <a:pPr marL="0" indent="0">
              <a:buNone/>
            </a:pPr>
            <a:r>
              <a:rPr lang="es-LA" sz="1800" b="0" i="0" strike="noStrike" cap="none" spc="0" baseline="0">
                <a:solidFill>
                  <a:srgbClr val="000000"/>
                </a:solidFill>
                <a:effectLst/>
                <a:latin typeface="Calibri"/>
                <a:ea typeface="Calibri"/>
                <a:cs typeface="Calibri"/>
              </a:rPr>
              <a:t>Correo electrónico: mccr@maryland.gov</a:t>
            </a:r>
          </a:p>
          <a:p>
            <a:pPr marL="0" indent="0">
              <a:buNone/>
            </a:pPr>
            <a:r>
              <a:rPr lang="es-LA" sz="1800" b="0" i="0" strike="noStrike" cap="none" spc="0" baseline="0">
                <a:solidFill>
                  <a:srgbClr val="000000"/>
                </a:solidFill>
                <a:effectLst/>
                <a:latin typeface="Calibri"/>
                <a:ea typeface="Calibri"/>
                <a:cs typeface="Calibri"/>
              </a:rPr>
              <a:t>Sitio web: </a:t>
            </a:r>
            <a:r>
              <a:rPr lang="es-LA" sz="1800" b="0" i="0" strike="noStrike" cap="none" spc="0" baseline="0">
                <a:solidFill>
                  <a:srgbClr val="000000"/>
                </a:solidFill>
                <a:effectLst/>
                <a:latin typeface="Calibri"/>
                <a:ea typeface="Calibri"/>
                <a:cs typeface="Calibri"/>
                <a:hlinkClick r:id="rId2" history="0"/>
              </a:rPr>
              <a:t>https://mccr.maryland.gov/Pages/default.aspx</a:t>
            </a:r>
            <a:endParaRPr lang="en-US" sz="1800"/>
          </a:p>
          <a:p>
            <a:pPr marL="0" indent="0">
              <a:buNone/>
            </a:pPr>
            <a:endParaRPr lang="en-US" sz="1800"/>
          </a:p>
          <a:p>
            <a:pPr marL="0" indent="0">
              <a:buNone/>
            </a:pPr>
            <a:r>
              <a:rPr lang="es-LA" sz="1800" b="0" i="0" strike="noStrike" cap="none" spc="0" baseline="0">
                <a:solidFill>
                  <a:srgbClr val="000000"/>
                </a:solidFill>
                <a:effectLst/>
                <a:latin typeface="Calibri"/>
                <a:ea typeface="Calibri"/>
                <a:cs typeface="Calibri"/>
              </a:rPr>
              <a:t>Formulario de queja en línea: </a:t>
            </a:r>
            <a:r>
              <a:rPr lang="es-LA" sz="1800" b="0" i="0" strike="noStrike" cap="none" spc="0" baseline="0">
                <a:solidFill>
                  <a:srgbClr val="000000"/>
                </a:solidFill>
                <a:effectLst/>
                <a:latin typeface="Calibri"/>
                <a:ea typeface="Calibri"/>
                <a:cs typeface="Calibri"/>
                <a:hlinkClick r:id="rId3" history="0"/>
              </a:rPr>
              <a:t>https://doit.state.md.us/selectsurvey/TakeSurvey.aspx?PageNumber=1&amp;SurveyID=7423578&amp;Preview=true#</a:t>
            </a: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946057"/>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Leyes del estado de Nueva York y de la ciudad de Nueva York</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866035"/>
            <a:ext cx="8435667" cy="4761411"/>
          </a:xfrm>
        </p:spPr>
        <p:txBody>
          <a:bodyPr>
            <a:noAutofit/>
          </a:bodyPr>
          <a:lstStyle/>
          <a:p>
            <a:r>
              <a:rPr lang="es-LA" sz="2400" b="0" i="0" strike="noStrike" cap="none" spc="0" baseline="0">
                <a:solidFill>
                  <a:srgbClr val="000000"/>
                </a:solidFill>
                <a:effectLst/>
                <a:latin typeface="Calibri"/>
                <a:ea typeface="Calibri"/>
                <a:cs typeface="Calibri"/>
              </a:rPr>
              <a:t>La Ley de Derechos Humanos del Estado de Nueva York y la Ley de Derechos Humanos de la Ciudad de Nueva York prohíben explícitamente el acoso sexual y protegen a los denunciantes o a cualquier otra persona involucrada en una investigación de represalias.</a:t>
            </a:r>
          </a:p>
          <a:p>
            <a:r>
              <a:rPr lang="es-LA" sz="2400" b="0" i="0" strike="noStrike" cap="none" spc="0" baseline="0">
                <a:solidFill>
                  <a:srgbClr val="000000"/>
                </a:solidFill>
                <a:effectLst/>
                <a:latin typeface="Calibri"/>
                <a:ea typeface="Calibri"/>
                <a:cs typeface="Calibri"/>
              </a:rPr>
              <a:t>De acuerdo con las disposiciones legales federales y estatales, cada ciudadano merece una “igualdad de oportunidades para disfrutar de una vida plena y productiva”. </a:t>
            </a:r>
          </a:p>
          <a:p>
            <a:r>
              <a:rPr lang="es-LA" sz="2400" b="0" i="0" strike="noStrike" cap="none" spc="0" baseline="0">
                <a:solidFill>
                  <a:srgbClr val="000000"/>
                </a:solidFill>
                <a:effectLst/>
                <a:latin typeface="Calibri"/>
                <a:ea typeface="Calibri"/>
                <a:cs typeface="Calibri"/>
              </a:rPr>
              <a:t>El acoso sexual es una forma de discriminación ilegal en virtud de las leyes federales, estatales y locales (cuando corresponda).</a:t>
            </a:r>
          </a:p>
          <a:p>
            <a:pPr marL="0" indent="0">
              <a:buNone/>
            </a:pPr>
            <a:endParaRPr lang="en-US" sz="2400"/>
          </a:p>
          <a:p>
            <a:pPr marL="0" indent="0">
              <a:buNone/>
            </a:pPr>
            <a:endParaRPr lang="en-US" sz="24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24792"/>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227563"/>
            <a:ext cx="7358907" cy="787032"/>
          </a:xfrm>
        </p:spPr>
        <p:txBody>
          <a:bodyPr/>
          <a:lstStyle/>
          <a:p>
            <a:r>
              <a:rPr lang="es-LA" sz="2800" b="0" i="0" strike="noStrike" cap="none" spc="0" baseline="0">
                <a:solidFill>
                  <a:srgbClr val="FFFFFF"/>
                </a:solidFill>
                <a:effectLst/>
                <a:latin typeface="Calibri Light"/>
                <a:ea typeface="Calibri Light"/>
                <a:cs typeface="Calibri Light"/>
              </a:rPr>
              <a:t>Nueva York – Clases protegidas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es-LA" sz="2000" b="0" i="0" strike="noStrike" cap="none" spc="0" baseline="0">
                <a:solidFill>
                  <a:srgbClr val="000000"/>
                </a:solidFill>
                <a:effectLst/>
                <a:latin typeface="Calibri"/>
                <a:ea typeface="Calibri"/>
                <a:cs typeface="Calibri"/>
              </a:rPr>
              <a:t>Las leyes del estado de Nueva York y de la ciudad de Nueva York prohíben la discriminación basada en: </a:t>
            </a:r>
          </a:p>
          <a:p>
            <a:pPr marL="0" indent="0">
              <a:buNone/>
            </a:pPr>
            <a:endParaRPr lang="en-US" sz="2000"/>
          </a:p>
          <a:p>
            <a:r>
              <a:rPr lang="es-LA" sz="2000" b="0" i="0" strike="noStrike" cap="none" spc="0" baseline="0">
                <a:solidFill>
                  <a:srgbClr val="000000"/>
                </a:solidFill>
                <a:effectLst/>
                <a:latin typeface="Calibri"/>
                <a:ea typeface="Calibri"/>
                <a:cs typeface="Calibri"/>
              </a:rPr>
              <a:t>Raza, color, nacionalidad (y en la ciudad de Nueva York: estado migratorio)</a:t>
            </a:r>
          </a:p>
          <a:p>
            <a:r>
              <a:rPr lang="es-LA" sz="2000" b="0" i="0" strike="noStrike" cap="none" spc="0" baseline="0">
                <a:solidFill>
                  <a:srgbClr val="000000"/>
                </a:solidFill>
                <a:effectLst/>
                <a:latin typeface="Calibri"/>
                <a:ea typeface="Calibri"/>
                <a:cs typeface="Calibri"/>
              </a:rPr>
              <a:t>Religión o credo</a:t>
            </a:r>
          </a:p>
          <a:p>
            <a:r>
              <a:rPr lang="es-LA" sz="2000" b="0" i="0" strike="noStrike" cap="none" spc="0" baseline="0">
                <a:solidFill>
                  <a:srgbClr val="000000"/>
                </a:solidFill>
                <a:effectLst/>
                <a:latin typeface="Calibri"/>
                <a:ea typeface="Calibri"/>
                <a:cs typeface="Calibri"/>
              </a:rPr>
              <a:t>Sexo, orientación sexual e identidad o expresión de género</a:t>
            </a:r>
          </a:p>
          <a:p>
            <a:r>
              <a:rPr lang="es-LA" sz="2000" b="0" i="0" strike="noStrike" cap="none" spc="0" baseline="0">
                <a:solidFill>
                  <a:srgbClr val="000000"/>
                </a:solidFill>
                <a:effectLst/>
                <a:latin typeface="Calibri"/>
                <a:ea typeface="Calibri"/>
                <a:cs typeface="Calibri"/>
              </a:rPr>
              <a:t>Estado militar o de veterano</a:t>
            </a:r>
          </a:p>
          <a:p>
            <a:r>
              <a:rPr lang="es-LA" sz="2000" b="0" i="0" strike="noStrike" cap="none" spc="0" baseline="0">
                <a:solidFill>
                  <a:srgbClr val="000000"/>
                </a:solidFill>
                <a:effectLst/>
                <a:latin typeface="Calibri"/>
                <a:ea typeface="Calibri"/>
                <a:cs typeface="Calibri"/>
              </a:rPr>
              <a:t>Edad, discapacidad o características genéticas predisponentes</a:t>
            </a:r>
          </a:p>
          <a:p>
            <a:r>
              <a:rPr lang="es-LA" sz="2000" b="0" i="0" strike="noStrike" cap="none" spc="0" baseline="0">
                <a:solidFill>
                  <a:srgbClr val="000000"/>
                </a:solidFill>
                <a:effectLst/>
                <a:latin typeface="Calibri"/>
                <a:ea typeface="Calibri"/>
                <a:cs typeface="Calibri"/>
              </a:rPr>
              <a:t>Estado familiar, estado civil (y en la ciudad de Nueva York: estado de pareja)</a:t>
            </a:r>
          </a:p>
          <a:p>
            <a:r>
              <a:rPr lang="es-LA" sz="2000" b="0" i="0" strike="noStrike" cap="none" spc="0" baseline="0">
                <a:solidFill>
                  <a:srgbClr val="000000"/>
                </a:solidFill>
                <a:effectLst/>
                <a:latin typeface="Calibri"/>
                <a:ea typeface="Calibri"/>
                <a:cs typeface="Calibri"/>
              </a:rPr>
              <a:t>Estado de víctima de violencia doméstica (y en la ciudad de Nueva York: acoso)</a:t>
            </a:r>
          </a:p>
          <a:p>
            <a:r>
              <a:rPr lang="es-LA" sz="2000" b="0" i="0" strike="noStrike" cap="none" spc="0" baseline="0">
                <a:solidFill>
                  <a:srgbClr val="000000"/>
                </a:solidFill>
                <a:effectLst/>
                <a:latin typeface="Calibri"/>
                <a:ea typeface="Calibri"/>
                <a:cs typeface="Calibri"/>
              </a:rPr>
              <a:t>Afección relacionada con el embarazo</a:t>
            </a:r>
          </a:p>
          <a:p>
            <a:r>
              <a:rPr lang="es-LA" sz="2000" b="0" i="0" strike="noStrike" cap="none" spc="0" baseline="0">
                <a:solidFill>
                  <a:srgbClr val="000000"/>
                </a:solidFill>
                <a:effectLst/>
                <a:latin typeface="Calibri"/>
                <a:ea typeface="Calibri"/>
                <a:cs typeface="Calibri"/>
              </a:rPr>
              <a:t>Registro previo de arresto o condena</a:t>
            </a:r>
          </a:p>
          <a:p>
            <a:r>
              <a:rPr lang="es-LA" sz="2000" b="0" i="0" strike="noStrike" cap="none" spc="0" baseline="0">
                <a:solidFill>
                  <a:srgbClr val="000000"/>
                </a:solidFill>
                <a:effectLst/>
                <a:latin typeface="Calibri"/>
                <a:ea typeface="Calibri"/>
                <a:cs typeface="Calibri"/>
              </a:rPr>
              <a:t>Y en la ciudad de Nueva York: Estado del cuidador, historial de crédito o salario, estado de desempleo, pruebas de marihuana previas al empleo y decisiones de salud sexual o reproductiva</a:t>
            </a:r>
          </a:p>
          <a:p>
            <a:pPr marL="0" indent="0">
              <a:buNone/>
            </a:pPr>
            <a:endParaRPr lang="en-US" sz="2000"/>
          </a:p>
          <a:p>
            <a:pPr marL="0" indent="0">
              <a:buNone/>
            </a:pPr>
            <a:endParaRPr lang="en-US" sz="20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683728"/>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0051" y="227563"/>
            <a:ext cx="7358907" cy="787032"/>
          </a:xfrm>
        </p:spPr>
        <p:txBody>
          <a:bodyPr/>
          <a:lstStyle/>
          <a:p>
            <a:r>
              <a:rPr lang="es-LA" sz="2800" b="0" i="0" strike="noStrike" cap="none" spc="0" baseline="0">
                <a:solidFill>
                  <a:srgbClr val="FFFFFF"/>
                </a:solidFill>
                <a:effectLst/>
                <a:latin typeface="Calibri Light"/>
                <a:ea typeface="Calibri Light"/>
                <a:cs typeface="Calibri Light"/>
              </a:rPr>
              <a:t>Nueva York – Disposiciones clave</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869026"/>
            <a:ext cx="8435667" cy="4761411"/>
          </a:xfrm>
        </p:spPr>
        <p:txBody>
          <a:bodyPr>
            <a:noAutofit/>
          </a:bodyPr>
          <a:lstStyle/>
          <a:p>
            <a:r>
              <a:rPr lang="es-LA" sz="2000" b="0" i="0" strike="noStrike" cap="none" spc="0" baseline="0">
                <a:solidFill>
                  <a:srgbClr val="000000"/>
                </a:solidFill>
                <a:effectLst/>
                <a:latin typeface="Calibri"/>
                <a:ea typeface="Calibri"/>
                <a:cs typeface="Calibri"/>
              </a:rPr>
              <a:t>La ley prohíbe las represalias por oponerse a cualquier discriminación ilegal o presentar una queja, testificar o ayudar en cualquier procedimiento relacionado con la discriminación ilegal.</a:t>
            </a:r>
          </a:p>
          <a:p>
            <a:r>
              <a:rPr lang="es-LA" sz="2000" b="0" i="0" strike="noStrike" cap="none" spc="0" baseline="0">
                <a:solidFill>
                  <a:srgbClr val="000000"/>
                </a:solidFill>
                <a:effectLst/>
                <a:latin typeface="Calibri"/>
                <a:ea typeface="Calibri"/>
                <a:cs typeface="Calibri"/>
              </a:rPr>
              <a:t>En virtud de la ley del estado de Nueva York, el acoso no tiene que ser “grave o generalizado” para que el empleador sea responsable. El estándar grave o generalizado fue establecido por la Corte Suprema de los EE. UU. y se utiliza en la mayoría de las jurisdicciones.</a:t>
            </a:r>
          </a:p>
          <a:p>
            <a:r>
              <a:rPr lang="es-LA" sz="2000" b="0" i="0" strike="noStrike" cap="none" spc="0" baseline="0">
                <a:solidFill>
                  <a:srgbClr val="000000"/>
                </a:solidFill>
                <a:effectLst/>
                <a:latin typeface="Calibri"/>
                <a:ea typeface="Calibri"/>
                <a:cs typeface="Calibri"/>
              </a:rPr>
              <a:t>Sin embargo, es importante comprender que la ley de Nueva York va más allá de este estándar. No es necesario repetir la conducta de acoso para que sea ilegal. </a:t>
            </a:r>
          </a:p>
          <a:p>
            <a:r>
              <a:rPr lang="es-LA" sz="2000" b="0" i="0" strike="noStrike" cap="none" spc="0" baseline="0">
                <a:solidFill>
                  <a:srgbClr val="000000"/>
                </a:solidFill>
                <a:effectLst/>
                <a:latin typeface="Calibri"/>
                <a:ea typeface="Calibri"/>
                <a:cs typeface="Calibri"/>
              </a:rPr>
              <a:t>La conducta solo tiene que consistir en más que pequeños desprecios o inconvenientes triviales.</a:t>
            </a:r>
          </a:p>
          <a:p>
            <a:pPr marL="0" indent="0">
              <a:buNone/>
            </a:pPr>
            <a:endParaRPr lang="en-US" sz="20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161551"/>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Además del proceso interno de quejas de RPM: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s-LA" sz="1800" b="0" i="0" strike="noStrike" cap="none" spc="0" baseline="0">
                <a:solidFill>
                  <a:srgbClr val="000000"/>
                </a:solidFill>
                <a:effectLst/>
                <a:latin typeface="Calibri"/>
                <a:ea typeface="Calibri"/>
                <a:cs typeface="Calibri"/>
              </a:rPr>
              <a:t>Además del proceso de quejas de su empleador, también tiene otras formas de presentar una queja por acoso o discriminación:</a:t>
            </a:r>
          </a:p>
          <a:p>
            <a:pPr marL="0" indent="0">
              <a:buNone/>
            </a:pPr>
            <a:endParaRPr lang="en-US" sz="1800"/>
          </a:p>
          <a:p>
            <a:pPr marL="0" indent="0">
              <a:buNone/>
            </a:pPr>
            <a:r>
              <a:rPr lang="es-LA" sz="1800" b="0" i="0" strike="noStrike" cap="none" spc="0" baseline="0">
                <a:solidFill>
                  <a:srgbClr val="000000"/>
                </a:solidFill>
                <a:effectLst/>
                <a:latin typeface="Calibri"/>
                <a:ea typeface="Calibri"/>
                <a:cs typeface="Calibri"/>
              </a:rPr>
              <a:t>En la ciudad de Nueva York: Para presentar una queja ante la Comisión de Derechos Humanos de la Ciudad de Nueva York, llame al 311 o al (718) 722-3131. Puede encontrar la Comisión de Derechos Humanos de la Ciudad de Nueva York en el siguiente enlace: </a:t>
            </a:r>
            <a:r>
              <a:rPr lang="es-LA" sz="1800" b="0" i="0" strike="noStrike" cap="none" spc="0" baseline="0">
                <a:solidFill>
                  <a:srgbClr val="000000"/>
                </a:solidFill>
                <a:effectLst/>
                <a:latin typeface="Calibri"/>
                <a:ea typeface="Calibri"/>
                <a:cs typeface="Calibri"/>
                <a:hlinkClick r:id="rId2" history="0"/>
              </a:rPr>
              <a:t>http://www1.nyc.gov/site/cchr/index.page</a:t>
            </a:r>
            <a:endParaRPr lang="en-US" sz="1800"/>
          </a:p>
          <a:p>
            <a:pPr marL="0" indent="0">
              <a:buNone/>
            </a:pPr>
            <a:r>
              <a:rPr lang="es-LA" sz="1800" b="0" i="0" strike="noStrike" cap="none" spc="0" baseline="0">
                <a:solidFill>
                  <a:srgbClr val="000000"/>
                </a:solidFill>
                <a:effectLst/>
                <a:latin typeface="Calibri"/>
                <a:ea typeface="Calibri"/>
                <a:cs typeface="Calibri"/>
              </a:rPr>
              <a:t>En el estado de Nueva York: Para presentar una queja ante la División de Derechos Humanos del Estado de Nueva York, llame al 1-888-392-3644 o visite el siguiente enlace: </a:t>
            </a:r>
            <a:r>
              <a:rPr lang="es-LA" sz="1800" b="0" i="0" strike="noStrike" cap="none" spc="0" baseline="0">
                <a:solidFill>
                  <a:srgbClr val="000000"/>
                </a:solidFill>
                <a:effectLst/>
                <a:latin typeface="Calibri"/>
                <a:ea typeface="Calibri"/>
                <a:cs typeface="Calibri"/>
                <a:hlinkClick r:id="rId3" history="0"/>
              </a:rPr>
              <a:t>https://dhr.ny.gov</a:t>
            </a:r>
            <a:r>
              <a:rPr lang="es-LA" sz="1800" b="0" i="0" strike="noStrike" cap="none" spc="0" baseline="0">
                <a:solidFill>
                  <a:srgbClr val="000000"/>
                </a:solidFill>
                <a:effectLst/>
                <a:latin typeface="Calibri"/>
                <a:ea typeface="Calibri"/>
                <a:cs typeface="Calibri"/>
              </a:rPr>
              <a:t> y haga clic en Presentar una queja. Una vez que se presente una queja, la División de Derechos Humanos investigará y podrá presentar el caso en una audiencia pública.</a:t>
            </a:r>
          </a:p>
          <a:p>
            <a:pPr marL="0" indent="0">
              <a:buNone/>
            </a:pPr>
            <a:r>
              <a:rPr lang="es-LA" sz="1800" b="0" i="0" strike="noStrike" cap="none" spc="0" baseline="0">
                <a:solidFill>
                  <a:srgbClr val="000000"/>
                </a:solidFill>
                <a:effectLst/>
                <a:latin typeface="Calibri"/>
                <a:ea typeface="Calibri"/>
                <a:cs typeface="Calibri"/>
              </a:rPr>
              <a:t>Nueva York requiere que reciba una copia de la información relacionada con la prevención del acoso sexual que se encuentra en esta capacitación. </a:t>
            </a:r>
          </a:p>
          <a:p>
            <a:pPr marL="0" indent="0">
              <a:buNone/>
            </a:pPr>
            <a:r>
              <a:rPr lang="es-LA" sz="1800" b="1" i="0" strike="noStrike" cap="none" spc="0" baseline="0">
                <a:solidFill>
                  <a:srgbClr val="000000"/>
                </a:solidFill>
                <a:effectLst/>
                <a:latin typeface="Calibri"/>
                <a:ea typeface="Calibri"/>
                <a:cs typeface="Calibri"/>
                <a:hlinkClick r:id="rId4" history="0"/>
              </a:rPr>
              <a:t>Proporcione una copia de estos materiales: </a:t>
            </a:r>
            <a:r>
              <a:rPr lang="es-LA" sz="1800" b="0" i="0" strike="noStrike" cap="none" spc="0" baseline="0">
                <a:solidFill>
                  <a:srgbClr val="000000"/>
                </a:solidFill>
                <a:effectLst/>
                <a:latin typeface="Calibri"/>
                <a:ea typeface="Calibri"/>
                <a:cs typeface="Calibri"/>
                <a:hlinkClick r:id="rId4" history="0"/>
              </a:rPr>
              <a:t>https://content.willinteractive.com/public/pdfs/common-ground/ny-supplemental-information.pdf</a:t>
            </a:r>
            <a:r>
              <a:rPr lang="es-LA" sz="1800" b="0" i="0" strike="noStrike" cap="none" spc="0" baseline="0">
                <a:solidFill>
                  <a:srgbClr val="000000"/>
                </a:solidFill>
                <a:effectLst/>
                <a:latin typeface="Calibri"/>
                <a:ea typeface="Calibri"/>
                <a:cs typeface="Calibri"/>
              </a:rPr>
              <a:t>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182166"/>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81001" y="227563"/>
            <a:ext cx="7358907" cy="787032"/>
          </a:xfrm>
        </p:spPr>
        <p:txBody>
          <a:bodyPr/>
          <a:lstStyle/>
          <a:p>
            <a:r>
              <a:rPr lang="es-LA" sz="2800" b="0" i="0" strike="noStrike" cap="none" spc="0" baseline="0">
                <a:solidFill>
                  <a:srgbClr val="FFFFFF"/>
                </a:solidFill>
                <a:effectLst/>
                <a:latin typeface="Calibri Light"/>
                <a:ea typeface="Calibri Light"/>
                <a:cs typeface="Calibri Light"/>
              </a:rPr>
              <a:t>Ley del Estado de Oregón</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869026"/>
            <a:ext cx="8435667" cy="4761411"/>
          </a:xfrm>
        </p:spPr>
        <p:txBody>
          <a:bodyPr>
            <a:noAutofit/>
          </a:bodyPr>
          <a:lstStyle/>
          <a:p>
            <a:r>
              <a:rPr lang="es-LA" sz="2000" b="0" i="0" strike="noStrike" cap="none" spc="0" baseline="0">
                <a:solidFill>
                  <a:srgbClr val="000000"/>
                </a:solidFill>
                <a:effectLst/>
                <a:latin typeface="Calibri"/>
                <a:ea typeface="Calibri"/>
                <a:cs typeface="Calibri"/>
              </a:rPr>
              <a:t>En virtud de la ley de Oregón, el acoso sexual es una discriminación ilegal basada en el sexo e incluye insinuaciones sexuales no deseadas, solicitudes de favores sexuales u otra conducta de naturaleza sexual. La ley prohíbe específicamente dicha conducta cuando la sumisión a ella se convierte en una condición de empleo, o se utiliza como base para las decisiones de empleo.</a:t>
            </a:r>
          </a:p>
          <a:p>
            <a:r>
              <a:rPr lang="es-LA" sz="2000" b="0" i="0" strike="noStrike" cap="none" spc="0" baseline="0">
                <a:solidFill>
                  <a:srgbClr val="000000"/>
                </a:solidFill>
                <a:effectLst/>
                <a:latin typeface="Calibri"/>
                <a:ea typeface="Calibri"/>
                <a:cs typeface="Calibri"/>
              </a:rPr>
              <a:t>El estándar para determinar el acoso se basa en que la conducta sea lo suficientemente grave o generalizada como para crear un entorno de trabajo hostil, intimidante u ofensivo como lo percibiría una persona razonable en las mismas circunstancias. </a:t>
            </a:r>
          </a:p>
          <a:p>
            <a:r>
              <a:rPr lang="es-LA" sz="2000" b="0" i="0" strike="noStrike" cap="none" spc="0" baseline="0">
                <a:solidFill>
                  <a:srgbClr val="000000"/>
                </a:solidFill>
                <a:effectLst/>
                <a:latin typeface="Calibri"/>
                <a:ea typeface="Calibri"/>
                <a:cs typeface="Calibri"/>
              </a:rPr>
              <a:t>Los empleadores son responsables del acoso sexual si sabían del acoso y no tomaron medidas correctivas inmediatas.</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330332"/>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19101" y="227563"/>
            <a:ext cx="7358907" cy="787032"/>
          </a:xfrm>
        </p:spPr>
        <p:txBody>
          <a:bodyPr/>
          <a:lstStyle/>
          <a:p>
            <a:r>
              <a:rPr lang="es-LA" sz="2800" b="0" i="0" strike="noStrike" cap="none" spc="0" baseline="0">
                <a:solidFill>
                  <a:srgbClr val="FFFFFF"/>
                </a:solidFill>
                <a:effectLst/>
                <a:latin typeface="Calibri Light"/>
                <a:ea typeface="Calibri Light"/>
                <a:cs typeface="Calibri Light"/>
              </a:rPr>
              <a:t>Oregon – Clases protegidas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es-LA" sz="1800" b="0" i="0" strike="noStrike" cap="none" spc="0" baseline="0">
                <a:solidFill>
                  <a:srgbClr val="000000"/>
                </a:solidFill>
                <a:effectLst/>
                <a:latin typeface="Calibri"/>
                <a:ea typeface="Calibri"/>
                <a:cs typeface="Calibri"/>
              </a:rPr>
              <a:t>Oregón prohíbe la discriminación en función de lo siguiente:</a:t>
            </a:r>
          </a:p>
          <a:p>
            <a:r>
              <a:rPr lang="es-LA" sz="1800" b="0" i="0" strike="noStrike" cap="none" spc="0" baseline="0">
                <a:solidFill>
                  <a:srgbClr val="000000"/>
                </a:solidFill>
                <a:effectLst/>
                <a:latin typeface="Calibri"/>
                <a:ea typeface="Calibri"/>
                <a:cs typeface="Calibri"/>
              </a:rPr>
              <a:t>Raza, color</a:t>
            </a:r>
          </a:p>
          <a:p>
            <a:r>
              <a:rPr lang="es-LA" sz="1800" b="0" i="0" strike="noStrike" cap="none" spc="0" baseline="0">
                <a:solidFill>
                  <a:srgbClr val="000000"/>
                </a:solidFill>
                <a:effectLst/>
                <a:latin typeface="Calibri"/>
                <a:ea typeface="Calibri"/>
                <a:cs typeface="Calibri"/>
              </a:rPr>
              <a:t>Asociación con personas de otra raza</a:t>
            </a:r>
          </a:p>
          <a:p>
            <a:r>
              <a:rPr lang="es-LA" sz="1800" b="0" i="0" strike="noStrike" cap="none" spc="0" baseline="0">
                <a:solidFill>
                  <a:srgbClr val="000000"/>
                </a:solidFill>
                <a:effectLst/>
                <a:latin typeface="Calibri"/>
                <a:ea typeface="Calibri"/>
                <a:cs typeface="Calibri"/>
              </a:rPr>
              <a:t>Origen nacional, estado migratorio</a:t>
            </a:r>
          </a:p>
          <a:p>
            <a:r>
              <a:rPr lang="es-LA" sz="1800" b="0" i="0" strike="noStrike" cap="none" spc="0" baseline="0">
                <a:solidFill>
                  <a:srgbClr val="000000"/>
                </a:solidFill>
                <a:effectLst/>
                <a:latin typeface="Calibri"/>
                <a:ea typeface="Calibri"/>
                <a:cs typeface="Calibri"/>
              </a:rPr>
              <a:t>Edad (18 años o más)</a:t>
            </a:r>
          </a:p>
          <a:p>
            <a:r>
              <a:rPr lang="es-LA" sz="1800" b="0" i="0" strike="noStrike" cap="none" spc="0" baseline="0">
                <a:solidFill>
                  <a:srgbClr val="000000"/>
                </a:solidFill>
                <a:effectLst/>
                <a:latin typeface="Calibri"/>
                <a:ea typeface="Calibri"/>
                <a:cs typeface="Calibri"/>
              </a:rPr>
              <a:t>Religión, adaptación religiosa</a:t>
            </a:r>
          </a:p>
          <a:p>
            <a:r>
              <a:rPr lang="es-LA" sz="1800" b="0" i="0" strike="noStrike" cap="none" spc="0" baseline="0">
                <a:solidFill>
                  <a:srgbClr val="000000"/>
                </a:solidFill>
                <a:effectLst/>
                <a:latin typeface="Calibri"/>
                <a:ea typeface="Calibri"/>
                <a:cs typeface="Calibri"/>
              </a:rPr>
              <a:t>Discapacidad o adaptación real o percibida, como un animal de servicio</a:t>
            </a:r>
          </a:p>
          <a:p>
            <a:r>
              <a:rPr lang="es-LA" sz="1800" b="0" i="0" strike="noStrike" cap="none" spc="0" baseline="0">
                <a:solidFill>
                  <a:srgbClr val="000000"/>
                </a:solidFill>
                <a:effectLst/>
                <a:latin typeface="Calibri"/>
                <a:ea typeface="Calibri"/>
                <a:cs typeface="Calibri"/>
              </a:rPr>
              <a:t>Estado civil, relación familiar, estado del cuidador</a:t>
            </a:r>
          </a:p>
          <a:p>
            <a:r>
              <a:rPr lang="es-LA" sz="1800" b="0" i="0" strike="noStrike" cap="none" spc="0" baseline="0">
                <a:solidFill>
                  <a:srgbClr val="000000"/>
                </a:solidFill>
                <a:effectLst/>
                <a:latin typeface="Calibri"/>
                <a:ea typeface="Calibri"/>
                <a:cs typeface="Calibri"/>
              </a:rPr>
              <a:t>Sexo, orientación sexual, género, identidad de género </a:t>
            </a:r>
          </a:p>
          <a:p>
            <a:r>
              <a:rPr lang="es-LA" sz="1800" b="0" i="0" strike="noStrike" cap="none" spc="0" baseline="0">
                <a:solidFill>
                  <a:srgbClr val="000000"/>
                </a:solidFill>
                <a:effectLst/>
                <a:latin typeface="Calibri"/>
                <a:ea typeface="Calibri"/>
                <a:cs typeface="Calibri"/>
              </a:rPr>
              <a:t>Registro de menores (suministrado en virtud de la ley de Oregón)</a:t>
            </a:r>
          </a:p>
          <a:p>
            <a:r>
              <a:rPr lang="es-LA" sz="1800" b="0" i="0" strike="noStrike" cap="none" spc="0" baseline="0">
                <a:solidFill>
                  <a:srgbClr val="000000"/>
                </a:solidFill>
                <a:effectLst/>
                <a:latin typeface="Calibri"/>
                <a:ea typeface="Calibri"/>
                <a:cs typeface="Calibri"/>
              </a:rPr>
              <a:t>Estado de servicio uniformado</a:t>
            </a:r>
          </a:p>
          <a:p>
            <a:r>
              <a:rPr lang="es-LA" sz="1800" b="0" i="0" strike="noStrike" cap="none" spc="0" baseline="0">
                <a:solidFill>
                  <a:srgbClr val="000000"/>
                </a:solidFill>
                <a:effectLst/>
                <a:latin typeface="Calibri"/>
                <a:ea typeface="Calibri"/>
                <a:cs typeface="Calibri"/>
              </a:rPr>
              <a:t>VIH o hepatitis C</a:t>
            </a:r>
          </a:p>
          <a:p>
            <a:r>
              <a:rPr lang="es-LA" sz="1800" b="0" i="0" strike="noStrike" cap="none" spc="0" baseline="0">
                <a:solidFill>
                  <a:srgbClr val="000000"/>
                </a:solidFill>
                <a:effectLst/>
                <a:latin typeface="Calibri"/>
                <a:ea typeface="Calibri"/>
                <a:cs typeface="Calibri"/>
              </a:rPr>
              <a:t>Embarazo, lactancia</a:t>
            </a:r>
          </a:p>
          <a:p>
            <a:r>
              <a:rPr lang="es-LA" sz="1800" b="0" i="0" strike="noStrike" cap="none" spc="0" baseline="0">
                <a:solidFill>
                  <a:srgbClr val="000000"/>
                </a:solidFill>
                <a:effectLst/>
                <a:latin typeface="Calibri"/>
                <a:ea typeface="Calibri"/>
                <a:cs typeface="Calibri"/>
              </a:rPr>
              <a:t>Estado de denunciante e informe de violaciones de la ley, salario desigual o condiciones de trabajo inseguras</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961113"/>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Oregón: prohibición de represalias</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723160"/>
            <a:ext cx="8435667" cy="4761411"/>
          </a:xfrm>
        </p:spPr>
        <p:txBody>
          <a:bodyPr>
            <a:noAutofit/>
          </a:bodyPr>
          <a:lstStyle/>
          <a:p>
            <a:r>
              <a:rPr lang="es-LA" sz="2000" b="0" i="0" strike="noStrike" cap="none" spc="0" baseline="0">
                <a:solidFill>
                  <a:srgbClr val="000000"/>
                </a:solidFill>
                <a:effectLst/>
                <a:latin typeface="Calibri"/>
                <a:ea typeface="Calibri"/>
                <a:cs typeface="Calibri"/>
              </a:rPr>
              <a:t>La ley de Oregón prohíbe las represalias contra un empleado que, de buena fe, presente una reclamación de salario o una queja de derechos civiles. </a:t>
            </a:r>
          </a:p>
          <a:p>
            <a:r>
              <a:rPr lang="es-LA" sz="2000" b="0" i="0" strike="noStrike" cap="none" spc="0" baseline="0">
                <a:solidFill>
                  <a:srgbClr val="000000"/>
                </a:solidFill>
                <a:effectLst/>
                <a:latin typeface="Calibri"/>
                <a:ea typeface="Calibri"/>
                <a:cs typeface="Calibri"/>
              </a:rPr>
              <a:t>Del mismo modo, es ilegal que un empleador, sindicato o agencia de empleo discrimine a cualquier persona debido a la oposición a las prácticas prohibidas por la ley de derechos civiles o debido a una queja o testimonio dado sobre una posible violación de la ley.</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59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83937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5FBC-3037-4D3F-8933-E634C55924D7}"/>
              </a:ext>
            </a:extLst>
          </p:cNvPr>
          <p:cNvSpPr>
            <a:spLocks noGrp="1"/>
          </p:cNvSpPr>
          <p:nvPr>
            <p:ph type="title"/>
          </p:nvPr>
        </p:nvSpPr>
        <p:spPr>
          <a:xfrm>
            <a:off x="822959" y="182880"/>
            <a:ext cx="7381415" cy="729882"/>
          </a:xfrm>
        </p:spPr>
        <p:txBody>
          <a:bodyPr vert="horz" lIns="91440" tIns="45720" rIns="91440" bIns="45720" rtlCol="0" anchor="ctr">
            <a:normAutofit/>
          </a:bodyPr>
          <a:lstStyle/>
          <a:p>
            <a:r>
              <a:rPr lang="es-LA" sz="2000" b="1" i="0" strike="noStrike" cap="none" spc="0" baseline="0">
                <a:solidFill>
                  <a:srgbClr val="FFFFFF"/>
                </a:solidFill>
                <a:effectLst/>
                <a:latin typeface="Calibri Light"/>
                <a:ea typeface="Calibri Light"/>
                <a:cs typeface="Calibri Light"/>
              </a:rPr>
              <a:t>¿Por qué una conducta abusiva? </a:t>
            </a:r>
          </a:p>
        </p:txBody>
      </p:sp>
      <p:sp>
        <p:nvSpPr>
          <p:cNvPr id="4" name="TextBox 3">
            <a:extLst>
              <a:ext uri="{FF2B5EF4-FFF2-40B4-BE49-F238E27FC236}">
                <a16:creationId xmlns:a16="http://schemas.microsoft.com/office/drawing/2014/main" id="{7530AF6C-CEEF-CD84-A06F-693BAA6473F6}"/>
              </a:ext>
            </a:extLst>
          </p:cNvPr>
          <p:cNvSpPr txBox="1"/>
          <p:nvPr/>
        </p:nvSpPr>
        <p:spPr>
          <a:xfrm>
            <a:off x="611387" y="2051685"/>
            <a:ext cx="3886200" cy="5135424"/>
          </a:xfrm>
          <a:prstGeom prst="rect">
            <a:avLst/>
          </a:prstGeom>
        </p:spPr>
        <p:txBody>
          <a:bodyPr vert="horz" lIns="91440" tIns="45720" rIns="91440" bIns="45720" rtlCol="0">
            <a:normAutofit/>
          </a:bodyPr>
          <a:lstStyle/>
          <a:p>
            <a:pPr marL="285750" marR="0" lvl="0" indent="-171438" defTabSz="685749" fontAlgn="auto">
              <a:lnSpc>
                <a:spcPct val="90000"/>
              </a:lnSpc>
              <a:spcBef>
                <a:spcPct val="0"/>
              </a:spcBef>
              <a:spcAft>
                <a:spcPts val="600"/>
              </a:spcAft>
              <a:buClrTx/>
              <a:buSzTx/>
              <a:buFont typeface="Arial" panose="020B0604020202020204" pitchFamily="34" charset="0"/>
              <a:buChar char="•"/>
              <a:defRPr/>
            </a:pPr>
            <a:r>
              <a:rPr lang="es-LA" sz="2400" b="0" i="0" strike="noStrike" cap="none" spc="0" baseline="0">
                <a:solidFill>
                  <a:srgbClr val="000000"/>
                </a:solidFill>
                <a:effectLst/>
                <a:latin typeface="Calibri"/>
                <a:ea typeface="Calibri"/>
                <a:cs typeface="Calibri"/>
              </a:rPr>
              <a:t>Intimidación en el lugar de trabajo</a:t>
            </a:r>
          </a:p>
          <a:p>
            <a:pPr marL="285750" marR="0" lvl="0" indent="-171438" defTabSz="685749" fontAlgn="auto">
              <a:lnSpc>
                <a:spcPct val="90000"/>
              </a:lnSpc>
              <a:spcBef>
                <a:spcPct val="0"/>
              </a:spcBef>
              <a:spcAft>
                <a:spcPts val="600"/>
              </a:spcAft>
              <a:buClrTx/>
              <a:buSzTx/>
              <a:buFont typeface="Arial" panose="020B0604020202020204" pitchFamily="34" charset="0"/>
              <a:buChar char="•"/>
              <a:defRPr/>
            </a:pPr>
            <a:r>
              <a:rPr lang="es-LA" sz="2400" b="0" i="0" strike="noStrike" cap="none" spc="0" baseline="0">
                <a:solidFill>
                  <a:srgbClr val="000000"/>
                </a:solidFill>
                <a:effectLst/>
                <a:latin typeface="Calibri"/>
                <a:ea typeface="Calibri"/>
                <a:cs typeface="Calibri"/>
              </a:rPr>
              <a:t>Puede crear un entorno tóxico e improductivo </a:t>
            </a:r>
          </a:p>
          <a:p>
            <a:pPr marL="285750" marR="0" lvl="0" indent="-171438" defTabSz="685749" fontAlgn="auto">
              <a:lnSpc>
                <a:spcPct val="90000"/>
              </a:lnSpc>
              <a:spcBef>
                <a:spcPct val="0"/>
              </a:spcBef>
              <a:spcAft>
                <a:spcPts val="600"/>
              </a:spcAft>
              <a:buClrTx/>
              <a:buSzTx/>
              <a:buFont typeface="Arial" panose="020B0604020202020204" pitchFamily="34" charset="0"/>
              <a:buChar char="•"/>
              <a:defRPr/>
            </a:pPr>
            <a:r>
              <a:rPr lang="es-LA" sz="2400" b="0" i="0" strike="noStrike" cap="none" spc="0" baseline="0">
                <a:solidFill>
                  <a:srgbClr val="000000"/>
                </a:solidFill>
                <a:effectLst/>
                <a:latin typeface="Calibri"/>
                <a:ea typeface="Calibri"/>
                <a:cs typeface="Calibri"/>
              </a:rPr>
              <a:t>El abuso puede ocurrir en todos los niveles</a:t>
            </a:r>
          </a:p>
          <a:p>
            <a:pPr marL="285750" marR="0" lvl="0" indent="-171438" defTabSz="685749" fontAlgn="auto">
              <a:lnSpc>
                <a:spcPct val="90000"/>
              </a:lnSpc>
              <a:spcBef>
                <a:spcPct val="0"/>
              </a:spcBef>
              <a:spcAft>
                <a:spcPts val="600"/>
              </a:spcAft>
              <a:buClrTx/>
              <a:buSzTx/>
              <a:buFont typeface="Arial" panose="020B0604020202020204" pitchFamily="34" charset="0"/>
              <a:buChar char="•"/>
              <a:defRPr/>
            </a:pPr>
            <a:r>
              <a:rPr lang="es-LA" sz="2400" b="0" i="0" strike="noStrike" cap="none" spc="0" baseline="0">
                <a:solidFill>
                  <a:srgbClr val="000000"/>
                </a:solidFill>
                <a:effectLst/>
                <a:latin typeface="Calibri"/>
                <a:ea typeface="Calibri"/>
                <a:cs typeface="Calibri"/>
              </a:rPr>
              <a:t>Muchos objetivos permanecen en silencio</a:t>
            </a:r>
          </a:p>
          <a:p>
            <a:pPr marL="285750" marR="0" lvl="0" indent="-171438" defTabSz="685749" fontAlgn="auto">
              <a:lnSpc>
                <a:spcPct val="90000"/>
              </a:lnSpc>
              <a:spcBef>
                <a:spcPct val="0"/>
              </a:spcBef>
              <a:spcAft>
                <a:spcPts val="600"/>
              </a:spcAft>
              <a:buClrTx/>
              <a:buSzTx/>
              <a:buFont typeface="Arial" panose="020B0604020202020204" pitchFamily="34" charset="0"/>
              <a:buChar char="•"/>
              <a:defRPr/>
            </a:pPr>
            <a:r>
              <a:rPr lang="es-LA" sz="2400" b="0" i="0" strike="noStrike" cap="none" spc="0" baseline="0">
                <a:solidFill>
                  <a:srgbClr val="000000"/>
                </a:solidFill>
                <a:effectLst/>
                <a:latin typeface="Calibri"/>
                <a:ea typeface="Calibri"/>
                <a:cs typeface="Calibri"/>
              </a:rPr>
              <a:t>El abuso puede tener consecuencias destructivas </a:t>
            </a:r>
          </a:p>
        </p:txBody>
      </p:sp>
      <p:pic>
        <p:nvPicPr>
          <p:cNvPr id="6" name="Content Placeholder 5" descr="A group of people talking&#10;&#10;Description automatically generated">
            <a:extLst>
              <a:ext uri="{FF2B5EF4-FFF2-40B4-BE49-F238E27FC236}">
                <a16:creationId xmlns:a16="http://schemas.microsoft.com/office/drawing/2014/main" id="{8932DAF1-56B3-71CD-EE11-FBDF213FEF56}"/>
              </a:ext>
            </a:extLst>
          </p:cNvPr>
          <p:cNvPicPr>
            <a:picLocks noGrp="1" noChangeAspect="1"/>
          </p:cNvPicPr>
          <p:nvPr>
            <p:ph sz="half" idx="2"/>
          </p:nvPr>
        </p:nvPicPr>
        <p:blipFill>
          <a:blip r:embed="rId3"/>
          <a:stretch>
            <a:fillRect/>
          </a:stretch>
        </p:blipFill>
        <p:spPr>
          <a:xfrm>
            <a:off x="4646414" y="1508125"/>
            <a:ext cx="3851672" cy="5135563"/>
          </a:xfrm>
        </p:spPr>
      </p:pic>
      <p:sp>
        <p:nvSpPr>
          <p:cNvPr id="5" name="Slide Number Placeholder 4" hidden="1">
            <a:extLst>
              <a:ext uri="{FF2B5EF4-FFF2-40B4-BE49-F238E27FC236}">
                <a16:creationId xmlns:a16="http://schemas.microsoft.com/office/drawing/2014/main" id="{4272448E-1CAA-4EF1-A9C1-52547A35B05F}"/>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947025"/>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Además del proceso interno de quejas de RPM: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s-LA" sz="1800" b="0" i="0" strike="noStrike" cap="none" spc="0" baseline="0">
                <a:solidFill>
                  <a:srgbClr val="000000"/>
                </a:solidFill>
                <a:effectLst/>
                <a:latin typeface="Calibri"/>
                <a:ea typeface="Calibri"/>
                <a:cs typeface="Calibri"/>
              </a:rPr>
              <a:t>Además del proceso interno de quejas de su empleador, puede presentar una queja, dentro de un año de la acción discriminatoria o daño, ante:</a:t>
            </a:r>
          </a:p>
          <a:p>
            <a:pPr marL="0" indent="0">
              <a:buNone/>
            </a:pPr>
            <a:endParaRPr lang="en-US" sz="1800"/>
          </a:p>
          <a:p>
            <a:pPr marL="0" indent="0">
              <a:buNone/>
            </a:pPr>
            <a:r>
              <a:rPr lang="es-LA" sz="1800" b="0" i="0" strike="noStrike" cap="none" spc="0" baseline="0">
                <a:solidFill>
                  <a:srgbClr val="000000"/>
                </a:solidFill>
                <a:effectLst/>
                <a:latin typeface="Calibri"/>
                <a:ea typeface="Calibri"/>
                <a:cs typeface="Calibri"/>
              </a:rPr>
              <a:t>Oficina de Trabajo e Industrias de Oregón (BOLI)</a:t>
            </a:r>
          </a:p>
          <a:p>
            <a:pPr marL="0" indent="0">
              <a:buNone/>
            </a:pPr>
            <a:r>
              <a:rPr lang="es-LA" sz="1800" b="0" i="0" strike="noStrike" cap="none" spc="0" baseline="0">
                <a:solidFill>
                  <a:srgbClr val="000000"/>
                </a:solidFill>
                <a:effectLst/>
                <a:latin typeface="Calibri"/>
                <a:ea typeface="Calibri"/>
                <a:cs typeface="Calibri"/>
              </a:rPr>
              <a:t>División de Derechos Civiles (CRD)</a:t>
            </a:r>
          </a:p>
          <a:p>
            <a:pPr marL="0" indent="0">
              <a:buNone/>
            </a:pPr>
            <a:r>
              <a:rPr lang="es-LA" sz="1800" b="0" i="0" strike="noStrike" cap="none" spc="0" baseline="0">
                <a:solidFill>
                  <a:srgbClr val="000000"/>
                </a:solidFill>
                <a:effectLst/>
                <a:latin typeface="Calibri"/>
                <a:ea typeface="Calibri"/>
                <a:cs typeface="Calibri"/>
              </a:rPr>
              <a:t>800 NE Oregon St., Suite 1045</a:t>
            </a:r>
          </a:p>
          <a:p>
            <a:pPr marL="0" indent="0">
              <a:buNone/>
            </a:pPr>
            <a:r>
              <a:rPr lang="es-LA" sz="1800" b="0" i="0" strike="noStrike" cap="none" spc="0" baseline="0">
                <a:solidFill>
                  <a:srgbClr val="000000"/>
                </a:solidFill>
                <a:effectLst/>
                <a:latin typeface="Calibri"/>
                <a:ea typeface="Calibri"/>
                <a:cs typeface="Calibri"/>
              </a:rPr>
              <a:t>Portland, OR 97232</a:t>
            </a:r>
          </a:p>
          <a:p>
            <a:pPr marL="0" indent="0">
              <a:buNone/>
            </a:pPr>
            <a:endParaRPr lang="en-US" sz="1800"/>
          </a:p>
          <a:p>
            <a:pPr marL="0" indent="0">
              <a:buNone/>
            </a:pPr>
            <a:r>
              <a:rPr lang="es-LA" sz="1800" b="0" i="0" strike="noStrike" cap="none" spc="0" baseline="0">
                <a:solidFill>
                  <a:srgbClr val="000000"/>
                </a:solidFill>
                <a:effectLst/>
                <a:latin typeface="Calibri"/>
                <a:ea typeface="Calibri"/>
                <a:cs typeface="Calibri"/>
              </a:rPr>
              <a:t>Correo electrónico: BOLI_help@boli.oregon.gov</a:t>
            </a:r>
          </a:p>
          <a:p>
            <a:pPr marL="0" indent="0">
              <a:buNone/>
            </a:pPr>
            <a:r>
              <a:rPr lang="es-LA" sz="1800" b="0" i="0" strike="noStrike" cap="none" spc="0" baseline="0">
                <a:solidFill>
                  <a:srgbClr val="000000"/>
                </a:solidFill>
                <a:effectLst/>
                <a:latin typeface="Calibri"/>
                <a:ea typeface="Calibri"/>
                <a:cs typeface="Calibri"/>
              </a:rPr>
              <a:t>Teléfono: 971-673-0761</a:t>
            </a:r>
          </a:p>
          <a:p>
            <a:pPr marL="0" indent="0">
              <a:buNone/>
            </a:pPr>
            <a:r>
              <a:rPr lang="es-LA" sz="1800" b="0" i="0" strike="noStrike" cap="none" spc="0" baseline="0">
                <a:solidFill>
                  <a:srgbClr val="000000"/>
                </a:solidFill>
                <a:effectLst/>
                <a:latin typeface="Calibri"/>
                <a:ea typeface="Calibri"/>
                <a:cs typeface="Calibri"/>
              </a:rPr>
              <a:t>El primer paso es completar un cuestionario en línea en:</a:t>
            </a:r>
          </a:p>
          <a:p>
            <a:pPr marL="0" indent="0">
              <a:buNone/>
            </a:pPr>
            <a:r>
              <a:rPr lang="es-LA" sz="1800" b="0" i="0" strike="noStrike" cap="none" spc="0" baseline="0">
                <a:solidFill>
                  <a:srgbClr val="000000"/>
                </a:solidFill>
                <a:effectLst/>
                <a:latin typeface="Calibri"/>
                <a:ea typeface="Calibri"/>
                <a:cs typeface="Calibri"/>
                <a:hlinkClick r:id="rId2" history="0"/>
              </a:rPr>
              <a:t>https://www.oregon.gov/boli/workers/Pages/employment-discrimination-questionnaire.aspx</a:t>
            </a:r>
            <a:endParaRPr lang="en-US" sz="1800"/>
          </a:p>
          <a:p>
            <a:pPr marL="0" indent="0">
              <a:buNone/>
            </a:pPr>
            <a:r>
              <a:rPr lang="es-LA" sz="1800" b="0" i="0" strike="noStrike" cap="none" spc="0" baseline="0">
                <a:solidFill>
                  <a:srgbClr val="000000"/>
                </a:solidFill>
                <a:effectLst/>
                <a:latin typeface="Calibri"/>
                <a:ea typeface="Calibri"/>
                <a:cs typeface="Calibri"/>
              </a:rPr>
              <a:t>Según la información, un funcionario de admisión preparará una queja para su firma o se comunicará con usted para aclararla.</a:t>
            </a:r>
          </a:p>
          <a:p>
            <a:pPr marL="0" indent="0">
              <a:buNone/>
            </a:pPr>
            <a:endParaRPr lang="en-US" sz="1800"/>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59887"/>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Ley del Estado de Washington</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475510"/>
            <a:ext cx="8435667" cy="4761411"/>
          </a:xfrm>
        </p:spPr>
        <p:txBody>
          <a:bodyPr>
            <a:noAutofit/>
          </a:bodyPr>
          <a:lstStyle/>
          <a:p>
            <a:pPr marL="0" indent="0">
              <a:buNone/>
            </a:pPr>
            <a:r>
              <a:rPr lang="es-LA" sz="1800" b="0" i="0" strike="noStrike" cap="none" spc="0" baseline="0">
                <a:solidFill>
                  <a:srgbClr val="000000"/>
                </a:solidFill>
                <a:effectLst/>
                <a:latin typeface="Calibri"/>
                <a:ea typeface="Calibri"/>
                <a:cs typeface="Calibri"/>
              </a:rPr>
              <a:t>Prohíbe la discriminación basada en:</a:t>
            </a:r>
          </a:p>
          <a:p>
            <a:r>
              <a:rPr lang="es-LA" sz="1800" b="0" i="0" strike="noStrike" cap="none" spc="0" baseline="0">
                <a:solidFill>
                  <a:srgbClr val="000000"/>
                </a:solidFill>
                <a:effectLst/>
                <a:latin typeface="Calibri"/>
                <a:ea typeface="Calibri"/>
                <a:cs typeface="Calibri"/>
              </a:rPr>
              <a:t>Raza o color</a:t>
            </a:r>
          </a:p>
          <a:p>
            <a:r>
              <a:rPr lang="es-LA" sz="1800" b="0" i="0" strike="noStrike" cap="none" spc="0" baseline="0">
                <a:solidFill>
                  <a:srgbClr val="000000"/>
                </a:solidFill>
                <a:effectLst/>
                <a:latin typeface="Calibri"/>
                <a:ea typeface="Calibri"/>
                <a:cs typeface="Calibri"/>
              </a:rPr>
              <a:t>Origen nacional, ciudadanía o condición migratoria</a:t>
            </a:r>
          </a:p>
          <a:p>
            <a:r>
              <a:rPr lang="es-LA" sz="1800" b="0" i="0" strike="noStrike" cap="none" spc="0" baseline="0">
                <a:solidFill>
                  <a:srgbClr val="000000"/>
                </a:solidFill>
                <a:effectLst/>
                <a:latin typeface="Calibri"/>
                <a:ea typeface="Calibri"/>
                <a:cs typeface="Calibri"/>
              </a:rPr>
              <a:t>Creencia</a:t>
            </a:r>
          </a:p>
          <a:p>
            <a:r>
              <a:rPr lang="es-LA" sz="1800" b="0" i="0" strike="noStrike" cap="none" spc="0" baseline="0">
                <a:solidFill>
                  <a:srgbClr val="000000"/>
                </a:solidFill>
                <a:effectLst/>
                <a:latin typeface="Calibri"/>
                <a:ea typeface="Calibri"/>
                <a:cs typeface="Calibri"/>
              </a:rPr>
              <a:t>Sexo o embarazo</a:t>
            </a:r>
          </a:p>
          <a:p>
            <a:r>
              <a:rPr lang="es-LA" sz="1800" b="0" i="0" strike="noStrike" cap="none" spc="0" baseline="0">
                <a:solidFill>
                  <a:srgbClr val="000000"/>
                </a:solidFill>
                <a:effectLst/>
                <a:latin typeface="Calibri"/>
                <a:ea typeface="Calibri"/>
                <a:cs typeface="Calibri"/>
              </a:rPr>
              <a:t>Orientación sexual o identidad de género</a:t>
            </a:r>
          </a:p>
          <a:p>
            <a:r>
              <a:rPr lang="es-LA" sz="1800" b="0" i="0" strike="noStrike" cap="none" spc="0" baseline="0">
                <a:solidFill>
                  <a:srgbClr val="000000"/>
                </a:solidFill>
                <a:effectLst/>
                <a:latin typeface="Calibri"/>
                <a:ea typeface="Calibri"/>
                <a:cs typeface="Calibri"/>
              </a:rPr>
              <a:t>Condición de veterano o militar</a:t>
            </a:r>
          </a:p>
          <a:p>
            <a:r>
              <a:rPr lang="es-LA" sz="1800" b="0" i="0" strike="noStrike" cap="none" spc="0" baseline="0">
                <a:solidFill>
                  <a:srgbClr val="000000"/>
                </a:solidFill>
                <a:effectLst/>
                <a:latin typeface="Calibri"/>
                <a:ea typeface="Calibri"/>
                <a:cs typeface="Calibri"/>
              </a:rPr>
              <a:t>Presencia de cualquier discapacidad sensorial, mental o física real o percibida</a:t>
            </a:r>
          </a:p>
          <a:p>
            <a:r>
              <a:rPr lang="es-LA" sz="1800" b="0" i="0" strike="noStrike" cap="none" spc="0" baseline="0">
                <a:solidFill>
                  <a:srgbClr val="000000"/>
                </a:solidFill>
                <a:effectLst/>
                <a:latin typeface="Calibri"/>
                <a:ea typeface="Calibri"/>
                <a:cs typeface="Calibri"/>
              </a:rPr>
              <a:t>Uso de un animal de servicio</a:t>
            </a:r>
          </a:p>
          <a:p>
            <a:r>
              <a:rPr lang="es-LA" sz="1800" b="0" i="0" strike="noStrike" cap="none" spc="0" baseline="0">
                <a:solidFill>
                  <a:srgbClr val="000000"/>
                </a:solidFill>
                <a:effectLst/>
                <a:latin typeface="Calibri"/>
                <a:ea typeface="Calibri"/>
                <a:cs typeface="Calibri"/>
              </a:rPr>
              <a:t>VIH o hepatitis C</a:t>
            </a:r>
          </a:p>
          <a:p>
            <a:r>
              <a:rPr lang="es-LA" sz="1800" b="0" i="0" strike="noStrike" cap="none" spc="0" baseline="0">
                <a:solidFill>
                  <a:srgbClr val="000000"/>
                </a:solidFill>
                <a:effectLst/>
                <a:latin typeface="Calibri"/>
                <a:ea typeface="Calibri"/>
                <a:cs typeface="Calibri"/>
              </a:rPr>
              <a:t>Estado civil</a:t>
            </a:r>
          </a:p>
          <a:p>
            <a:r>
              <a:rPr lang="es-LA" sz="1800" b="0" i="0" strike="noStrike" cap="none" spc="0" baseline="0">
                <a:solidFill>
                  <a:srgbClr val="000000"/>
                </a:solidFill>
                <a:effectLst/>
                <a:latin typeface="Calibri"/>
                <a:ea typeface="Calibri"/>
                <a:cs typeface="Calibri"/>
              </a:rPr>
              <a:t>Lactancia materna</a:t>
            </a:r>
          </a:p>
          <a:p>
            <a:r>
              <a:rPr lang="es-LA" sz="1800" b="0" i="0" strike="noStrike" cap="none" spc="0" baseline="0">
                <a:solidFill>
                  <a:srgbClr val="000000"/>
                </a:solidFill>
                <a:effectLst/>
                <a:latin typeface="Calibri"/>
                <a:ea typeface="Calibri"/>
                <a:cs typeface="Calibri"/>
              </a:rPr>
              <a:t>Familia con estado de hijo</a:t>
            </a:r>
          </a:p>
          <a:p>
            <a:r>
              <a:rPr lang="es-LA" sz="1800" b="0" i="0" strike="noStrike" cap="none" spc="0" baseline="0">
                <a:solidFill>
                  <a:srgbClr val="000000"/>
                </a:solidFill>
                <a:effectLst/>
                <a:latin typeface="Calibri"/>
                <a:ea typeface="Calibri"/>
                <a:cs typeface="Calibri"/>
              </a:rPr>
              <a:t>Edad</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743783"/>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Estado de Washington: acoso sexual</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2096589"/>
            <a:ext cx="8435667" cy="4761411"/>
          </a:xfrm>
        </p:spPr>
        <p:txBody>
          <a:bodyPr>
            <a:noAutofit/>
          </a:bodyPr>
          <a:lstStyle/>
          <a:p>
            <a:r>
              <a:rPr lang="es-LA" sz="2000" b="0" i="0" strike="noStrike" cap="none" spc="0" baseline="0">
                <a:solidFill>
                  <a:srgbClr val="000000"/>
                </a:solidFill>
                <a:effectLst/>
                <a:latin typeface="Calibri"/>
                <a:ea typeface="Calibri"/>
                <a:cs typeface="Calibri"/>
              </a:rPr>
              <a:t>Tratamiento con respeto en el trabajo: Los empleadores deben proteger a los empleados de insinuaciones sexuales no deseadas, solicitudes de favores sexuales y otras conductas verbales o físicas basadas en el sexo.</a:t>
            </a:r>
          </a:p>
          <a:p>
            <a:r>
              <a:rPr lang="es-LA" sz="2000" b="0" i="0" strike="noStrike" cap="none" spc="0" baseline="0">
                <a:solidFill>
                  <a:srgbClr val="000000"/>
                </a:solidFill>
                <a:effectLst/>
                <a:latin typeface="Calibri"/>
                <a:ea typeface="Calibri"/>
                <a:cs typeface="Calibri"/>
              </a:rPr>
              <a:t>Sin represalias: Los empleadores no pueden tomar medidas adversas contra los empleados que ejerzan un derecho protegido, presenten o pretendan presentar una queja, o que hayan analizado posibles violaciones de sus derechos.</a:t>
            </a:r>
          </a:p>
          <a:p>
            <a:pPr marL="0" indent="0">
              <a:buNone/>
            </a:pPr>
            <a:endParaRPr lang="en-US" sz="1800"/>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492590"/>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Además del proceso interno de quejas de RPM: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s-LA" sz="1800" b="0" i="0" strike="noStrike" cap="none" spc="0" baseline="0">
                <a:solidFill>
                  <a:srgbClr val="000000"/>
                </a:solidFill>
                <a:effectLst/>
                <a:latin typeface="Calibri"/>
                <a:ea typeface="Calibri"/>
                <a:cs typeface="Calibri"/>
              </a:rPr>
              <a:t>Además del proceso interno de quejas de su empleador, puede comunicarse con:</a:t>
            </a:r>
          </a:p>
          <a:p>
            <a:pPr marL="0" indent="0">
              <a:buNone/>
            </a:pPr>
            <a:endParaRPr lang="en-US" sz="1800"/>
          </a:p>
          <a:p>
            <a:pPr marL="0" indent="0">
              <a:buNone/>
            </a:pPr>
            <a:r>
              <a:rPr lang="es-LA" sz="1800" b="0" i="0" strike="noStrike" cap="none" spc="0" baseline="0">
                <a:solidFill>
                  <a:srgbClr val="000000"/>
                </a:solidFill>
                <a:effectLst/>
                <a:latin typeface="Calibri"/>
                <a:ea typeface="Calibri"/>
                <a:cs typeface="Calibri"/>
              </a:rPr>
              <a:t>Comisión de Derechos Humanos del Estado de Washington</a:t>
            </a:r>
          </a:p>
          <a:p>
            <a:pPr marL="0" indent="0">
              <a:buNone/>
            </a:pPr>
            <a:r>
              <a:rPr lang="es-LA" sz="1800" b="0" i="0" strike="noStrike" cap="none" spc="0" baseline="0">
                <a:solidFill>
                  <a:srgbClr val="000000"/>
                </a:solidFill>
                <a:effectLst/>
                <a:latin typeface="Calibri"/>
                <a:ea typeface="Calibri"/>
                <a:cs typeface="Calibri"/>
              </a:rPr>
              <a:t>(800) 233-3247</a:t>
            </a:r>
          </a:p>
          <a:p>
            <a:pPr marL="0" indent="0">
              <a:buNone/>
            </a:pPr>
            <a:r>
              <a:rPr lang="es-LA" sz="1800" b="0" i="0" strike="noStrike" cap="none" spc="0" baseline="0">
                <a:solidFill>
                  <a:srgbClr val="000000"/>
                </a:solidFill>
                <a:effectLst/>
                <a:latin typeface="Calibri"/>
                <a:ea typeface="Calibri"/>
                <a:cs typeface="Calibri"/>
              </a:rPr>
              <a:t>711 S. Capitol Way, Suite 402</a:t>
            </a:r>
          </a:p>
          <a:p>
            <a:pPr marL="0" indent="0">
              <a:buNone/>
            </a:pPr>
            <a:r>
              <a:rPr lang="es-LA" sz="1800" b="0" i="0" strike="noStrike" cap="none" spc="0" baseline="0">
                <a:solidFill>
                  <a:srgbClr val="000000"/>
                </a:solidFill>
                <a:effectLst/>
                <a:latin typeface="Calibri"/>
                <a:ea typeface="Calibri"/>
                <a:cs typeface="Calibri"/>
              </a:rPr>
              <a:t>CAJA DE CORREO 42490</a:t>
            </a:r>
          </a:p>
          <a:p>
            <a:pPr marL="0" indent="0">
              <a:buNone/>
            </a:pPr>
            <a:r>
              <a:rPr lang="es-LA" sz="1800" b="0" i="0" strike="noStrike" cap="none" spc="0" baseline="0">
                <a:solidFill>
                  <a:srgbClr val="000000"/>
                </a:solidFill>
                <a:effectLst/>
                <a:latin typeface="Calibri"/>
                <a:ea typeface="Calibri"/>
                <a:cs typeface="Calibri"/>
              </a:rPr>
              <a:t>Olympia, WA 98504-2490 </a:t>
            </a:r>
          </a:p>
          <a:p>
            <a:pPr marL="0" indent="0">
              <a:buNone/>
            </a:pPr>
            <a:r>
              <a:rPr lang="es-LA" sz="1800" b="0" i="0" strike="noStrike" cap="none" spc="0" baseline="0">
                <a:solidFill>
                  <a:srgbClr val="000000"/>
                </a:solidFill>
                <a:effectLst/>
                <a:latin typeface="Calibri"/>
                <a:ea typeface="Calibri"/>
                <a:cs typeface="Calibri"/>
                <a:hlinkClick r:id="rId2" history="0"/>
              </a:rPr>
              <a:t>https://www.hum.wa.gov/file-complaint</a:t>
            </a:r>
            <a:endParaRPr lang="en-US" sz="1800"/>
          </a:p>
          <a:p>
            <a:pPr marL="0" indent="0">
              <a:buNone/>
            </a:pPr>
            <a:endParaRPr lang="en-US" sz="1800"/>
          </a:p>
          <a:p>
            <a:pPr marL="0" indent="0">
              <a:buNone/>
            </a:pPr>
            <a:r>
              <a:rPr lang="es-LA" sz="1800" b="0" i="0" strike="noStrike" cap="none" spc="0" baseline="0">
                <a:solidFill>
                  <a:srgbClr val="000000"/>
                </a:solidFill>
                <a:effectLst/>
                <a:latin typeface="Calibri"/>
                <a:ea typeface="Calibri"/>
                <a:cs typeface="Calibri"/>
              </a:rPr>
              <a:t>El acoso también puede informarse a:</a:t>
            </a:r>
          </a:p>
          <a:p>
            <a:pPr marL="0" indent="0">
              <a:buNone/>
            </a:pPr>
            <a:r>
              <a:rPr lang="es-LA" sz="1800" b="0" i="0" strike="noStrike" cap="none" spc="0" baseline="0">
                <a:solidFill>
                  <a:srgbClr val="000000"/>
                </a:solidFill>
                <a:effectLst/>
                <a:latin typeface="Calibri"/>
                <a:ea typeface="Calibri"/>
                <a:cs typeface="Calibri"/>
              </a:rPr>
              <a:t>Oficina del Fiscal General del Estado de Washington</a:t>
            </a:r>
          </a:p>
          <a:p>
            <a:pPr marL="0" indent="0">
              <a:buNone/>
            </a:pPr>
            <a:r>
              <a:rPr lang="es-LA" sz="1800" b="0" i="0" strike="noStrike" cap="none" spc="0" baseline="0">
                <a:solidFill>
                  <a:srgbClr val="000000"/>
                </a:solidFill>
                <a:effectLst/>
                <a:latin typeface="Calibri"/>
                <a:ea typeface="Calibri"/>
                <a:cs typeface="Calibri"/>
              </a:rPr>
              <a:t>(360) 753-6200</a:t>
            </a:r>
          </a:p>
          <a:p>
            <a:pPr marL="0" indent="0">
              <a:buNone/>
            </a:pPr>
            <a:r>
              <a:rPr lang="es-LA" sz="1800" b="0" i="0" strike="noStrike" cap="none" spc="0" baseline="0">
                <a:solidFill>
                  <a:srgbClr val="000000"/>
                </a:solidFill>
                <a:effectLst/>
                <a:latin typeface="Calibri"/>
                <a:ea typeface="Calibri"/>
                <a:cs typeface="Calibri"/>
                <a:hlinkClick r:id="rId3" history="0"/>
              </a:rPr>
              <a:t>https://www.atg.wa.gov/have-civil-rights-complaint</a:t>
            </a:r>
            <a:endParaRPr lang="en-US" sz="1800"/>
          </a:p>
          <a:p>
            <a:pPr marL="0" indent="0">
              <a:buNone/>
            </a:pPr>
            <a:endParaRPr lang="en-US" sz="1800"/>
          </a:p>
          <a:p>
            <a:pPr marL="0" indent="0">
              <a:buNone/>
            </a:pPr>
            <a:endParaRPr lang="en-US" sz="18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432388"/>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Además del proceso interno de quejas de RPM: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endParaRPr lang="en-US" sz="1800"/>
          </a:p>
          <a:p>
            <a:pPr marL="0" indent="0">
              <a:buNone/>
            </a:pPr>
            <a:r>
              <a:rPr lang="es-LA" sz="2400" b="0" i="0" strike="noStrike" cap="none" spc="0" baseline="0">
                <a:solidFill>
                  <a:srgbClr val="000000"/>
                </a:solidFill>
                <a:effectLst/>
                <a:latin typeface="Calibri"/>
                <a:ea typeface="Calibri"/>
                <a:cs typeface="Calibri"/>
              </a:rPr>
              <a:t>En cualquier lugar de los Estados Unidos: puede presentar una queja ante la Comisión Federal de Igualdad de Oportunidades en el Empleo (Equal Employment Opportunity Commission, EEOC). Para obtener más información, visite </a:t>
            </a:r>
            <a:r>
              <a:rPr lang="es-LA" sz="2400" b="0" i="0" strike="noStrike" cap="none" spc="0" baseline="0">
                <a:solidFill>
                  <a:srgbClr val="000000"/>
                </a:solidFill>
                <a:effectLst/>
                <a:latin typeface="Calibri"/>
                <a:ea typeface="Calibri"/>
                <a:cs typeface="Calibri"/>
                <a:hlinkClick r:id="rId2" history="0"/>
              </a:rPr>
              <a:t>https://www.eeoc.gov</a:t>
            </a:r>
            <a:r>
              <a:rPr lang="es-LA" sz="2400" b="0" i="0" strike="noStrike" cap="none" spc="0" baseline="0">
                <a:solidFill>
                  <a:srgbClr val="000000"/>
                </a:solidFill>
                <a:effectLst/>
                <a:latin typeface="Calibri"/>
                <a:ea typeface="Calibri"/>
                <a:cs typeface="Calibri"/>
              </a:rPr>
              <a:t> o llame al 1-800-669-4000.</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841152"/>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CUESTIONARIO</a:t>
            </a:r>
            <a:br>
              <a:rPr sz="1500"/>
            </a:br>
            <a:endParaRPr lang="en-US"/>
          </a:p>
        </p:txBody>
      </p:sp>
      <p:sp>
        <p:nvSpPr>
          <p:cNvPr id="10" name="Date Placeholder 9">
            <a:extLst>
              <a:ext uri="{FF2B5EF4-FFF2-40B4-BE49-F238E27FC236}">
                <a16:creationId xmlns:a16="http://schemas.microsoft.com/office/drawing/2014/main" id="{75AAB6F5-5329-B445-8D17-37495B756E39}"/>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r>
              <a:rPr lang="es-LA" sz="900" b="0" i="0" strike="noStrike" cap="none" spc="0" baseline="0">
                <a:solidFill>
                  <a:srgbClr val="898989"/>
                </a:solidFill>
                <a:effectLst/>
                <a:latin typeface="Calibri"/>
                <a:ea typeface="Calibri"/>
                <a:cs typeface="Calibri"/>
              </a:rPr>
              <a:t>[NOMBRE DEL EVENTO] [FECHA]</a:t>
            </a:r>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96512"/>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194313"/>
            <a:ext cx="7358907" cy="787032"/>
          </a:xfrm>
        </p:spPr>
        <p:txBody>
          <a:bodyPr/>
          <a:lstStyle/>
          <a:p>
            <a:r>
              <a:rPr lang="es-LA" sz="2800" b="0" i="0" strike="noStrike" cap="none" spc="0" baseline="0">
                <a:solidFill>
                  <a:srgbClr val="FFFFFF"/>
                </a:solidFill>
                <a:effectLst/>
                <a:latin typeface="Calibri Light"/>
                <a:ea typeface="Calibri Light"/>
                <a:cs typeface="Calibri Light"/>
              </a:rPr>
              <a:t>Pregunta n.o 1: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902276"/>
            <a:ext cx="8435667" cy="4761411"/>
          </a:xfrm>
        </p:spPr>
        <p:txBody>
          <a:bodyPr>
            <a:noAutofit/>
          </a:bodyPr>
          <a:lstStyle/>
          <a:p>
            <a:pPr marL="0" indent="0">
              <a:buNone/>
            </a:pPr>
            <a:r>
              <a:rPr lang="es-LA" sz="2400" b="0" i="0" strike="noStrike" cap="none" spc="0" baseline="0">
                <a:solidFill>
                  <a:srgbClr val="000000"/>
                </a:solidFill>
                <a:effectLst/>
                <a:latin typeface="Calibri"/>
                <a:ea typeface="Calibri"/>
                <a:cs typeface="Calibri"/>
              </a:rPr>
              <a:t>Una empleada se burla constantemente de un empleado en su oficina porque tiene el cabello rojo. Inicialmente, las burlas estaban bien con él, pero pronto se convierte en una fuente de agravamiento. Ella solo lo llama “rojo” o “cabeza de canela”, no su nombre real. Incluso después de que el hombre le pide que se detenga, continúa. Informa esto como acoso sexual.</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¿Es este acoso sexual?</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Sí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No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79084"/>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Respuesta n.o 1: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54166" y="1554480"/>
            <a:ext cx="8435667" cy="4761411"/>
          </a:xfrm>
        </p:spPr>
        <p:txBody>
          <a:bodyPr>
            <a:noAutofit/>
          </a:bodyPr>
          <a:lstStyle/>
          <a:p>
            <a:pPr marL="0" indent="0">
              <a:buNone/>
            </a:pPr>
            <a:r>
              <a:rPr lang="es-LA" sz="2800" b="0" i="0" strike="noStrike" cap="none" spc="0" baseline="0">
                <a:solidFill>
                  <a:srgbClr val="000000"/>
                </a:solidFill>
                <a:effectLst/>
                <a:latin typeface="Calibri"/>
                <a:ea typeface="Calibri"/>
                <a:cs typeface="Calibri"/>
              </a:rPr>
              <a:t>	Esto no es acoso sexual. </a:t>
            </a:r>
          </a:p>
          <a:p>
            <a:pPr marL="0" indent="0">
              <a:buNone/>
            </a:pPr>
            <a:endParaRPr lang="en-US" sz="2800"/>
          </a:p>
          <a:p>
            <a:pPr marL="0" indent="0">
              <a:buNone/>
            </a:pPr>
            <a:r>
              <a:rPr lang="es-LA" sz="2800" b="0" i="0" strike="noStrike" cap="none" spc="0" baseline="0">
                <a:solidFill>
                  <a:srgbClr val="000000"/>
                </a:solidFill>
                <a:effectLst/>
                <a:latin typeface="Calibri"/>
                <a:ea typeface="Calibri"/>
                <a:cs typeface="Calibri"/>
              </a:rPr>
              <a:t>No hay evidencia en los hechos de que ella sea cualquier cosa menos un hostigador. Esto puede ser acoso, pero no es acoso sexual, ya que no se basa en el género ni en nada de naturaleza sexual. Podría estar burlando fácilmente a una mujer con cabello rojo en función de la conducta.</a:t>
            </a:r>
          </a:p>
          <a:p>
            <a:pPr marL="0" indent="0">
              <a:buNone/>
            </a:pPr>
            <a:endParaRPr lang="en-US" sz="2800"/>
          </a:p>
          <a:p>
            <a:pPr marL="0" indent="0">
              <a:buNone/>
            </a:pPr>
            <a:r>
              <a:rPr lang="es-LA" sz="2800" b="0" i="0" strike="noStrike" cap="none" spc="0" baseline="0">
                <a:solidFill>
                  <a:srgbClr val="000000"/>
                </a:solidFill>
                <a:effectLst/>
                <a:latin typeface="Calibri"/>
                <a:ea typeface="Calibri"/>
                <a:cs typeface="Calibri"/>
              </a:rPr>
              <a:t>El empleador puede tener la obligación de detener este comportamiento, pero no debido a la ley de acoso sexual.</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1046D40-7013-0255-2C73-BCF97FD449FC}"/>
              </a:ext>
            </a:extLst>
          </p:cNvPr>
          <p:cNvPicPr>
            <a:picLocks noChangeAspect="1"/>
          </p:cNvPicPr>
          <p:nvPr/>
        </p:nvPicPr>
        <p:blipFill>
          <a:blip r:embed="rId2"/>
          <a:stretch>
            <a:fillRect/>
          </a:stretch>
        </p:blipFill>
        <p:spPr>
          <a:xfrm>
            <a:off x="348528" y="1312018"/>
            <a:ext cx="883996" cy="880948"/>
          </a:xfrm>
          <a:prstGeom prst="rect">
            <a:avLst/>
          </a:prstGeom>
        </p:spPr>
      </p:pic>
    </p:spTree>
    <p:extLst>
      <p:ext uri="{BB962C8B-B14F-4D97-AF65-F5344CB8AC3E}">
        <p14:creationId xmlns:p14="http://schemas.microsoft.com/office/powerpoint/2010/main" val="1112811498"/>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180975"/>
            <a:ext cx="7358907" cy="787032"/>
          </a:xfrm>
        </p:spPr>
        <p:txBody>
          <a:bodyPr/>
          <a:lstStyle/>
          <a:p>
            <a:r>
              <a:rPr lang="es-LA" sz="2800" b="0" i="0" strike="noStrike" cap="none" spc="0" baseline="0">
                <a:solidFill>
                  <a:srgbClr val="FFFFFF"/>
                </a:solidFill>
                <a:effectLst/>
                <a:latin typeface="Calibri Light"/>
                <a:ea typeface="Calibri Light"/>
                <a:cs typeface="Calibri Light"/>
              </a:rPr>
              <a:t>Pregunta n.o 2: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68050" y="1796942"/>
            <a:ext cx="8435667" cy="4761411"/>
          </a:xfrm>
        </p:spPr>
        <p:txBody>
          <a:bodyPr>
            <a:noAutofit/>
          </a:bodyPr>
          <a:lstStyle/>
          <a:p>
            <a:pPr marL="0" indent="0">
              <a:buNone/>
            </a:pPr>
            <a:r>
              <a:rPr lang="es-LA" sz="2400" b="0" i="0" strike="noStrike" cap="none" spc="0" baseline="0">
                <a:solidFill>
                  <a:srgbClr val="000000"/>
                </a:solidFill>
                <a:effectLst/>
                <a:latin typeface="Calibri"/>
                <a:ea typeface="Calibri"/>
                <a:cs typeface="Calibri"/>
              </a:rPr>
              <a:t>Un supervisor de sexo masculino ha sido amigo de una de sus empleadas durante muchos años. A menudo la llama “bebé” o “muñeca”. En lugar de considerarlo ofensivo, el empleado lo disfruta como una broma amistosa y a menudo lo llama “estudiante” o “hottie” a cambio. Un tercer compañero de trabajo se encuentra cerca de él y encuentra su lenguaje ofensivo. Ese tercer compañero de trabajo lo denuncia como acoso sexual.</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¿Es este acoso sexual?</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Sí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No</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938400"/>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194313"/>
            <a:ext cx="7358907" cy="787032"/>
          </a:xfrm>
        </p:spPr>
        <p:txBody>
          <a:bodyPr/>
          <a:lstStyle/>
          <a:p>
            <a:r>
              <a:rPr lang="es-LA" sz="2800" b="0" i="0" strike="noStrike" cap="none" spc="0" baseline="0">
                <a:solidFill>
                  <a:srgbClr val="FFFFFF"/>
                </a:solidFill>
                <a:effectLst/>
                <a:latin typeface="Calibri Light"/>
                <a:ea typeface="Calibri Light"/>
                <a:cs typeface="Calibri Light"/>
              </a:rPr>
              <a:t>Respuesta n.o 2: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s-LA" sz="2400" b="0" i="0" strike="noStrike" cap="none" spc="0" baseline="0">
                <a:solidFill>
                  <a:srgbClr val="000000"/>
                </a:solidFill>
                <a:effectLst/>
                <a:latin typeface="Calibri"/>
                <a:ea typeface="Calibri"/>
                <a:cs typeface="Calibri"/>
              </a:rPr>
              <a:t>	Esto es acoso sexual. </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La amistad a largo plazo y el hecho de que sus bromas fueran bienvenidas entre sí es irrelevante. La conducta fue indeseada y ofensiva para la tercera persona. El género o la orientación sexual de la tercera persona también son irrelevantes. Los apodos que estaban usando eran de naturaleza sexual y posiblemente sexual. </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Debido a que uno de ellos era un supervisor, la conducta también podría percibirse en términos de favoritismo, como la tercera persona puede sentir que es necesario participar en bromas sexuales para felicitarse al jefe.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4D5C330-AAB2-8DDA-706A-47204A43255B}"/>
              </a:ext>
            </a:extLst>
          </p:cNvPr>
          <p:cNvPicPr>
            <a:picLocks noChangeAspect="1"/>
          </p:cNvPicPr>
          <p:nvPr/>
        </p:nvPicPr>
        <p:blipFill>
          <a:blip r:embed="rId2"/>
          <a:stretch>
            <a:fillRect/>
          </a:stretch>
        </p:blipFill>
        <p:spPr>
          <a:xfrm>
            <a:off x="288886" y="1130731"/>
            <a:ext cx="1003280" cy="999821"/>
          </a:xfrm>
          <a:prstGeom prst="rect">
            <a:avLst/>
          </a:prstGeom>
        </p:spPr>
      </p:pic>
    </p:spTree>
    <p:extLst>
      <p:ext uri="{BB962C8B-B14F-4D97-AF65-F5344CB8AC3E}">
        <p14:creationId xmlns:p14="http://schemas.microsoft.com/office/powerpoint/2010/main" val="362055972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90B6A-3A22-7B0A-8D86-5409F5EBBCAE}"/>
              </a:ext>
            </a:extLst>
          </p:cNvPr>
          <p:cNvSpPr>
            <a:spLocks noGrp="1"/>
          </p:cNvSpPr>
          <p:nvPr>
            <p:ph type="title"/>
          </p:nvPr>
        </p:nvSpPr>
        <p:spPr/>
        <p:txBody>
          <a:bodyPr/>
          <a:lstStyle/>
          <a:p>
            <a:r>
              <a:rPr lang="es-LA" sz="2800" b="0" i="0" strike="noStrike" cap="none" spc="0" baseline="0">
                <a:solidFill>
                  <a:srgbClr val="FFFFFF"/>
                </a:solidFill>
                <a:effectLst/>
                <a:latin typeface="Calibri Light"/>
                <a:ea typeface="Calibri Light"/>
                <a:cs typeface="Calibri Light"/>
              </a:rPr>
              <a:t>Estudio de caso</a:t>
            </a:r>
          </a:p>
        </p:txBody>
      </p:sp>
      <p:sp>
        <p:nvSpPr>
          <p:cNvPr id="3" name="Content Placeholder 2">
            <a:extLst>
              <a:ext uri="{FF2B5EF4-FFF2-40B4-BE49-F238E27FC236}">
                <a16:creationId xmlns:a16="http://schemas.microsoft.com/office/drawing/2014/main" id="{FD92F808-4571-B3B2-B6EA-48000FFB9DDA}"/>
              </a:ext>
            </a:extLst>
          </p:cNvPr>
          <p:cNvSpPr>
            <a:spLocks noGrp="1"/>
          </p:cNvSpPr>
          <p:nvPr>
            <p:ph idx="1"/>
          </p:nvPr>
        </p:nvSpPr>
        <p:spPr>
          <a:xfrm>
            <a:off x="343031" y="1743075"/>
            <a:ext cx="8515219" cy="2227913"/>
          </a:xfrm>
        </p:spPr>
        <p:txBody>
          <a:bodyPr>
            <a:normAutofit/>
          </a:bodyPr>
          <a:lstStyle/>
          <a:p>
            <a:r>
              <a:rPr lang="es-LA" sz="2400" b="0" i="0" strike="noStrike" cap="none" spc="0" baseline="0">
                <a:solidFill>
                  <a:srgbClr val="000000"/>
                </a:solidFill>
                <a:effectLst/>
                <a:latin typeface="Calibri"/>
                <a:ea typeface="Calibri"/>
                <a:cs typeface="Calibri"/>
              </a:rPr>
              <a:t>Usted trabaja para una compañía que diseña y construye montañas rusas. </a:t>
            </a:r>
          </a:p>
          <a:p>
            <a:r>
              <a:rPr lang="es-LA" sz="2400" b="0" i="0" strike="noStrike" cap="none" spc="0" baseline="0">
                <a:solidFill>
                  <a:srgbClr val="000000"/>
                </a:solidFill>
                <a:effectLst/>
                <a:latin typeface="Calibri"/>
                <a:ea typeface="Calibri"/>
                <a:cs typeface="Calibri"/>
              </a:rPr>
              <a:t>Usted es ascendido a un nuevo rol con responsabilidades adicionales. </a:t>
            </a:r>
          </a:p>
          <a:p>
            <a:r>
              <a:rPr lang="es-LA" sz="2400" b="0" i="0" strike="noStrike" cap="none" spc="0" baseline="0">
                <a:solidFill>
                  <a:srgbClr val="000000"/>
                </a:solidFill>
                <a:effectLst/>
                <a:latin typeface="Calibri"/>
                <a:ea typeface="Calibri"/>
                <a:cs typeface="Calibri"/>
              </a:rPr>
              <a:t>Su nueva función requiere que trabaje con un nuevo equipo.</a:t>
            </a:r>
          </a:p>
          <a:p>
            <a:pPr marL="0" indent="0">
              <a:buNone/>
            </a:pPr>
            <a:endParaRPr lang="en-US" sz="2400"/>
          </a:p>
        </p:txBody>
      </p:sp>
      <p:sp>
        <p:nvSpPr>
          <p:cNvPr id="5" name="Slide Number Placeholder 4">
            <a:extLst>
              <a:ext uri="{FF2B5EF4-FFF2-40B4-BE49-F238E27FC236}">
                <a16:creationId xmlns:a16="http://schemas.microsoft.com/office/drawing/2014/main" id="{039CCE33-ED11-8183-445B-35BF2BDAB9AF}"/>
              </a:ext>
            </a:extLst>
          </p:cNvPr>
          <p:cNvSpPr>
            <a:spLocks noGrp="1"/>
          </p:cNvSpPr>
          <p:nvPr>
            <p:ph type="sldNum" sz="quarter" idx="4"/>
          </p:nvPr>
        </p:nvSpPr>
        <p:spPr/>
        <p:txBody>
          <a:bodyPr/>
          <a:lstStyle/>
          <a:p>
            <a:fld id="{BB5FC4A1-A2DE-4EB5-9A46-57D39B4235EC}" type="slidenum">
              <a:rPr lang="en-US" smtClean="0"/>
              <a:t>7</a:t>
            </a:fld>
            <a:endParaRPr lang="en-US"/>
          </a:p>
        </p:txBody>
      </p:sp>
      <p:pic>
        <p:nvPicPr>
          <p:cNvPr id="10" name="Picture 9" descr="Rollercoaster track loops and twists shown against the sky">
            <a:extLst>
              <a:ext uri="{FF2B5EF4-FFF2-40B4-BE49-F238E27FC236}">
                <a16:creationId xmlns:a16="http://schemas.microsoft.com/office/drawing/2014/main" id="{055B02F8-91D3-1366-F466-66DB7ED26F9E}"/>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1" y="4036467"/>
            <a:ext cx="9144000" cy="2821532"/>
          </a:xfrm>
          <a:prstGeom prst="rect">
            <a:avLst/>
          </a:prstGeom>
        </p:spPr>
      </p:pic>
    </p:spTree>
    <p:extLst>
      <p:ext uri="{BB962C8B-B14F-4D97-AF65-F5344CB8AC3E}">
        <p14:creationId xmlns:p14="http://schemas.microsoft.com/office/powerpoint/2010/main" val="3616907553"/>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194313"/>
            <a:ext cx="7358907" cy="787032"/>
          </a:xfrm>
        </p:spPr>
        <p:txBody>
          <a:bodyPr/>
          <a:lstStyle/>
          <a:p>
            <a:r>
              <a:rPr lang="es-LA" sz="2800" b="0" i="0" strike="noStrike" cap="none" spc="0" baseline="0">
                <a:solidFill>
                  <a:srgbClr val="FFFFFF"/>
                </a:solidFill>
                <a:effectLst/>
                <a:latin typeface="Calibri Light"/>
                <a:ea typeface="Calibri Light"/>
                <a:cs typeface="Calibri Light"/>
              </a:rPr>
              <a:t>Pregunta n.o 3: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s-LA" sz="2200" b="0" i="0" strike="noStrike" cap="none" spc="0" baseline="0">
                <a:solidFill>
                  <a:srgbClr val="000000"/>
                </a:solidFill>
                <a:effectLst/>
                <a:latin typeface="Calibri"/>
                <a:ea typeface="Calibri"/>
                <a:cs typeface="Calibri"/>
              </a:rPr>
              <a:t>El empleado X, el empleado Y y otros empleados son enviados fuera de la ciudad por su organización a una conferencia de la industria. Una noche, el equipo termina en el bar del hotel para socializar.</a:t>
            </a:r>
          </a:p>
          <a:p>
            <a:pPr marL="0" indent="0">
              <a:buNone/>
            </a:pPr>
            <a:endParaRPr lang="en-US" sz="1000"/>
          </a:p>
          <a:p>
            <a:pPr marL="0" indent="0">
              <a:buNone/>
            </a:pPr>
            <a:r>
              <a:rPr lang="es-LA" sz="2200" b="0" i="0" strike="noStrike" cap="none" spc="0" baseline="0">
                <a:solidFill>
                  <a:srgbClr val="000000"/>
                </a:solidFill>
                <a:effectLst/>
                <a:latin typeface="Calibri"/>
                <a:ea typeface="Calibri"/>
                <a:cs typeface="Calibri"/>
              </a:rPr>
              <a:t>En el bar, el Empleado X hace comentarios sexuales groseros al Empleado Y. Cuando el Empleado Y intenta alejarse de la conversación, el Empleado X se tira de su brazo. Otros empleados intervienen, pero el Empleado X dice comentarios aún más agresivos y degradantes desde el punto de vista sexual al Empleado Y durante la próxima media hora. </a:t>
            </a:r>
          </a:p>
          <a:p>
            <a:pPr marL="0" indent="0">
              <a:buNone/>
            </a:pPr>
            <a:endParaRPr lang="en-US" sz="1000"/>
          </a:p>
          <a:p>
            <a:pPr marL="0" indent="0">
              <a:buNone/>
            </a:pPr>
            <a:r>
              <a:rPr lang="es-LA" sz="2200" b="0" i="0" strike="noStrike" cap="none" spc="0" baseline="0">
                <a:solidFill>
                  <a:srgbClr val="000000"/>
                </a:solidFill>
                <a:effectLst/>
                <a:latin typeface="Calibri"/>
                <a:ea typeface="Calibri"/>
                <a:cs typeface="Calibri"/>
              </a:rPr>
              <a:t>El empleado Y crece cada vez más disgustado y se va.</a:t>
            </a:r>
          </a:p>
          <a:p>
            <a:pPr marL="0" indent="0">
              <a:buNone/>
            </a:pPr>
            <a:endParaRPr lang="en-US" sz="1000"/>
          </a:p>
          <a:p>
            <a:pPr marL="0" indent="0">
              <a:buNone/>
            </a:pPr>
            <a:r>
              <a:rPr lang="es-LA" sz="2200" b="0" i="0" strike="noStrike" cap="none" spc="0" baseline="0">
                <a:solidFill>
                  <a:srgbClr val="000000"/>
                </a:solidFill>
                <a:effectLst/>
                <a:latin typeface="Calibri"/>
                <a:ea typeface="Calibri"/>
                <a:cs typeface="Calibri"/>
              </a:rPr>
              <a:t>¿Es este acoso sexual?</a:t>
            </a:r>
          </a:p>
          <a:p>
            <a:pPr>
              <a:buFont typeface="Wingdings" panose="05000000000000000000" pitchFamily="2" charset="2"/>
              <a:buChar char="q"/>
            </a:pPr>
            <a:r>
              <a:rPr lang="es-LA" sz="2200" b="0" i="0" strike="noStrike" cap="none" spc="0" baseline="0">
                <a:solidFill>
                  <a:srgbClr val="000000"/>
                </a:solidFill>
                <a:effectLst/>
                <a:latin typeface="Calibri"/>
                <a:ea typeface="Calibri"/>
                <a:cs typeface="Calibri"/>
              </a:rPr>
              <a:t>Sí </a:t>
            </a:r>
          </a:p>
          <a:p>
            <a:pPr>
              <a:buFont typeface="Wingdings" panose="05000000000000000000" pitchFamily="2" charset="2"/>
              <a:buChar char="q"/>
            </a:pPr>
            <a:r>
              <a:rPr lang="es-LA" sz="2200" b="0" i="0" strike="noStrike" cap="none" spc="0" baseline="0">
                <a:solidFill>
                  <a:srgbClr val="000000"/>
                </a:solidFill>
                <a:effectLst/>
                <a:latin typeface="Calibri"/>
                <a:ea typeface="Calibri"/>
                <a:cs typeface="Calibri"/>
              </a:rPr>
              <a:t>No</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25199"/>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92546" y="291916"/>
            <a:ext cx="7358907" cy="787032"/>
          </a:xfrm>
        </p:spPr>
        <p:txBody>
          <a:bodyPr/>
          <a:lstStyle/>
          <a:p>
            <a:r>
              <a:rPr lang="es-LA" sz="2800" b="0" i="0" strike="noStrike" cap="none" spc="0" baseline="0">
                <a:solidFill>
                  <a:srgbClr val="FFFFFF"/>
                </a:solidFill>
                <a:effectLst/>
                <a:latin typeface="Calibri Light"/>
                <a:ea typeface="Calibri Light"/>
                <a:cs typeface="Calibri Light"/>
              </a:rPr>
              <a:t>Respuesta n.o 3: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r>
              <a:rPr lang="es-LA" sz="2400" b="0" i="0" strike="noStrike" cap="none" spc="0" baseline="0">
                <a:solidFill>
                  <a:srgbClr val="000000"/>
                </a:solidFill>
                <a:effectLst/>
                <a:latin typeface="Calibri"/>
                <a:ea typeface="Calibri"/>
                <a:cs typeface="Calibri"/>
              </a:rPr>
              <a:t>	Esto es acoso sexual. </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Existe una relación laboral entre el Empleado X y Y. El incidente ocurrió durante un viaje patrocinado por el empleador. El acoso sexual puede ocurrir tanto en las instalaciones de trabajo regulares como en los sitios relacionados con el trabajo, incluidos los lugares de viajes de negocios, convenciones y fiestas en las oficinas de feriados. </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Nuestros trabajos e interacciones con compañeros de trabajo pueden ir más allá del lugar de trabajo. Si se puede demostrar que la actividad de acoso está relacionada con la relación laboral, podría ser motivo de una reclamación por acoso sexual. Los tribunales han encontrado responsabilidad por acoso sexual que ocurrió durante viajes de negocios y eventos relacionados con el trabajo externo. </a:t>
            </a:r>
          </a:p>
          <a:p>
            <a:pPr marL="0" indent="0">
              <a:buNone/>
            </a:pPr>
            <a:endParaRPr lang="en-US" sz="2400"/>
          </a:p>
          <a:p>
            <a:pPr marL="0" indent="0">
              <a:buNone/>
            </a:pPr>
            <a:endParaRPr lang="en-US" sz="2400"/>
          </a:p>
          <a:p>
            <a:pPr marL="0" indent="0">
              <a:buNone/>
            </a:pPr>
            <a:endParaRPr lang="en-US" sz="2400"/>
          </a:p>
          <a:p>
            <a:pPr marL="0" indent="0">
              <a:buNone/>
            </a:pPr>
            <a:endParaRPr lang="en-US" sz="24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DFE6EF6-377D-45F7-F864-471A660024FC}"/>
              </a:ext>
            </a:extLst>
          </p:cNvPr>
          <p:cNvPicPr>
            <a:picLocks noChangeAspect="1"/>
          </p:cNvPicPr>
          <p:nvPr/>
        </p:nvPicPr>
        <p:blipFill>
          <a:blip r:embed="rId2"/>
          <a:stretch>
            <a:fillRect/>
          </a:stretch>
        </p:blipFill>
        <p:spPr>
          <a:xfrm>
            <a:off x="266628" y="1078948"/>
            <a:ext cx="1005927" cy="1005927"/>
          </a:xfrm>
          <a:prstGeom prst="rect">
            <a:avLst/>
          </a:prstGeom>
        </p:spPr>
      </p:pic>
    </p:spTree>
    <p:extLst>
      <p:ext uri="{BB962C8B-B14F-4D97-AF65-F5344CB8AC3E}">
        <p14:creationId xmlns:p14="http://schemas.microsoft.com/office/powerpoint/2010/main" val="1580393941"/>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Entorno de trabajo hostil </a:t>
            </a:r>
            <a:br>
              <a:rPr sz="1500"/>
            </a:br>
            <a:endParaRPr lang="en-US"/>
          </a:p>
        </p:txBody>
      </p:sp>
      <p:sp>
        <p:nvSpPr>
          <p:cNvPr id="10" name="Date Placeholder 9">
            <a:extLst>
              <a:ext uri="{FF2B5EF4-FFF2-40B4-BE49-F238E27FC236}">
                <a16:creationId xmlns:a16="http://schemas.microsoft.com/office/drawing/2014/main" id="{75AAB6F5-5329-B445-8D17-37495B756E39}"/>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r>
              <a:rPr lang="es-LA" sz="900" b="0" i="0" strike="noStrike" cap="none" spc="0" baseline="0">
                <a:solidFill>
                  <a:srgbClr val="898989"/>
                </a:solidFill>
                <a:effectLst/>
                <a:latin typeface="Calibri"/>
                <a:ea typeface="Calibri"/>
                <a:cs typeface="Calibri"/>
              </a:rPr>
              <a:t>[NOMBRE DEL EVENTO] [FECHA]</a:t>
            </a:r>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532090"/>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09576" y="194313"/>
            <a:ext cx="7358907" cy="787032"/>
          </a:xfrm>
        </p:spPr>
        <p:txBody>
          <a:bodyPr/>
          <a:lstStyle/>
          <a:p>
            <a:r>
              <a:rPr lang="es-LA" sz="2800" b="0" i="0" strike="noStrike" cap="none" spc="0" baseline="0">
                <a:solidFill>
                  <a:srgbClr val="FFFFFF"/>
                </a:solidFill>
                <a:effectLst/>
                <a:latin typeface="Calibri Light"/>
                <a:ea typeface="Calibri Light"/>
                <a:cs typeface="Calibri Light"/>
              </a:rPr>
              <a:t>Entorno de trabajo hostil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endParaRPr lang="en-US" sz="2400"/>
          </a:p>
          <a:p>
            <a:r>
              <a:rPr lang="es-LA" sz="2400" b="0" i="0" strike="noStrike" cap="none" spc="0" baseline="0">
                <a:solidFill>
                  <a:srgbClr val="000000"/>
                </a:solidFill>
                <a:effectLst/>
                <a:latin typeface="Calibri"/>
                <a:ea typeface="Calibri"/>
                <a:cs typeface="Calibri"/>
              </a:rPr>
              <a:t>Conducta dirigida hacia el denunciante o</a:t>
            </a:r>
          </a:p>
          <a:p>
            <a:r>
              <a:rPr lang="es-LA" sz="2400" b="0" i="0" strike="noStrike" cap="none" spc="0" baseline="0">
                <a:solidFill>
                  <a:srgbClr val="000000"/>
                </a:solidFill>
                <a:effectLst/>
                <a:latin typeface="Calibri"/>
                <a:ea typeface="Calibri"/>
                <a:cs typeface="Calibri"/>
              </a:rPr>
              <a:t>Dirigido a otra persona en el entorno inmediato</a:t>
            </a:r>
          </a:p>
          <a:p>
            <a:r>
              <a:rPr lang="es-LA" sz="2400" b="0" i="0" strike="noStrike" cap="none" spc="0" baseline="0">
                <a:solidFill>
                  <a:srgbClr val="000000"/>
                </a:solidFill>
                <a:effectLst/>
                <a:latin typeface="Calibri"/>
                <a:ea typeface="Calibri"/>
                <a:cs typeface="Calibri"/>
              </a:rPr>
              <a:t>Acoso por sexo o género </a:t>
            </a:r>
          </a:p>
          <a:p>
            <a:r>
              <a:rPr lang="es-LA" sz="2400" b="0" i="0" strike="noStrike" cap="none" spc="0" baseline="0">
                <a:solidFill>
                  <a:srgbClr val="000000"/>
                </a:solidFill>
                <a:effectLst/>
                <a:latin typeface="Calibri"/>
                <a:ea typeface="Calibri"/>
                <a:cs typeface="Calibri"/>
              </a:rPr>
              <a:t>Indeseada</a:t>
            </a:r>
          </a:p>
          <a:p>
            <a:r>
              <a:rPr lang="es-LA" sz="2400" b="0" i="0" strike="noStrike" cap="none" spc="0" baseline="0">
                <a:solidFill>
                  <a:srgbClr val="000000"/>
                </a:solidFill>
                <a:effectLst/>
                <a:latin typeface="Calibri"/>
                <a:ea typeface="Calibri"/>
                <a:cs typeface="Calibri"/>
              </a:rPr>
              <a:t>Produjo condiciones inferiores del entorno laboral del denunciante y creó un entorno laboral intimidante hostil, abusivo u ofensivo.</a:t>
            </a:r>
          </a:p>
          <a:p>
            <a:r>
              <a:rPr lang="es-LA" sz="2400" b="0" i="0" strike="noStrike" cap="none" spc="0" baseline="0">
                <a:solidFill>
                  <a:srgbClr val="000000"/>
                </a:solidFill>
                <a:effectLst/>
                <a:latin typeface="Calibri"/>
                <a:ea typeface="Calibri"/>
                <a:cs typeface="Calibri"/>
              </a:rPr>
              <a:t>La política federal y muchos estados utilizan “graves o generalizadas” para evaluar los comportamientos. Algunas jurisdicciones excluyen específicamente esta norma.</a:t>
            </a:r>
          </a:p>
          <a:p>
            <a:pPr marL="0" indent="0">
              <a:buNone/>
            </a:pPr>
            <a:endParaRPr lang="en-US" sz="2400"/>
          </a:p>
          <a:p>
            <a:pPr marL="0" indent="0">
              <a:buNone/>
            </a:pPr>
            <a:endParaRPr lang="en-US" sz="2400"/>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168480"/>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90526" y="0"/>
            <a:ext cx="7358907" cy="787032"/>
          </a:xfrm>
        </p:spPr>
        <p:txBody>
          <a:bodyPr/>
          <a:lstStyle/>
          <a:p>
            <a:r>
              <a:rPr lang="es-LA" sz="2800" b="0" i="0" strike="noStrike" cap="none" spc="0" baseline="0">
                <a:solidFill>
                  <a:srgbClr val="FFFFFF"/>
                </a:solidFill>
                <a:effectLst/>
                <a:latin typeface="Calibri Light"/>
                <a:ea typeface="Calibri Light"/>
                <a:cs typeface="Calibri Light"/>
              </a:rPr>
              <a:t>Entorno de trabajo hostil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pPr marL="0" indent="0">
              <a:buNone/>
            </a:pPr>
            <a:endParaRPr lang="en-US" sz="2400"/>
          </a:p>
          <a:p>
            <a:r>
              <a:rPr lang="es-LA" sz="2400" b="0" i="0" strike="noStrike" cap="none" spc="0" baseline="0">
                <a:solidFill>
                  <a:srgbClr val="000000"/>
                </a:solidFill>
                <a:effectLst/>
                <a:latin typeface="Calibri"/>
                <a:ea typeface="Calibri"/>
                <a:cs typeface="Calibri"/>
              </a:rPr>
              <a:t>El gobierno federal y muchos estados utilizan el estándar grave o generalizado:</a:t>
            </a:r>
          </a:p>
          <a:p>
            <a:pPr marL="0" indent="0">
              <a:buNone/>
            </a:pPr>
            <a:endParaRPr lang="en-US" sz="2400"/>
          </a:p>
          <a:p>
            <a:r>
              <a:rPr lang="es-LA" sz="2400" b="0" i="0" strike="noStrike" cap="none" spc="0" baseline="0">
                <a:solidFill>
                  <a:srgbClr val="000000"/>
                </a:solidFill>
                <a:effectLst/>
                <a:latin typeface="Calibri"/>
                <a:ea typeface="Calibri"/>
                <a:cs typeface="Calibri"/>
              </a:rPr>
              <a:t>Cuanto más grave, menos generalizado tiene que ser</a:t>
            </a:r>
          </a:p>
          <a:p>
            <a:pPr marL="0" indent="0">
              <a:buNone/>
            </a:pPr>
            <a:endParaRPr lang="en-US" sz="2400"/>
          </a:p>
          <a:p>
            <a:r>
              <a:rPr lang="es-LA" sz="2400" b="0" i="0" strike="noStrike" cap="none" spc="0" baseline="0">
                <a:solidFill>
                  <a:srgbClr val="000000"/>
                </a:solidFill>
                <a:effectLst/>
                <a:latin typeface="Calibri"/>
                <a:ea typeface="Calibri"/>
                <a:cs typeface="Calibri"/>
              </a:rPr>
              <a:t>Si el acoso es extremadamente generalizado, no es necesario que cada incidente individual de acoso sea particularmente grave.</a:t>
            </a:r>
          </a:p>
          <a:p>
            <a:pPr marL="0" indent="0">
              <a:buNone/>
            </a:pPr>
            <a:endParaRPr lang="en-US" sz="2400"/>
          </a:p>
          <a:p>
            <a:r>
              <a:rPr lang="es-LA" sz="2400" b="0" i="0" strike="noStrike" cap="none" spc="0" baseline="0">
                <a:solidFill>
                  <a:srgbClr val="000000"/>
                </a:solidFill>
                <a:effectLst/>
                <a:latin typeface="Calibri"/>
                <a:ea typeface="Calibri"/>
                <a:cs typeface="Calibri"/>
              </a:rPr>
              <a:t>Algunos estados y ciudades excluyen esto como un requisito para probar un entorno de trabajo hostil</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645581"/>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19101" y="194313"/>
            <a:ext cx="7358907" cy="787032"/>
          </a:xfrm>
        </p:spPr>
        <p:txBody>
          <a:bodyPr/>
          <a:lstStyle/>
          <a:p>
            <a:r>
              <a:rPr lang="es-LA" sz="2800" b="0" i="0" strike="noStrike" cap="none" spc="0" baseline="0">
                <a:solidFill>
                  <a:srgbClr val="FFFFFF"/>
                </a:solidFill>
                <a:effectLst/>
                <a:latin typeface="Calibri Light"/>
                <a:ea typeface="Calibri Light"/>
                <a:cs typeface="Calibri Light"/>
              </a:rPr>
              <a:t>Escenario grave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432561" y="1508760"/>
            <a:ext cx="8435667" cy="4761411"/>
          </a:xfrm>
        </p:spPr>
        <p:txBody>
          <a:bodyPr>
            <a:noAutofit/>
          </a:bodyPr>
          <a:lstStyle/>
          <a:p>
            <a:r>
              <a:rPr lang="es-LA" sz="2400" b="0" i="0" strike="noStrike" cap="none" spc="0" baseline="0">
                <a:solidFill>
                  <a:srgbClr val="000000"/>
                </a:solidFill>
                <a:effectLst/>
                <a:latin typeface="Calibri"/>
                <a:ea typeface="Calibri"/>
                <a:cs typeface="Calibri"/>
              </a:rPr>
              <a:t>Solicitud sexual de un presidente de la compañía. </a:t>
            </a:r>
          </a:p>
          <a:p>
            <a:r>
              <a:rPr lang="es-LA" sz="2400" b="0" i="0" strike="noStrike" cap="none" spc="0" baseline="0">
                <a:solidFill>
                  <a:srgbClr val="000000"/>
                </a:solidFill>
                <a:effectLst/>
                <a:latin typeface="Calibri"/>
                <a:ea typeface="Calibri"/>
                <a:cs typeface="Calibri"/>
              </a:rPr>
              <a:t>Debido a su puesto dentro de la compañía, esto cumple con el estándar grave incluso si solo sucedió una vez. </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person sitting at a desk with a person holding a cup of coffee&#10;&#10;Description automatically generated">
            <a:extLst>
              <a:ext uri="{FF2B5EF4-FFF2-40B4-BE49-F238E27FC236}">
                <a16:creationId xmlns:a16="http://schemas.microsoft.com/office/drawing/2014/main" id="{60807846-6D7D-1E6B-9848-2BB100F2932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91037" y="2738147"/>
            <a:ext cx="7544146" cy="4119853"/>
          </a:xfrm>
          <a:prstGeom prst="rect">
            <a:avLst/>
          </a:prstGeom>
        </p:spPr>
      </p:pic>
    </p:spTree>
    <p:extLst>
      <p:ext uri="{BB962C8B-B14F-4D97-AF65-F5344CB8AC3E}">
        <p14:creationId xmlns:p14="http://schemas.microsoft.com/office/powerpoint/2010/main" val="902977006"/>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figure holding weights">
            <a:extLst>
              <a:ext uri="{FF2B5EF4-FFF2-40B4-BE49-F238E27FC236}">
                <a16:creationId xmlns:a16="http://schemas.microsoft.com/office/drawing/2014/main" id="{18712B91-4BDF-269E-EB5B-8DA2596188CB}"/>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bright="40000" contrast="-40000"/>
                    </a14:imgEffect>
                  </a14:imgLayer>
                </a14:imgProps>
              </a:ext>
              <a:ext uri="{837473B0-CC2E-450A-ABE3-18F120FF3D39}">
                <a1611:picAttrSrcUrl xmlns:a1611="http://schemas.microsoft.com/office/drawing/2016/11/main" r:id="rId4"/>
              </a:ext>
            </a:extLst>
          </a:blip>
          <a:stretch>
            <a:fillRect/>
          </a:stretch>
        </p:blipFill>
        <p:spPr>
          <a:xfrm>
            <a:off x="4979417" y="2006990"/>
            <a:ext cx="3924300" cy="3924300"/>
          </a:xfrm>
          <a:prstGeom prst="rect">
            <a:avLst/>
          </a:prstGeom>
        </p:spPr>
      </p:pic>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761951" y="208965"/>
            <a:ext cx="7358907" cy="787032"/>
          </a:xfrm>
        </p:spPr>
        <p:txBody>
          <a:bodyPr/>
          <a:lstStyle/>
          <a:p>
            <a:r>
              <a:rPr lang="es-LA" sz="2800" b="0" i="0" strike="noStrike" cap="none" spc="0" baseline="0">
                <a:solidFill>
                  <a:srgbClr val="FFFFFF"/>
                </a:solidFill>
                <a:effectLst/>
                <a:latin typeface="Calibri Light"/>
                <a:ea typeface="Calibri Light"/>
                <a:cs typeface="Calibri Light"/>
              </a:rPr>
              <a:t>Escenario generalizado   </a:t>
            </a:r>
          </a:p>
        </p:txBody>
      </p:sp>
      <p:sp>
        <p:nvSpPr>
          <p:cNvPr id="3" name="Content Placeholder 2">
            <a:extLst>
              <a:ext uri="{FF2B5EF4-FFF2-40B4-BE49-F238E27FC236}">
                <a16:creationId xmlns:a16="http://schemas.microsoft.com/office/drawing/2014/main" id="{9772A89E-A4C9-826A-A66A-49B7F364F79F}"/>
              </a:ext>
            </a:extLst>
          </p:cNvPr>
          <p:cNvSpPr>
            <a:spLocks noGrp="1"/>
          </p:cNvSpPr>
          <p:nvPr>
            <p:ph idx="1"/>
          </p:nvPr>
        </p:nvSpPr>
        <p:spPr>
          <a:xfrm>
            <a:off x="363691" y="1670685"/>
            <a:ext cx="4384971" cy="4761411"/>
          </a:xfrm>
        </p:spPr>
        <p:txBody>
          <a:bodyPr>
            <a:noAutofit/>
          </a:bodyPr>
          <a:lstStyle/>
          <a:p>
            <a:r>
              <a:rPr lang="es-LA" sz="2400" b="0" i="0" strike="noStrike" cap="none" spc="0" baseline="0">
                <a:solidFill>
                  <a:srgbClr val="000000"/>
                </a:solidFill>
                <a:effectLst/>
                <a:latin typeface="Calibri"/>
                <a:ea typeface="Calibri"/>
                <a:cs typeface="Calibri"/>
              </a:rPr>
              <a:t>El empleado se burla de otro por tener un cuerpo atlético</a:t>
            </a:r>
          </a:p>
          <a:p>
            <a:r>
              <a:rPr lang="es-LA" sz="2400" b="0" i="0" strike="noStrike" cap="none" spc="0" baseline="0">
                <a:solidFill>
                  <a:srgbClr val="000000"/>
                </a:solidFill>
                <a:effectLst/>
                <a:latin typeface="Calibri"/>
                <a:ea typeface="Calibri"/>
                <a:cs typeface="Calibri"/>
              </a:rPr>
              <a:t>No es ofensivo al principio, pero nunca termina</a:t>
            </a:r>
          </a:p>
          <a:p>
            <a:r>
              <a:rPr lang="es-LA" sz="2400" b="0" i="0" strike="noStrike" cap="none" spc="0" baseline="0">
                <a:solidFill>
                  <a:srgbClr val="000000"/>
                </a:solidFill>
                <a:effectLst/>
                <a:latin typeface="Calibri"/>
                <a:ea typeface="Calibri"/>
                <a:cs typeface="Calibri"/>
              </a:rPr>
              <a:t>Después de un mes de burlas, el empleado lo denuncia como acoso sexual </a:t>
            </a:r>
          </a:p>
          <a:p>
            <a:r>
              <a:rPr lang="es-LA" sz="2400" b="0" i="0" strike="noStrike" cap="none" spc="0" baseline="0">
                <a:solidFill>
                  <a:srgbClr val="000000"/>
                </a:solidFill>
                <a:effectLst/>
                <a:latin typeface="Calibri"/>
                <a:ea typeface="Calibri"/>
                <a:cs typeface="Calibri"/>
              </a:rPr>
              <a:t>La conducta no fue grave u ofensiva al principio; se volvió generalizada</a:t>
            </a:r>
          </a:p>
          <a:p>
            <a:r>
              <a:rPr lang="es-LA" sz="2400" b="0" i="0" strike="noStrike" cap="none" spc="0" baseline="0">
                <a:solidFill>
                  <a:srgbClr val="000000"/>
                </a:solidFill>
                <a:effectLst/>
                <a:latin typeface="Calibri"/>
                <a:ea typeface="Calibri"/>
                <a:cs typeface="Calibri"/>
              </a:rPr>
              <a:t>Entorno laboral no deseado, inferior y ofensivo</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119949"/>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2152-E511-C241-AA71-6C4C801C2FB8}"/>
              </a:ext>
            </a:extLst>
          </p:cNvPr>
          <p:cNvSpPr>
            <a:spLocks noGrp="1"/>
          </p:cNvSpPr>
          <p:nvPr>
            <p:ph type="title"/>
          </p:nvPr>
        </p:nvSpPr>
        <p:spPr>
          <a:xfrm>
            <a:off x="822960" y="182880"/>
            <a:ext cx="7358907" cy="787032"/>
          </a:xfrm>
        </p:spPr>
        <p:txBody>
          <a:bodyPr anchor="ctr">
            <a:normAutofit/>
          </a:bodyPr>
          <a:lstStyle/>
          <a:p>
            <a:r>
              <a:rPr lang="es-LA" sz="2000" b="0" i="0" strike="noStrike" cap="none" spc="0" baseline="0">
                <a:solidFill>
                  <a:srgbClr val="FFFFFF"/>
                </a:solidFill>
                <a:effectLst/>
                <a:latin typeface="Calibri Light"/>
                <a:ea typeface="Calibri Light"/>
                <a:cs typeface="Calibri Light"/>
              </a:rPr>
              <a:t>Entorno de trabajo hostil  </a:t>
            </a:r>
          </a:p>
        </p:txBody>
      </p:sp>
      <p:sp>
        <p:nvSpPr>
          <p:cNvPr id="11" name="Date Placeholder 3">
            <a:extLst>
              <a:ext uri="{FF2B5EF4-FFF2-40B4-BE49-F238E27FC236}">
                <a16:creationId xmlns:a16="http://schemas.microsoft.com/office/drawing/2014/main" id="{701AC263-346A-59D4-1C6C-16050FB9EBF0}"/>
              </a:ext>
            </a:extLst>
          </p:cNvPr>
          <p:cNvSpPr>
            <a:spLocks noGrp="1"/>
          </p:cNvSpPr>
          <p:nvPr>
            <p:ph type="dt" sz="half" idx="2"/>
          </p:nvPr>
        </p:nvSpPr>
        <p:spPr>
          <a:xfrm>
            <a:off x="5828145" y="6558353"/>
            <a:ext cx="2869679" cy="365125"/>
          </a:xfrm>
        </p:spPr>
        <p:txBody>
          <a:bodyPr/>
          <a:lstStyle/>
          <a:p>
            <a:pPr>
              <a:spcAft>
                <a:spcPts val="600"/>
              </a:spcAft>
            </a:pPr>
            <a:r>
              <a:rPr lang="es-LA" sz="900" b="0" i="0" strike="noStrike" cap="none" spc="0" baseline="0">
                <a:solidFill>
                  <a:srgbClr val="898989"/>
                </a:solidFill>
                <a:effectLst/>
                <a:latin typeface="Calibri"/>
                <a:ea typeface="Calibri"/>
                <a:cs typeface="Calibri"/>
              </a:rPr>
              <a:t>[NOMBRE DEL EVENTO] [FECHA]</a:t>
            </a:r>
          </a:p>
        </p:txBody>
      </p:sp>
      <p:sp>
        <p:nvSpPr>
          <p:cNvPr id="5" name="Slide Number Placeholder 4">
            <a:extLst>
              <a:ext uri="{FF2B5EF4-FFF2-40B4-BE49-F238E27FC236}">
                <a16:creationId xmlns:a16="http://schemas.microsoft.com/office/drawing/2014/main" id="{6B5E798E-E98B-594A-481B-A6F6CEBC33CF}"/>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ct val="0"/>
              </a:spcBef>
              <a:spcAft>
                <a:spcPts val="600"/>
              </a:spcAft>
              <a:buClrTx/>
              <a:buSzTx/>
              <a:buFontTx/>
              <a:buNone/>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ct val="0"/>
                </a:spcBef>
                <a:spcAft>
                  <a:spcPts val="600"/>
                </a:spcAft>
                <a:buClrTx/>
                <a:buSzTx/>
                <a:buFontTx/>
                <a:buNone/>
                <a:defRPr/>
              </a:pPr>
              <a:t>77</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FEB943A7-BBCE-4B86-17D5-9C4FA6377618}"/>
              </a:ext>
            </a:extLst>
          </p:cNvPr>
          <p:cNvGraphicFramePr>
            <a:graphicFrameLocks noGrp="1"/>
          </p:cNvGraphicFramePr>
          <p:nvPr>
            <p:ph idx="1"/>
            <p:extLst>
              <p:ext uri="{D42A27DB-BD31-4B8C-83A1-F6EECF244321}">
                <p14:modId xmlns:p14="http://schemas.microsoft.com/office/powerpoint/2010/main" val="453964557"/>
              </p:ext>
            </p:extLst>
          </p:nvPr>
        </p:nvGraphicFramePr>
        <p:xfrm>
          <a:off x="432562" y="1508760"/>
          <a:ext cx="8074836" cy="484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1824755"/>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p:txBody>
          <a:bodyPr/>
          <a:lstStyle/>
          <a:p>
            <a:r>
              <a:rPr lang="es-LA" sz="2400" b="0" i="0" strike="noStrike" cap="none" spc="0" baseline="0">
                <a:solidFill>
                  <a:srgbClr val="FFFFFF"/>
                </a:solidFill>
                <a:effectLst/>
                <a:latin typeface="Calibri Light"/>
                <a:ea typeface="Calibri Light"/>
                <a:cs typeface="Calibri Light"/>
              </a:rPr>
              <a:t>Entorno de trabajo hostil: estudio de caso </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464995" y="1634595"/>
            <a:ext cx="8074836" cy="4842074"/>
          </a:xfrm>
        </p:spPr>
        <p:txBody>
          <a:bodyPr>
            <a:normAutofit fontScale="97500"/>
          </a:bodyPr>
          <a:lstStyle/>
          <a:p>
            <a:r>
              <a:rPr lang="es-LA" sz="2400" b="0" i="0" strike="noStrike" cap="none" spc="0" baseline="0">
                <a:solidFill>
                  <a:srgbClr val="000000"/>
                </a:solidFill>
                <a:effectLst/>
                <a:latin typeface="Calibri"/>
                <a:ea typeface="Calibri"/>
                <a:cs typeface="Calibri"/>
              </a:rPr>
              <a:t>El director de TI de nuestra compañía, Mike, es considerado en general muy amable y servicial. </a:t>
            </a:r>
          </a:p>
          <a:p>
            <a:r>
              <a:rPr lang="es-LA" sz="2400" b="0" i="0" strike="noStrike" cap="none" spc="0" baseline="0">
                <a:solidFill>
                  <a:srgbClr val="000000"/>
                </a:solidFill>
                <a:effectLst/>
                <a:latin typeface="Calibri"/>
                <a:ea typeface="Calibri"/>
                <a:cs typeface="Calibri"/>
              </a:rPr>
              <a:t>A menudo toca a sus compañeros de trabajo en el brazo o el hombro cuando ayuda con problemas informáticos o los pasa por el pasillo.</a:t>
            </a:r>
          </a:p>
          <a:p>
            <a:r>
              <a:rPr lang="es-LA" sz="2400" b="0" i="0" strike="noStrike" cap="none" spc="0" baseline="0">
                <a:solidFill>
                  <a:srgbClr val="000000"/>
                </a:solidFill>
                <a:effectLst/>
                <a:latin typeface="Calibri"/>
                <a:ea typeface="Calibri"/>
                <a:cs typeface="Calibri"/>
              </a:rPr>
              <a:t>Cindy, la recepcionista, le pide ayuda a Mike con su computadora. </a:t>
            </a:r>
          </a:p>
          <a:p>
            <a:r>
              <a:rPr lang="es-LA" sz="2400" b="0" i="0" strike="noStrike" cap="none" spc="0" baseline="0">
                <a:solidFill>
                  <a:srgbClr val="000000"/>
                </a:solidFill>
                <a:effectLst/>
                <a:latin typeface="Calibri"/>
                <a:ea typeface="Calibri"/>
                <a:cs typeface="Calibri"/>
              </a:rPr>
              <a:t>Mike ayuda a Cindy con su computadora al pararse detrás de ella mientras está sentada detrás de su monitor. </a:t>
            </a:r>
          </a:p>
          <a:p>
            <a:r>
              <a:rPr lang="es-LA" sz="2400" b="0" i="0" strike="noStrike" cap="none" spc="0" baseline="0">
                <a:solidFill>
                  <a:srgbClr val="000000"/>
                </a:solidFill>
                <a:effectLst/>
                <a:latin typeface="Calibri"/>
                <a:ea typeface="Calibri"/>
                <a:cs typeface="Calibri"/>
              </a:rPr>
              <a:t>Mientras Mike ayuda a Cindy, le coloca las manos sobre los hombros. </a:t>
            </a:r>
          </a:p>
          <a:p>
            <a:r>
              <a:rPr lang="es-LA" sz="2400" b="0" i="0" strike="noStrike" cap="none" spc="0" baseline="0">
                <a:solidFill>
                  <a:srgbClr val="000000"/>
                </a:solidFill>
                <a:effectLst/>
                <a:latin typeface="Calibri"/>
                <a:ea typeface="Calibri"/>
                <a:cs typeface="Calibri"/>
              </a:rPr>
              <a:t>Cindy se siente visiblemente incómoda y corta su conversación.</a:t>
            </a:r>
          </a:p>
          <a:p>
            <a:pPr marL="0" indent="0">
              <a:buNone/>
            </a:pPr>
            <a:endParaRPr lang="en-US" sz="2400"/>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fld id="{BB5FC4A1-A2DE-4EB5-9A46-57D39B4235EC}" type="slidenum">
              <a:rPr lang="en-US" smtClean="0"/>
              <a:t>78</a:t>
            </a:fld>
            <a:endParaRPr lang="en-US"/>
          </a:p>
        </p:txBody>
      </p:sp>
    </p:spTree>
    <p:extLst>
      <p:ext uri="{BB962C8B-B14F-4D97-AF65-F5344CB8AC3E}">
        <p14:creationId xmlns:p14="http://schemas.microsoft.com/office/powerpoint/2010/main" val="120661949"/>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59" y="182880"/>
            <a:ext cx="7381415" cy="729882"/>
          </a:xfrm>
        </p:spPr>
        <p:txBody>
          <a:bodyPr anchor="ctr">
            <a:normAutofit/>
          </a:bodyPr>
          <a:lstStyle/>
          <a:p>
            <a:r>
              <a:rPr lang="es-LA" sz="2000" b="0" i="0" strike="noStrike" cap="none" spc="0" baseline="0">
                <a:solidFill>
                  <a:srgbClr val="FFFFFF"/>
                </a:solidFill>
                <a:effectLst/>
                <a:latin typeface="Calibri Light"/>
                <a:ea typeface="Calibri Light"/>
                <a:cs typeface="Calibri Light"/>
              </a:rPr>
              <a:t>Entorno de trabajo hostil: estudio de caso </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sz="half" idx="1"/>
          </p:nvPr>
        </p:nvSpPr>
        <p:spPr>
          <a:xfrm>
            <a:off x="451297" y="1722576"/>
            <a:ext cx="3886200" cy="5135424"/>
          </a:xfrm>
        </p:spPr>
        <p:txBody>
          <a:bodyPr>
            <a:normAutofit/>
          </a:bodyPr>
          <a:lstStyle/>
          <a:p>
            <a:r>
              <a:rPr lang="es-LA" sz="2400" b="0" i="0" strike="noStrike" cap="none" spc="0" baseline="0">
                <a:solidFill>
                  <a:srgbClr val="000000"/>
                </a:solidFill>
                <a:effectLst/>
                <a:latin typeface="Calibri"/>
                <a:ea typeface="Calibri"/>
                <a:cs typeface="Calibri"/>
              </a:rPr>
              <a:t>Cindy le dice que Mike “le hizo crecer el hombro”. </a:t>
            </a:r>
          </a:p>
          <a:p>
            <a:r>
              <a:rPr lang="es-LA" sz="2400" b="0" i="0" strike="noStrike" cap="none" spc="0" baseline="0">
                <a:solidFill>
                  <a:srgbClr val="000000"/>
                </a:solidFill>
                <a:effectLst/>
                <a:latin typeface="Calibri"/>
                <a:ea typeface="Calibri"/>
                <a:cs typeface="Calibri"/>
              </a:rPr>
              <a:t>Le dice a Cindy que Mike toca los hombros de todos y no es un gran problema. </a:t>
            </a:r>
          </a:p>
          <a:p>
            <a:r>
              <a:rPr lang="es-LA" sz="2400" b="0" i="0" strike="noStrike" cap="none" spc="0" baseline="0">
                <a:solidFill>
                  <a:srgbClr val="000000"/>
                </a:solidFill>
                <a:effectLst/>
                <a:latin typeface="Calibri"/>
                <a:ea typeface="Calibri"/>
                <a:cs typeface="Calibri"/>
              </a:rPr>
              <a:t>Cindy le dice que su experiencia con Mike fue diferente y que se sintió muy incómoda. </a:t>
            </a:r>
          </a:p>
          <a:p>
            <a:endParaRPr lang="en-US" sz="2400"/>
          </a:p>
        </p:txBody>
      </p:sp>
      <p:pic>
        <p:nvPicPr>
          <p:cNvPr id="6" name="Content Placeholder 5" descr="A person in a suit standing next to a person&#10;&#10;Description automatically generated">
            <a:extLst>
              <a:ext uri="{FF2B5EF4-FFF2-40B4-BE49-F238E27FC236}">
                <a16:creationId xmlns:a16="http://schemas.microsoft.com/office/drawing/2014/main" id="{A8F922C1-A2E9-6663-111D-51E9FD965692}"/>
              </a:ext>
            </a:extLst>
          </p:cNvPr>
          <p:cNvPicPr>
            <a:picLocks noGrp="1" noChangeAspect="1"/>
          </p:cNvPicPr>
          <p:nvPr>
            <p:ph sz="half" idx="2"/>
          </p:nvPr>
        </p:nvPicPr>
        <p:blipFill>
          <a:blip r:embed="rId2"/>
          <a:stretch>
            <a:fillRect/>
          </a:stretch>
        </p:blipFill>
        <p:spPr>
          <a:xfrm>
            <a:off x="4646414" y="1508125"/>
            <a:ext cx="3851672" cy="5135563"/>
          </a:xfrm>
        </p:spPr>
      </p:pic>
      <p:sp>
        <p:nvSpPr>
          <p:cNvPr id="5" name="Slide Number Placeholder 4" hidden="1">
            <a:extLst>
              <a:ext uri="{FF2B5EF4-FFF2-40B4-BE49-F238E27FC236}">
                <a16:creationId xmlns:a16="http://schemas.microsoft.com/office/drawing/2014/main" id="{DE7A581A-9DA4-16D5-BC74-921893A4CA59}"/>
              </a:ext>
            </a:extLst>
          </p:cNvPr>
          <p:cNvSpPr>
            <a:spLocks noGrp="1"/>
          </p:cNvSpPr>
          <p:nvPr>
            <p:ph type="sldNum" sz="quarter" idx="4294967295"/>
          </p:nvPr>
        </p:nvSpPr>
        <p:spPr>
          <a:xfrm>
            <a:off x="8663437" y="6558353"/>
            <a:ext cx="480561" cy="365125"/>
          </a:xfrm>
        </p:spPr>
        <p:txBody>
          <a:bodyPr/>
          <a:lstStyle/>
          <a:p>
            <a:pPr marL="0" marR="0" lvl="0" indent="0" algn="r" defTabSz="914400" rtl="0" eaLnBrk="1" fontAlgn="auto" latinLnBrk="0" hangingPunct="1">
              <a:lnSpc>
                <a:spcPct val="100000"/>
              </a:lnSpc>
              <a:spcBef>
                <a:spcPct val="0"/>
              </a:spcBef>
              <a:spcAft>
                <a:spcPts val="60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ts val="600"/>
                </a:spcAft>
                <a:buClrTx/>
                <a:buSzTx/>
                <a:buFontTx/>
                <a:buNone/>
                <a:defRPr/>
              </a:pPr>
              <a:t>79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61238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Waterfall scene outline">
            <a:extLst>
              <a:ext uri="{FF2B5EF4-FFF2-40B4-BE49-F238E27FC236}">
                <a16:creationId xmlns:a16="http://schemas.microsoft.com/office/drawing/2014/main" id="{420A6B06-E696-93BB-8330-C73FCCC47F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4526" y="2262579"/>
            <a:ext cx="4295774" cy="4295774"/>
          </a:xfrm>
          <a:prstGeom prst="rect">
            <a:avLst/>
          </a:prstGeom>
        </p:spPr>
      </p:pic>
      <p:sp>
        <p:nvSpPr>
          <p:cNvPr id="2" name="Title 1">
            <a:extLst>
              <a:ext uri="{FF2B5EF4-FFF2-40B4-BE49-F238E27FC236}">
                <a16:creationId xmlns:a16="http://schemas.microsoft.com/office/drawing/2014/main" id="{83990B6A-3A22-7B0A-8D86-5409F5EBBCAE}"/>
              </a:ext>
            </a:extLst>
          </p:cNvPr>
          <p:cNvSpPr>
            <a:spLocks noGrp="1"/>
          </p:cNvSpPr>
          <p:nvPr>
            <p:ph type="title"/>
          </p:nvPr>
        </p:nvSpPr>
        <p:spPr/>
        <p:txBody>
          <a:bodyPr/>
          <a:lstStyle/>
          <a:p>
            <a:r>
              <a:rPr lang="es-LA" sz="2800" b="0" i="0" strike="noStrike" cap="none" spc="0" baseline="0">
                <a:solidFill>
                  <a:srgbClr val="FFFFFF"/>
                </a:solidFill>
                <a:effectLst/>
                <a:latin typeface="Calibri Light"/>
                <a:ea typeface="Calibri Light"/>
                <a:cs typeface="Calibri Light"/>
              </a:rPr>
              <a:t>Estudio de caso</a:t>
            </a:r>
          </a:p>
        </p:txBody>
      </p:sp>
      <p:sp>
        <p:nvSpPr>
          <p:cNvPr id="3" name="Content Placeholder 2">
            <a:extLst>
              <a:ext uri="{FF2B5EF4-FFF2-40B4-BE49-F238E27FC236}">
                <a16:creationId xmlns:a16="http://schemas.microsoft.com/office/drawing/2014/main" id="{FD92F808-4571-B3B2-B6EA-48000FFB9DDA}"/>
              </a:ext>
            </a:extLst>
          </p:cNvPr>
          <p:cNvSpPr>
            <a:spLocks noGrp="1"/>
          </p:cNvSpPr>
          <p:nvPr>
            <p:ph idx="1"/>
          </p:nvPr>
        </p:nvSpPr>
        <p:spPr>
          <a:xfrm>
            <a:off x="432562" y="1819276"/>
            <a:ext cx="8711436" cy="5324474"/>
          </a:xfrm>
        </p:spPr>
        <p:txBody>
          <a:bodyPr>
            <a:normAutofit/>
          </a:bodyPr>
          <a:lstStyle/>
          <a:p>
            <a:r>
              <a:rPr lang="es-LA" sz="2400" b="0" i="0" strike="noStrike" cap="none" spc="0" baseline="0">
                <a:solidFill>
                  <a:srgbClr val="000000"/>
                </a:solidFill>
                <a:effectLst/>
                <a:latin typeface="Calibri"/>
                <a:ea typeface="Calibri"/>
                <a:cs typeface="Calibri"/>
              </a:rPr>
              <a:t>En tu primera reunión con tu nuevo equipo, presentas tu diseño para un recubridor de rodillos con una característica de cascada. </a:t>
            </a:r>
          </a:p>
          <a:p>
            <a:r>
              <a:rPr lang="es-LA" sz="2400" b="0" i="0" strike="noStrike" cap="none" spc="0" baseline="0">
                <a:solidFill>
                  <a:srgbClr val="000000"/>
                </a:solidFill>
                <a:effectLst/>
                <a:latin typeface="Calibri"/>
                <a:ea typeface="Calibri"/>
                <a:cs typeface="Calibri"/>
              </a:rPr>
              <a:t>Bob, un ingeniero, responde que su idea de cascada sería buena porque podría usarse para un “concurso de camisetas húmedas”. </a:t>
            </a:r>
          </a:p>
          <a:p>
            <a:r>
              <a:rPr lang="es-LA" sz="2400" b="0" i="0" strike="noStrike" cap="none" spc="0" baseline="0">
                <a:solidFill>
                  <a:srgbClr val="000000"/>
                </a:solidFill>
                <a:effectLst/>
                <a:latin typeface="Calibri"/>
                <a:ea typeface="Calibri"/>
                <a:cs typeface="Calibri"/>
              </a:rPr>
              <a:t>Nancy, otra ingeniera, dice “solo si puedo participar”. </a:t>
            </a:r>
          </a:p>
          <a:p>
            <a:r>
              <a:rPr lang="es-LA" sz="2400" b="0" i="0" strike="noStrike" cap="none" spc="0" baseline="0">
                <a:solidFill>
                  <a:srgbClr val="000000"/>
                </a:solidFill>
                <a:effectLst/>
                <a:latin typeface="Calibri"/>
                <a:ea typeface="Calibri"/>
                <a:cs typeface="Calibri"/>
              </a:rPr>
              <a:t>Otro ingeniero, Nate, dice: “¡He estado haciendo ejercicio solo para esto!”</a:t>
            </a:r>
          </a:p>
          <a:p>
            <a:r>
              <a:rPr lang="es-LA" sz="2400" b="0" i="0" strike="noStrike" cap="none" spc="0" baseline="0">
                <a:solidFill>
                  <a:srgbClr val="000000"/>
                </a:solidFill>
                <a:effectLst/>
                <a:latin typeface="Calibri"/>
                <a:ea typeface="Calibri"/>
                <a:cs typeface="Calibri"/>
              </a:rPr>
              <a:t>Bob se dirige a usted y dice: “Apuesto a que le gustaría que Nate participe”. </a:t>
            </a:r>
          </a:p>
        </p:txBody>
      </p:sp>
      <p:sp>
        <p:nvSpPr>
          <p:cNvPr id="5" name="Slide Number Placeholder 4">
            <a:extLst>
              <a:ext uri="{FF2B5EF4-FFF2-40B4-BE49-F238E27FC236}">
                <a16:creationId xmlns:a16="http://schemas.microsoft.com/office/drawing/2014/main" id="{039CCE33-ED11-8183-445B-35BF2BDAB9A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483678"/>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estion mark on green pastel background">
            <a:extLst>
              <a:ext uri="{FF2B5EF4-FFF2-40B4-BE49-F238E27FC236}">
                <a16:creationId xmlns:a16="http://schemas.microsoft.com/office/drawing/2014/main" id="{35976568-1B56-7079-C839-12B1323DD48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p:txBody>
          <a:bodyPr/>
          <a:lstStyle/>
          <a:p>
            <a:r>
              <a:rPr lang="es-LA" sz="2800" b="1" i="0" strike="noStrike" cap="none" spc="0" baseline="0">
                <a:solidFill>
                  <a:srgbClr val="000000"/>
                </a:solidFill>
                <a:effectLst/>
                <a:latin typeface="Calibri"/>
                <a:ea typeface="Calibri"/>
                <a:cs typeface="Calibri"/>
              </a:rPr>
              <a:t>Estudio de caso: ¿qué hace a continuación? </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432561" y="1508759"/>
            <a:ext cx="4891913" cy="4901565"/>
          </a:xfrm>
        </p:spPr>
        <p:txBody>
          <a:bodyPr>
            <a:normAutofit/>
          </a:bodyPr>
          <a:lstStyle/>
          <a:p>
            <a:pPr marL="457200" indent="-457200">
              <a:buFont typeface="+mj-lt"/>
              <a:buAutoNum type="arabicPeriod"/>
            </a:pPr>
            <a:r>
              <a:rPr lang="es-LA" sz="3200" b="0" i="0" strike="noStrike" cap="none" spc="0" baseline="0">
                <a:solidFill>
                  <a:srgbClr val="000000"/>
                </a:solidFill>
                <a:effectLst/>
                <a:latin typeface="Calibri"/>
                <a:ea typeface="Calibri"/>
                <a:cs typeface="Calibri"/>
              </a:rPr>
              <a:t>Decirle a Cindy que toca a todos igual. Descárguelo. </a:t>
            </a:r>
          </a:p>
          <a:p>
            <a:pPr marL="457200" indent="-457200">
              <a:buFont typeface="+mj-lt"/>
              <a:buAutoNum type="arabicPeriod"/>
            </a:pPr>
            <a:r>
              <a:rPr lang="es-LA" sz="3200" b="0" i="0" strike="noStrike" cap="none" spc="0" baseline="0">
                <a:solidFill>
                  <a:srgbClr val="000000"/>
                </a:solidFill>
                <a:effectLst/>
                <a:latin typeface="Calibri"/>
                <a:ea typeface="Calibri"/>
                <a:cs typeface="Calibri"/>
              </a:rPr>
              <a:t>Dígale a Cindy que vaya a ver a Recursos Humanos o a un supervisor. </a:t>
            </a:r>
          </a:p>
          <a:p>
            <a:pPr marL="457200" indent="-457200">
              <a:buFont typeface="+mj-lt"/>
              <a:buAutoNum type="arabicPeriod"/>
            </a:pPr>
            <a:r>
              <a:rPr lang="es-LA" sz="3200" b="0" i="0" strike="noStrike" cap="none" spc="0" baseline="0">
                <a:solidFill>
                  <a:srgbClr val="000000"/>
                </a:solidFill>
                <a:effectLst/>
                <a:latin typeface="Calibri"/>
                <a:ea typeface="Calibri"/>
                <a:cs typeface="Calibri"/>
              </a:rPr>
              <a:t>Sugiérale que se lo haga saber a Mike.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048133"/>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714756" y="116135"/>
            <a:ext cx="7358907" cy="787032"/>
          </a:xfrm>
        </p:spPr>
        <p:txBody>
          <a:bodyPr/>
          <a:lstStyle/>
          <a:p>
            <a:r>
              <a:rPr lang="es-LA" sz="2400" b="0" i="0" strike="noStrike" cap="none" spc="0" baseline="0">
                <a:solidFill>
                  <a:srgbClr val="FFFFFF"/>
                </a:solidFill>
                <a:effectLst/>
                <a:latin typeface="Calibri Light"/>
                <a:ea typeface="Calibri Light"/>
                <a:cs typeface="Calibri Light"/>
              </a:rPr>
              <a:t>1. Toca a todos de la misma manera. Déjelo caer.</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451612" y="1716279"/>
            <a:ext cx="8074836"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Al día siguiente en el comedor, Mike toca el hombro de Cindy nuevamente y ella sopla. Salió de la oficina y renunció. Ahora amenaza con demandar a la compañía. Mike ahora siente que no puede ser tan amigable. </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Esta no es la mejor opción. Podría haber demostrado más liderazgo para Cindy para ayudar a resolver la situación antes de que se saliera de la mano.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333129"/>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411480"/>
            <a:ext cx="7358907" cy="787032"/>
          </a:xfrm>
        </p:spPr>
        <p:txBody>
          <a:bodyPr/>
          <a:lstStyle/>
          <a:p>
            <a:r>
              <a:rPr lang="es-LA" sz="2400" b="0" i="0" strike="noStrike" cap="none" spc="0" baseline="0">
                <a:solidFill>
                  <a:srgbClr val="FFFFFF"/>
                </a:solidFill>
                <a:effectLst/>
                <a:latin typeface="Calibri Light"/>
                <a:ea typeface="Calibri Light"/>
                <a:cs typeface="Calibri Light"/>
              </a:rPr>
              <a:t>2. Dígale a Cindy que vaya a ver a Recursos Humanos </a:t>
            </a:r>
            <a:br>
              <a:rPr sz="2400"/>
            </a:br>
            <a:r>
              <a:rPr lang="es-LA" sz="2400" b="0" i="0" strike="noStrike" cap="none" spc="0" baseline="0">
                <a:solidFill>
                  <a:srgbClr val="FFFFFF"/>
                </a:solidFill>
                <a:effectLst/>
                <a:latin typeface="Calibri Light"/>
                <a:ea typeface="Calibri Light"/>
                <a:cs typeface="Calibri Light"/>
              </a:rPr>
              <a:t>o a un supervisor. </a:t>
            </a:r>
            <a:br>
              <a:rPr sz="2400"/>
            </a:br>
            <a:r>
              <a:rPr lang="es-LA" sz="2400" b="0" i="0" strike="noStrike" cap="none" spc="0" baseline="0">
                <a:solidFill>
                  <a:srgbClr val="FFFFFF"/>
                </a:solidFill>
                <a:effectLst/>
                <a:latin typeface="Calibri Light"/>
                <a:ea typeface="Calibri Light"/>
                <a:cs typeface="Calibri Light"/>
              </a:rPr>
              <a:t> </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1" y="1898841"/>
            <a:ext cx="8074836" cy="4842074"/>
          </a:xfrm>
        </p:spPr>
        <p:txBody>
          <a:bodyPr>
            <a:normAutofit/>
          </a:bodyPr>
          <a:lstStyle/>
          <a:p>
            <a:r>
              <a:rPr lang="es-LA" sz="2400" b="0" i="0" strike="noStrike" cap="none" spc="0" baseline="0">
                <a:solidFill>
                  <a:srgbClr val="000000"/>
                </a:solidFill>
                <a:effectLst/>
                <a:latin typeface="Calibri"/>
                <a:ea typeface="Calibri"/>
                <a:cs typeface="Calibri"/>
              </a:rPr>
              <a:t>Cindy decide ir a RR. HH. </a:t>
            </a:r>
          </a:p>
          <a:p>
            <a:r>
              <a:rPr lang="es-LA" sz="2400" b="0" i="0" strike="noStrike" cap="none" spc="0" baseline="0">
                <a:solidFill>
                  <a:srgbClr val="000000"/>
                </a:solidFill>
                <a:effectLst/>
                <a:latin typeface="Calibri"/>
                <a:ea typeface="Calibri"/>
                <a:cs typeface="Calibri"/>
              </a:rPr>
              <a:t>RR. HH. realiza una investigación completa. </a:t>
            </a:r>
          </a:p>
          <a:p>
            <a:r>
              <a:rPr lang="es-LA" sz="2400" b="0" i="0" strike="noStrike" cap="none" spc="0" baseline="0">
                <a:solidFill>
                  <a:srgbClr val="000000"/>
                </a:solidFill>
                <a:effectLst/>
                <a:latin typeface="Calibri"/>
                <a:ea typeface="Calibri"/>
                <a:cs typeface="Calibri"/>
              </a:rPr>
              <a:t>Las acusaciones de Cindy no están fundamentadas. </a:t>
            </a:r>
          </a:p>
          <a:p>
            <a:endParaRPr lang="en-US" sz="2400"/>
          </a:p>
          <a:p>
            <a:pPr marL="0" indent="0">
              <a:buNone/>
            </a:pPr>
            <a:r>
              <a:rPr lang="en-US" sz="2400"/>
              <a:t>	</a:t>
            </a:r>
          </a:p>
          <a:p>
            <a:pPr marL="0" indent="0">
              <a:buNone/>
            </a:pPr>
            <a:r>
              <a:rPr lang="es-LA" sz="2400" b="0" i="0" strike="noStrike" cap="none" spc="0" baseline="0">
                <a:solidFill>
                  <a:srgbClr val="000000"/>
                </a:solidFill>
                <a:effectLst/>
                <a:latin typeface="Calibri"/>
                <a:ea typeface="Calibri"/>
                <a:cs typeface="Calibri"/>
              </a:rPr>
              <a:t>	Esta es una buena opción. La ruta más segura es siempre elevar sus inquietudes a la cadena de mando.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CF978BD-A679-D0CE-4AC3-20B5CE700ECF}"/>
              </a:ext>
            </a:extLst>
          </p:cNvPr>
          <p:cNvPicPr>
            <a:picLocks noChangeAspect="1"/>
          </p:cNvPicPr>
          <p:nvPr/>
        </p:nvPicPr>
        <p:blipFill>
          <a:blip r:embed="rId2"/>
          <a:stretch>
            <a:fillRect/>
          </a:stretch>
        </p:blipFill>
        <p:spPr>
          <a:xfrm>
            <a:off x="480561" y="3429000"/>
            <a:ext cx="1005927" cy="1005927"/>
          </a:xfrm>
          <a:prstGeom prst="rect">
            <a:avLst/>
          </a:prstGeom>
        </p:spPr>
      </p:pic>
    </p:spTree>
    <p:extLst>
      <p:ext uri="{BB962C8B-B14F-4D97-AF65-F5344CB8AC3E}">
        <p14:creationId xmlns:p14="http://schemas.microsoft.com/office/powerpoint/2010/main" val="1394886945"/>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59" y="392579"/>
            <a:ext cx="7358907" cy="787032"/>
          </a:xfrm>
        </p:spPr>
        <p:txBody>
          <a:bodyPr/>
          <a:lstStyle/>
          <a:p>
            <a:r>
              <a:rPr lang="es-LA" sz="2400" b="0" i="0" strike="noStrike" cap="none" spc="0" baseline="0">
                <a:solidFill>
                  <a:srgbClr val="FFFFFF"/>
                </a:solidFill>
                <a:effectLst/>
                <a:latin typeface="Calibri Light"/>
                <a:ea typeface="Calibri Light"/>
                <a:cs typeface="Calibri Light"/>
              </a:rPr>
              <a:t>3. Sugiérale que se lo haga saber a Mike. </a:t>
            </a:r>
            <a:br>
              <a:rPr sz="2400"/>
            </a:br>
            <a:endParaRPr lang="en-US" sz="24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2" y="2081404"/>
            <a:ext cx="8074836" cy="4842074"/>
          </a:xfrm>
        </p:spPr>
        <p:txBody>
          <a:bodyPr>
            <a:normAutofit/>
          </a:bodyPr>
          <a:lstStyle/>
          <a:p>
            <a:r>
              <a:rPr lang="es-LA" sz="2100" b="0" i="0" strike="noStrike" cap="none" spc="0" baseline="0">
                <a:solidFill>
                  <a:srgbClr val="000000"/>
                </a:solidFill>
                <a:effectLst/>
                <a:latin typeface="Calibri"/>
                <a:ea typeface="Calibri"/>
                <a:cs typeface="Calibri"/>
              </a:rPr>
              <a:t>Cindy se lo menciona a Mike y él acepta dejar de tocarse el hombro.</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	Esta también es una buena opción.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4F88288-FC4D-C1B4-DC9A-C472C342CF8B}"/>
              </a:ext>
            </a:extLst>
          </p:cNvPr>
          <p:cNvPicPr>
            <a:picLocks noChangeAspect="1"/>
          </p:cNvPicPr>
          <p:nvPr/>
        </p:nvPicPr>
        <p:blipFill>
          <a:blip r:embed="rId2"/>
          <a:stretch>
            <a:fillRect/>
          </a:stretch>
        </p:blipFill>
        <p:spPr>
          <a:xfrm>
            <a:off x="319995" y="2504269"/>
            <a:ext cx="1005927" cy="1005927"/>
          </a:xfrm>
          <a:prstGeom prst="rect">
            <a:avLst/>
          </a:prstGeom>
        </p:spPr>
      </p:pic>
    </p:spTree>
    <p:extLst>
      <p:ext uri="{BB962C8B-B14F-4D97-AF65-F5344CB8AC3E}">
        <p14:creationId xmlns:p14="http://schemas.microsoft.com/office/powerpoint/2010/main" val="3532811017"/>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es-LA" sz="2000" b="0" i="0" strike="noStrike" cap="none" spc="0" baseline="0">
                <a:solidFill>
                  <a:srgbClr val="FFFFFF"/>
                </a:solidFill>
                <a:effectLst/>
                <a:latin typeface="Calibri Light"/>
                <a:ea typeface="Calibri Light"/>
                <a:cs typeface="Calibri Light"/>
              </a:rPr>
              <a:t>Entorno de trabajo hostil </a:t>
            </a:r>
          </a:p>
        </p:txBody>
      </p:sp>
      <p:sp>
        <p:nvSpPr>
          <p:cNvPr id="11" name="Date Placeholder 3">
            <a:extLst>
              <a:ext uri="{FF2B5EF4-FFF2-40B4-BE49-F238E27FC236}">
                <a16:creationId xmlns:a16="http://schemas.microsoft.com/office/drawing/2014/main" id="{273A6255-A6ED-F9CE-F0C4-EEEB2DD1C048}"/>
              </a:ext>
            </a:extLst>
          </p:cNvPr>
          <p:cNvSpPr>
            <a:spLocks noGrp="1"/>
          </p:cNvSpPr>
          <p:nvPr>
            <p:ph type="dt" sz="half" idx="2"/>
          </p:nvPr>
        </p:nvSpPr>
        <p:spPr>
          <a:xfrm>
            <a:off x="5828145" y="6558353"/>
            <a:ext cx="2869679" cy="365125"/>
          </a:xfrm>
        </p:spPr>
        <p:txBody>
          <a:bodyPr anchor="ctr">
            <a:normAutofit/>
          </a:bodyPr>
          <a:lstStyle/>
          <a:p>
            <a:pPr>
              <a:spcAft>
                <a:spcPts val="600"/>
              </a:spcAft>
            </a:pPr>
            <a:r>
              <a:rPr lang="es-LA" sz="900" b="0" i="0" strike="noStrike" cap="none" spc="0" baseline="0">
                <a:solidFill>
                  <a:srgbClr val="898989"/>
                </a:solidFill>
                <a:effectLst/>
                <a:latin typeface="Calibri"/>
                <a:ea typeface="Calibri"/>
                <a:cs typeface="Calibri"/>
              </a:rPr>
              <a:t>[NOMBRE DEL EVENTO] [FECHA]</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ct val="0"/>
              </a:spcBef>
              <a:spcAft>
                <a:spcPts val="600"/>
              </a:spcAft>
              <a:buClrTx/>
              <a:buSzTx/>
              <a:buFontTx/>
              <a:buNone/>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ct val="0"/>
                </a:spcBef>
                <a:spcAft>
                  <a:spcPts val="600"/>
                </a:spcAft>
                <a:buClrTx/>
                <a:buSzTx/>
                <a:buFontTx/>
                <a:buNone/>
                <a:defRPr/>
              </a:pPr>
              <a:t>84</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326AC3FF-030C-2D45-6956-69658A08DC0A}"/>
              </a:ext>
            </a:extLst>
          </p:cNvPr>
          <p:cNvGraphicFramePr>
            <a:graphicFrameLocks noGrp="1"/>
          </p:cNvGraphicFramePr>
          <p:nvPr>
            <p:ph idx="1"/>
            <p:extLst>
              <p:ext uri="{D42A27DB-BD31-4B8C-83A1-F6EECF244321}">
                <p14:modId xmlns:p14="http://schemas.microsoft.com/office/powerpoint/2010/main" val="2781359053"/>
              </p:ext>
            </p:extLst>
          </p:nvPr>
        </p:nvGraphicFramePr>
        <p:xfrm>
          <a:off x="432562" y="1508760"/>
          <a:ext cx="8074836" cy="484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9240883"/>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es-LA" sz="2000" b="0" i="0" strike="noStrike" cap="none" spc="0" baseline="0">
                <a:solidFill>
                  <a:srgbClr val="FFFFFF"/>
                </a:solidFill>
                <a:effectLst/>
                <a:latin typeface="Calibri Light"/>
                <a:ea typeface="Calibri Light"/>
                <a:cs typeface="Calibri Light"/>
              </a:rPr>
              <a:t>Conducta física</a:t>
            </a:r>
          </a:p>
        </p:txBody>
      </p:sp>
      <p:sp>
        <p:nvSpPr>
          <p:cNvPr id="11" name="Date Placeholder 3">
            <a:extLst>
              <a:ext uri="{FF2B5EF4-FFF2-40B4-BE49-F238E27FC236}">
                <a16:creationId xmlns:a16="http://schemas.microsoft.com/office/drawing/2014/main" id="{DEF29ED5-D549-8BDD-3AAC-C5C4263ECF57}"/>
              </a:ext>
            </a:extLst>
          </p:cNvPr>
          <p:cNvSpPr>
            <a:spLocks noGrp="1"/>
          </p:cNvSpPr>
          <p:nvPr>
            <p:ph type="dt" sz="half" idx="2"/>
          </p:nvPr>
        </p:nvSpPr>
        <p:spPr>
          <a:xfrm>
            <a:off x="5828145" y="6558353"/>
            <a:ext cx="2869679" cy="365125"/>
          </a:xfrm>
        </p:spPr>
        <p:txBody>
          <a:bodyPr/>
          <a:lstStyle/>
          <a:p>
            <a:pPr>
              <a:spcAft>
                <a:spcPts val="600"/>
              </a:spcAft>
            </a:pPr>
            <a:r>
              <a:rPr lang="es-LA" sz="900" b="0" i="0" strike="noStrike" cap="none" spc="0" baseline="0">
                <a:solidFill>
                  <a:srgbClr val="898989"/>
                </a:solidFill>
                <a:effectLst/>
                <a:latin typeface="Calibri"/>
                <a:ea typeface="Calibri"/>
                <a:cs typeface="Calibri"/>
              </a:rPr>
              <a:t>[NOMBRE DEL EVENTO] [FECHA]</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ct val="0"/>
              </a:spcBef>
              <a:spcAft>
                <a:spcPts val="600"/>
              </a:spcAft>
              <a:buClrTx/>
              <a:buSzTx/>
              <a:buFontTx/>
              <a:buNone/>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ct val="0"/>
                </a:spcBef>
                <a:spcAft>
                  <a:spcPts val="600"/>
                </a:spcAft>
                <a:buClrTx/>
                <a:buSzTx/>
                <a:buFontTx/>
                <a:buNone/>
                <a:defRPr/>
              </a:pPr>
              <a:t>85</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9FF50981-39CA-0B36-CED6-7DCE662A7DB7}"/>
              </a:ext>
            </a:extLst>
          </p:cNvPr>
          <p:cNvGraphicFramePr>
            <a:graphicFrameLocks noGrp="1"/>
          </p:cNvGraphicFramePr>
          <p:nvPr>
            <p:ph idx="1"/>
            <p:extLst>
              <p:ext uri="{D42A27DB-BD31-4B8C-83A1-F6EECF244321}">
                <p14:modId xmlns:p14="http://schemas.microsoft.com/office/powerpoint/2010/main" val="3631936251"/>
              </p:ext>
            </p:extLst>
          </p:nvPr>
        </p:nvGraphicFramePr>
        <p:xfrm>
          <a:off x="432562" y="1508760"/>
          <a:ext cx="8074836" cy="484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9382882"/>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es-LA" sz="2000" b="0" i="0" strike="noStrike" cap="none" spc="0" baseline="0">
                <a:solidFill>
                  <a:srgbClr val="FFFFFF"/>
                </a:solidFill>
                <a:effectLst/>
                <a:latin typeface="Calibri Light"/>
                <a:ea typeface="Calibri Light"/>
                <a:cs typeface="Calibri Light"/>
              </a:rPr>
              <a:t>Conducta verbal</a:t>
            </a:r>
          </a:p>
        </p:txBody>
      </p:sp>
      <p:sp>
        <p:nvSpPr>
          <p:cNvPr id="11" name="Date Placeholder 3">
            <a:extLst>
              <a:ext uri="{FF2B5EF4-FFF2-40B4-BE49-F238E27FC236}">
                <a16:creationId xmlns:a16="http://schemas.microsoft.com/office/drawing/2014/main" id="{DEF29ED5-D549-8BDD-3AAC-C5C4263ECF57}"/>
              </a:ext>
            </a:extLst>
          </p:cNvPr>
          <p:cNvSpPr>
            <a:spLocks noGrp="1"/>
          </p:cNvSpPr>
          <p:nvPr>
            <p:ph type="dt" sz="half" idx="2"/>
          </p:nvPr>
        </p:nvSpPr>
        <p:spPr>
          <a:xfrm>
            <a:off x="5828145" y="6558353"/>
            <a:ext cx="2869679" cy="365125"/>
          </a:xfrm>
        </p:spPr>
        <p:txBody>
          <a:bodyPr/>
          <a:lstStyle/>
          <a:p>
            <a:pPr>
              <a:spcAft>
                <a:spcPts val="600"/>
              </a:spcAft>
            </a:pPr>
            <a:r>
              <a:rPr lang="es-LA" sz="900" b="0" i="0" strike="noStrike" cap="none" spc="0" baseline="0">
                <a:solidFill>
                  <a:srgbClr val="898989"/>
                </a:solidFill>
                <a:effectLst/>
                <a:latin typeface="Calibri"/>
                <a:ea typeface="Calibri"/>
                <a:cs typeface="Calibri"/>
              </a:rPr>
              <a:t>[NOMBRE DEL EVENTO] [FECHA]</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ct val="0"/>
              </a:spcBef>
              <a:spcAft>
                <a:spcPts val="600"/>
              </a:spcAft>
              <a:buClrTx/>
              <a:buSzTx/>
              <a:buFontTx/>
              <a:buNone/>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ct val="0"/>
                </a:spcBef>
                <a:spcAft>
                  <a:spcPts val="600"/>
                </a:spcAft>
                <a:buClrTx/>
                <a:buSzTx/>
                <a:buFontTx/>
                <a:buNone/>
                <a:defRPr/>
              </a:pPr>
              <a:t>86</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9FF50981-39CA-0B36-CED6-7DCE662A7DB7}"/>
              </a:ext>
            </a:extLst>
          </p:cNvPr>
          <p:cNvGraphicFramePr>
            <a:graphicFrameLocks noGrp="1"/>
          </p:cNvGraphicFramePr>
          <p:nvPr>
            <p:ph idx="1"/>
          </p:nvPr>
        </p:nvGraphicFramePr>
        <p:xfrm>
          <a:off x="432562" y="1508760"/>
          <a:ext cx="8074836" cy="484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2238315"/>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es-LA" sz="2000" b="0" i="0" strike="noStrike" cap="none" spc="0" baseline="0">
                <a:solidFill>
                  <a:srgbClr val="FFFFFF"/>
                </a:solidFill>
                <a:effectLst/>
                <a:latin typeface="Calibri Light"/>
                <a:ea typeface="Calibri Light"/>
                <a:cs typeface="Calibri Light"/>
              </a:rPr>
              <a:t>Conducta visual</a:t>
            </a:r>
          </a:p>
        </p:txBody>
      </p:sp>
      <p:sp>
        <p:nvSpPr>
          <p:cNvPr id="11" name="Date Placeholder 3">
            <a:extLst>
              <a:ext uri="{FF2B5EF4-FFF2-40B4-BE49-F238E27FC236}">
                <a16:creationId xmlns:a16="http://schemas.microsoft.com/office/drawing/2014/main" id="{C7CB3765-6AA2-71A2-3022-4EA5062FBC2B}"/>
              </a:ext>
            </a:extLst>
          </p:cNvPr>
          <p:cNvSpPr>
            <a:spLocks noGrp="1"/>
          </p:cNvSpPr>
          <p:nvPr>
            <p:ph type="dt" sz="half" idx="2"/>
          </p:nvPr>
        </p:nvSpPr>
        <p:spPr>
          <a:xfrm>
            <a:off x="5828145" y="6558353"/>
            <a:ext cx="2869679" cy="365125"/>
          </a:xfrm>
        </p:spPr>
        <p:txBody>
          <a:bodyPr/>
          <a:lstStyle/>
          <a:p>
            <a:pPr>
              <a:spcAft>
                <a:spcPts val="600"/>
              </a:spcAft>
            </a:pPr>
            <a:r>
              <a:rPr lang="es-LA" sz="900" b="0" i="0" strike="noStrike" cap="none" spc="0" baseline="0">
                <a:solidFill>
                  <a:srgbClr val="898989"/>
                </a:solidFill>
                <a:effectLst/>
                <a:latin typeface="Calibri"/>
                <a:ea typeface="Calibri"/>
                <a:cs typeface="Calibri"/>
              </a:rPr>
              <a:t>[NOMBRE DEL EVENTO] [FECHA]</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ct val="0"/>
              </a:spcBef>
              <a:spcAft>
                <a:spcPts val="600"/>
              </a:spcAft>
              <a:buClrTx/>
              <a:buSzTx/>
              <a:buFontTx/>
              <a:buNone/>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ct val="0"/>
                </a:spcBef>
                <a:spcAft>
                  <a:spcPts val="600"/>
                </a:spcAft>
                <a:buClrTx/>
                <a:buSzTx/>
                <a:buFontTx/>
                <a:buNone/>
                <a:defRPr/>
              </a:pPr>
              <a:t>87</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48642DFA-9A54-89FE-969E-1EBA2C77F7C6}"/>
              </a:ext>
            </a:extLst>
          </p:cNvPr>
          <p:cNvGraphicFramePr>
            <a:graphicFrameLocks noGrp="1"/>
          </p:cNvGraphicFramePr>
          <p:nvPr>
            <p:ph idx="1"/>
            <p:extLst>
              <p:ext uri="{D42A27DB-BD31-4B8C-83A1-F6EECF244321}">
                <p14:modId xmlns:p14="http://schemas.microsoft.com/office/powerpoint/2010/main" val="390766027"/>
              </p:ext>
            </p:extLst>
          </p:nvPr>
        </p:nvGraphicFramePr>
        <p:xfrm>
          <a:off x="432562" y="1508760"/>
          <a:ext cx="8074836" cy="484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1667551"/>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22960" y="182880"/>
            <a:ext cx="7358907" cy="787032"/>
          </a:xfrm>
        </p:spPr>
        <p:txBody>
          <a:bodyPr anchor="ctr">
            <a:normAutofit/>
          </a:bodyPr>
          <a:lstStyle/>
          <a:p>
            <a:r>
              <a:rPr lang="es-LA" sz="2000" b="0" i="0" strike="noStrike" cap="none" spc="0" baseline="0">
                <a:solidFill>
                  <a:srgbClr val="FFFFFF"/>
                </a:solidFill>
                <a:effectLst/>
                <a:latin typeface="Calibri Light"/>
                <a:ea typeface="Calibri Light"/>
                <a:cs typeface="Calibri Light"/>
              </a:rPr>
              <a:t>Ejemplos de otras conductas</a:t>
            </a:r>
          </a:p>
        </p:txBody>
      </p:sp>
      <p:sp>
        <p:nvSpPr>
          <p:cNvPr id="11" name="Date Placeholder 3">
            <a:extLst>
              <a:ext uri="{FF2B5EF4-FFF2-40B4-BE49-F238E27FC236}">
                <a16:creationId xmlns:a16="http://schemas.microsoft.com/office/drawing/2014/main" id="{38B409AB-F7DC-627A-C93B-B05B70206370}"/>
              </a:ext>
            </a:extLst>
          </p:cNvPr>
          <p:cNvSpPr>
            <a:spLocks noGrp="1"/>
          </p:cNvSpPr>
          <p:nvPr>
            <p:ph type="dt" sz="half" idx="2"/>
          </p:nvPr>
        </p:nvSpPr>
        <p:spPr>
          <a:xfrm>
            <a:off x="5828145" y="6558353"/>
            <a:ext cx="2869679" cy="365125"/>
          </a:xfrm>
        </p:spPr>
        <p:txBody>
          <a:bodyPr/>
          <a:lstStyle/>
          <a:p>
            <a:pPr>
              <a:spcAft>
                <a:spcPts val="600"/>
              </a:spcAft>
            </a:pPr>
            <a:r>
              <a:rPr lang="es-LA" sz="900" b="0" i="0" strike="noStrike" cap="none" spc="0" baseline="0">
                <a:solidFill>
                  <a:srgbClr val="898989"/>
                </a:solidFill>
                <a:effectLst/>
                <a:latin typeface="Calibri"/>
                <a:ea typeface="Calibri"/>
                <a:cs typeface="Calibri"/>
              </a:rPr>
              <a:t>[NOMBRE DEL EVENTO] [FECHA]</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a:xfrm>
            <a:off x="8663437" y="6558353"/>
            <a:ext cx="480561" cy="365125"/>
          </a:xfrm>
        </p:spPr>
        <p:txBody>
          <a:bodyPr anchor="ctr">
            <a:normAutofit/>
          </a:bodyPr>
          <a:lstStyle/>
          <a:p>
            <a:pPr marL="0" marR="0" lvl="0" indent="0" defTabSz="914400" rtl="0" eaLnBrk="1" fontAlgn="auto" latinLnBrk="0" hangingPunct="1">
              <a:spcBef>
                <a:spcPct val="0"/>
              </a:spcBef>
              <a:spcAft>
                <a:spcPts val="600"/>
              </a:spcAft>
              <a:buClrTx/>
              <a:buSzTx/>
              <a:buFontTx/>
              <a:buNone/>
              <a:defRPr/>
            </a:pPr>
            <a:fld id="{BB5FC4A1-A2DE-4EB5-9A46-57D39B4235EC}"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ct val="0"/>
                </a:spcBef>
                <a:spcAft>
                  <a:spcPts val="600"/>
                </a:spcAft>
                <a:buClrTx/>
                <a:buSzTx/>
                <a:buFontTx/>
                <a:buNone/>
                <a:defRPr/>
              </a:pPr>
              <a:t>88</a:t>
            </a:fld>
            <a:endParaRPr kumimoji="0" lang="en-US" b="0" i="0" u="none" strike="noStrike" kern="1200" cap="none" spc="0" normalizeH="0" baseline="0" noProof="0">
              <a:ln>
                <a:noFill/>
              </a:ln>
              <a:effectLst/>
              <a:uLnTx/>
              <a:uFillTx/>
            </a:endParaRPr>
          </a:p>
        </p:txBody>
      </p:sp>
      <p:graphicFrame>
        <p:nvGraphicFramePr>
          <p:cNvPr id="7" name="Content Placeholder 2">
            <a:extLst>
              <a:ext uri="{FF2B5EF4-FFF2-40B4-BE49-F238E27FC236}">
                <a16:creationId xmlns:a16="http://schemas.microsoft.com/office/drawing/2014/main" id="{92E98F44-3337-B2A9-FF4D-0E4BDDF68B03}"/>
              </a:ext>
            </a:extLst>
          </p:cNvPr>
          <p:cNvGraphicFramePr>
            <a:graphicFrameLocks noGrp="1"/>
          </p:cNvGraphicFramePr>
          <p:nvPr>
            <p:ph idx="1"/>
            <p:extLst>
              <p:ext uri="{D42A27DB-BD31-4B8C-83A1-F6EECF244321}">
                <p14:modId xmlns:p14="http://schemas.microsoft.com/office/powerpoint/2010/main" val="4164710342"/>
              </p:ext>
            </p:extLst>
          </p:nvPr>
        </p:nvGraphicFramePr>
        <p:xfrm>
          <a:off x="432562" y="1508760"/>
          <a:ext cx="8074836" cy="4842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6222733"/>
      </p:ext>
    </p:extLst>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CUESTIONARIO</a:t>
            </a:r>
            <a:br>
              <a:rPr sz="1500"/>
            </a:br>
            <a:endParaRPr lang="en-US"/>
          </a:p>
        </p:txBody>
      </p:sp>
      <p:sp>
        <p:nvSpPr>
          <p:cNvPr id="10" name="Date Placeholder 9">
            <a:extLst>
              <a:ext uri="{FF2B5EF4-FFF2-40B4-BE49-F238E27FC236}">
                <a16:creationId xmlns:a16="http://schemas.microsoft.com/office/drawing/2014/main" id="{75AAB6F5-5329-B445-8D17-37495B756E39}"/>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r>
              <a:rPr lang="es-LA" sz="900" b="0" i="0" strike="noStrike" cap="none" spc="0" baseline="0">
                <a:solidFill>
                  <a:srgbClr val="898989"/>
                </a:solidFill>
                <a:effectLst/>
                <a:latin typeface="Calibri"/>
                <a:ea typeface="Calibri"/>
                <a:cs typeface="Calibri"/>
              </a:rPr>
              <a:t>[NOMBRE DEL EVENTO] [FECHA]</a:t>
            </a:r>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88561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estion mark on green pastel background">
            <a:extLst>
              <a:ext uri="{FF2B5EF4-FFF2-40B4-BE49-F238E27FC236}">
                <a16:creationId xmlns:a16="http://schemas.microsoft.com/office/drawing/2014/main" id="{55D63FA7-36FC-399D-D3E2-6BBF1A6BFB5A}"/>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A5CEB6B-2EA3-EC2E-608D-27DB9FFED60B}"/>
              </a:ext>
            </a:extLst>
          </p:cNvPr>
          <p:cNvSpPr>
            <a:spLocks noGrp="1"/>
          </p:cNvSpPr>
          <p:nvPr>
            <p:ph type="title"/>
          </p:nvPr>
        </p:nvSpPr>
        <p:spPr>
          <a:xfrm>
            <a:off x="790526" y="360864"/>
            <a:ext cx="7358907" cy="787032"/>
          </a:xfrm>
        </p:spPr>
        <p:txBody>
          <a:bodyPr/>
          <a:lstStyle/>
          <a:p>
            <a:r>
              <a:rPr lang="es-LA" sz="3600" b="1" i="0" strike="noStrike" cap="none" spc="0" baseline="0">
                <a:solidFill>
                  <a:srgbClr val="000000"/>
                </a:solidFill>
                <a:effectLst/>
                <a:latin typeface="Calibri"/>
                <a:ea typeface="Calibri"/>
                <a:cs typeface="Calibri"/>
              </a:rPr>
              <a:t>¿Qué quiere hacer? </a:t>
            </a:r>
          </a:p>
        </p:txBody>
      </p:sp>
      <p:sp>
        <p:nvSpPr>
          <p:cNvPr id="3" name="Content Placeholder 2">
            <a:extLst>
              <a:ext uri="{FF2B5EF4-FFF2-40B4-BE49-F238E27FC236}">
                <a16:creationId xmlns:a16="http://schemas.microsoft.com/office/drawing/2014/main" id="{CA2FF7CF-60E7-D199-0484-6A52CA448A74}"/>
              </a:ext>
            </a:extLst>
          </p:cNvPr>
          <p:cNvSpPr>
            <a:spLocks noGrp="1"/>
          </p:cNvSpPr>
          <p:nvPr>
            <p:ph idx="1"/>
          </p:nvPr>
        </p:nvSpPr>
        <p:spPr>
          <a:xfrm>
            <a:off x="534582" y="1803591"/>
            <a:ext cx="8074836" cy="4842074"/>
          </a:xfrm>
        </p:spPr>
        <p:txBody>
          <a:bodyPr>
            <a:normAutofit/>
          </a:bodyPr>
          <a:lstStyle/>
          <a:p>
            <a:pPr marL="457200" indent="-457200">
              <a:buFont typeface="+mj-lt"/>
              <a:buAutoNum type="arabicPeriod"/>
            </a:pPr>
            <a:r>
              <a:rPr lang="es-LA" sz="3600" b="0" i="0" strike="noStrike" cap="none" spc="0" baseline="0">
                <a:solidFill>
                  <a:srgbClr val="000000"/>
                </a:solidFill>
                <a:effectLst/>
                <a:latin typeface="Calibri"/>
                <a:ea typeface="Calibri"/>
                <a:cs typeface="Calibri"/>
              </a:rPr>
              <a:t>Únase a la diversión. Arroje uno más fuerte por su cuenta. </a:t>
            </a:r>
          </a:p>
          <a:p>
            <a:pPr marL="457200" indent="-457200">
              <a:buFont typeface="+mj-lt"/>
              <a:buAutoNum type="arabicPeriod"/>
            </a:pPr>
            <a:r>
              <a:rPr lang="es-LA" sz="3600" b="0" i="0" strike="noStrike" cap="none" spc="0" baseline="0">
                <a:solidFill>
                  <a:srgbClr val="000000"/>
                </a:solidFill>
                <a:effectLst/>
                <a:latin typeface="Calibri"/>
                <a:ea typeface="Calibri"/>
                <a:cs typeface="Calibri"/>
              </a:rPr>
              <a:t>Redirigir la conversación nuevamente a ideas de diseño. </a:t>
            </a:r>
          </a:p>
          <a:p>
            <a:pPr marL="457200" indent="-457200">
              <a:buFont typeface="+mj-lt"/>
              <a:buAutoNum type="arabicPeriod"/>
            </a:pPr>
            <a:r>
              <a:rPr lang="es-LA" sz="3600" b="0" i="0" strike="noStrike" cap="none" spc="0" baseline="0">
                <a:solidFill>
                  <a:srgbClr val="000000"/>
                </a:solidFill>
                <a:effectLst/>
                <a:latin typeface="Calibri"/>
                <a:ea typeface="Calibri"/>
                <a:cs typeface="Calibri"/>
              </a:rPr>
              <a:t>Redirigir la conversación, pero también llamar la atención sobre la inadecuación de lo que se dice. </a:t>
            </a:r>
          </a:p>
        </p:txBody>
      </p:sp>
      <p:sp>
        <p:nvSpPr>
          <p:cNvPr id="5" name="Slide Number Placeholder 4">
            <a:extLst>
              <a:ext uri="{FF2B5EF4-FFF2-40B4-BE49-F238E27FC236}">
                <a16:creationId xmlns:a16="http://schemas.microsoft.com/office/drawing/2014/main" id="{7D6DF181-A823-A41E-77EA-913C59F071F8}"/>
              </a:ext>
            </a:extLst>
          </p:cNvPr>
          <p:cNvSpPr>
            <a:spLocks noGrp="1"/>
          </p:cNvSpPr>
          <p:nvPr>
            <p:ph type="sldNum" sz="quarter" idx="4"/>
          </p:nvPr>
        </p:nvSpPr>
        <p:spPr/>
        <p:txBody>
          <a:bodyPr/>
          <a:lstStyle/>
          <a:p>
            <a:fld id="{BB5FC4A1-A2DE-4EB5-9A46-57D39B4235EC}" type="slidenum">
              <a:rPr lang="en-US" smtClean="0"/>
              <a:t>9</a:t>
            </a:fld>
            <a:endParaRPr lang="en-US"/>
          </a:p>
        </p:txBody>
      </p:sp>
    </p:spTree>
    <p:extLst>
      <p:ext uri="{BB962C8B-B14F-4D97-AF65-F5344CB8AC3E}">
        <p14:creationId xmlns:p14="http://schemas.microsoft.com/office/powerpoint/2010/main" val="2060018589"/>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00025"/>
            <a:ext cx="7358907" cy="787032"/>
          </a:xfrm>
        </p:spPr>
        <p:txBody>
          <a:bodyPr/>
          <a:lstStyle/>
          <a:p>
            <a:r>
              <a:rPr lang="es-LA" sz="3200" b="0" i="0" strike="noStrike" cap="none" spc="0" baseline="0">
                <a:solidFill>
                  <a:srgbClr val="FFFFFF"/>
                </a:solidFill>
                <a:effectLst/>
                <a:latin typeface="Calibri Light"/>
                <a:ea typeface="Calibri Light"/>
                <a:cs typeface="Calibri Light"/>
              </a:rPr>
              <a:t>Pregunta n.o 1</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424173" y="1815901"/>
            <a:ext cx="8074836"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Una supervisora coloca repetidamente los brazos alrededor de una empleada para cosquillarlo, incluso después de que le ha dicho que se detenga. El supervisor hace comentarios acordonados con insinuaciones sexuales. El empleado considera que el trato es ofensivo y degradante. Teme las intenciones del supervisor hacia él y se pregunta qué impacto podría tener en su trabajo rechazarla sexualmente. Durante la investigación, se descubrió que el supervisor nunca recibió capacitación sobre acoso sexual.</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¿Es este acoso sexual?</a:t>
            </a:r>
          </a:p>
          <a:p>
            <a:pPr marL="0" indent="0">
              <a:buNone/>
            </a:pPr>
            <a:r>
              <a:rPr lang="es-LA" sz="2400" b="0" i="0" strike="noStrike" cap="none" spc="0" baseline="0">
                <a:solidFill>
                  <a:srgbClr val="000000"/>
                </a:solidFill>
                <a:effectLst/>
                <a:latin typeface="Calibri"/>
                <a:ea typeface="Calibri"/>
                <a:cs typeface="Calibri"/>
              </a:rPr>
              <a:t>Sí o No</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90</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468692"/>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23265"/>
            <a:ext cx="7358907" cy="787032"/>
          </a:xfrm>
        </p:spPr>
        <p:txBody>
          <a:bodyPr/>
          <a:lstStyle/>
          <a:p>
            <a:r>
              <a:rPr lang="es-LA" sz="3200" b="0" i="0" strike="noStrike" cap="none" spc="0" baseline="0">
                <a:solidFill>
                  <a:srgbClr val="FFFFFF"/>
                </a:solidFill>
                <a:effectLst/>
                <a:latin typeface="Calibri Light"/>
                <a:ea typeface="Calibri Light"/>
                <a:cs typeface="Calibri Light"/>
              </a:rPr>
              <a:t>Respuesta n.o 1</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fontScale="97500"/>
          </a:bodyPr>
          <a:lstStyle/>
          <a:p>
            <a:pPr marL="0" indent="0">
              <a:buNone/>
            </a:pPr>
            <a:r>
              <a:rPr lang="es-LA" sz="2400" b="0" i="0" strike="noStrike" cap="none" spc="0" baseline="0">
                <a:solidFill>
                  <a:srgbClr val="000000"/>
                </a:solidFill>
                <a:effectLst/>
                <a:latin typeface="Calibri"/>
                <a:ea typeface="Calibri"/>
                <a:cs typeface="Calibri"/>
              </a:rPr>
              <a:t>	El escenario claramente suena como acoso sexual. </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La conducta fue motivada por el sexo del denunciante. Era grave: tocaba. Fue subjetiva y objetivamente ofensivo. Provocó daños. También fue generalizado, sucedió repetidamente.</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Seguimiento: ¿Quién es responsable del acoso sexual?</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El supervisor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El empleador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Ambos </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858F6AF-FFFF-FD1A-8F13-D29CAAFE1FD0}"/>
              </a:ext>
            </a:extLst>
          </p:cNvPr>
          <p:cNvPicPr>
            <a:picLocks noChangeAspect="1"/>
          </p:cNvPicPr>
          <p:nvPr/>
        </p:nvPicPr>
        <p:blipFill>
          <a:blip r:embed="rId2"/>
          <a:stretch>
            <a:fillRect/>
          </a:stretch>
        </p:blipFill>
        <p:spPr>
          <a:xfrm>
            <a:off x="237205" y="1176451"/>
            <a:ext cx="1039983" cy="1036397"/>
          </a:xfrm>
          <a:prstGeom prst="rect">
            <a:avLst/>
          </a:prstGeom>
        </p:spPr>
      </p:pic>
    </p:spTree>
    <p:extLst>
      <p:ext uri="{BB962C8B-B14F-4D97-AF65-F5344CB8AC3E}">
        <p14:creationId xmlns:p14="http://schemas.microsoft.com/office/powerpoint/2010/main" val="163828424"/>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113650"/>
            <a:ext cx="7358907" cy="787032"/>
          </a:xfrm>
        </p:spPr>
        <p:txBody>
          <a:bodyPr/>
          <a:lstStyle/>
          <a:p>
            <a:r>
              <a:rPr lang="es-LA" sz="3200" b="0" i="0" strike="noStrike" cap="none" spc="0" baseline="0">
                <a:solidFill>
                  <a:srgbClr val="FFFFFF"/>
                </a:solidFill>
                <a:effectLst/>
                <a:latin typeface="Calibri Light"/>
                <a:ea typeface="Calibri Light"/>
                <a:cs typeface="Calibri Light"/>
              </a:rPr>
              <a:t>Respuesta n.o 1: Seguimiento</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1" y="1716279"/>
            <a:ext cx="8074836" cy="4842074"/>
          </a:xfrm>
        </p:spPr>
        <p:txBody>
          <a:bodyPr>
            <a:normAutofit/>
          </a:bodyPr>
          <a:lstStyle/>
          <a:p>
            <a:pPr marL="0" indent="0" algn="just">
              <a:buNone/>
            </a:pPr>
            <a:r>
              <a:rPr lang="es-LA" sz="2400" b="1" i="0" strike="noStrike" cap="none" spc="0" baseline="0">
                <a:solidFill>
                  <a:srgbClr val="000000"/>
                </a:solidFill>
                <a:effectLst/>
                <a:latin typeface="Calibri"/>
                <a:ea typeface="Calibri"/>
                <a:cs typeface="Calibri"/>
              </a:rPr>
              <a:t>Tanto el empleador como</a:t>
            </a:r>
            <a:r>
              <a:rPr lang="es-LA" sz="2400" b="0" i="0" strike="noStrike" cap="none" spc="0" baseline="0">
                <a:solidFill>
                  <a:srgbClr val="000000"/>
                </a:solidFill>
                <a:effectLst/>
                <a:latin typeface="Calibri"/>
                <a:ea typeface="Calibri"/>
                <a:cs typeface="Calibri"/>
              </a:rPr>
              <a:t> el supervisor son legalmente responsables. </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El empleador es responsable de la conducta de sus supervisores. Además, la organización no tomó medidas razonables para evitar que ocurriera el acoso sexual al no proporcionar capacitación.</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Además, una persona puede ser personalmente responsable del acoso, ya sea supervisor o no. El hecho de que el supervisor no haya sabido que su conducta fue acoso sexual ilegal no se considera.</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66122"/>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00025"/>
            <a:ext cx="7358907" cy="787032"/>
          </a:xfrm>
        </p:spPr>
        <p:txBody>
          <a:bodyPr/>
          <a:lstStyle/>
          <a:p>
            <a:r>
              <a:rPr lang="es-LA" sz="3200" b="0" i="0" strike="noStrike" cap="none" spc="0" baseline="0">
                <a:solidFill>
                  <a:srgbClr val="FFFFFF"/>
                </a:solidFill>
                <a:effectLst/>
                <a:latin typeface="Calibri Light"/>
                <a:ea typeface="Calibri Light"/>
                <a:cs typeface="Calibri Light"/>
              </a:rPr>
              <a:t>Pregunta n.o 2</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1" y="1716279"/>
            <a:ext cx="8074836" cy="4842074"/>
          </a:xfrm>
        </p:spPr>
        <p:txBody>
          <a:bodyPr>
            <a:normAutofit/>
          </a:bodyPr>
          <a:lstStyle/>
          <a:p>
            <a:pPr marL="0" indent="0">
              <a:buNone/>
            </a:pPr>
            <a:r>
              <a:rPr lang="es-LA" sz="2400" b="0" i="0" strike="noStrike" cap="none" spc="0" baseline="0">
                <a:solidFill>
                  <a:srgbClr val="000000"/>
                </a:solidFill>
                <a:effectLst/>
                <a:latin typeface="Calibri"/>
                <a:ea typeface="Calibri"/>
                <a:cs typeface="Calibri"/>
              </a:rPr>
              <a:t>Un día, un supervisor de otro modo muy profesional felicita la apariencia de un empleado. El cumplido es sabroso pero coqueto. El empleado se siente ofendido y se lo informa al supervisor de inmediato. El supervisor se disculpa y no vuelve a suceder, pero el empleado se ve perturbado por el incidente durante la semana siguiente. El empleado denuncia esto como acoso sexual y se investiga exhaustivamente.</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¿Fue este acoso sexual?</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Sí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No</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461791"/>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66700"/>
            <a:ext cx="7358907" cy="787032"/>
          </a:xfrm>
        </p:spPr>
        <p:txBody>
          <a:bodyPr/>
          <a:lstStyle/>
          <a:p>
            <a:r>
              <a:rPr lang="es-LA" sz="3200" b="0" i="0" strike="noStrike" cap="none" spc="0" baseline="0">
                <a:solidFill>
                  <a:srgbClr val="FFFFFF"/>
                </a:solidFill>
                <a:effectLst/>
                <a:latin typeface="Calibri Light"/>
                <a:ea typeface="Calibri Light"/>
                <a:cs typeface="Calibri Light"/>
              </a:rPr>
              <a:t>Respuesta n.o 2</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fontScale="87500" lnSpcReduction="20000"/>
          </a:bodyPr>
          <a:lstStyle/>
          <a:p>
            <a:pPr marL="0" indent="0">
              <a:buNone/>
            </a:pPr>
            <a:r>
              <a:rPr lang="es-LA" sz="1900" b="0" i="0" strike="noStrike" cap="none" spc="0" baseline="0">
                <a:solidFill>
                  <a:srgbClr val="000000"/>
                </a:solidFill>
                <a:effectLst/>
                <a:latin typeface="Calibri"/>
                <a:ea typeface="Calibri"/>
                <a:cs typeface="Calibri"/>
              </a:rPr>
              <a:t>	Esto no es acoso sexual.</a:t>
            </a:r>
          </a:p>
          <a:p>
            <a:pPr marL="0" indent="0">
              <a:buNone/>
            </a:pPr>
            <a:endParaRPr lang="en-US"/>
          </a:p>
          <a:p>
            <a:pPr marL="0" indent="0">
              <a:buNone/>
            </a:pPr>
            <a:r>
              <a:rPr lang="es-LA" sz="1900" b="0" i="0" strike="noStrike" cap="none" spc="0" baseline="0">
                <a:solidFill>
                  <a:srgbClr val="000000"/>
                </a:solidFill>
                <a:effectLst/>
                <a:latin typeface="Calibri"/>
                <a:ea typeface="Calibri"/>
                <a:cs typeface="Calibri"/>
              </a:rPr>
              <a:t>El incidente no fue grave ni generalizado. El empleador respondió adecuadamente investigando exhaustivamente la queja. Una persona razonable probablemente consideraría que este incidente es trivial.</a:t>
            </a:r>
          </a:p>
          <a:p>
            <a:pPr marL="0" indent="0">
              <a:buNone/>
            </a:pPr>
            <a:endParaRPr lang="en-US"/>
          </a:p>
          <a:p>
            <a:pPr marL="0" indent="0">
              <a:buNone/>
            </a:pPr>
            <a:r>
              <a:rPr lang="es-LA" sz="1900" b="0" i="0" strike="noStrike" cap="none" spc="0" baseline="0">
                <a:solidFill>
                  <a:srgbClr val="000000"/>
                </a:solidFill>
                <a:effectLst/>
                <a:latin typeface="Calibri"/>
                <a:ea typeface="Calibri"/>
                <a:cs typeface="Calibri"/>
              </a:rPr>
              <a:t>¿Pero qué pasa con el coqueteo? ¿Puede un empleado o supervisor coquetear en el lugar de trabajo?</a:t>
            </a:r>
          </a:p>
          <a:p>
            <a:pPr marL="0" indent="0">
              <a:buNone/>
            </a:pPr>
            <a:endParaRPr lang="en-US"/>
          </a:p>
          <a:p>
            <a:pPr marL="0" indent="0">
              <a:buNone/>
            </a:pPr>
            <a:r>
              <a:rPr lang="es-LA" sz="1900" b="0" i="0" strike="noStrike" cap="none" spc="0" baseline="0">
                <a:solidFill>
                  <a:srgbClr val="000000"/>
                </a:solidFill>
                <a:effectLst/>
                <a:latin typeface="Calibri"/>
                <a:ea typeface="Calibri"/>
                <a:cs typeface="Calibri"/>
              </a:rPr>
              <a:t>La coqueteo se considera legalmente parte de la socialización común en el lugar de trabajo. Por lo tanto, un supervisor puede elogiar la apariencia de un subordinado (siempre y cuando el elogio no sea sexualmente degradante) sin estar sujeto a responsabilidad por acoso sexual. “Meras solicitudes... no es un comportamiento de acoso sexual”. </a:t>
            </a:r>
            <a:r>
              <a:rPr lang="es-LA" sz="1900" b="0" i="1" strike="noStrike" cap="none" spc="0" baseline="0">
                <a:solidFill>
                  <a:srgbClr val="000000"/>
                </a:solidFill>
                <a:effectLst/>
                <a:latin typeface="Calibri"/>
                <a:ea typeface="Calibri"/>
                <a:cs typeface="Calibri"/>
              </a:rPr>
              <a:t>Corbitt v. Home Depot U.S.A.</a:t>
            </a:r>
            <a:r>
              <a:rPr lang="es-LA" sz="1900" b="0" i="0" strike="noStrike" cap="none" spc="0" baseline="0">
                <a:solidFill>
                  <a:srgbClr val="000000"/>
                </a:solidFill>
                <a:effectLst/>
                <a:latin typeface="Calibri"/>
                <a:ea typeface="Calibri"/>
                <a:cs typeface="Calibri"/>
              </a:rPr>
              <a:t>, Inc. (11° Cir. 2009) 573 F3d 1223, 1240.</a:t>
            </a:r>
          </a:p>
          <a:p>
            <a:pPr marL="0" indent="0">
              <a:buNone/>
            </a:pPr>
            <a:endParaRPr lang="en-US"/>
          </a:p>
          <a:p>
            <a:pPr marL="0" indent="0">
              <a:buNone/>
            </a:pPr>
            <a:r>
              <a:rPr lang="es-LA" sz="1900" b="0" i="0" strike="noStrike" cap="none" spc="0" baseline="0">
                <a:solidFill>
                  <a:srgbClr val="000000"/>
                </a:solidFill>
                <a:effectLst/>
                <a:latin typeface="Calibri"/>
                <a:ea typeface="Calibri"/>
                <a:cs typeface="Calibri"/>
              </a:rPr>
              <a:t>Dicho esto, la coqueteo podría alcanzar el umbral de acoso ilegal si las acciones no son tan profesionales como se describe en el escenario. Por ejemplo, el coqueteo no deseado repetido o el coqueteo que sea de naturaleza acosadora u ofensiva de acuerdo con el estándar de personas razonable podría considerarse acoso sexual ilegal.</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6EEC8D8-C78F-F3F1-AE42-28F367E029AD}"/>
              </a:ext>
            </a:extLst>
          </p:cNvPr>
          <p:cNvPicPr>
            <a:picLocks noChangeAspect="1"/>
          </p:cNvPicPr>
          <p:nvPr/>
        </p:nvPicPr>
        <p:blipFill>
          <a:blip r:embed="rId2"/>
          <a:stretch>
            <a:fillRect/>
          </a:stretch>
        </p:blipFill>
        <p:spPr>
          <a:xfrm>
            <a:off x="249860" y="1133856"/>
            <a:ext cx="1076684" cy="1072972"/>
          </a:xfrm>
          <a:prstGeom prst="rect">
            <a:avLst/>
          </a:prstGeom>
        </p:spPr>
      </p:pic>
    </p:spTree>
    <p:extLst>
      <p:ext uri="{BB962C8B-B14F-4D97-AF65-F5344CB8AC3E}">
        <p14:creationId xmlns:p14="http://schemas.microsoft.com/office/powerpoint/2010/main" val="847624996"/>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76225"/>
            <a:ext cx="7358907" cy="787032"/>
          </a:xfrm>
        </p:spPr>
        <p:txBody>
          <a:bodyPr/>
          <a:lstStyle/>
          <a:p>
            <a:r>
              <a:rPr lang="es-LA" sz="3200" b="0" i="0" strike="noStrike" cap="none" spc="0" baseline="0">
                <a:solidFill>
                  <a:srgbClr val="FFFFFF"/>
                </a:solidFill>
                <a:effectLst/>
                <a:latin typeface="Calibri Light"/>
                <a:ea typeface="Calibri Light"/>
                <a:cs typeface="Calibri Light"/>
              </a:rPr>
              <a:t>Pregunta n.o 3</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a:xfrm>
            <a:off x="534581" y="1601039"/>
            <a:ext cx="8074836" cy="4842074"/>
          </a:xfrm>
        </p:spPr>
        <p:txBody>
          <a:bodyPr>
            <a:normAutofit fontScale="97500"/>
          </a:bodyPr>
          <a:lstStyle/>
          <a:p>
            <a:pPr marL="0" indent="0">
              <a:buNone/>
            </a:pPr>
            <a:r>
              <a:rPr lang="es-LA" sz="2400" b="0" i="0" strike="noStrike" cap="none" spc="0" baseline="0">
                <a:solidFill>
                  <a:srgbClr val="000000"/>
                </a:solidFill>
                <a:effectLst/>
                <a:latin typeface="Calibri"/>
                <a:ea typeface="Calibri"/>
                <a:cs typeface="Calibri"/>
              </a:rPr>
              <a:t>Un empleado de sexo masculino trabaja en una oficina con otros seis empleados, todas mujeres. Su supervisor trabaja en otro edificio, supervisa en línea y nunca lo visita. En la oficina, las mujeres cuelgan carteles de hombres desnudos y regularmente tienen conversaciones sexuales sobre los hombres. Nunca son irrespetuosos directamente con el hombre y no se le dirige ninguna conducta ofensiva personalmente. Cuando informa esto a su supervisor, el supervisor le dice que lo aborde, ya que es el único hombre en una oficina femenina.</a:t>
            </a:r>
          </a:p>
          <a:p>
            <a:pPr marL="0" indent="0">
              <a:buNone/>
            </a:pPr>
            <a:endParaRPr lang="en-US" sz="2400"/>
          </a:p>
          <a:p>
            <a:pPr marL="0" indent="0">
              <a:buNone/>
            </a:pPr>
            <a:r>
              <a:rPr lang="es-LA" sz="2400" b="0" i="0" strike="noStrike" cap="none" spc="0" baseline="0">
                <a:solidFill>
                  <a:srgbClr val="000000"/>
                </a:solidFill>
                <a:effectLst/>
                <a:latin typeface="Calibri"/>
                <a:ea typeface="Calibri"/>
                <a:cs typeface="Calibri"/>
              </a:rPr>
              <a:t>¿Fue este acoso sexual?</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Sí </a:t>
            </a:r>
          </a:p>
          <a:p>
            <a:pPr>
              <a:buFont typeface="Wingdings" panose="05000000000000000000" pitchFamily="2" charset="2"/>
              <a:buChar char="q"/>
            </a:pPr>
            <a:r>
              <a:rPr lang="es-LA" sz="2400" b="0" i="0" strike="noStrike" cap="none" spc="0" baseline="0">
                <a:solidFill>
                  <a:srgbClr val="000000"/>
                </a:solidFill>
                <a:effectLst/>
                <a:latin typeface="Calibri"/>
                <a:ea typeface="Calibri"/>
                <a:cs typeface="Calibri"/>
              </a:rPr>
              <a:t>No</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256499"/>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200520"/>
            <a:ext cx="7358907" cy="787032"/>
          </a:xfrm>
        </p:spPr>
        <p:txBody>
          <a:bodyPr/>
          <a:lstStyle/>
          <a:p>
            <a:r>
              <a:rPr lang="es-LA" sz="3200" b="0" i="0" strike="noStrike" cap="none" spc="0" baseline="0">
                <a:solidFill>
                  <a:srgbClr val="FFFFFF"/>
                </a:solidFill>
                <a:effectLst/>
                <a:latin typeface="Calibri Light"/>
                <a:ea typeface="Calibri Light"/>
                <a:cs typeface="Calibri Light"/>
              </a:rPr>
              <a:t>Respuesta n.o 3</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fontScale="97500"/>
          </a:bodyPr>
          <a:lstStyle/>
          <a:p>
            <a:pPr marL="0" indent="0">
              <a:buNone/>
            </a:pPr>
            <a:r>
              <a:rPr lang="es-LA" sz="2100" b="0" i="0" strike="noStrike" cap="none" spc="0" baseline="0">
                <a:solidFill>
                  <a:srgbClr val="000000"/>
                </a:solidFill>
                <a:effectLst/>
                <a:latin typeface="Calibri"/>
                <a:ea typeface="Calibri"/>
                <a:cs typeface="Calibri"/>
              </a:rPr>
              <a:t>	Esto es acoso sexual.</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El acoso sexual no implica necesariamente una conducta sexual dirigida al denunciante. Claramente se vio obligado a trabajar en un entorno de trabajo hostil. Recuerde, incluso si solo está hablando o bromeando con amigos en el trabajo, si otros pueden escuchar o ver, usted está afectando su entorno de trabajo.</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Pregunta de seguimiento: En el escenario, ¿quién es responsable?</a:t>
            </a:r>
          </a:p>
          <a:p>
            <a:pPr>
              <a:buFont typeface="Wingdings" panose="05000000000000000000" pitchFamily="2" charset="2"/>
              <a:buChar char="q"/>
            </a:pPr>
            <a:r>
              <a:rPr lang="es-LA" sz="2100" b="0" i="0" strike="noStrike" cap="none" spc="0" baseline="0">
                <a:solidFill>
                  <a:srgbClr val="000000"/>
                </a:solidFill>
                <a:effectLst/>
                <a:latin typeface="Calibri"/>
                <a:ea typeface="Calibri"/>
                <a:cs typeface="Calibri"/>
              </a:rPr>
              <a:t>El supervisor </a:t>
            </a:r>
          </a:p>
          <a:p>
            <a:pPr>
              <a:buFont typeface="Wingdings" panose="05000000000000000000" pitchFamily="2" charset="2"/>
              <a:buChar char="q"/>
            </a:pPr>
            <a:r>
              <a:rPr lang="es-LA" sz="2100" b="0" i="0" strike="noStrike" cap="none" spc="0" baseline="0">
                <a:solidFill>
                  <a:srgbClr val="000000"/>
                </a:solidFill>
                <a:effectLst/>
                <a:latin typeface="Calibri"/>
                <a:ea typeface="Calibri"/>
                <a:cs typeface="Calibri"/>
              </a:rPr>
              <a:t>El empleador </a:t>
            </a:r>
          </a:p>
          <a:p>
            <a:pPr>
              <a:buFont typeface="Wingdings" panose="05000000000000000000" pitchFamily="2" charset="2"/>
              <a:buChar char="q"/>
            </a:pPr>
            <a:r>
              <a:rPr lang="es-LA" sz="2100" b="0" i="0" strike="noStrike" cap="none" spc="0" baseline="0">
                <a:solidFill>
                  <a:srgbClr val="000000"/>
                </a:solidFill>
                <a:effectLst/>
                <a:latin typeface="Calibri"/>
                <a:ea typeface="Calibri"/>
                <a:cs typeface="Calibri"/>
              </a:rPr>
              <a:t>Los empleados </a:t>
            </a:r>
          </a:p>
          <a:p>
            <a:pPr>
              <a:buFont typeface="Wingdings" panose="05000000000000000000" pitchFamily="2" charset="2"/>
              <a:buChar char="q"/>
            </a:pPr>
            <a:r>
              <a:rPr lang="es-LA" sz="2100" b="0" i="0" strike="noStrike" cap="none" spc="0" baseline="0">
                <a:solidFill>
                  <a:srgbClr val="000000"/>
                </a:solidFill>
                <a:effectLst/>
                <a:latin typeface="Calibri"/>
                <a:ea typeface="Calibri"/>
                <a:cs typeface="Calibri"/>
              </a:rPr>
              <a:t>Todos</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CE3E830-6553-F872-1037-4E25993BCCE3}"/>
              </a:ext>
            </a:extLst>
          </p:cNvPr>
          <p:cNvPicPr>
            <a:picLocks noChangeAspect="1"/>
          </p:cNvPicPr>
          <p:nvPr/>
        </p:nvPicPr>
        <p:blipFill>
          <a:blip r:embed="rId2"/>
          <a:stretch>
            <a:fillRect/>
          </a:stretch>
        </p:blipFill>
        <p:spPr>
          <a:xfrm>
            <a:off x="230459" y="987552"/>
            <a:ext cx="1192832" cy="1188720"/>
          </a:xfrm>
          <a:prstGeom prst="rect">
            <a:avLst/>
          </a:prstGeom>
        </p:spPr>
      </p:pic>
    </p:spTree>
    <p:extLst>
      <p:ext uri="{BB962C8B-B14F-4D97-AF65-F5344CB8AC3E}">
        <p14:creationId xmlns:p14="http://schemas.microsoft.com/office/powerpoint/2010/main" val="841699883"/>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155754"/>
            <a:ext cx="7358907" cy="787032"/>
          </a:xfrm>
        </p:spPr>
        <p:txBody>
          <a:bodyPr/>
          <a:lstStyle/>
          <a:p>
            <a:r>
              <a:rPr lang="es-LA" sz="3200" b="0" i="0" strike="noStrike" cap="none" spc="0" baseline="0">
                <a:solidFill>
                  <a:srgbClr val="FFFFFF"/>
                </a:solidFill>
                <a:effectLst/>
                <a:latin typeface="Calibri Light"/>
                <a:ea typeface="Calibri Light"/>
                <a:cs typeface="Calibri Light"/>
              </a:rPr>
              <a:t>Respuesta de seguimiento n.o 3</a:t>
            </a:r>
            <a:endParaRPr lang="en-US" sz="2800"/>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a:bodyPr>
          <a:lstStyle/>
          <a:p>
            <a:pPr marL="0" indent="0">
              <a:buNone/>
            </a:pPr>
            <a:r>
              <a:rPr lang="es-LA" sz="2100" b="0" i="0" strike="noStrike" cap="none" spc="0" baseline="0">
                <a:solidFill>
                  <a:srgbClr val="000000"/>
                </a:solidFill>
                <a:effectLst/>
                <a:latin typeface="Calibri"/>
                <a:ea typeface="Calibri"/>
                <a:cs typeface="Calibri"/>
              </a:rPr>
              <a:t>	Todas las anteriores son responsables. </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El empleador es responsable del entorno de trabajo ofensivo que debería haber conocido si simplemente hubiera visitado para ver los carteles exhibidos y también es responsable de la falta de respuesta del supervisor al comportamiento denunciado.</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Las personas serían personalmente responsables de su acoso. </a:t>
            </a:r>
          </a:p>
          <a:p>
            <a:pPr marL="0" indent="0">
              <a:buNone/>
            </a:pPr>
            <a:endParaRPr lang="en-US"/>
          </a:p>
          <a:p>
            <a:pPr marL="0" indent="0">
              <a:buNone/>
            </a:pPr>
            <a:r>
              <a:rPr lang="es-LA" sz="2100" b="0" i="0" strike="noStrike" cap="none" spc="0" baseline="0">
                <a:solidFill>
                  <a:srgbClr val="000000"/>
                </a:solidFill>
                <a:effectLst/>
                <a:latin typeface="Calibri"/>
                <a:ea typeface="Calibri"/>
                <a:cs typeface="Calibri"/>
              </a:rPr>
              <a:t>El supervisor también puede ser personalmente responsable de no tomar medidas correctivas inmediatas y apropiadas.</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FF54183-4DF8-B3F6-7EF0-628C84933BE0}"/>
              </a:ext>
            </a:extLst>
          </p:cNvPr>
          <p:cNvPicPr>
            <a:picLocks noChangeAspect="1"/>
          </p:cNvPicPr>
          <p:nvPr/>
        </p:nvPicPr>
        <p:blipFill>
          <a:blip r:embed="rId2"/>
          <a:stretch>
            <a:fillRect/>
          </a:stretch>
        </p:blipFill>
        <p:spPr>
          <a:xfrm>
            <a:off x="311902" y="1049544"/>
            <a:ext cx="1161288" cy="1157284"/>
          </a:xfrm>
          <a:prstGeom prst="rect">
            <a:avLst/>
          </a:prstGeom>
        </p:spPr>
      </p:pic>
    </p:spTree>
    <p:extLst>
      <p:ext uri="{BB962C8B-B14F-4D97-AF65-F5344CB8AC3E}">
        <p14:creationId xmlns:p14="http://schemas.microsoft.com/office/powerpoint/2010/main" val="3411562657"/>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C8832-E6FA-A044-8BE9-91D33BA6EA48}"/>
              </a:ext>
            </a:extLst>
          </p:cNvPr>
          <p:cNvSpPr>
            <a:spLocks noGrp="1"/>
          </p:cNvSpPr>
          <p:nvPr>
            <p:ph type="title"/>
          </p:nvPr>
        </p:nvSpPr>
        <p:spPr/>
        <p:txBody>
          <a:bodyPr/>
          <a:lstStyle/>
          <a:p>
            <a:r>
              <a:rPr lang="es-LA" sz="3200" b="0" i="0" strike="noStrike" cap="none" spc="0" baseline="0">
                <a:solidFill>
                  <a:srgbClr val="FFFFFF"/>
                </a:solidFill>
                <a:effectLst/>
                <a:latin typeface="Calibri Light"/>
                <a:ea typeface="Calibri Light"/>
                <a:cs typeface="Calibri Light"/>
              </a:rPr>
              <a:t>Otros tipos de conducta indebida </a:t>
            </a:r>
            <a:br>
              <a:rPr sz="1500"/>
            </a:br>
            <a:endParaRPr lang="en-US"/>
          </a:p>
        </p:txBody>
      </p:sp>
      <p:sp>
        <p:nvSpPr>
          <p:cNvPr id="11" name="Slide Number Placeholder 10">
            <a:extLst>
              <a:ext uri="{FF2B5EF4-FFF2-40B4-BE49-F238E27FC236}">
                <a16:creationId xmlns:a16="http://schemas.microsoft.com/office/drawing/2014/main" id="{8FA612DC-36BD-184E-9261-ABB1CD2A97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98</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385865"/>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46B-748F-2966-8D33-704DBECE45E3}"/>
              </a:ext>
            </a:extLst>
          </p:cNvPr>
          <p:cNvSpPr>
            <a:spLocks noGrp="1"/>
          </p:cNvSpPr>
          <p:nvPr>
            <p:ph type="title"/>
          </p:nvPr>
        </p:nvSpPr>
        <p:spPr>
          <a:xfrm>
            <a:off x="892546" y="0"/>
            <a:ext cx="7358907" cy="787032"/>
          </a:xfrm>
        </p:spPr>
        <p:txBody>
          <a:bodyPr/>
          <a:lstStyle/>
          <a:p>
            <a:r>
              <a:rPr lang="es-LA" sz="2800" b="0" i="0" strike="noStrike" cap="none" spc="0" baseline="0">
                <a:solidFill>
                  <a:srgbClr val="FFFFFF"/>
                </a:solidFill>
                <a:effectLst/>
                <a:latin typeface="Calibri Light"/>
                <a:ea typeface="Calibri Light"/>
                <a:cs typeface="Calibri Light"/>
              </a:rPr>
              <a:t>Quid Pro Quo</a:t>
            </a:r>
          </a:p>
        </p:txBody>
      </p:sp>
      <p:sp>
        <p:nvSpPr>
          <p:cNvPr id="3" name="Content Placeholder 2">
            <a:extLst>
              <a:ext uri="{FF2B5EF4-FFF2-40B4-BE49-F238E27FC236}">
                <a16:creationId xmlns:a16="http://schemas.microsoft.com/office/drawing/2014/main" id="{1FCB5CA6-DE9D-8ED8-1E63-5A2D9238C6B5}"/>
              </a:ext>
            </a:extLst>
          </p:cNvPr>
          <p:cNvSpPr>
            <a:spLocks noGrp="1"/>
          </p:cNvSpPr>
          <p:nvPr>
            <p:ph idx="1"/>
          </p:nvPr>
        </p:nvSpPr>
        <p:spPr/>
        <p:txBody>
          <a:bodyPr>
            <a:normAutofit/>
          </a:bodyPr>
          <a:lstStyle/>
          <a:p>
            <a:r>
              <a:rPr lang="es-LA" sz="2100" b="0" i="0" strike="noStrike" cap="none" spc="0" baseline="0">
                <a:solidFill>
                  <a:srgbClr val="000000"/>
                </a:solidFill>
                <a:effectLst/>
                <a:latin typeface="Calibri"/>
                <a:ea typeface="Calibri"/>
                <a:cs typeface="Calibri"/>
              </a:rPr>
              <a:t>“Esto por eso” </a:t>
            </a:r>
          </a:p>
          <a:p>
            <a:r>
              <a:rPr lang="es-LA" sz="2100" b="0" i="0" strike="noStrike" cap="none" spc="0" baseline="0">
                <a:solidFill>
                  <a:srgbClr val="000000"/>
                </a:solidFill>
                <a:effectLst/>
                <a:latin typeface="Calibri"/>
                <a:ea typeface="Calibri"/>
                <a:cs typeface="Calibri"/>
              </a:rPr>
              <a:t>Cualquier insinuación sexual relacionada con un beneficio laboral</a:t>
            </a:r>
          </a:p>
          <a:p>
            <a:r>
              <a:rPr lang="es-LA" sz="2100" b="0" i="0" strike="noStrike" cap="none" spc="0" baseline="0">
                <a:solidFill>
                  <a:srgbClr val="000000"/>
                </a:solidFill>
                <a:effectLst/>
                <a:latin typeface="Calibri"/>
                <a:ea typeface="Calibri"/>
                <a:cs typeface="Calibri"/>
              </a:rPr>
              <a:t>La sumisión a una conducta sexual es una condición de un beneficio laboral, especificado o implícito</a:t>
            </a:r>
          </a:p>
        </p:txBody>
      </p:sp>
      <p:sp>
        <p:nvSpPr>
          <p:cNvPr id="5" name="Slide Number Placeholder 4">
            <a:extLst>
              <a:ext uri="{FF2B5EF4-FFF2-40B4-BE49-F238E27FC236}">
                <a16:creationId xmlns:a16="http://schemas.microsoft.com/office/drawing/2014/main" id="{DE7A581A-9DA4-16D5-BC74-921893A4CA5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B5FC4A1-A2DE-4EB5-9A46-57D39B4235E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person and person sitting at a table">
            <a:extLst>
              <a:ext uri="{FF2B5EF4-FFF2-40B4-BE49-F238E27FC236}">
                <a16:creationId xmlns:a16="http://schemas.microsoft.com/office/drawing/2014/main" id="{139FC2DD-37BA-ADD8-3824-82930114F1B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00199" y="3101530"/>
            <a:ext cx="5943600" cy="3343275"/>
          </a:xfrm>
          <a:prstGeom prst="rect">
            <a:avLst/>
          </a:prstGeom>
        </p:spPr>
      </p:pic>
    </p:spTree>
    <p:extLst>
      <p:ext uri="{BB962C8B-B14F-4D97-AF65-F5344CB8AC3E}">
        <p14:creationId xmlns:p14="http://schemas.microsoft.com/office/powerpoint/2010/main" val="2319080587"/>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0.1160"/>
  <p:tag name="AS_RELEASE_DATE" val="2021.10.31"/>
  <p:tag name="AS_TITLE" val="Aspose.Slides for Java"/>
  <p:tag name="AS_VERSION" val="21.10"/>
  <p:tag name="THINKCELLPRESENTATIONDONOTDELETE" val="&lt;?xml version=&quot;1.0&quot; encoding=&quot;UTF-16&quot; standalone=&quot;yes&quot;?&gt;&lt;root reqver=&quot;24162&quot;&gt;&lt;version val=&quot;2702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3&quot;&gt;&lt;elem m_fUsage=&quot;5.94189690230814804295E+00&quot;&gt;&lt;m_msothmcolidx val=&quot;0&quot;/&gt;&lt;m_rgb r=&quot;20&quot; g=&quot;38&quot; b=&quot;64&quot;/&gt;&lt;m_nBrightness tagver0=&quot;26206&quot; tagname0=&quot;m_nBrightnessUNRECOGNIZED&quot; val=&quot;0&quot;/&gt;&lt;/elem&gt;&lt;elem m_fUsage=&quot;1.90876410999999990281E+00&quot;&gt;&lt;m_msothmcolidx val=&quot;0&quot;/&gt;&lt;m_rgb r=&quot;F6&quot; g=&quot;F3&quot; b=&quot;EB&quot;/&gt;&lt;m_nBrightness tagver0=&quot;26206&quot; tagname0=&quot;m_nBrightnessUNRECOGNIZED&quot; val=&quot;0&quot;/&gt;&lt;/elem&gt;&lt;elem m_fUsage=&quot;1.56784161766145224703E+00&quot;&gt;&lt;m_msothmcolidx val=&quot;0&quot;/&gt;&lt;m_rgb r=&quot;EB&quot; g=&quot;EE&quot; b=&quot;E6&quot;/&gt;&lt;m_nBrightness tagver0=&quot;26206&quot; tagname0=&quot;m_nBrightnessUNRECOGNIZED&quot; val=&quot;0&quot;/&gt;&lt;/elem&gt;&lt;/m_vecMRU&gt;&lt;/m_mruColor&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6LIik6J0SZG7_0mBG8XgJ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_mcjQMEtRZ.C8u5DBhCDU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PM IR PPT Standard - DRAFT - 12.14.18" id="{9CE6E63C-E94D-FB46-91E7-6AA3D17BB118}" vid="{90DFF340-5132-1E4A-9E8E-B23BC845A7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F96E28B07F0843A24868D5892D9312" ma:contentTypeVersion="13" ma:contentTypeDescription="Create a new document." ma:contentTypeScope="" ma:versionID="fdc5c7b40d13f702e26f0107c8f10381">
  <xsd:schema xmlns:xsd="http://www.w3.org/2001/XMLSchema" xmlns:xs="http://www.w3.org/2001/XMLSchema" xmlns:p="http://schemas.microsoft.com/office/2006/metadata/properties" xmlns:ns3="f8d36d2f-c42f-4f1f-9b2f-abc69cc7a5ad" xmlns:ns4="2f06a283-6e2a-4468-871b-e6c63acdb121" targetNamespace="http://schemas.microsoft.com/office/2006/metadata/properties" ma:root="true" ma:fieldsID="c780319db15f1fda57dcccbb73b17ad5" ns3:_="" ns4:_="">
    <xsd:import namespace="f8d36d2f-c42f-4f1f-9b2f-abc69cc7a5ad"/>
    <xsd:import namespace="2f06a283-6e2a-4468-871b-e6c63acdb12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d36d2f-c42f-4f1f-9b2f-abc69cc7a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06a283-6e2a-4468-871b-e6c63acdb12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5C9E87-8E26-4A6C-9B31-CF773D11F3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d36d2f-c42f-4f1f-9b2f-abc69cc7a5ad"/>
    <ds:schemaRef ds:uri="2f06a283-6e2a-4468-871b-e6c63acdb1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480F10-BE65-4D28-A54D-405435C8ED72}">
  <ds:schemaRefs>
    <ds:schemaRef ds:uri="http://schemas.microsoft.com/sharepoint/v3/contenttype/forms"/>
  </ds:schemaRefs>
</ds:datastoreItem>
</file>

<file path=customXml/itemProps3.xml><?xml version="1.0" encoding="utf-8"?>
<ds:datastoreItem xmlns:ds="http://schemas.openxmlformats.org/officeDocument/2006/customXml" ds:itemID="{456CADE9-4D3D-4C64-A002-EFFA1FA05E14}">
  <ds:schemaRef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dcmitype/"/>
    <ds:schemaRef ds:uri="http://purl.org/dc/elements/1.1/"/>
    <ds:schemaRef ds:uri="http://purl.org/dc/terms/"/>
    <ds:schemaRef ds:uri="http://schemas.openxmlformats.org/package/2006/metadata/core-properties"/>
    <ds:schemaRef ds:uri="2f06a283-6e2a-4468-871b-e6c63acdb121"/>
    <ds:schemaRef ds:uri="f8d36d2f-c42f-4f1f-9b2f-abc69cc7a5ad"/>
  </ds:schemaRefs>
</ds:datastoreItem>
</file>

<file path=docProps/app.xml><?xml version="1.0" encoding="utf-8"?>
<Properties xmlns="http://schemas.openxmlformats.org/officeDocument/2006/extended-properties" xmlns:vt="http://schemas.openxmlformats.org/officeDocument/2006/docPropsVTypes">
  <Template>RPM IR PPT Standard - DRAFT - 12.14.18</Template>
  <TotalTime>19585</TotalTime>
  <Words>12448</Words>
  <Application>Microsoft Office PowerPoint</Application>
  <PresentationFormat>On-screen Show (4:3)</PresentationFormat>
  <Paragraphs>1083</Paragraphs>
  <Slides>144</Slides>
  <Notes>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144</vt:i4>
      </vt:variant>
    </vt:vector>
  </HeadingPairs>
  <TitlesOfParts>
    <vt:vector size="154" baseType="lpstr">
      <vt:lpstr>Arial</vt:lpstr>
      <vt:lpstr>BentonSans</vt:lpstr>
      <vt:lpstr>BentonSans Light</vt:lpstr>
      <vt:lpstr>Calibri</vt:lpstr>
      <vt:lpstr>Calibri Light</vt:lpstr>
      <vt:lpstr>Lato</vt:lpstr>
      <vt:lpstr>proxima-nova</vt:lpstr>
      <vt:lpstr>Wingdings</vt:lpstr>
      <vt:lpstr>Office Theme</vt:lpstr>
      <vt:lpstr>think-cell Slide</vt:lpstr>
      <vt:lpstr>PowerPoint Presentation</vt:lpstr>
      <vt:lpstr>¿Por qué prevención del acoso, el acoso sexual y la conducta abusiva? </vt:lpstr>
      <vt:lpstr>Objetivos </vt:lpstr>
      <vt:lpstr>¿Por qué el fuerte enfoque en el acoso sexual? </vt:lpstr>
      <vt:lpstr>¿Quién está protegido contra el acoso? </vt:lpstr>
      <vt:lpstr>¿Por qué una conducta abusiva? </vt:lpstr>
      <vt:lpstr>Estudio de caso</vt:lpstr>
      <vt:lpstr>Estudio de caso</vt:lpstr>
      <vt:lpstr>¿Qué quiere hacer? </vt:lpstr>
      <vt:lpstr>1. Únase a la diversión. Lanza un poco más de tu propio  </vt:lpstr>
      <vt:lpstr>2. Redirigir la conversación nuevamente a ideas de diseño.  </vt:lpstr>
      <vt:lpstr>3.  Redirigir la conversación, pero también llamar la atención sobre lo que se dice. </vt:lpstr>
      <vt:lpstr>Lección aprendida</vt:lpstr>
      <vt:lpstr>¿Qué es el acoso sexual? </vt:lpstr>
      <vt:lpstr>Entorno de trabajo hostil  </vt:lpstr>
      <vt:lpstr>Cuatro elementos del entorno de trabajo hostil  </vt:lpstr>
      <vt:lpstr>Acoso quid pro quo   </vt:lpstr>
      <vt:lpstr>Requisitos específicos del estado   </vt:lpstr>
      <vt:lpstr>California – Clases protegidas  </vt:lpstr>
      <vt:lpstr>California – Clases protegidas  </vt:lpstr>
      <vt:lpstr>Ley de California  </vt:lpstr>
      <vt:lpstr>Connecticut – Ley de Prácticas Justas de Empleo  </vt:lpstr>
      <vt:lpstr>Connecticut – Acoso sexual  </vt:lpstr>
      <vt:lpstr>Además del proceso interno de quejas de RPM: </vt:lpstr>
      <vt:lpstr>Delaware – Acoso sexual </vt:lpstr>
      <vt:lpstr>Delaware – Identidad de género  </vt:lpstr>
      <vt:lpstr>Además del proceso interno de  quejas de RPM: </vt:lpstr>
      <vt:lpstr>Leyes de Washington, DC</vt:lpstr>
      <vt:lpstr>Washington, DC - Clases protegidas </vt:lpstr>
      <vt:lpstr>Washington, DC - Acoso de empleados y no empleados</vt:lpstr>
      <vt:lpstr>Washington, DC - Acoso de clientes  y clientes</vt:lpstr>
      <vt:lpstr>Washington, DC - Acoso por parte de clientes  y clientes</vt:lpstr>
      <vt:lpstr>Washington D.C. – Escenario A </vt:lpstr>
      <vt:lpstr>¿Qué puede hacer el gerente? ¿El restaurante es responsable?  Seleccione todas las opciones adecuadas</vt:lpstr>
      <vt:lpstr>Respuesta</vt:lpstr>
      <vt:lpstr>Washington D.C. – Situación B </vt:lpstr>
      <vt:lpstr>¿Cuál es el mejor curso de acción del gerente? ¿Es responsable el bar? Seleccione todas las opciones adecuadas:</vt:lpstr>
      <vt:lpstr>Respuesta</vt:lpstr>
      <vt:lpstr>Washington D.C. – Situación C </vt:lpstr>
      <vt:lpstr>¿Quién puede informar esto? Si una investigación confirma este comportamiento de acoso, ¿quién puede ser considerado responsable? Seleccione todas las opciones adecuadas.</vt:lpstr>
      <vt:lpstr>Respuesta</vt:lpstr>
      <vt:lpstr>Además del proceso interno de quejas de RPM: </vt:lpstr>
      <vt:lpstr>Clases protegidas de Illinois </vt:lpstr>
      <vt:lpstr>Ley de Derechos Humanos de Illinois</vt:lpstr>
      <vt:lpstr>Ciudad de Chicago </vt:lpstr>
      <vt:lpstr>Además del proceso interno de quejas de RPM: </vt:lpstr>
      <vt:lpstr>Ley de Derechos Humanos de Maine</vt:lpstr>
      <vt:lpstr>Maine – Acoso sexual</vt:lpstr>
      <vt:lpstr>Además del proceso interno de quejas de RPM: </vt:lpstr>
      <vt:lpstr>Maryland – Clases protegidas</vt:lpstr>
      <vt:lpstr>Maryland – Acoso y acoso sexual</vt:lpstr>
      <vt:lpstr>Además del proceso interno de quejas de RPM: </vt:lpstr>
      <vt:lpstr>Leyes del estado de Nueva York y de la ciudad de Nueva York</vt:lpstr>
      <vt:lpstr>Nueva York – Clases protegidas</vt:lpstr>
      <vt:lpstr>Nueva York – Disposiciones clave</vt:lpstr>
      <vt:lpstr>Además del proceso interno de quejas de RPM: </vt:lpstr>
      <vt:lpstr>Ley del Estado de Oregón</vt:lpstr>
      <vt:lpstr>Oregon – Clases protegidas</vt:lpstr>
      <vt:lpstr>Oregón: prohibición de represalias</vt:lpstr>
      <vt:lpstr>Además del proceso interno de quejas de RPM: </vt:lpstr>
      <vt:lpstr>Ley del Estado de Washington</vt:lpstr>
      <vt:lpstr>Estado de Washington: acoso sexual</vt:lpstr>
      <vt:lpstr>Además del proceso interno de quejas de RPM: </vt:lpstr>
      <vt:lpstr>Además del proceso interno de quejas de RPM: </vt:lpstr>
      <vt:lpstr>CUESTIONARIO </vt:lpstr>
      <vt:lpstr>Pregunta n.o 1: </vt:lpstr>
      <vt:lpstr>Respuesta n.o 1: </vt:lpstr>
      <vt:lpstr>Pregunta n.o 2: </vt:lpstr>
      <vt:lpstr>Respuesta n.o 2: </vt:lpstr>
      <vt:lpstr>Pregunta n.o 3: </vt:lpstr>
      <vt:lpstr>Respuesta n.o 3: </vt:lpstr>
      <vt:lpstr>Entorno de trabajo hostil  </vt:lpstr>
      <vt:lpstr>Entorno de trabajo hostil  </vt:lpstr>
      <vt:lpstr>Entorno de trabajo hostil  </vt:lpstr>
      <vt:lpstr>Escenario grave   </vt:lpstr>
      <vt:lpstr>Escenario generalizado   </vt:lpstr>
      <vt:lpstr>Entorno de trabajo hostil  </vt:lpstr>
      <vt:lpstr>Entorno de trabajo hostil: estudio de caso </vt:lpstr>
      <vt:lpstr>Entorno de trabajo hostil: estudio de caso </vt:lpstr>
      <vt:lpstr>Estudio de caso: ¿qué hace a continuación? </vt:lpstr>
      <vt:lpstr>1. Toca a todos de la misma manera. Déjelo caer.</vt:lpstr>
      <vt:lpstr>2. Dígale a Cindy que vaya a ver a Recursos Humanos  o a un supervisor.   </vt:lpstr>
      <vt:lpstr>3. Sugiérale que se lo haga saber a Mike.  </vt:lpstr>
      <vt:lpstr>Entorno de trabajo hostil </vt:lpstr>
      <vt:lpstr>Conducta física</vt:lpstr>
      <vt:lpstr>Conducta verbal</vt:lpstr>
      <vt:lpstr>Conducta visual</vt:lpstr>
      <vt:lpstr>Ejemplos de otras conductas</vt:lpstr>
      <vt:lpstr>CUESTIONARIO </vt:lpstr>
      <vt:lpstr>Pregunta n.o 1</vt:lpstr>
      <vt:lpstr>Respuesta n.o 1</vt:lpstr>
      <vt:lpstr>Respuesta n.o 1: Seguimiento</vt:lpstr>
      <vt:lpstr>Pregunta n.o 2</vt:lpstr>
      <vt:lpstr>Respuesta n.o 2</vt:lpstr>
      <vt:lpstr>Pregunta n.o 3</vt:lpstr>
      <vt:lpstr>Respuesta n.o 3</vt:lpstr>
      <vt:lpstr>Respuesta de seguimiento n.o 3</vt:lpstr>
      <vt:lpstr>Otros tipos de conducta indebida  </vt:lpstr>
      <vt:lpstr>Quid Pro Quo</vt:lpstr>
      <vt:lpstr>Quid Pro Quo</vt:lpstr>
      <vt:lpstr>Conducta abusiva (acoso en el lugar de trabajo) </vt:lpstr>
      <vt:lpstr>Puede no ser ilegal, pero no debe tolerarse: </vt:lpstr>
      <vt:lpstr>Estudio de caso: Un admirador de la oficina que  no da una pista.  </vt:lpstr>
      <vt:lpstr>Opción 1: Déjelo caer fácilmente  </vt:lpstr>
      <vt:lpstr>Opción 1: Déjelo caer fácilmente  </vt:lpstr>
      <vt:lpstr>Opción 2: Informar a RR. HH.   </vt:lpstr>
      <vt:lpstr>Otros tipos de conducta indebida</vt:lpstr>
      <vt:lpstr>Entonces, ¿cuáles son las responsabilidades de todos en estas situaciones? </vt:lpstr>
      <vt:lpstr>Cuestionario  </vt:lpstr>
      <vt:lpstr>Pregunta n.o 1</vt:lpstr>
      <vt:lpstr>Respuesta n.o 1</vt:lpstr>
      <vt:lpstr>Pregunta n.o 2</vt:lpstr>
      <vt:lpstr>Respuesta n.o 2</vt:lpstr>
      <vt:lpstr>Pregunta n.o 3</vt:lpstr>
      <vt:lpstr>Respuesta n.o 3</vt:lpstr>
      <vt:lpstr>Pregunta n.o 4</vt:lpstr>
      <vt:lpstr>Respuesta n.o 4</vt:lpstr>
      <vt:lpstr>Pregunta n.o 5</vt:lpstr>
      <vt:lpstr>Respuesta n.o 5</vt:lpstr>
      <vt:lpstr>Procedimientos de quejas   </vt:lpstr>
      <vt:lpstr>Procedimientos de quejas: </vt:lpstr>
      <vt:lpstr>Sin represalias: </vt:lpstr>
      <vt:lpstr>Confidencialidad: </vt:lpstr>
      <vt:lpstr>Estudio de caso  </vt:lpstr>
      <vt:lpstr>Estudio de caso  </vt:lpstr>
      <vt:lpstr>¿Próximos pasos posibles?   </vt:lpstr>
      <vt:lpstr>Informarlo a un supervisor y a RR. HH.   </vt:lpstr>
      <vt:lpstr>¿Quién puede ser responsable del  acoso sexual?    </vt:lpstr>
      <vt:lpstr>¿Cuándo es responsable un empleador? </vt:lpstr>
      <vt:lpstr>¿Cómo pueden ser responsables las personas? </vt:lpstr>
      <vt:lpstr>Las víctimas pueden tener derecho a “remedios”  o compensaciones legales: </vt:lpstr>
      <vt:lpstr>Cuestionario    </vt:lpstr>
      <vt:lpstr>Pregunta n.o 1</vt:lpstr>
      <vt:lpstr>Respuesta n.o 1</vt:lpstr>
      <vt:lpstr>Pregunta n.o 2</vt:lpstr>
      <vt:lpstr>Respuesta n.o 2</vt:lpstr>
      <vt:lpstr>Pregunta n.o 3</vt:lpstr>
      <vt:lpstr>Respuesta n.o 3</vt:lpstr>
      <vt:lpstr>Pregunta n.o 4</vt:lpstr>
      <vt:lpstr>Respuesta n.o 4</vt:lpstr>
      <vt:lpstr>Pregunta n.o 5</vt:lpstr>
      <vt:lpstr>Respuesta n.o 5</vt:lpstr>
      <vt:lpstr>Plantear inquietudes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DeChant</dc:creator>
  <cp:lastModifiedBy>Shelley Earl</cp:lastModifiedBy>
  <cp:revision>81</cp:revision>
  <cp:lastPrinted>2020-04-30T20:14:04Z</cp:lastPrinted>
  <dcterms:created xsi:type="dcterms:W3CDTF">2018-12-18T18:53:57Z</dcterms:created>
  <dcterms:modified xsi:type="dcterms:W3CDTF">2023-08-15T16:55:29Z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0x01010078F96E28B07F0843A24868D5892D9312</vt:lpwstr>
  </property>
  <property fmtid="{D5CDD505-2E9C-101B-9397-08002B2CF9AE}" pid="3" name="MSIP_Label_de496337-7d0d-4499-b21b-20c303660c33_ActionId">
    <vt:lpwstr>f8c9406e-578e-490f-bc5c-fc7d7b7c9878</vt:lpwstr>
  </property>
  <property fmtid="{D5CDD505-2E9C-101B-9397-08002B2CF9AE}" pid="4" name="MSIP_Label_de496337-7d0d-4499-b21b-20c303660c33_ContentBits">
    <vt:lpwstr>0</vt:lpwstr>
  </property>
  <property fmtid="{D5CDD505-2E9C-101B-9397-08002B2CF9AE}" pid="5" name="MSIP_Label_de496337-7d0d-4499-b21b-20c303660c33_Enabled">
    <vt:lpwstr>true</vt:lpwstr>
  </property>
  <property fmtid="{D5CDD505-2E9C-101B-9397-08002B2CF9AE}" pid="6" name="MSIP_Label_de496337-7d0d-4499-b21b-20c303660c33_Method">
    <vt:lpwstr>Privileged</vt:lpwstr>
  </property>
  <property fmtid="{D5CDD505-2E9C-101B-9397-08002B2CF9AE}" pid="7" name="MSIP_Label_de496337-7d0d-4499-b21b-20c303660c33_Name">
    <vt:lpwstr>General</vt:lpwstr>
  </property>
  <property fmtid="{D5CDD505-2E9C-101B-9397-08002B2CF9AE}" pid="8" name="MSIP_Label_de496337-7d0d-4499-b21b-20c303660c33_SetDate">
    <vt:lpwstr>2022-04-19T19:52:31Z</vt:lpwstr>
  </property>
  <property fmtid="{D5CDD505-2E9C-101B-9397-08002B2CF9AE}" pid="9" name="MSIP_Label_de496337-7d0d-4499-b21b-20c303660c33_SiteId">
    <vt:lpwstr>d35f1660-aa64-4c3d-9852-eb0873f81a5d</vt:lpwstr>
  </property>
</Properties>
</file>